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drawings/drawing1.xml" ContentType="application/vnd.openxmlformats-officedocument.drawingml.chartshapes+xml"/>
  <Override PartName="/ppt/charts/chart8.xml" ContentType="application/vnd.openxmlformats-officedocument.drawingml.chart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notesSlides/notesSlide1.xml" ContentType="application/vnd.openxmlformats-officedocument.presentationml.notesSl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drawings/drawing3.xml" ContentType="application/vnd.openxmlformats-officedocument.drawingml.chartshapes+xml"/>
  <Override PartName="/ppt/charts/chart21.xml" ContentType="application/vnd.openxmlformats-officedocument.drawingml.chart+xml"/>
  <Override PartName="/ppt/drawings/drawing4.xml" ContentType="application/vnd.openxmlformats-officedocument.drawingml.chartshapes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notesSlides/notesSlide2.xml" ContentType="application/vnd.openxmlformats-officedocument.presentationml.notesSlide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73" r:id="rId2"/>
  </p:sldMasterIdLst>
  <p:notesMasterIdLst>
    <p:notesMasterId r:id="rId214"/>
  </p:notesMasterIdLst>
  <p:handoutMasterIdLst>
    <p:handoutMasterId r:id="rId215"/>
  </p:handoutMasterIdLst>
  <p:sldIdLst>
    <p:sldId id="1724" r:id="rId3"/>
    <p:sldId id="2111" r:id="rId4"/>
    <p:sldId id="2058" r:id="rId5"/>
    <p:sldId id="1730" r:id="rId6"/>
    <p:sldId id="262" r:id="rId7"/>
    <p:sldId id="265" r:id="rId8"/>
    <p:sldId id="267" r:id="rId9"/>
    <p:sldId id="275" r:id="rId10"/>
    <p:sldId id="273" r:id="rId11"/>
    <p:sldId id="257" r:id="rId12"/>
    <p:sldId id="266" r:id="rId13"/>
    <p:sldId id="258" r:id="rId14"/>
    <p:sldId id="1731" r:id="rId15"/>
    <p:sldId id="352" r:id="rId16"/>
    <p:sldId id="271" r:id="rId17"/>
    <p:sldId id="353" r:id="rId18"/>
    <p:sldId id="356" r:id="rId19"/>
    <p:sldId id="354" r:id="rId20"/>
    <p:sldId id="355" r:id="rId21"/>
    <p:sldId id="1732" r:id="rId22"/>
    <p:sldId id="1733" r:id="rId23"/>
    <p:sldId id="1734" r:id="rId24"/>
    <p:sldId id="274" r:id="rId25"/>
    <p:sldId id="1735" r:id="rId26"/>
    <p:sldId id="276" r:id="rId27"/>
    <p:sldId id="277" r:id="rId28"/>
    <p:sldId id="278" r:id="rId29"/>
    <p:sldId id="1736" r:id="rId30"/>
    <p:sldId id="1737" r:id="rId31"/>
    <p:sldId id="1738" r:id="rId32"/>
    <p:sldId id="1739" r:id="rId33"/>
    <p:sldId id="2059" r:id="rId34"/>
    <p:sldId id="1740" r:id="rId35"/>
    <p:sldId id="1741" r:id="rId36"/>
    <p:sldId id="448" r:id="rId37"/>
    <p:sldId id="449" r:id="rId38"/>
    <p:sldId id="455" r:id="rId39"/>
    <p:sldId id="454" r:id="rId40"/>
    <p:sldId id="458" r:id="rId41"/>
    <p:sldId id="460" r:id="rId42"/>
    <p:sldId id="459" r:id="rId43"/>
    <p:sldId id="453" r:id="rId44"/>
    <p:sldId id="1742" r:id="rId45"/>
    <p:sldId id="1743" r:id="rId46"/>
    <p:sldId id="1744" r:id="rId47"/>
    <p:sldId id="1745" r:id="rId48"/>
    <p:sldId id="1746" r:id="rId49"/>
    <p:sldId id="279" r:id="rId50"/>
    <p:sldId id="280" r:id="rId51"/>
    <p:sldId id="281" r:id="rId52"/>
    <p:sldId id="1747" r:id="rId53"/>
    <p:sldId id="282" r:id="rId54"/>
    <p:sldId id="1748" r:id="rId55"/>
    <p:sldId id="1749" r:id="rId56"/>
    <p:sldId id="1750" r:id="rId57"/>
    <p:sldId id="259" r:id="rId58"/>
    <p:sldId id="260" r:id="rId59"/>
    <p:sldId id="1751" r:id="rId60"/>
    <p:sldId id="268" r:id="rId61"/>
    <p:sldId id="1752" r:id="rId62"/>
    <p:sldId id="1753" r:id="rId63"/>
    <p:sldId id="264" r:id="rId64"/>
    <p:sldId id="269" r:id="rId65"/>
    <p:sldId id="1754" r:id="rId66"/>
    <p:sldId id="1755" r:id="rId67"/>
    <p:sldId id="1756" r:id="rId68"/>
    <p:sldId id="1757" r:id="rId69"/>
    <p:sldId id="1758" r:id="rId70"/>
    <p:sldId id="1759" r:id="rId71"/>
    <p:sldId id="1760" r:id="rId72"/>
    <p:sldId id="1761" r:id="rId73"/>
    <p:sldId id="1762" r:id="rId74"/>
    <p:sldId id="1763" r:id="rId75"/>
    <p:sldId id="1764" r:id="rId76"/>
    <p:sldId id="1765" r:id="rId77"/>
    <p:sldId id="1766" r:id="rId78"/>
    <p:sldId id="1767" r:id="rId79"/>
    <p:sldId id="1768" r:id="rId80"/>
    <p:sldId id="1769" r:id="rId81"/>
    <p:sldId id="1770" r:id="rId82"/>
    <p:sldId id="1771" r:id="rId83"/>
    <p:sldId id="283" r:id="rId84"/>
    <p:sldId id="284" r:id="rId85"/>
    <p:sldId id="285" r:id="rId86"/>
    <p:sldId id="287" r:id="rId87"/>
    <p:sldId id="1772" r:id="rId88"/>
    <p:sldId id="1773" r:id="rId89"/>
    <p:sldId id="1774" r:id="rId90"/>
    <p:sldId id="1775" r:id="rId91"/>
    <p:sldId id="1776" r:id="rId92"/>
    <p:sldId id="1777" r:id="rId93"/>
    <p:sldId id="1778" r:id="rId94"/>
    <p:sldId id="2060" r:id="rId95"/>
    <p:sldId id="2061" r:id="rId96"/>
    <p:sldId id="1787" r:id="rId97"/>
    <p:sldId id="1788" r:id="rId98"/>
    <p:sldId id="1789" r:id="rId99"/>
    <p:sldId id="1790" r:id="rId100"/>
    <p:sldId id="1791" r:id="rId101"/>
    <p:sldId id="1792" r:id="rId102"/>
    <p:sldId id="1793" r:id="rId103"/>
    <p:sldId id="1794" r:id="rId104"/>
    <p:sldId id="1782" r:id="rId105"/>
    <p:sldId id="1783" r:id="rId106"/>
    <p:sldId id="1784" r:id="rId107"/>
    <p:sldId id="1785" r:id="rId108"/>
    <p:sldId id="1786" r:id="rId109"/>
    <p:sldId id="2062" r:id="rId110"/>
    <p:sldId id="1795" r:id="rId111"/>
    <p:sldId id="1796" r:id="rId112"/>
    <p:sldId id="288" r:id="rId113"/>
    <p:sldId id="1797" r:id="rId114"/>
    <p:sldId id="289" r:id="rId115"/>
    <p:sldId id="1798" r:id="rId116"/>
    <p:sldId id="1799" r:id="rId117"/>
    <p:sldId id="1800" r:id="rId118"/>
    <p:sldId id="1801" r:id="rId119"/>
    <p:sldId id="1802" r:id="rId120"/>
    <p:sldId id="1803" r:id="rId121"/>
    <p:sldId id="1804" r:id="rId122"/>
    <p:sldId id="1805" r:id="rId123"/>
    <p:sldId id="1806" r:id="rId124"/>
    <p:sldId id="1807" r:id="rId125"/>
    <p:sldId id="1808" r:id="rId126"/>
    <p:sldId id="1809" r:id="rId127"/>
    <p:sldId id="1810" r:id="rId128"/>
    <p:sldId id="1811" r:id="rId129"/>
    <p:sldId id="1812" r:id="rId130"/>
    <p:sldId id="1813" r:id="rId131"/>
    <p:sldId id="2063" r:id="rId132"/>
    <p:sldId id="1814" r:id="rId133"/>
    <p:sldId id="1815" r:id="rId134"/>
    <p:sldId id="1816" r:id="rId135"/>
    <p:sldId id="1817" r:id="rId136"/>
    <p:sldId id="1818" r:id="rId137"/>
    <p:sldId id="1819" r:id="rId138"/>
    <p:sldId id="1820" r:id="rId139"/>
    <p:sldId id="1821" r:id="rId140"/>
    <p:sldId id="1822" r:id="rId141"/>
    <p:sldId id="1823" r:id="rId142"/>
    <p:sldId id="1824" r:id="rId143"/>
    <p:sldId id="1825" r:id="rId144"/>
    <p:sldId id="261" r:id="rId145"/>
    <p:sldId id="1826" r:id="rId146"/>
    <p:sldId id="2064" r:id="rId147"/>
    <p:sldId id="2065" r:id="rId148"/>
    <p:sldId id="2092" r:id="rId149"/>
    <p:sldId id="2093" r:id="rId150"/>
    <p:sldId id="2094" r:id="rId151"/>
    <p:sldId id="2095" r:id="rId152"/>
    <p:sldId id="2096" r:id="rId153"/>
    <p:sldId id="1834" r:id="rId154"/>
    <p:sldId id="1837" r:id="rId155"/>
    <p:sldId id="1838" r:id="rId156"/>
    <p:sldId id="1839" r:id="rId157"/>
    <p:sldId id="1840" r:id="rId158"/>
    <p:sldId id="1841" r:id="rId159"/>
    <p:sldId id="1842" r:id="rId160"/>
    <p:sldId id="2097" r:id="rId161"/>
    <p:sldId id="2098" r:id="rId162"/>
    <p:sldId id="2099" r:id="rId163"/>
    <p:sldId id="263" r:id="rId164"/>
    <p:sldId id="2068" r:id="rId165"/>
    <p:sldId id="2039" r:id="rId166"/>
    <p:sldId id="2069" r:id="rId167"/>
    <p:sldId id="2040" r:id="rId168"/>
    <p:sldId id="2042" r:id="rId169"/>
    <p:sldId id="2043" r:id="rId170"/>
    <p:sldId id="2066" r:id="rId171"/>
    <p:sldId id="2080" r:id="rId172"/>
    <p:sldId id="2081" r:id="rId173"/>
    <p:sldId id="1828" r:id="rId174"/>
    <p:sldId id="2082" r:id="rId175"/>
    <p:sldId id="2083" r:id="rId176"/>
    <p:sldId id="2084" r:id="rId177"/>
    <p:sldId id="2085" r:id="rId178"/>
    <p:sldId id="2086" r:id="rId179"/>
    <p:sldId id="1835" r:id="rId180"/>
    <p:sldId id="2087" r:id="rId181"/>
    <p:sldId id="2088" r:id="rId182"/>
    <p:sldId id="2089" r:id="rId183"/>
    <p:sldId id="2090" r:id="rId184"/>
    <p:sldId id="2091" r:id="rId185"/>
    <p:sldId id="2049" r:id="rId186"/>
    <p:sldId id="2050" r:id="rId187"/>
    <p:sldId id="2051" r:id="rId188"/>
    <p:sldId id="2052" r:id="rId189"/>
    <p:sldId id="2110" r:id="rId190"/>
    <p:sldId id="2053" r:id="rId191"/>
    <p:sldId id="2101" r:id="rId192"/>
    <p:sldId id="2102" r:id="rId193"/>
    <p:sldId id="2103" r:id="rId194"/>
    <p:sldId id="2104" r:id="rId195"/>
    <p:sldId id="2054" r:id="rId196"/>
    <p:sldId id="2055" r:id="rId197"/>
    <p:sldId id="308" r:id="rId198"/>
    <p:sldId id="305" r:id="rId199"/>
    <p:sldId id="306" r:id="rId200"/>
    <p:sldId id="2056" r:id="rId201"/>
    <p:sldId id="2057" r:id="rId202"/>
    <p:sldId id="2073" r:id="rId203"/>
    <p:sldId id="2074" r:id="rId204"/>
    <p:sldId id="2075" r:id="rId205"/>
    <p:sldId id="272" r:id="rId206"/>
    <p:sldId id="2105" r:id="rId207"/>
    <p:sldId id="2106" r:id="rId208"/>
    <p:sldId id="2107" r:id="rId209"/>
    <p:sldId id="2108" r:id="rId210"/>
    <p:sldId id="2109" r:id="rId211"/>
    <p:sldId id="2113" r:id="rId212"/>
    <p:sldId id="2112" r:id="rId213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26923"/>
    <a:srgbClr val="2258B0"/>
    <a:srgbClr val="E8D96A"/>
    <a:srgbClr val="E5D459"/>
    <a:srgbClr val="F757BA"/>
    <a:srgbClr val="B4A21C"/>
    <a:srgbClr val="B40872"/>
    <a:srgbClr val="E00A8E"/>
    <a:srgbClr val="4CA29A"/>
    <a:srgbClr val="DDC72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8014" autoAdjust="0"/>
    <p:restoredTop sz="94694"/>
  </p:normalViewPr>
  <p:slideViewPr>
    <p:cSldViewPr snapToGrid="0" snapToObjects="1">
      <p:cViewPr varScale="1">
        <p:scale>
          <a:sx n="103" d="100"/>
          <a:sy n="103" d="100"/>
        </p:scale>
        <p:origin x="184" y="32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>
      <p:cViewPr varScale="1">
        <p:scale>
          <a:sx n="59" d="100"/>
          <a:sy n="59" d="100"/>
        </p:scale>
        <p:origin x="3086" y="77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16" Type="http://schemas.openxmlformats.org/officeDocument/2006/relationships/presProps" Target="presProps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217" Type="http://schemas.openxmlformats.org/officeDocument/2006/relationships/viewProps" Target="viewProps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7" Type="http://schemas.openxmlformats.org/officeDocument/2006/relationships/slide" Target="slides/slide205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20" Type="http://schemas.openxmlformats.org/officeDocument/2006/relationships/slide" Target="slides/slide118.xml"/><Relationship Id="rId141" Type="http://schemas.openxmlformats.org/officeDocument/2006/relationships/slide" Target="slides/slide139.xml"/><Relationship Id="rId7" Type="http://schemas.openxmlformats.org/officeDocument/2006/relationships/slide" Target="slides/slide5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8" Type="http://schemas.openxmlformats.org/officeDocument/2006/relationships/theme" Target="theme/theme1.xml"/><Relationship Id="rId24" Type="http://schemas.openxmlformats.org/officeDocument/2006/relationships/slide" Target="slides/slide22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31" Type="http://schemas.openxmlformats.org/officeDocument/2006/relationships/slide" Target="slides/slide129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208" Type="http://schemas.openxmlformats.org/officeDocument/2006/relationships/slide" Target="slides/slide206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219" Type="http://schemas.openxmlformats.org/officeDocument/2006/relationships/tableStyles" Target="tableStyles.xml"/><Relationship Id="rId3" Type="http://schemas.openxmlformats.org/officeDocument/2006/relationships/slide" Target="slides/slide1.xml"/><Relationship Id="rId214" Type="http://schemas.openxmlformats.org/officeDocument/2006/relationships/notesMaster" Target="notesMasters/notesMaster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slide" Target="slides/slide208.xml"/><Relationship Id="rId215" Type="http://schemas.openxmlformats.org/officeDocument/2006/relationships/handoutMaster" Target="handoutMasters/handoutMaster1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0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202" Type="http://schemas.openxmlformats.org/officeDocument/2006/relationships/slide" Target="slides/slide200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50" Type="http://schemas.openxmlformats.org/officeDocument/2006/relationships/slide" Target="slides/slide48.xml"/><Relationship Id="rId104" Type="http://schemas.openxmlformats.org/officeDocument/2006/relationships/slide" Target="slides/slide102.xml"/><Relationship Id="rId125" Type="http://schemas.openxmlformats.org/officeDocument/2006/relationships/slide" Target="slides/slide123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13" Type="http://schemas.openxmlformats.org/officeDocument/2006/relationships/slide" Target="slides/slide21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40" Type="http://schemas.openxmlformats.org/officeDocument/2006/relationships/slide" Target="slides/slide38.xml"/><Relationship Id="rId115" Type="http://schemas.openxmlformats.org/officeDocument/2006/relationships/slide" Target="slides/slide113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19" Type="http://schemas.openxmlformats.org/officeDocument/2006/relationships/slide" Target="slides/slide1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.xlsx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Feuille_de_calcul_Microsoft_Excel19.xlsx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package" Target="../embeddings/Feuille_de_calcul_Microsoft_Excel20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1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2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3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4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5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6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7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8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29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0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1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2.xlsx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Feuille_de_calcul_Microsoft_Excel33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5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6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7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8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39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40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41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42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43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44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45.xlsx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46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47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5.xlsx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Feuille_de_calcul_Microsoft_Excel6.xlsx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Feuille_de_calcul_Microsoft_Excel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5959832"/>
        <c:axId val="254279248"/>
      </c:scatterChart>
      <c:valAx>
        <c:axId val="335959832"/>
        <c:scaling>
          <c:orientation val="minMax"/>
          <c:max val="1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254279248"/>
        <c:crosses val="autoZero"/>
        <c:crossBetween val="midCat"/>
        <c:majorUnit val="1"/>
      </c:valAx>
      <c:valAx>
        <c:axId val="254279248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35959832"/>
        <c:crosses val="autoZero"/>
        <c:crossBetween val="midCat"/>
        <c:majorUnit val="0.25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675984"/>
        <c:axId val="393677552"/>
      </c:scatterChart>
      <c:valAx>
        <c:axId val="393675984"/>
        <c:scaling>
          <c:orientation val="minMax"/>
          <c:max val="8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393677552"/>
        <c:crosses val="autoZero"/>
        <c:crossBetween val="midCat"/>
        <c:majorUnit val="10"/>
      </c:valAx>
      <c:valAx>
        <c:axId val="393677552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393675984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8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678336"/>
        <c:axId val="393676376"/>
      </c:scatterChart>
      <c:valAx>
        <c:axId val="393678336"/>
        <c:scaling>
          <c:orientation val="minMax"/>
          <c:max val="51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676376"/>
        <c:crosses val="autoZero"/>
        <c:crossBetween val="midCat"/>
        <c:majorUnit val="3"/>
      </c:valAx>
      <c:valAx>
        <c:axId val="39367637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678336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677160"/>
        <c:axId val="393677944"/>
      </c:scatterChart>
      <c:valAx>
        <c:axId val="393677160"/>
        <c:scaling>
          <c:orientation val="minMax"/>
          <c:max val="51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93677944"/>
        <c:crosses val="autoZero"/>
        <c:crossBetween val="midCat"/>
        <c:majorUnit val="3"/>
      </c:valAx>
      <c:valAx>
        <c:axId val="39367794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9367716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679120"/>
        <c:axId val="393679512"/>
      </c:scatterChart>
      <c:valAx>
        <c:axId val="393679120"/>
        <c:scaling>
          <c:orientation val="minMax"/>
          <c:max val="45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679512"/>
        <c:crosses val="autoZero"/>
        <c:crossBetween val="midCat"/>
        <c:majorUnit val="3"/>
      </c:valAx>
      <c:valAx>
        <c:axId val="39367951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67912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680296"/>
        <c:axId val="393681080"/>
      </c:scatterChart>
      <c:valAx>
        <c:axId val="393680296"/>
        <c:scaling>
          <c:orientation val="minMax"/>
          <c:max val="45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93681080"/>
        <c:crosses val="autoZero"/>
        <c:crossBetween val="midCat"/>
        <c:majorUnit val="3"/>
      </c:valAx>
      <c:valAx>
        <c:axId val="39368108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93680296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683040"/>
        <c:axId val="393675592"/>
      </c:scatterChart>
      <c:valAx>
        <c:axId val="393683040"/>
        <c:scaling>
          <c:orientation val="minMax"/>
          <c:max val="63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393675592"/>
        <c:crosses val="autoZero"/>
        <c:crossBetween val="midCat"/>
        <c:majorUnit val="3"/>
      </c:valAx>
      <c:valAx>
        <c:axId val="39367559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393683040"/>
        <c:crosses val="autoZero"/>
        <c:crossBetween val="midCat"/>
        <c:majorUnit val="20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5370016"/>
        <c:axId val="454776776"/>
      </c:scatterChart>
      <c:valAx>
        <c:axId val="385370016"/>
        <c:scaling>
          <c:orientation val="minMax"/>
          <c:max val="63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54776776"/>
        <c:crosses val="autoZero"/>
        <c:crossBetween val="midCat"/>
        <c:majorUnit val="3"/>
      </c:valAx>
      <c:valAx>
        <c:axId val="45477677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85370016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778736"/>
        <c:axId val="454774816"/>
      </c:scatterChart>
      <c:valAx>
        <c:axId val="454778736"/>
        <c:scaling>
          <c:orientation val="minMax"/>
          <c:max val="63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54774816"/>
        <c:crosses val="autoZero"/>
        <c:crossBetween val="midCat"/>
        <c:majorUnit val="3"/>
      </c:valAx>
      <c:valAx>
        <c:axId val="45477481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54778736"/>
        <c:crosses val="autoZero"/>
        <c:crossBetween val="midCat"/>
        <c:majorUnit val="20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781088"/>
        <c:axId val="454777560"/>
      </c:scatterChart>
      <c:valAx>
        <c:axId val="454781088"/>
        <c:scaling>
          <c:orientation val="minMax"/>
          <c:max val="63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54777560"/>
        <c:crosses val="autoZero"/>
        <c:crossBetween val="midCat"/>
        <c:majorUnit val="3"/>
      </c:valAx>
      <c:valAx>
        <c:axId val="45477756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54781088"/>
        <c:crosses val="autoZero"/>
        <c:crossBetween val="midCat"/>
        <c:majorUnit val="20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7.2059633898210559E-2"/>
          <c:y val="2.9839705550965222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779520"/>
        <c:axId val="454781872"/>
      </c:scatterChart>
      <c:valAx>
        <c:axId val="454779520"/>
        <c:scaling>
          <c:orientation val="minMax"/>
          <c:max val="12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/>
            </a:pPr>
            <a:endParaRPr lang="fr-FR"/>
          </a:p>
        </c:txPr>
        <c:crossAx val="454781872"/>
        <c:crosses val="autoZero"/>
        <c:crossBetween val="midCat"/>
        <c:majorUnit val="40"/>
      </c:valAx>
      <c:valAx>
        <c:axId val="454781872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/>
            </a:pPr>
            <a:endParaRPr lang="fr-FR"/>
          </a:p>
        </c:txPr>
        <c:crossAx val="454779520"/>
        <c:crosses val="autoZero"/>
        <c:crossBetween val="midCat"/>
        <c:majorUnit val="0.2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2.2134957745642999E-2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D1A-412D-8657-C0D21CA52D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4386408"/>
        <c:axId val="334387192"/>
      </c:scatterChart>
      <c:valAx>
        <c:axId val="334386408"/>
        <c:scaling>
          <c:orientation val="minMax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334387192"/>
        <c:crosses val="autoZero"/>
        <c:crossBetween val="midCat"/>
        <c:majorUnit val="3"/>
      </c:valAx>
      <c:valAx>
        <c:axId val="334387192"/>
        <c:scaling>
          <c:orientation val="minMax"/>
          <c:max val="0"/>
          <c:min val="-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34386408"/>
        <c:crosses val="autoZero"/>
        <c:crossBetween val="midCat"/>
        <c:majorUnit val="20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05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682648"/>
        <c:axId val="457440056"/>
      </c:scatterChart>
      <c:valAx>
        <c:axId val="393682648"/>
        <c:scaling>
          <c:orientation val="minMax"/>
          <c:max val="4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57440056"/>
        <c:crosses val="autoZero"/>
        <c:crossBetween val="midCat"/>
        <c:majorUnit val="2"/>
      </c:valAx>
      <c:valAx>
        <c:axId val="457440056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682648"/>
        <c:crosses val="autoZero"/>
        <c:crossBetween val="midCat"/>
        <c:majorUnit val="0.1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  <c:userShapes r:id="rId2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7436528"/>
        <c:axId val="457442016"/>
      </c:scatterChart>
      <c:valAx>
        <c:axId val="457436528"/>
        <c:scaling>
          <c:orientation val="minMax"/>
          <c:max val="4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57442016"/>
        <c:crosses val="autoZero"/>
        <c:crossBetween val="midCat"/>
        <c:majorUnit val="2"/>
      </c:valAx>
      <c:valAx>
        <c:axId val="457442016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57436528"/>
        <c:crosses val="autoZero"/>
        <c:crossBetween val="midCat"/>
        <c:majorUnit val="0.1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  <c:userShapes r:id="rId2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7437704"/>
        <c:axId val="457438096"/>
      </c:scatterChart>
      <c:valAx>
        <c:axId val="457437704"/>
        <c:scaling>
          <c:orientation val="minMax"/>
          <c:max val="18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57438096"/>
        <c:crosses val="autoZero"/>
        <c:crossBetween val="midCat"/>
        <c:majorUnit val="2"/>
      </c:valAx>
      <c:valAx>
        <c:axId val="45743809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57437704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7439664"/>
        <c:axId val="457443976"/>
      </c:scatterChart>
      <c:valAx>
        <c:axId val="457439664"/>
        <c:scaling>
          <c:orientation val="minMax"/>
          <c:max val="1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57443976"/>
        <c:crosses val="autoZero"/>
        <c:crossBetween val="midCat"/>
        <c:majorUnit val="2"/>
      </c:valAx>
      <c:valAx>
        <c:axId val="45744397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57439664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5364920"/>
        <c:axId val="465053704"/>
      </c:scatterChart>
      <c:valAx>
        <c:axId val="385364920"/>
        <c:scaling>
          <c:orientation val="minMax"/>
          <c:max val="1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65053704"/>
        <c:crosses val="autoZero"/>
        <c:crossBetween val="midCat"/>
        <c:majorUnit val="2"/>
      </c:valAx>
      <c:valAx>
        <c:axId val="46505370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8536492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65055272"/>
        <c:axId val="465056840"/>
      </c:scatterChart>
      <c:valAx>
        <c:axId val="465055272"/>
        <c:scaling>
          <c:orientation val="minMax"/>
          <c:max val="3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65056840"/>
        <c:crosses val="autoZero"/>
        <c:crossBetween val="midCat"/>
        <c:majorUnit val="2"/>
      </c:valAx>
      <c:valAx>
        <c:axId val="46505684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65055272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7441624"/>
        <c:axId val="457437312"/>
      </c:scatterChart>
      <c:valAx>
        <c:axId val="457441624"/>
        <c:scaling>
          <c:orientation val="minMax"/>
          <c:max val="2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57437312"/>
        <c:crosses val="autoZero"/>
        <c:crossBetween val="midCat"/>
        <c:majorUnit val="2"/>
      </c:valAx>
      <c:valAx>
        <c:axId val="45743731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57441624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1444792"/>
        <c:axId val="471443616"/>
      </c:scatterChart>
      <c:valAx>
        <c:axId val="471444792"/>
        <c:scaling>
          <c:orientation val="minMax"/>
          <c:max val="12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71443616"/>
        <c:crosses val="autoZero"/>
        <c:crossBetween val="midCat"/>
        <c:majorUnit val="10"/>
      </c:valAx>
      <c:valAx>
        <c:axId val="471443616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71444792"/>
        <c:crosses val="autoZero"/>
        <c:crossBetween val="midCat"/>
        <c:majorUnit val="0.2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09120"/>
        <c:axId val="472408336"/>
      </c:scatterChart>
      <c:valAx>
        <c:axId val="472409120"/>
        <c:scaling>
          <c:orientation val="minMax"/>
          <c:max val="35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/>
            </a:pPr>
            <a:endParaRPr lang="fr-FR"/>
          </a:p>
        </c:txPr>
        <c:crossAx val="472408336"/>
        <c:crosses val="autoZero"/>
        <c:crossBetween val="midCat"/>
        <c:majorUnit val="10"/>
      </c:valAx>
      <c:valAx>
        <c:axId val="47240833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472409120"/>
        <c:crosses val="autoZero"/>
        <c:crossBetween val="midCat"/>
        <c:majorUnit val="25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08728"/>
        <c:axId val="472414216"/>
      </c:scatterChart>
      <c:valAx>
        <c:axId val="472408728"/>
        <c:scaling>
          <c:orientation val="minMax"/>
          <c:max val="25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/>
            </a:pPr>
            <a:endParaRPr lang="fr-FR"/>
          </a:p>
        </c:txPr>
        <c:crossAx val="472414216"/>
        <c:crosses val="autoZero"/>
        <c:crossBetween val="midCat"/>
        <c:majorUnit val="5"/>
      </c:valAx>
      <c:valAx>
        <c:axId val="47241421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472408728"/>
        <c:crosses val="autoZero"/>
        <c:crossBetween val="midCat"/>
        <c:majorUnit val="25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4390720"/>
        <c:axId val="334388760"/>
      </c:scatterChart>
      <c:valAx>
        <c:axId val="334390720"/>
        <c:scaling>
          <c:orientation val="minMax"/>
          <c:max val="2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/>
            </a:pPr>
            <a:endParaRPr lang="fr-FR"/>
          </a:p>
        </c:txPr>
        <c:crossAx val="334388760"/>
        <c:crosses val="autoZero"/>
        <c:crossBetween val="midCat"/>
        <c:majorUnit val="4"/>
      </c:valAx>
      <c:valAx>
        <c:axId val="334388760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34390720"/>
        <c:crosses val="autoZero"/>
        <c:crossBetween val="midCat"/>
        <c:majorUnit val="0.25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15000"/>
        <c:axId val="472409512"/>
      </c:scatterChart>
      <c:valAx>
        <c:axId val="472415000"/>
        <c:scaling>
          <c:orientation val="minMax"/>
          <c:max val="400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72409512"/>
        <c:crosses val="autoZero"/>
        <c:crossBetween val="midCat"/>
        <c:majorUnit val="1000"/>
      </c:valAx>
      <c:valAx>
        <c:axId val="47240951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7241500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11472"/>
        <c:axId val="472415392"/>
      </c:scatterChart>
      <c:valAx>
        <c:axId val="472411472"/>
        <c:scaling>
          <c:orientation val="minMax"/>
          <c:max val="2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72415392"/>
        <c:crosses val="autoZero"/>
        <c:crossBetween val="midCat"/>
        <c:majorUnit val="3"/>
      </c:valAx>
      <c:valAx>
        <c:axId val="47241539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72411472"/>
        <c:crosses val="autoZero"/>
        <c:crossBetween val="midCat"/>
        <c:majorUnit val="25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0484760"/>
        <c:axId val="380480056"/>
      </c:scatterChart>
      <c:valAx>
        <c:axId val="380484760"/>
        <c:scaling>
          <c:orientation val="minMax"/>
          <c:max val="8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80480056"/>
        <c:crosses val="autoZero"/>
        <c:crossBetween val="midCat"/>
        <c:majorUnit val="12"/>
      </c:valAx>
      <c:valAx>
        <c:axId val="38048005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8048476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5986449043207189E-2"/>
          <c:y val="2.7523626116822495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0482408"/>
        <c:axId val="380476528"/>
      </c:scatterChart>
      <c:valAx>
        <c:axId val="380482408"/>
        <c:scaling>
          <c:orientation val="minMax"/>
          <c:max val="8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80476528"/>
        <c:crosses val="autoZero"/>
        <c:crossBetween val="midCat"/>
        <c:majorUnit val="12"/>
      </c:valAx>
      <c:valAx>
        <c:axId val="38047652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80482408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3886625933469108E-2"/>
          <c:y val="0.10082678686971079"/>
          <c:w val="0.86827713660707551"/>
          <c:h val="0.899173213130289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75A67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E26-9B4B-BACC-97A404010611}"/>
              </c:ext>
            </c:extLst>
          </c:dPt>
          <c:dPt>
            <c:idx val="1"/>
            <c:invertIfNegative val="0"/>
            <c:bubble3D val="0"/>
            <c:spPr>
              <a:solidFill>
                <a:srgbClr val="75A67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E26-9B4B-BACC-97A404010611}"/>
              </c:ext>
            </c:extLst>
          </c:dPt>
          <c:dPt>
            <c:idx val="2"/>
            <c:invertIfNegative val="0"/>
            <c:bubble3D val="0"/>
            <c:spPr>
              <a:solidFill>
                <a:srgbClr val="75A67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E26-9B4B-BACC-97A404010611}"/>
              </c:ext>
            </c:extLst>
          </c:dPt>
          <c:dPt>
            <c:idx val="3"/>
            <c:invertIfNegative val="0"/>
            <c:bubble3D val="0"/>
            <c:spPr>
              <a:solidFill>
                <a:srgbClr val="185E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E26-9B4B-BACC-97A404010611}"/>
              </c:ext>
            </c:extLst>
          </c:dPt>
          <c:dPt>
            <c:idx val="4"/>
            <c:invertIfNegative val="0"/>
            <c:bubble3D val="0"/>
            <c:spPr>
              <a:solidFill>
                <a:srgbClr val="179CB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E26-9B4B-BACC-97A404010611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DE26-9B4B-BACC-97A404010611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DE26-9B4B-BACC-97A404010611}"/>
              </c:ext>
            </c:extLst>
          </c:dPt>
          <c:dPt>
            <c:idx val="7"/>
            <c:invertIfNegative val="0"/>
            <c:bubble3D val="0"/>
            <c:spPr>
              <a:solidFill>
                <a:srgbClr val="179CB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DE26-9B4B-BACC-97A404010611}"/>
              </c:ext>
            </c:extLst>
          </c:dPt>
          <c:dPt>
            <c:idx val="8"/>
            <c:invertIfNegative val="0"/>
            <c:bubble3D val="0"/>
            <c:spPr>
              <a:solidFill>
                <a:srgbClr val="179CB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DE26-9B4B-BACC-97A404010611}"/>
              </c:ext>
            </c:extLst>
          </c:dPt>
          <c:dPt>
            <c:idx val="9"/>
            <c:invertIfNegative val="0"/>
            <c:bubble3D val="0"/>
            <c:spPr>
              <a:solidFill>
                <a:srgbClr val="179CB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DE26-9B4B-BACC-97A404010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Feuil1!$A$2:$A$11</c:f>
              <c:strCache>
                <c:ptCount val="4"/>
                <c:pt idx="0">
                  <c:v>Catégorie 1</c:v>
                </c:pt>
                <c:pt idx="1">
                  <c:v>Catégorie 2</c:v>
                </c:pt>
                <c:pt idx="2">
                  <c:v>Catégorie 3</c:v>
                </c:pt>
                <c:pt idx="3">
                  <c:v>Catégorie 4</c:v>
                </c:pt>
              </c:strCache>
            </c:strRef>
          </c:cat>
          <c:val>
            <c:numRef>
              <c:f>Feuil1!$B$2:$B$11</c:f>
              <c:numCache>
                <c:formatCode>General</c:formatCode>
                <c:ptCount val="10"/>
                <c:pt idx="0">
                  <c:v>0.1</c:v>
                </c:pt>
                <c:pt idx="1">
                  <c:v>0.3</c:v>
                </c:pt>
                <c:pt idx="2">
                  <c:v>0.5</c:v>
                </c:pt>
                <c:pt idx="3">
                  <c:v>0.8</c:v>
                </c:pt>
                <c:pt idx="4">
                  <c:v>1.4</c:v>
                </c:pt>
                <c:pt idx="5">
                  <c:v>2.6</c:v>
                </c:pt>
                <c:pt idx="6">
                  <c:v>4.4000000000000004</c:v>
                </c:pt>
                <c:pt idx="7">
                  <c:v>5.5</c:v>
                </c:pt>
                <c:pt idx="8">
                  <c:v>6</c:v>
                </c:pt>
                <c:pt idx="9">
                  <c:v>10.8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DE26-9B4B-BACC-97A4040106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380476920"/>
        <c:axId val="380487896"/>
      </c:barChart>
      <c:catAx>
        <c:axId val="3804769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0487896"/>
        <c:crosses val="autoZero"/>
        <c:auto val="1"/>
        <c:lblAlgn val="ctr"/>
        <c:lblOffset val="100"/>
        <c:noMultiLvlLbl val="0"/>
      </c:catAx>
      <c:valAx>
        <c:axId val="38048789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80476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732688161382462E-2"/>
          <c:y val="4.1313130654674901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0486720"/>
        <c:axId val="380487112"/>
      </c:scatterChart>
      <c:valAx>
        <c:axId val="380486720"/>
        <c:scaling>
          <c:orientation val="minMax"/>
          <c:max val="8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380487112"/>
        <c:crosses val="autoZero"/>
        <c:crossBetween val="midCat"/>
        <c:majorUnit val="6"/>
      </c:valAx>
      <c:valAx>
        <c:axId val="38048711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38048672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6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732688161382462E-2"/>
          <c:y val="4.1313130654674901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1433032"/>
        <c:axId val="471438128"/>
      </c:scatterChart>
      <c:valAx>
        <c:axId val="471433032"/>
        <c:scaling>
          <c:orientation val="minMax"/>
          <c:max val="8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71438128"/>
        <c:crosses val="autoZero"/>
        <c:crossBetween val="midCat"/>
        <c:majorUnit val="6"/>
      </c:valAx>
      <c:valAx>
        <c:axId val="47143812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71433032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6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732688161382462E-2"/>
          <c:y val="4.1313130654674901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19704"/>
        <c:axId val="472418920"/>
      </c:scatterChart>
      <c:valAx>
        <c:axId val="472419704"/>
        <c:scaling>
          <c:orientation val="minMax"/>
          <c:max val="8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72418920"/>
        <c:crosses val="autoZero"/>
        <c:crossBetween val="midCat"/>
        <c:majorUnit val="6"/>
      </c:valAx>
      <c:valAx>
        <c:axId val="47241892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72419704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6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732688161382462E-2"/>
          <c:y val="4.1313130654674901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05592"/>
        <c:axId val="472406768"/>
      </c:scatterChart>
      <c:valAx>
        <c:axId val="472405592"/>
        <c:scaling>
          <c:orientation val="minMax"/>
          <c:max val="8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72406768"/>
        <c:crosses val="autoZero"/>
        <c:crossBetween val="midCat"/>
        <c:majorUnit val="6"/>
      </c:valAx>
      <c:valAx>
        <c:axId val="47240676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72405592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6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732688161382462E-2"/>
          <c:y val="4.1313130654674901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11080"/>
        <c:axId val="472414608"/>
      </c:scatterChart>
      <c:valAx>
        <c:axId val="472411080"/>
        <c:scaling>
          <c:orientation val="minMax"/>
          <c:max val="8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72414608"/>
        <c:crosses val="autoZero"/>
        <c:crossBetween val="midCat"/>
        <c:majorUnit val="6"/>
      </c:valAx>
      <c:valAx>
        <c:axId val="47241460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7241108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6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4385232"/>
        <c:axId val="334385624"/>
      </c:scatterChart>
      <c:valAx>
        <c:axId val="334385232"/>
        <c:scaling>
          <c:orientation val="minMax"/>
          <c:max val="2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334385624"/>
        <c:crosses val="autoZero"/>
        <c:crossBetween val="midCat"/>
        <c:majorUnit val="4"/>
      </c:valAx>
      <c:valAx>
        <c:axId val="33438562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34385232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732688161382462E-2"/>
          <c:y val="4.1313130654674901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11864"/>
        <c:axId val="472416568"/>
      </c:scatterChart>
      <c:valAx>
        <c:axId val="472411864"/>
        <c:scaling>
          <c:orientation val="minMax"/>
          <c:max val="8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72416568"/>
        <c:crosses val="autoZero"/>
        <c:crossBetween val="midCat"/>
        <c:majorUnit val="6"/>
      </c:valAx>
      <c:valAx>
        <c:axId val="47241656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72411864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6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0339640"/>
        <c:axId val="560343168"/>
      </c:scatterChart>
      <c:valAx>
        <c:axId val="560339640"/>
        <c:scaling>
          <c:orientation val="minMax"/>
          <c:max val="48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560343168"/>
        <c:crosses val="autoZero"/>
        <c:crossBetween val="midCat"/>
        <c:majorUnit val="12"/>
      </c:valAx>
      <c:valAx>
        <c:axId val="560343168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560339640"/>
        <c:crosses val="autoZero"/>
        <c:crossBetween val="midCat"/>
        <c:majorUnit val="0.2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829776"/>
        <c:axId val="424830952"/>
      </c:scatterChart>
      <c:valAx>
        <c:axId val="424829776"/>
        <c:scaling>
          <c:orientation val="minMax"/>
          <c:max val="7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24830952"/>
        <c:crosses val="autoZero"/>
        <c:crossBetween val="midCat"/>
        <c:majorUnit val="12"/>
      </c:valAx>
      <c:valAx>
        <c:axId val="424830952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424829776"/>
        <c:crosses val="autoZero"/>
        <c:crossBetween val="midCat"/>
        <c:majorUnit val="0.2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352-D64D-98BE-E0B503DBB4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09120"/>
        <c:axId val="472408336"/>
      </c:scatterChart>
      <c:valAx>
        <c:axId val="472409120"/>
        <c:scaling>
          <c:orientation val="minMax"/>
          <c:max val="35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472408336"/>
        <c:crosses val="autoZero"/>
        <c:crossBetween val="midCat"/>
        <c:majorUnit val="10"/>
      </c:valAx>
      <c:valAx>
        <c:axId val="472408336"/>
        <c:scaling>
          <c:orientation val="minMax"/>
          <c:max val="100"/>
          <c:min val="-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/>
            </a:pPr>
            <a:endParaRPr lang="fr-FR"/>
          </a:p>
        </c:txPr>
        <c:crossAx val="472409120"/>
        <c:crosses val="autoZero"/>
        <c:crossBetween val="midCat"/>
        <c:majorUnit val="1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1429896"/>
        <c:axId val="471429112"/>
      </c:scatterChart>
      <c:valAx>
        <c:axId val="471429896"/>
        <c:scaling>
          <c:orientation val="minMax"/>
          <c:max val="33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71429112"/>
        <c:crosses val="autoZero"/>
        <c:crossBetween val="midCat"/>
        <c:majorUnit val="3"/>
      </c:valAx>
      <c:valAx>
        <c:axId val="47142911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471429896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65053312"/>
        <c:axId val="465056056"/>
      </c:scatterChart>
      <c:valAx>
        <c:axId val="465053312"/>
        <c:scaling>
          <c:orientation val="minMax"/>
          <c:max val="36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465056056"/>
        <c:crosses val="autoZero"/>
        <c:crossBetween val="midCat"/>
        <c:majorUnit val="3"/>
      </c:valAx>
      <c:valAx>
        <c:axId val="46505605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465053312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65052920"/>
        <c:axId val="465057624"/>
      </c:scatterChart>
      <c:valAx>
        <c:axId val="465052920"/>
        <c:scaling>
          <c:orientation val="minMax"/>
          <c:max val="36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465057624"/>
        <c:crosses val="autoZero"/>
        <c:crossBetween val="midCat"/>
        <c:majorUnit val="3"/>
      </c:valAx>
      <c:valAx>
        <c:axId val="46505762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46505292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16176"/>
        <c:axId val="472405984"/>
      </c:scatterChart>
      <c:valAx>
        <c:axId val="472416176"/>
        <c:scaling>
          <c:orientation val="minMax"/>
          <c:max val="3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472405984"/>
        <c:crosses val="autoZero"/>
        <c:crossBetween val="midCat"/>
        <c:majorUnit val="2"/>
      </c:valAx>
      <c:valAx>
        <c:axId val="47240598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472416176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2407160"/>
        <c:axId val="472420488"/>
      </c:scatterChart>
      <c:valAx>
        <c:axId val="472407160"/>
        <c:scaling>
          <c:orientation val="minMax"/>
          <c:max val="14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472420488"/>
        <c:crosses val="autoZero"/>
        <c:crossBetween val="midCat"/>
        <c:majorUnit val="2"/>
      </c:valAx>
      <c:valAx>
        <c:axId val="47242048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47240716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4386800"/>
        <c:axId val="334387584"/>
      </c:scatterChart>
      <c:valAx>
        <c:axId val="334386800"/>
        <c:scaling>
          <c:orientation val="minMax"/>
          <c:max val="2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334387584"/>
        <c:crosses val="autoZero"/>
        <c:crossBetween val="midCat"/>
        <c:majorUnit val="4"/>
      </c:valAx>
      <c:valAx>
        <c:axId val="33438758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33438680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63334629957168431"/>
          <c:y val="6.8626845224335195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5366880"/>
        <c:axId val="385366096"/>
      </c:scatterChart>
      <c:valAx>
        <c:axId val="385366880"/>
        <c:scaling>
          <c:orientation val="minMax"/>
          <c:max val="2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385366096"/>
        <c:crosses val="autoZero"/>
        <c:crossBetween val="midCat"/>
        <c:majorUnit val="4"/>
      </c:valAx>
      <c:valAx>
        <c:axId val="385366096"/>
        <c:scaling>
          <c:orientation val="minMax"/>
          <c:max val="80"/>
          <c:min val="2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385366880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5369624"/>
        <c:axId val="385365312"/>
      </c:scatterChart>
      <c:valAx>
        <c:axId val="385369624"/>
        <c:scaling>
          <c:orientation val="minMax"/>
          <c:max val="3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85365312"/>
        <c:crosses val="autoZero"/>
        <c:crossBetween val="midCat"/>
        <c:majorUnit val="2"/>
      </c:valAx>
      <c:valAx>
        <c:axId val="38536531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85369624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  <c:userShapes r:id="rId2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5371584"/>
        <c:axId val="385364136"/>
      </c:scatterChart>
      <c:valAx>
        <c:axId val="385371584"/>
        <c:scaling>
          <c:orientation val="minMax"/>
          <c:max val="3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85364136"/>
        <c:crosses val="autoZero"/>
        <c:crossBetween val="midCat"/>
        <c:majorUnit val="2"/>
      </c:valAx>
      <c:valAx>
        <c:axId val="38536413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r-FR"/>
          </a:p>
        </c:txPr>
        <c:crossAx val="385371584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  <c:userShapes r:id="rId2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4383272"/>
        <c:axId val="334384448"/>
      </c:scatterChart>
      <c:valAx>
        <c:axId val="334383272"/>
        <c:scaling>
          <c:orientation val="minMax"/>
          <c:max val="3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334384448"/>
        <c:crosses val="autoZero"/>
        <c:crossBetween val="midCat"/>
        <c:majorUnit val="2"/>
      </c:valAx>
      <c:valAx>
        <c:axId val="33438444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fr-FR"/>
          </a:p>
        </c:txPr>
        <c:crossAx val="334383272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8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0.4242</cdr:x>
      <cdr:y>0.17912</cdr:y>
    </cdr:from>
    <cdr:to>
      <cdr:x>0.4242</cdr:x>
      <cdr:y>0.85854</cdr:y>
    </cdr:to>
    <cdr:cxnSp macro="">
      <cdr:nvCxnSpPr>
        <cdr:cNvPr id="3" name="Connecteur droit 2">
          <a:extLst xmlns:a="http://schemas.openxmlformats.org/drawingml/2006/main">
            <a:ext uri="{FF2B5EF4-FFF2-40B4-BE49-F238E27FC236}">
              <a16:creationId xmlns:a16="http://schemas.microsoft.com/office/drawing/2014/main" id="{BC07535D-25BA-979F-6277-3C3AEF88AFFB}"/>
            </a:ext>
          </a:extLst>
        </cdr:cNvPr>
        <cdr:cNvCxnSpPr/>
      </cdr:nvCxnSpPr>
      <cdr:spPr>
        <a:xfrm xmlns:a="http://schemas.openxmlformats.org/drawingml/2006/main" flipV="1">
          <a:off x="4139849" y="495655"/>
          <a:ext cx="0" cy="1880075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2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0.58883</cdr:x>
      <cdr:y>0.31043</cdr:y>
    </cdr:from>
    <cdr:to>
      <cdr:x>0.58883</cdr:x>
      <cdr:y>0.85854</cdr:y>
    </cdr:to>
    <cdr:cxnSp macro="">
      <cdr:nvCxnSpPr>
        <cdr:cNvPr id="4" name="Connecteur droit 3">
          <a:extLst xmlns:a="http://schemas.openxmlformats.org/drawingml/2006/main">
            <a:ext uri="{FF2B5EF4-FFF2-40B4-BE49-F238E27FC236}">
              <a16:creationId xmlns:a16="http://schemas.microsoft.com/office/drawing/2014/main" id="{37BFAD1D-5B7D-43D6-702B-D60450FE5D70}"/>
            </a:ext>
          </a:extLst>
        </cdr:cNvPr>
        <cdr:cNvCxnSpPr/>
      </cdr:nvCxnSpPr>
      <cdr:spPr>
        <a:xfrm xmlns:a="http://schemas.openxmlformats.org/drawingml/2006/main" flipV="1">
          <a:off x="5746458" y="858999"/>
          <a:ext cx="0" cy="1516732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2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0.7517</cdr:x>
      <cdr:y>0.34636</cdr:y>
    </cdr:from>
    <cdr:to>
      <cdr:x>0.7517</cdr:x>
      <cdr:y>0.85854</cdr:y>
    </cdr:to>
    <cdr:cxnSp macro="">
      <cdr:nvCxnSpPr>
        <cdr:cNvPr id="5" name="Connecteur droit 4">
          <a:extLst xmlns:a="http://schemas.openxmlformats.org/drawingml/2006/main">
            <a:ext uri="{FF2B5EF4-FFF2-40B4-BE49-F238E27FC236}">
              <a16:creationId xmlns:a16="http://schemas.microsoft.com/office/drawing/2014/main" id="{CAA6C1AC-80B5-DA58-AFCD-E714D1E7B233}"/>
            </a:ext>
          </a:extLst>
        </cdr:cNvPr>
        <cdr:cNvCxnSpPr/>
      </cdr:nvCxnSpPr>
      <cdr:spPr>
        <a:xfrm xmlns:a="http://schemas.openxmlformats.org/drawingml/2006/main" flipV="1">
          <a:off x="7335977" y="958432"/>
          <a:ext cx="0" cy="1417299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2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0.44846</cdr:x>
      <cdr:y>0.35759</cdr:y>
    </cdr:from>
    <cdr:to>
      <cdr:x>0.44846</cdr:x>
      <cdr:y>0.85854</cdr:y>
    </cdr:to>
    <cdr:cxnSp macro="">
      <cdr:nvCxnSpPr>
        <cdr:cNvPr id="3" name="Connecteur droit 2">
          <a:extLst xmlns:a="http://schemas.openxmlformats.org/drawingml/2006/main">
            <a:ext uri="{FF2B5EF4-FFF2-40B4-BE49-F238E27FC236}">
              <a16:creationId xmlns:a16="http://schemas.microsoft.com/office/drawing/2014/main" id="{7D313E04-53AF-B19D-1ABC-80D556F3A81B}"/>
            </a:ext>
          </a:extLst>
        </cdr:cNvPr>
        <cdr:cNvCxnSpPr/>
      </cdr:nvCxnSpPr>
      <cdr:spPr>
        <a:xfrm xmlns:a="http://schemas.openxmlformats.org/drawingml/2006/main" flipV="1">
          <a:off x="4188062" y="989503"/>
          <a:ext cx="0" cy="1386219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2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0.61959</cdr:x>
      <cdr:y>0.40663</cdr:y>
    </cdr:from>
    <cdr:to>
      <cdr:x>0.61959</cdr:x>
      <cdr:y>0.85854</cdr:y>
    </cdr:to>
    <cdr:cxnSp macro="">
      <cdr:nvCxnSpPr>
        <cdr:cNvPr id="4" name="Connecteur droit 3">
          <a:extLst xmlns:a="http://schemas.openxmlformats.org/drawingml/2006/main">
            <a:ext uri="{FF2B5EF4-FFF2-40B4-BE49-F238E27FC236}">
              <a16:creationId xmlns:a16="http://schemas.microsoft.com/office/drawing/2014/main" id="{3D552B7D-AB15-5E60-1BCF-8468563E4DCE}"/>
            </a:ext>
          </a:extLst>
        </cdr:cNvPr>
        <cdr:cNvCxnSpPr/>
      </cdr:nvCxnSpPr>
      <cdr:spPr>
        <a:xfrm xmlns:a="http://schemas.openxmlformats.org/drawingml/2006/main" flipV="1">
          <a:off x="5786133" y="1125211"/>
          <a:ext cx="0" cy="1250510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2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0.79676</cdr:x>
      <cdr:y>0.43761</cdr:y>
    </cdr:from>
    <cdr:to>
      <cdr:x>0.79676</cdr:x>
      <cdr:y>0.85854</cdr:y>
    </cdr:to>
    <cdr:cxnSp macro="">
      <cdr:nvCxnSpPr>
        <cdr:cNvPr id="5" name="Connecteur droit 4">
          <a:extLst xmlns:a="http://schemas.openxmlformats.org/drawingml/2006/main">
            <a:ext uri="{FF2B5EF4-FFF2-40B4-BE49-F238E27FC236}">
              <a16:creationId xmlns:a16="http://schemas.microsoft.com/office/drawing/2014/main" id="{F4B362DE-8879-1ADE-F28C-8DFDBE0A0088}"/>
            </a:ext>
          </a:extLst>
        </cdr:cNvPr>
        <cdr:cNvCxnSpPr/>
      </cdr:nvCxnSpPr>
      <cdr:spPr>
        <a:xfrm xmlns:a="http://schemas.openxmlformats.org/drawingml/2006/main" flipV="1">
          <a:off x="7440703" y="1210936"/>
          <a:ext cx="0" cy="1164785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2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0.34902</cdr:x>
      <cdr:y>0.25915</cdr:y>
    </cdr:from>
    <cdr:to>
      <cdr:x>0.34902</cdr:x>
      <cdr:y>0.86969</cdr:y>
    </cdr:to>
    <cdr:cxnSp macro="">
      <cdr:nvCxnSpPr>
        <cdr:cNvPr id="3" name="Connecteur droit 2">
          <a:extLst xmlns:a="http://schemas.openxmlformats.org/drawingml/2006/main">
            <a:ext uri="{FF2B5EF4-FFF2-40B4-BE49-F238E27FC236}">
              <a16:creationId xmlns:a16="http://schemas.microsoft.com/office/drawing/2014/main" id="{95B60E79-EEB0-D9AF-43D7-7803E2247FA6}"/>
            </a:ext>
          </a:extLst>
        </cdr:cNvPr>
        <cdr:cNvCxnSpPr/>
      </cdr:nvCxnSpPr>
      <cdr:spPr>
        <a:xfrm xmlns:a="http://schemas.openxmlformats.org/drawingml/2006/main">
          <a:off x="1851704" y="764746"/>
          <a:ext cx="0" cy="1801687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1">
              <a:lumMod val="50000"/>
            </a:schemeClr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0.59856</cdr:x>
      <cdr:y>0.4378</cdr:y>
    </cdr:from>
    <cdr:to>
      <cdr:x>0.59856</cdr:x>
      <cdr:y>0.86969</cdr:y>
    </cdr:to>
    <cdr:cxnSp macro="">
      <cdr:nvCxnSpPr>
        <cdr:cNvPr id="5" name="Connecteur droit 4">
          <a:extLst xmlns:a="http://schemas.openxmlformats.org/drawingml/2006/main">
            <a:ext uri="{FF2B5EF4-FFF2-40B4-BE49-F238E27FC236}">
              <a16:creationId xmlns:a16="http://schemas.microsoft.com/office/drawing/2014/main" id="{922F73AC-28EC-3E5D-61FA-D3192DE20C92}"/>
            </a:ext>
          </a:extLst>
        </cdr:cNvPr>
        <cdr:cNvCxnSpPr/>
      </cdr:nvCxnSpPr>
      <cdr:spPr>
        <a:xfrm xmlns:a="http://schemas.openxmlformats.org/drawingml/2006/main">
          <a:off x="3175646" y="1291936"/>
          <a:ext cx="0" cy="1274497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1">
              <a:lumMod val="50000"/>
            </a:schemeClr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0.35817</cdr:x>
      <cdr:y>0.40253</cdr:y>
    </cdr:from>
    <cdr:to>
      <cdr:x>0.35817</cdr:x>
      <cdr:y>0.86969</cdr:y>
    </cdr:to>
    <cdr:cxnSp macro="">
      <cdr:nvCxnSpPr>
        <cdr:cNvPr id="3" name="Connecteur droit 2">
          <a:extLst xmlns:a="http://schemas.openxmlformats.org/drawingml/2006/main">
            <a:ext uri="{FF2B5EF4-FFF2-40B4-BE49-F238E27FC236}">
              <a16:creationId xmlns:a16="http://schemas.microsoft.com/office/drawing/2014/main" id="{B63E4078-7621-FA3A-DC4A-045484BC8DD8}"/>
            </a:ext>
          </a:extLst>
        </cdr:cNvPr>
        <cdr:cNvCxnSpPr/>
      </cdr:nvCxnSpPr>
      <cdr:spPr>
        <a:xfrm xmlns:a="http://schemas.openxmlformats.org/drawingml/2006/main">
          <a:off x="1900253" y="1187861"/>
          <a:ext cx="0" cy="1378587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1">
              <a:lumMod val="50000"/>
            </a:schemeClr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0.61839</cdr:x>
      <cdr:y>0.62131</cdr:y>
    </cdr:from>
    <cdr:to>
      <cdr:x>0.61839</cdr:x>
      <cdr:y>0.86969</cdr:y>
    </cdr:to>
    <cdr:cxnSp macro="">
      <cdr:nvCxnSpPr>
        <cdr:cNvPr id="5" name="Connecteur droit 4">
          <a:extLst xmlns:a="http://schemas.openxmlformats.org/drawingml/2006/main">
            <a:ext uri="{FF2B5EF4-FFF2-40B4-BE49-F238E27FC236}">
              <a16:creationId xmlns:a16="http://schemas.microsoft.com/office/drawing/2014/main" id="{F10FFB06-A147-3BD6-4F80-635F668B6974}"/>
            </a:ext>
          </a:extLst>
        </cdr:cNvPr>
        <cdr:cNvCxnSpPr/>
      </cdr:nvCxnSpPr>
      <cdr:spPr>
        <a:xfrm xmlns:a="http://schemas.openxmlformats.org/drawingml/2006/main">
          <a:off x="3280818" y="1833466"/>
          <a:ext cx="0" cy="732982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bg1">
              <a:lumMod val="50000"/>
            </a:schemeClr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272774A-7E45-4C19-A625-D036B826CE06}" type="datetimeFigureOut">
              <a:rPr lang="en-US" smtClean="0"/>
              <a:t>2/8/23</a:t>
            </a:fld>
            <a:endParaRPr lang="en-US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F0A92B2-6DC8-496A-837B-649D749BEA27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24135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B3E39C-4136-D341-A80E-C55B3776464C}" type="datetimeFigureOut">
              <a:rPr lang="fr-FR" smtClean="0"/>
              <a:t>08/02/2023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40F9FE-5DC2-0349-9F80-45AFB5D9FC0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7009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D03A8C-FFEC-4FA0-A7BE-87A9BA6A9A2D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45101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800" dirty="0"/>
              <a:t>Adding an anti-EGFR or anti-VEGF antibody to chemotherapy improves overall survival (OS) of </a:t>
            </a:r>
            <a:r>
              <a:rPr lang="en-US" altLang="ja-JP" sz="1800" dirty="0"/>
              <a:t>patients with unresectable metastatic colorectal cancer (mCRC) </a:t>
            </a:r>
            <a:r>
              <a:rPr lang="en-US" sz="1800" dirty="0"/>
              <a:t>up to 30 months.</a:t>
            </a:r>
            <a:r>
              <a:rPr lang="en-US" sz="1800" baseline="30000" dirty="0"/>
              <a:t>1,2</a:t>
            </a:r>
          </a:p>
          <a:p>
            <a:pPr marL="0" indent="0">
              <a:buNone/>
            </a:pPr>
            <a:endParaRPr lang="en-US" sz="1050" baseline="30000" dirty="0"/>
          </a:p>
          <a:p>
            <a:r>
              <a:rPr lang="en-US" sz="1800" dirty="0"/>
              <a:t>In comparative trials, post-hoc analyses of </a:t>
            </a:r>
            <a:r>
              <a:rPr lang="en-US" sz="1800" i="1" dirty="0"/>
              <a:t>RAS</a:t>
            </a:r>
            <a:r>
              <a:rPr lang="en-US" sz="1800" dirty="0"/>
              <a:t> wild-type (WT) patients show inconclusive results:</a:t>
            </a:r>
          </a:p>
          <a:p>
            <a:pPr lvl="1"/>
            <a:r>
              <a:rPr lang="en-US" sz="1600" dirty="0"/>
              <a:t>US CALGB/SWOG 80405: OS was similar for cetuximab and bevacizumab (HR</a:t>
            </a:r>
            <a:r>
              <a:rPr lang="en-US" altLang="ja-JP" sz="1600" dirty="0">
                <a:effectLst/>
                <a:ea typeface="Arial" panose="020B0604020202020204" pitchFamily="34" charset="0"/>
              </a:rPr>
              <a:t>, 0.88; 95% CI, 0.72-1.08</a:t>
            </a:r>
            <a:r>
              <a:rPr lang="en-US" sz="1600" dirty="0"/>
              <a:t>)</a:t>
            </a:r>
            <a:r>
              <a:rPr lang="en-US" sz="1600" baseline="30000" dirty="0"/>
              <a:t>1</a:t>
            </a:r>
          </a:p>
          <a:p>
            <a:pPr lvl="1"/>
            <a:r>
              <a:rPr lang="en-US" sz="1600" dirty="0"/>
              <a:t>EU FIRE-3: Cetuximab improved OS vs. bevacizumab </a:t>
            </a:r>
            <a:r>
              <a:rPr lang="en-US" altLang="ja-JP" sz="1600" dirty="0"/>
              <a:t>(HR</a:t>
            </a:r>
            <a:r>
              <a:rPr lang="en-US" altLang="ja-JP" sz="1600" dirty="0">
                <a:effectLst/>
                <a:ea typeface="Arial" panose="020B0604020202020204" pitchFamily="34" charset="0"/>
              </a:rPr>
              <a:t>, 0.70; 95% CI, 0.54-0.90</a:t>
            </a:r>
            <a:r>
              <a:rPr lang="en-US" altLang="ja-JP" sz="1600" dirty="0"/>
              <a:t>)</a:t>
            </a:r>
            <a:r>
              <a:rPr lang="en-US" sz="1600" baseline="30000" dirty="0"/>
              <a:t>3</a:t>
            </a:r>
          </a:p>
          <a:p>
            <a:pPr marL="457200" lvl="1" indent="0">
              <a:buNone/>
            </a:pPr>
            <a:endParaRPr lang="en-US" sz="1050" dirty="0"/>
          </a:p>
          <a:p>
            <a:r>
              <a:rPr lang="en-US" sz="1800" dirty="0"/>
              <a:t>The benefit of an anti-EGFR antibody may be enriched in </a:t>
            </a:r>
            <a:r>
              <a:rPr lang="en-US" sz="1800" i="1" dirty="0"/>
              <a:t>RAS</a:t>
            </a:r>
            <a:r>
              <a:rPr lang="en-US" sz="1800" dirty="0"/>
              <a:t> WT patients with primary tumor originating in the left side of the colon and rectum.</a:t>
            </a:r>
            <a:r>
              <a:rPr lang="en-US" sz="1800" baseline="30000" dirty="0"/>
              <a:t>4</a:t>
            </a:r>
          </a:p>
          <a:p>
            <a:pPr marL="0" indent="0">
              <a:buNone/>
            </a:pPr>
            <a:endParaRPr lang="en-US" sz="1050" dirty="0">
              <a:effectLst/>
              <a:latin typeface="Arial" panose="020B0604020202020204" pitchFamily="34" charset="0"/>
              <a:ea typeface="MS Mincho" panose="02020609040205080304" pitchFamily="49" charset="-128"/>
            </a:endParaRPr>
          </a:p>
          <a:p>
            <a:r>
              <a:rPr lang="en-US" sz="1800" dirty="0">
                <a:effectLst/>
                <a:latin typeface="Arial" panose="020B0604020202020204" pitchFamily="34" charset="0"/>
                <a:ea typeface="MS Mincho" panose="02020609040205080304" pitchFamily="49" charset="-128"/>
              </a:rPr>
              <a:t>PARADIGM is the first prospective trial to test the superiority of panitumumab vs. bevacizumab plus standard chemotherapy for patients with </a:t>
            </a:r>
            <a:r>
              <a:rPr lang="en-US" sz="1800" i="1" dirty="0">
                <a:ea typeface="MS Mincho" panose="02020609040205080304" pitchFamily="49" charset="-128"/>
              </a:rPr>
              <a:t>RAS</a:t>
            </a:r>
            <a:r>
              <a:rPr lang="en-US" sz="1800" dirty="0">
                <a:ea typeface="MS Mincho" panose="02020609040205080304" pitchFamily="49" charset="-128"/>
              </a:rPr>
              <a:t> WT and left-sided mCRC.</a:t>
            </a:r>
            <a:r>
              <a:rPr lang="en-US" sz="1800" baseline="30000" dirty="0">
                <a:ea typeface="MS Mincho" panose="02020609040205080304" pitchFamily="49" charset="-128"/>
              </a:rPr>
              <a:t>5,6</a:t>
            </a:r>
            <a:r>
              <a:rPr lang="en-US" sz="1800" dirty="0">
                <a:ea typeface="MS Mincho" panose="02020609040205080304" pitchFamily="49" charset="-128"/>
              </a:rPr>
              <a:t> 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F4472-63B6-EB4D-8064-3F3993085AA1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25908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Image 13">
            <a:extLst>
              <a:ext uri="{FF2B5EF4-FFF2-40B4-BE49-F238E27FC236}">
                <a16:creationId xmlns:a16="http://schemas.microsoft.com/office/drawing/2014/main" id="{4D310745-FE8C-6C48-963E-04A9A8AA281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7EFB145C-E3AA-1E42-8B7C-D4BDCD2AC98C}"/>
              </a:ext>
            </a:extLst>
          </p:cNvPr>
          <p:cNvSpPr/>
          <p:nvPr userDrawn="1"/>
        </p:nvSpPr>
        <p:spPr>
          <a:xfrm>
            <a:off x="-22485" y="-13500"/>
            <a:ext cx="195352" cy="6871499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BC055C6-56D5-A042-8B3E-FDBD9F3C610F}"/>
              </a:ext>
            </a:extLst>
          </p:cNvPr>
          <p:cNvSpPr/>
          <p:nvPr userDrawn="1"/>
        </p:nvSpPr>
        <p:spPr>
          <a:xfrm>
            <a:off x="12017590" y="-13500"/>
            <a:ext cx="195351" cy="2244674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55BC16A-E39F-9B45-BE86-EB16A9416281}"/>
              </a:ext>
            </a:extLst>
          </p:cNvPr>
          <p:cNvSpPr/>
          <p:nvPr userDrawn="1"/>
        </p:nvSpPr>
        <p:spPr>
          <a:xfrm rot="5400000">
            <a:off x="6007582" y="-6021083"/>
            <a:ext cx="176835" cy="12192002"/>
          </a:xfrm>
          <a:prstGeom prst="rect">
            <a:avLst/>
          </a:prstGeom>
          <a:gradFill>
            <a:gsLst>
              <a:gs pos="8000">
                <a:srgbClr val="D16923"/>
              </a:gs>
              <a:gs pos="87000">
                <a:srgbClr val="D16923"/>
              </a:gs>
              <a:gs pos="16000">
                <a:srgbClr val="D1692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80FF44A6-AAC8-F042-ABBB-75775D86C0A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2021" y="2971065"/>
            <a:ext cx="6021779" cy="1655762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 algn="l">
              <a:spcBef>
                <a:spcPts val="0"/>
              </a:spcBef>
              <a:buNone/>
              <a:defRPr sz="2400" b="1" i="0">
                <a:solidFill>
                  <a:srgbClr val="D16923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endParaRPr lang="fr-FR" dirty="0"/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9573509E-AF64-3846-B131-FCE3CE8A016E}"/>
              </a:ext>
            </a:extLst>
          </p:cNvPr>
          <p:cNvSpPr/>
          <p:nvPr userDrawn="1"/>
        </p:nvSpPr>
        <p:spPr>
          <a:xfrm>
            <a:off x="3009900" y="2569427"/>
            <a:ext cx="2057400" cy="2057400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fr-FR" sz="2800" b="1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34" name="Espace réservé du texte 33">
            <a:extLst>
              <a:ext uri="{FF2B5EF4-FFF2-40B4-BE49-F238E27FC236}">
                <a16:creationId xmlns:a16="http://schemas.microsoft.com/office/drawing/2014/main" id="{C06C6E23-1FBE-C34E-8CA2-619BFAEAA9B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09900" y="2653617"/>
            <a:ext cx="2057400" cy="2057400"/>
          </a:xfrm>
          <a:prstGeom prst="rect">
            <a:avLst/>
          </a:prstGeom>
        </p:spPr>
        <p:txBody>
          <a:bodyPr lIns="36000" rIns="36000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b="1" i="0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37953A5D-7688-9CC0-239B-A83F2D65BBF4}"/>
              </a:ext>
            </a:extLst>
          </p:cNvPr>
          <p:cNvGrpSpPr/>
          <p:nvPr userDrawn="1"/>
        </p:nvGrpSpPr>
        <p:grpSpPr>
          <a:xfrm>
            <a:off x="294732" y="6388240"/>
            <a:ext cx="4379777" cy="354285"/>
            <a:chOff x="294732" y="6388240"/>
            <a:chExt cx="4379777" cy="354285"/>
          </a:xfrm>
        </p:grpSpPr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id="{3441199E-422A-F193-DAED-1CAD2C9E6E68}"/>
                </a:ext>
              </a:extLst>
            </p:cNvPr>
            <p:cNvSpPr txBox="1"/>
            <p:nvPr userDrawn="1"/>
          </p:nvSpPr>
          <p:spPr>
            <a:xfrm>
              <a:off x="294732" y="6423261"/>
              <a:ext cx="1079847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Un évènement</a:t>
              </a:r>
            </a:p>
          </p:txBody>
        </p:sp>
        <p:pic>
          <p:nvPicPr>
            <p:cNvPr id="6" name="Image 5" descr="Une image contenant dessin&#10;&#10;Description générée automatiquement">
              <a:extLst>
                <a:ext uri="{FF2B5EF4-FFF2-40B4-BE49-F238E27FC236}">
                  <a16:creationId xmlns:a16="http://schemas.microsoft.com/office/drawing/2014/main" id="{8D8EBC67-F339-521B-DA76-8D7B59D195C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4912" y="6388240"/>
              <a:ext cx="1187603" cy="354285"/>
            </a:xfrm>
            <a:prstGeom prst="rect">
              <a:avLst/>
            </a:prstGeom>
          </p:spPr>
        </p:pic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id="{A3B50147-5B25-3610-FBE9-3C01616D34E5}"/>
                </a:ext>
              </a:extLst>
            </p:cNvPr>
            <p:cNvSpPr txBox="1"/>
            <p:nvPr userDrawn="1"/>
          </p:nvSpPr>
          <p:spPr>
            <a:xfrm>
              <a:off x="2533667" y="6423261"/>
              <a:ext cx="2140842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avec le soutien institutionnel de</a:t>
              </a:r>
            </a:p>
          </p:txBody>
        </p:sp>
      </p:grpSp>
      <p:pic>
        <p:nvPicPr>
          <p:cNvPr id="2" name="Image 1">
            <a:extLst>
              <a:ext uri="{FF2B5EF4-FFF2-40B4-BE49-F238E27FC236}">
                <a16:creationId xmlns:a16="http://schemas.microsoft.com/office/drawing/2014/main" id="{AAD99302-D30A-4DF1-5F17-5F2575390E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5757" y="6166107"/>
            <a:ext cx="2870438" cy="835224"/>
          </a:xfrm>
          <a:prstGeom prst="rect">
            <a:avLst/>
          </a:prstGeom>
        </p:spPr>
      </p:pic>
      <p:pic>
        <p:nvPicPr>
          <p:cNvPr id="11" name="Image 10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2749571C-C8D2-4562-07E3-D85DE7CA23E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410039" y="6357917"/>
            <a:ext cx="1607551" cy="500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6748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d blan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>
            <a:extLst>
              <a:ext uri="{FF2B5EF4-FFF2-40B4-BE49-F238E27FC236}">
                <a16:creationId xmlns:a16="http://schemas.microsoft.com/office/drawing/2014/main" id="{5F47D4F0-72B2-E54F-A1FD-80E3BE9E779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6" name="Image 5" descr="Une image contenant dessin&#10;&#10;Description générée automatiquement">
            <a:extLst>
              <a:ext uri="{FF2B5EF4-FFF2-40B4-BE49-F238E27FC236}">
                <a16:creationId xmlns:a16="http://schemas.microsoft.com/office/drawing/2014/main" id="{851D949F-216D-D14E-9DA6-BAF5E35C3FF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8507177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re 1 lign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>
            <a:extLst>
              <a:ext uri="{FF2B5EF4-FFF2-40B4-BE49-F238E27FC236}">
                <a16:creationId xmlns:a16="http://schemas.microsoft.com/office/drawing/2014/main" id="{C22D4DC1-F4A5-D745-850F-8CB409D05C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0" name="Image 9" descr="Une image contenant dessin&#10;&#10;Description générée automatiquement">
            <a:extLst>
              <a:ext uri="{FF2B5EF4-FFF2-40B4-BE49-F238E27FC236}">
                <a16:creationId xmlns:a16="http://schemas.microsoft.com/office/drawing/2014/main" id="{0AC8707A-265F-2F42-94FE-19DC19FF32D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6" name="Connecteur droit 15"/>
          <p:cNvCxnSpPr/>
          <p:nvPr userDrawn="1"/>
        </p:nvCxnSpPr>
        <p:spPr>
          <a:xfrm>
            <a:off x="391046" y="702889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37877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re 1 lign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>
            <a:extLst>
              <a:ext uri="{FF2B5EF4-FFF2-40B4-BE49-F238E27FC236}">
                <a16:creationId xmlns:a16="http://schemas.microsoft.com/office/drawing/2014/main" id="{C22D4DC1-F4A5-D745-850F-8CB409D05C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0" name="Image 9" descr="Une image contenant dessin&#10;&#10;Description générée automatiquement">
            <a:extLst>
              <a:ext uri="{FF2B5EF4-FFF2-40B4-BE49-F238E27FC236}">
                <a16:creationId xmlns:a16="http://schemas.microsoft.com/office/drawing/2014/main" id="{0AC8707A-265F-2F42-94FE-19DC19FF32D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itre 11">
            <a:extLst>
              <a:ext uri="{FF2B5EF4-FFF2-40B4-BE49-F238E27FC236}">
                <a16:creationId xmlns:a16="http://schemas.microsoft.com/office/drawing/2014/main" id="{51FDC233-77B7-35E9-2C1D-6DBE376AF6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191921"/>
            <a:ext cx="11615424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6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11" name="Espace réservé du texte 21">
            <a:extLst>
              <a:ext uri="{FF2B5EF4-FFF2-40B4-BE49-F238E27FC236}">
                <a16:creationId xmlns:a16="http://schemas.microsoft.com/office/drawing/2014/main" id="{452DE60E-EEB9-1F5F-3F29-37E7C7344D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24910" y="1619142"/>
            <a:ext cx="10915172" cy="4166291"/>
          </a:xfrm>
          <a:prstGeom prst="rect">
            <a:avLst/>
          </a:prstGeom>
        </p:spPr>
        <p:txBody>
          <a:bodyPr/>
          <a:lstStyle>
            <a:lvl1pPr marL="280988" indent="-280988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9750" indent="-242888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85825" indent="-257175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>
                <a:solidFill>
                  <a:srgbClr val="D1692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12" name="Espace réservé du texte 24">
            <a:extLst>
              <a:ext uri="{FF2B5EF4-FFF2-40B4-BE49-F238E27FC236}">
                <a16:creationId xmlns:a16="http://schemas.microsoft.com/office/drawing/2014/main" id="{778A2474-90AC-7F77-69B6-E8365746533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779197"/>
            <a:ext cx="10332000" cy="582613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400" b="1" i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cxnSp>
        <p:nvCxnSpPr>
          <p:cNvPr id="13" name="Connecteur droit 12">
            <a:extLst>
              <a:ext uri="{FF2B5EF4-FFF2-40B4-BE49-F238E27FC236}">
                <a16:creationId xmlns:a16="http://schemas.microsoft.com/office/drawing/2014/main" id="{A08CBEE6-077E-A9C9-8F13-B1DA1BDEA6E4}"/>
              </a:ext>
            </a:extLst>
          </p:cNvPr>
          <p:cNvCxnSpPr/>
          <p:nvPr userDrawn="1"/>
        </p:nvCxnSpPr>
        <p:spPr>
          <a:xfrm>
            <a:off x="391046" y="684601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776375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re 1 ligne + Sous titr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>
            <a:extLst>
              <a:ext uri="{FF2B5EF4-FFF2-40B4-BE49-F238E27FC236}">
                <a16:creationId xmlns:a16="http://schemas.microsoft.com/office/drawing/2014/main" id="{643A6D38-0AF0-CB4E-B147-4A86C574356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3" name="Image 12" descr="Une image contenant dessin&#10;&#10;Description générée automatiquement">
            <a:extLst>
              <a:ext uri="{FF2B5EF4-FFF2-40B4-BE49-F238E27FC236}">
                <a16:creationId xmlns:a16="http://schemas.microsoft.com/office/drawing/2014/main" id="{4191474E-0E98-0548-8A09-60CFF843BA7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8" name="Espace réservé du texte 24">
            <a:extLst>
              <a:ext uri="{FF2B5EF4-FFF2-40B4-BE49-F238E27FC236}">
                <a16:creationId xmlns:a16="http://schemas.microsoft.com/office/drawing/2014/main" id="{BED500CD-0473-A64B-ACFC-DFAF1A5FD3C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10332000" cy="582613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400" b="1" i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Connecteur droit 15"/>
          <p:cNvCxnSpPr/>
          <p:nvPr userDrawn="1"/>
        </p:nvCxnSpPr>
        <p:spPr>
          <a:xfrm>
            <a:off x="391046" y="702889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31186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re 2 lignes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>
            <a:extLst>
              <a:ext uri="{FF2B5EF4-FFF2-40B4-BE49-F238E27FC236}">
                <a16:creationId xmlns:a16="http://schemas.microsoft.com/office/drawing/2014/main" id="{6F0A2AED-786D-7145-B5CB-E2382BBD45A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3" name="Image 12" descr="Une image contenant dessin&#10;&#10;Description générée automatiquement">
            <a:extLst>
              <a:ext uri="{FF2B5EF4-FFF2-40B4-BE49-F238E27FC236}">
                <a16:creationId xmlns:a16="http://schemas.microsoft.com/office/drawing/2014/main" id="{05A6F894-78A9-634C-8B47-5D90D7F455A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1046" y="210209"/>
            <a:ext cx="11043886" cy="756746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</a:t>
            </a:r>
            <a:br>
              <a:rPr lang="fr-FR" dirty="0"/>
            </a:br>
            <a:r>
              <a:rPr lang="fr-FR" dirty="0"/>
              <a:t>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0" name="Connecteur droit 9"/>
          <p:cNvCxnSpPr/>
          <p:nvPr userDrawn="1"/>
        </p:nvCxnSpPr>
        <p:spPr>
          <a:xfrm>
            <a:off x="391046" y="1072054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2668428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Image 13">
            <a:extLst>
              <a:ext uri="{FF2B5EF4-FFF2-40B4-BE49-F238E27FC236}">
                <a16:creationId xmlns:a16="http://schemas.microsoft.com/office/drawing/2014/main" id="{4D310745-FE8C-6C48-963E-04A9A8AA281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7EFB145C-E3AA-1E42-8B7C-D4BDCD2AC98C}"/>
              </a:ext>
            </a:extLst>
          </p:cNvPr>
          <p:cNvSpPr/>
          <p:nvPr userDrawn="1"/>
        </p:nvSpPr>
        <p:spPr>
          <a:xfrm>
            <a:off x="-22485" y="-13500"/>
            <a:ext cx="195352" cy="6871499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BC055C6-56D5-A042-8B3E-FDBD9F3C610F}"/>
              </a:ext>
            </a:extLst>
          </p:cNvPr>
          <p:cNvSpPr/>
          <p:nvPr userDrawn="1"/>
        </p:nvSpPr>
        <p:spPr>
          <a:xfrm>
            <a:off x="12017590" y="-13500"/>
            <a:ext cx="195351" cy="2244674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55BC16A-E39F-9B45-BE86-EB16A9416281}"/>
              </a:ext>
            </a:extLst>
          </p:cNvPr>
          <p:cNvSpPr/>
          <p:nvPr userDrawn="1"/>
        </p:nvSpPr>
        <p:spPr>
          <a:xfrm rot="5400000">
            <a:off x="6007582" y="-6021083"/>
            <a:ext cx="176835" cy="12192002"/>
          </a:xfrm>
          <a:prstGeom prst="rect">
            <a:avLst/>
          </a:prstGeom>
          <a:gradFill>
            <a:gsLst>
              <a:gs pos="8000">
                <a:srgbClr val="D16923"/>
              </a:gs>
              <a:gs pos="87000">
                <a:srgbClr val="D16923"/>
              </a:gs>
              <a:gs pos="16000">
                <a:srgbClr val="D1692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80FF44A6-AAC8-F042-ABBB-75775D86C0A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2021" y="2569427"/>
            <a:ext cx="6021779" cy="2057400"/>
          </a:xfrm>
          <a:prstGeom prst="rect">
            <a:avLst/>
          </a:prstGeom>
          <a:solidFill>
            <a:schemeClr val="bg1"/>
          </a:solidFill>
        </p:spPr>
        <p:txBody>
          <a:bodyPr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400" b="1" i="0">
                <a:solidFill>
                  <a:srgbClr val="D16923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endParaRPr lang="fr-FR" dirty="0"/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9573509E-AF64-3846-B131-FCE3CE8A016E}"/>
              </a:ext>
            </a:extLst>
          </p:cNvPr>
          <p:cNvSpPr/>
          <p:nvPr userDrawn="1"/>
        </p:nvSpPr>
        <p:spPr>
          <a:xfrm>
            <a:off x="3009900" y="2569427"/>
            <a:ext cx="2057400" cy="2057400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fr-FR" sz="2800" b="1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34" name="Espace réservé du texte 33">
            <a:extLst>
              <a:ext uri="{FF2B5EF4-FFF2-40B4-BE49-F238E27FC236}">
                <a16:creationId xmlns:a16="http://schemas.microsoft.com/office/drawing/2014/main" id="{C06C6E23-1FBE-C34E-8CA2-619BFAEAA9B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09900" y="2569427"/>
            <a:ext cx="2057400" cy="2057400"/>
          </a:xfrm>
          <a:prstGeom prst="rect">
            <a:avLst/>
          </a:prstGeom>
        </p:spPr>
        <p:txBody>
          <a:bodyPr lIns="36000" rIns="36000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b="1" i="0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</a:t>
            </a:r>
          </a:p>
        </p:txBody>
      </p:sp>
      <p:grpSp>
        <p:nvGrpSpPr>
          <p:cNvPr id="2" name="Groupe 1"/>
          <p:cNvGrpSpPr/>
          <p:nvPr userDrawn="1"/>
        </p:nvGrpSpPr>
        <p:grpSpPr>
          <a:xfrm>
            <a:off x="294732" y="6388240"/>
            <a:ext cx="4379777" cy="354285"/>
            <a:chOff x="294732" y="6388240"/>
            <a:chExt cx="4379777" cy="354285"/>
          </a:xfrm>
        </p:grpSpPr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028CF480-F3AC-A941-B17A-E0E024CB615E}"/>
                </a:ext>
              </a:extLst>
            </p:cNvPr>
            <p:cNvSpPr txBox="1"/>
            <p:nvPr userDrawn="1"/>
          </p:nvSpPr>
          <p:spPr>
            <a:xfrm>
              <a:off x="294732" y="6423261"/>
              <a:ext cx="1079847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Un évènement</a:t>
              </a:r>
            </a:p>
          </p:txBody>
        </p:sp>
        <p:pic>
          <p:nvPicPr>
            <p:cNvPr id="32" name="Image 31" descr="Une image contenant dessin&#10;&#10;Description générée automatiquement">
              <a:extLst>
                <a:ext uri="{FF2B5EF4-FFF2-40B4-BE49-F238E27FC236}">
                  <a16:creationId xmlns:a16="http://schemas.microsoft.com/office/drawing/2014/main" id="{C01360C9-3685-AD42-8838-CAE387DEDC4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4912" y="6388240"/>
              <a:ext cx="1187603" cy="354285"/>
            </a:xfrm>
            <a:prstGeom prst="rect">
              <a:avLst/>
            </a:prstGeom>
          </p:spPr>
        </p:pic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028CF480-F3AC-A941-B17A-E0E024CB615E}"/>
                </a:ext>
              </a:extLst>
            </p:cNvPr>
            <p:cNvSpPr txBox="1"/>
            <p:nvPr userDrawn="1"/>
          </p:nvSpPr>
          <p:spPr>
            <a:xfrm>
              <a:off x="2533667" y="6423261"/>
              <a:ext cx="2140842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avec le soutien institutionnel de</a:t>
              </a:r>
            </a:p>
          </p:txBody>
        </p:sp>
      </p:grpSp>
      <p:pic>
        <p:nvPicPr>
          <p:cNvPr id="5" name="Image 4">
            <a:extLst>
              <a:ext uri="{FF2B5EF4-FFF2-40B4-BE49-F238E27FC236}">
                <a16:creationId xmlns:a16="http://schemas.microsoft.com/office/drawing/2014/main" id="{6393CB2D-E48B-7B1A-0536-0B354A6AE8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5757" y="6166107"/>
            <a:ext cx="2870438" cy="835224"/>
          </a:xfrm>
          <a:prstGeom prst="rect">
            <a:avLst/>
          </a:prstGeom>
        </p:spPr>
      </p:pic>
      <p:pic>
        <p:nvPicPr>
          <p:cNvPr id="10" name="Image 9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B7EBE7F1-9F4F-B121-7451-AE13E4B0F5A2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410039" y="6357917"/>
            <a:ext cx="1607551" cy="500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65562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7482" y="265700"/>
            <a:ext cx="11322269" cy="1032751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ts val="3800"/>
              </a:lnSpc>
              <a:spcBef>
                <a:spcPct val="0"/>
              </a:spcBef>
              <a:buNone/>
              <a:defRPr sz="4000" b="1" i="0" kern="1200">
                <a:solidFill>
                  <a:srgbClr val="D16923"/>
                </a:solidFill>
                <a:latin typeface="Arial Narrow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endParaRPr lang="fr-FR" dirty="0"/>
          </a:p>
        </p:txBody>
      </p:sp>
      <p:cxnSp>
        <p:nvCxnSpPr>
          <p:cNvPr id="4" name="Connecteur droit 3">
            <a:extLst>
              <a:ext uri="{FF2B5EF4-FFF2-40B4-BE49-F238E27FC236}">
                <a16:creationId xmlns:a16="http://schemas.microsoft.com/office/drawing/2014/main" id="{BC46FDB1-F9F7-EE40-9351-FA23F4A760E3}"/>
              </a:ext>
            </a:extLst>
          </p:cNvPr>
          <p:cNvCxnSpPr>
            <a:cxnSpLocks/>
          </p:cNvCxnSpPr>
          <p:nvPr userDrawn="1"/>
        </p:nvCxnSpPr>
        <p:spPr>
          <a:xfrm>
            <a:off x="2446075" y="2671103"/>
            <a:ext cx="0" cy="3448969"/>
          </a:xfrm>
          <a:prstGeom prst="line">
            <a:avLst/>
          </a:prstGeom>
          <a:ln>
            <a:solidFill>
              <a:srgbClr val="D169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space réservé du texte 57">
            <a:extLst>
              <a:ext uri="{FF2B5EF4-FFF2-40B4-BE49-F238E27FC236}">
                <a16:creationId xmlns:a16="http://schemas.microsoft.com/office/drawing/2014/main" id="{790C1983-5C0A-D044-86BB-9CD7DAB697F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579985" y="2151961"/>
            <a:ext cx="8739551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4" name="Espace réservé du texte 57">
            <a:extLst>
              <a:ext uri="{FF2B5EF4-FFF2-40B4-BE49-F238E27FC236}">
                <a16:creationId xmlns:a16="http://schemas.microsoft.com/office/drawing/2014/main" id="{4072012C-D254-5A49-B1AF-BF121A6EC8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579985" y="3045123"/>
            <a:ext cx="8758351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5" name="Espace réservé du texte 57">
            <a:extLst>
              <a:ext uri="{FF2B5EF4-FFF2-40B4-BE49-F238E27FC236}">
                <a16:creationId xmlns:a16="http://schemas.microsoft.com/office/drawing/2014/main" id="{EEEF8F32-32ED-4E44-990A-EC649A8F77F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579986" y="3945014"/>
            <a:ext cx="8759186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8" name="Espace réservé du texte 57">
            <a:extLst>
              <a:ext uri="{FF2B5EF4-FFF2-40B4-BE49-F238E27FC236}">
                <a16:creationId xmlns:a16="http://schemas.microsoft.com/office/drawing/2014/main" id="{2DB4A863-ACEA-6E4B-ADF3-CD54DCAD562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579986" y="4855564"/>
            <a:ext cx="8777986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9" name="Espace réservé du texte 57">
            <a:extLst>
              <a:ext uri="{FF2B5EF4-FFF2-40B4-BE49-F238E27FC236}">
                <a16:creationId xmlns:a16="http://schemas.microsoft.com/office/drawing/2014/main" id="{6CE17E4D-E822-804F-87D9-7148E83C5E1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2579985" y="5750950"/>
            <a:ext cx="8739551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id="{E82B9D15-75F6-7B44-A9B7-79D8DD0B481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380287" y="2671103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0" name="Espace réservé du texte 9">
            <a:extLst>
              <a:ext uri="{FF2B5EF4-FFF2-40B4-BE49-F238E27FC236}">
                <a16:creationId xmlns:a16="http://schemas.microsoft.com/office/drawing/2014/main" id="{42E10BC2-C374-6942-8057-8B3E989976B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380287" y="3572539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1" name="Espace réservé du texte 9">
            <a:extLst>
              <a:ext uri="{FF2B5EF4-FFF2-40B4-BE49-F238E27FC236}">
                <a16:creationId xmlns:a16="http://schemas.microsoft.com/office/drawing/2014/main" id="{980AB430-9E3B-7343-A2BF-A616C39E072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2380287" y="4484922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2" name="Espace réservé du texte 9">
            <a:extLst>
              <a:ext uri="{FF2B5EF4-FFF2-40B4-BE49-F238E27FC236}">
                <a16:creationId xmlns:a16="http://schemas.microsoft.com/office/drawing/2014/main" id="{82036036-11DD-2A48-A7D8-4D054835BDC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380287" y="5375906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3" name="Espace réservé du texte 9">
            <a:extLst>
              <a:ext uri="{FF2B5EF4-FFF2-40B4-BE49-F238E27FC236}">
                <a16:creationId xmlns:a16="http://schemas.microsoft.com/office/drawing/2014/main" id="{EB186E5C-AACD-E944-B72A-8B99A8AA75F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2380287" y="1780119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pic>
        <p:nvPicPr>
          <p:cNvPr id="32" name="Image 31">
            <a:extLst>
              <a:ext uri="{FF2B5EF4-FFF2-40B4-BE49-F238E27FC236}">
                <a16:creationId xmlns:a16="http://schemas.microsoft.com/office/drawing/2014/main" id="{033AA96B-6372-244C-989D-B5883171E51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sp>
        <p:nvSpPr>
          <p:cNvPr id="33" name="Rectangle 32">
            <a:extLst>
              <a:ext uri="{FF2B5EF4-FFF2-40B4-BE49-F238E27FC236}">
                <a16:creationId xmlns:a16="http://schemas.microsoft.com/office/drawing/2014/main" id="{2F163ED8-4FD1-EA48-BEA3-288840C2D4EE}"/>
              </a:ext>
            </a:extLst>
          </p:cNvPr>
          <p:cNvSpPr/>
          <p:nvPr userDrawn="1"/>
        </p:nvSpPr>
        <p:spPr>
          <a:xfrm>
            <a:off x="-22485" y="-13500"/>
            <a:ext cx="195352" cy="6871499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C3942AA-4C3D-6042-A7C2-6B778FB8D5AD}"/>
              </a:ext>
            </a:extLst>
          </p:cNvPr>
          <p:cNvSpPr/>
          <p:nvPr userDrawn="1"/>
        </p:nvSpPr>
        <p:spPr>
          <a:xfrm>
            <a:off x="12017590" y="-13500"/>
            <a:ext cx="195351" cy="2244674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4057724-ACE3-8349-AEBD-405B6532EC88}"/>
              </a:ext>
            </a:extLst>
          </p:cNvPr>
          <p:cNvSpPr/>
          <p:nvPr userDrawn="1"/>
        </p:nvSpPr>
        <p:spPr>
          <a:xfrm rot="5400000">
            <a:off x="6007582" y="-6021083"/>
            <a:ext cx="176835" cy="12192002"/>
          </a:xfrm>
          <a:prstGeom prst="rect">
            <a:avLst/>
          </a:prstGeom>
          <a:gradFill>
            <a:gsLst>
              <a:gs pos="8000">
                <a:srgbClr val="D16923"/>
              </a:gs>
              <a:gs pos="87000">
                <a:srgbClr val="D16923"/>
              </a:gs>
              <a:gs pos="16000">
                <a:srgbClr val="D1692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grpSp>
        <p:nvGrpSpPr>
          <p:cNvPr id="39" name="Groupe 38">
            <a:extLst>
              <a:ext uri="{FF2B5EF4-FFF2-40B4-BE49-F238E27FC236}">
                <a16:creationId xmlns:a16="http://schemas.microsoft.com/office/drawing/2014/main" id="{2C20CF52-A9DF-2F40-937D-328361A1F120}"/>
              </a:ext>
            </a:extLst>
          </p:cNvPr>
          <p:cNvGrpSpPr/>
          <p:nvPr userDrawn="1"/>
        </p:nvGrpSpPr>
        <p:grpSpPr>
          <a:xfrm>
            <a:off x="294732" y="6388240"/>
            <a:ext cx="4379777" cy="354285"/>
            <a:chOff x="294732" y="6388240"/>
            <a:chExt cx="4379777" cy="354285"/>
          </a:xfrm>
        </p:grpSpPr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154419D2-95AD-9F48-BD7F-405E57C8C098}"/>
                </a:ext>
              </a:extLst>
            </p:cNvPr>
            <p:cNvSpPr txBox="1"/>
            <p:nvPr userDrawn="1"/>
          </p:nvSpPr>
          <p:spPr>
            <a:xfrm>
              <a:off x="294732" y="6423261"/>
              <a:ext cx="1079847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47" b="0" i="0" noProof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Un évènement</a:t>
              </a:r>
              <a:endParaRPr lang="fr-FR" sz="1247" b="0" i="0" noProof="0" dirty="0">
                <a:solidFill>
                  <a:schemeClr val="bg1"/>
                </a:solidFill>
                <a:latin typeface="Helvetica 25 Ultra Light" panose="02000206000000020004" pitchFamily="2" charset="0"/>
                <a:ea typeface="Helvetica 25 Ultra Light" panose="02000206000000020004" pitchFamily="2" charset="0"/>
                <a:cs typeface="Helvetica Neue" panose="02000503000000020004" pitchFamily="2" charset="0"/>
              </a:endParaRPr>
            </a:p>
          </p:txBody>
        </p:sp>
        <p:pic>
          <p:nvPicPr>
            <p:cNvPr id="45" name="Image 44" descr="Une image contenant dessin&#10;&#10;Description générée automatiquement">
              <a:extLst>
                <a:ext uri="{FF2B5EF4-FFF2-40B4-BE49-F238E27FC236}">
                  <a16:creationId xmlns:a16="http://schemas.microsoft.com/office/drawing/2014/main" id="{758BA127-BA3C-014A-880F-10009E11387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4912" y="6388240"/>
              <a:ext cx="1187603" cy="354285"/>
            </a:xfrm>
            <a:prstGeom prst="rect">
              <a:avLst/>
            </a:prstGeom>
          </p:spPr>
        </p:pic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3035F4E8-FAD7-5247-860F-2AF6F2443BDF}"/>
                </a:ext>
              </a:extLst>
            </p:cNvPr>
            <p:cNvSpPr txBox="1"/>
            <p:nvPr userDrawn="1"/>
          </p:nvSpPr>
          <p:spPr>
            <a:xfrm>
              <a:off x="2533667" y="6423261"/>
              <a:ext cx="2140842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avec le soutien institutionnel de</a:t>
              </a:r>
            </a:p>
          </p:txBody>
        </p:sp>
      </p:grpSp>
      <p:pic>
        <p:nvPicPr>
          <p:cNvPr id="5" name="Image 4">
            <a:extLst>
              <a:ext uri="{FF2B5EF4-FFF2-40B4-BE49-F238E27FC236}">
                <a16:creationId xmlns:a16="http://schemas.microsoft.com/office/drawing/2014/main" id="{E3824107-0B89-B0B5-6988-BA02BC688F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5757" y="6166107"/>
            <a:ext cx="2870438" cy="835224"/>
          </a:xfrm>
          <a:prstGeom prst="rect">
            <a:avLst/>
          </a:prstGeom>
        </p:spPr>
      </p:pic>
      <p:pic>
        <p:nvPicPr>
          <p:cNvPr id="6" name="Image 5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37C5821F-6C09-6C77-5CD7-FF7306B92E65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410039" y="6357917"/>
            <a:ext cx="1607551" cy="500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50368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Image 40">
            <a:extLst>
              <a:ext uri="{FF2B5EF4-FFF2-40B4-BE49-F238E27FC236}">
                <a16:creationId xmlns:a16="http://schemas.microsoft.com/office/drawing/2014/main" id="{9F013EF5-0342-9840-A53E-6CA3BB49770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9495" cy="6863394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C53F841E-A337-0D4F-87FA-54A7E839525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sp>
        <p:nvSpPr>
          <p:cNvPr id="14" name="Ellipse 13">
            <a:extLst>
              <a:ext uri="{FF2B5EF4-FFF2-40B4-BE49-F238E27FC236}">
                <a16:creationId xmlns:a16="http://schemas.microsoft.com/office/drawing/2014/main" id="{9573509E-AF64-3846-B131-FCE3CE8A016E}"/>
              </a:ext>
            </a:extLst>
          </p:cNvPr>
          <p:cNvSpPr/>
          <p:nvPr userDrawn="1"/>
        </p:nvSpPr>
        <p:spPr>
          <a:xfrm>
            <a:off x="3009900" y="2569427"/>
            <a:ext cx="2057400" cy="2057400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fr-FR" sz="2800" b="1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80FF44A6-AAC8-F042-ABBB-75775D86C0A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51455" y="3393926"/>
            <a:ext cx="5533895" cy="369332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l">
              <a:spcBef>
                <a:spcPts val="0"/>
              </a:spcBef>
              <a:buNone/>
              <a:defRPr sz="2400" b="1" i="0">
                <a:solidFill>
                  <a:schemeClr val="tx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fr-FR" sz="4000" b="1" i="0" kern="12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endParaRPr lang="fr-FR" dirty="0"/>
          </a:p>
        </p:txBody>
      </p:sp>
      <p:cxnSp>
        <p:nvCxnSpPr>
          <p:cNvPr id="4" name="Connecteur droit 3">
            <a:extLst>
              <a:ext uri="{FF2B5EF4-FFF2-40B4-BE49-F238E27FC236}">
                <a16:creationId xmlns:a16="http://schemas.microsoft.com/office/drawing/2014/main" id="{BC46FDB1-F9F7-EE40-9351-FA23F4A760E3}"/>
              </a:ext>
            </a:extLst>
          </p:cNvPr>
          <p:cNvCxnSpPr>
            <a:cxnSpLocks/>
          </p:cNvCxnSpPr>
          <p:nvPr userDrawn="1"/>
        </p:nvCxnSpPr>
        <p:spPr>
          <a:xfrm>
            <a:off x="5463784" y="2569427"/>
            <a:ext cx="0" cy="2057400"/>
          </a:xfrm>
          <a:prstGeom prst="line">
            <a:avLst/>
          </a:prstGeom>
          <a:ln>
            <a:solidFill>
              <a:srgbClr val="D169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Sous-titre 2">
            <a:extLst>
              <a:ext uri="{FF2B5EF4-FFF2-40B4-BE49-F238E27FC236}">
                <a16:creationId xmlns:a16="http://schemas.microsoft.com/office/drawing/2014/main" id="{1C57A5E3-9731-D242-9A29-BCE249F6360B}"/>
              </a:ext>
            </a:extLst>
          </p:cNvPr>
          <p:cNvSpPr txBox="1">
            <a:spLocks/>
          </p:cNvSpPr>
          <p:nvPr userDrawn="1"/>
        </p:nvSpPr>
        <p:spPr>
          <a:xfrm>
            <a:off x="5651455" y="2911938"/>
            <a:ext cx="4595737" cy="36933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1" i="0" kern="1200">
                <a:solidFill>
                  <a:schemeClr val="tx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fr-FR" sz="1800" b="0" i="0" dirty="0">
                <a:latin typeface="Arial Narrow" panose="020B0604020202020204" pitchFamily="34" charset="0"/>
                <a:cs typeface="Arial Narrow" panose="020B0604020202020204" pitchFamily="34" charset="0"/>
              </a:rPr>
              <a:t>Présenté par :</a:t>
            </a:r>
          </a:p>
        </p:txBody>
      </p:sp>
      <p:sp>
        <p:nvSpPr>
          <p:cNvPr id="58" name="Espace réservé du texte 57">
            <a:extLst>
              <a:ext uri="{FF2B5EF4-FFF2-40B4-BE49-F238E27FC236}">
                <a16:creationId xmlns:a16="http://schemas.microsoft.com/office/drawing/2014/main" id="{4D05FC67-62CF-E843-8A85-0B02660A32B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651455" y="3840380"/>
            <a:ext cx="5534025" cy="3619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60" name="Espace réservé du texte 33">
            <a:extLst>
              <a:ext uri="{FF2B5EF4-FFF2-40B4-BE49-F238E27FC236}">
                <a16:creationId xmlns:a16="http://schemas.microsoft.com/office/drawing/2014/main" id="{06E8F213-13CC-1745-8A17-F770888918C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09900" y="2569428"/>
            <a:ext cx="2057400" cy="2057400"/>
          </a:xfrm>
          <a:prstGeom prst="rect">
            <a:avLst/>
          </a:prstGeom>
        </p:spPr>
        <p:txBody>
          <a:bodyPr anchor="ctr"/>
          <a:lstStyle>
            <a:lvl1pPr marL="0" indent="0" algn="ctr">
              <a:spcBef>
                <a:spcPts val="0"/>
              </a:spcBef>
              <a:buNone/>
              <a:defRPr lang="fr-FR" sz="2800" b="1" i="0" kern="1200" dirty="0">
                <a:solidFill>
                  <a:schemeClr val="bg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</a:lstStyle>
          <a:p>
            <a:pPr marL="0" lv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dirty="0"/>
              <a:t>Cliquez pour modifier les styles</a:t>
            </a:r>
          </a:p>
        </p:txBody>
      </p:sp>
      <p:pic>
        <p:nvPicPr>
          <p:cNvPr id="32" name="Image 31" descr="Une image contenant dessin&#10;&#10;Description générée automatiquement">
            <a:extLst>
              <a:ext uri="{FF2B5EF4-FFF2-40B4-BE49-F238E27FC236}">
                <a16:creationId xmlns:a16="http://schemas.microsoft.com/office/drawing/2014/main" id="{C01360C9-3685-AD42-8838-CAE387DEDC47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41682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+ Ss titr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>
            <a:extLst>
              <a:ext uri="{FF2B5EF4-FFF2-40B4-BE49-F238E27FC236}">
                <a16:creationId xmlns:a16="http://schemas.microsoft.com/office/drawing/2014/main" id="{643A6D38-0AF0-CB4E-B147-4A86C574356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3" name="Image 12" descr="Une image contenant dessin&#10;&#10;Description générée automatiquement">
            <a:extLst>
              <a:ext uri="{FF2B5EF4-FFF2-40B4-BE49-F238E27FC236}">
                <a16:creationId xmlns:a16="http://schemas.microsoft.com/office/drawing/2014/main" id="{4191474E-0E98-0548-8A09-60CFF843BA7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1"/>
            <a:ext cx="11449036" cy="693686"/>
          </a:xfrm>
          <a:prstGeom prst="rect">
            <a:avLst/>
          </a:prstGeom>
        </p:spPr>
        <p:txBody>
          <a:bodyPr numCol="1" anchor="ctr" anchorCtr="0">
            <a:noAutofit/>
          </a:bodyPr>
          <a:lstStyle>
            <a:lvl1pPr>
              <a:lnSpc>
                <a:spcPct val="100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49"/>
            <a:ext cx="9909228" cy="621135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id="{230FB3E1-BDB6-4B44-8790-DC5DD1AFA6C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91046" y="1575128"/>
            <a:ext cx="11449036" cy="4551025"/>
          </a:xfrm>
          <a:prstGeom prst="rect">
            <a:avLst/>
          </a:prstGeom>
        </p:spPr>
        <p:txBody>
          <a:bodyPr/>
          <a:lstStyle>
            <a:lvl1pPr marL="180000" indent="-180000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0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60000" indent="-180000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70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540000" indent="-180000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0000"/>
              <a:buFont typeface="Wingdings 3" panose="05040102010807070707" pitchFamily="18" charset="2"/>
              <a:buChar char="u"/>
              <a:defRPr sz="1600" b="0" i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18" name="Espace réservé du texte 24">
            <a:extLst>
              <a:ext uri="{FF2B5EF4-FFF2-40B4-BE49-F238E27FC236}">
                <a16:creationId xmlns:a16="http://schemas.microsoft.com/office/drawing/2014/main" id="{BED500CD-0473-A64B-ACFC-DFAF1A5FD3C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702889"/>
            <a:ext cx="11449036" cy="677209"/>
          </a:xfrm>
          <a:prstGeom prst="rect">
            <a:avLst/>
          </a:prstGeom>
        </p:spPr>
        <p:txBody>
          <a:bodyPr anchor="ctr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400" b="1" i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Connecteur droit 15"/>
          <p:cNvCxnSpPr/>
          <p:nvPr userDrawn="1"/>
        </p:nvCxnSpPr>
        <p:spPr>
          <a:xfrm>
            <a:off x="391046" y="702889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68430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d blan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>
            <a:extLst>
              <a:ext uri="{FF2B5EF4-FFF2-40B4-BE49-F238E27FC236}">
                <a16:creationId xmlns:a16="http://schemas.microsoft.com/office/drawing/2014/main" id="{5F47D4F0-72B2-E54F-A1FD-80E3BE9E779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6" name="Image 5" descr="Une image contenant dessin&#10;&#10;Description générée automatiquement">
            <a:extLst>
              <a:ext uri="{FF2B5EF4-FFF2-40B4-BE49-F238E27FC236}">
                <a16:creationId xmlns:a16="http://schemas.microsoft.com/office/drawing/2014/main" id="{851D949F-216D-D14E-9DA6-BAF5E35C3FF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49"/>
            <a:ext cx="9909228" cy="621135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04442333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 14">
            <a:extLst>
              <a:ext uri="{FF2B5EF4-FFF2-40B4-BE49-F238E27FC236}">
                <a16:creationId xmlns:a16="http://schemas.microsoft.com/office/drawing/2014/main" id="{0DB8738D-9FF7-534A-BECF-AC58D75F7F5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sp>
        <p:nvSpPr>
          <p:cNvPr id="18" name="Ellipse 17">
            <a:extLst>
              <a:ext uri="{FF2B5EF4-FFF2-40B4-BE49-F238E27FC236}">
                <a16:creationId xmlns:a16="http://schemas.microsoft.com/office/drawing/2014/main" id="{9573509E-AF64-3846-B131-FCE3CE8A016E}"/>
              </a:ext>
            </a:extLst>
          </p:cNvPr>
          <p:cNvSpPr/>
          <p:nvPr userDrawn="1"/>
        </p:nvSpPr>
        <p:spPr>
          <a:xfrm>
            <a:off x="3009900" y="2569427"/>
            <a:ext cx="2057400" cy="2057400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fr-FR" sz="2800" b="1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endParaRPr lang="fr-FR" dirty="0"/>
          </a:p>
        </p:txBody>
      </p:sp>
      <p:cxnSp>
        <p:nvCxnSpPr>
          <p:cNvPr id="4" name="Connecteur droit 3">
            <a:extLst>
              <a:ext uri="{FF2B5EF4-FFF2-40B4-BE49-F238E27FC236}">
                <a16:creationId xmlns:a16="http://schemas.microsoft.com/office/drawing/2014/main" id="{BC46FDB1-F9F7-EE40-9351-FA23F4A760E3}"/>
              </a:ext>
            </a:extLst>
          </p:cNvPr>
          <p:cNvCxnSpPr/>
          <p:nvPr userDrawn="1"/>
        </p:nvCxnSpPr>
        <p:spPr>
          <a:xfrm>
            <a:off x="5332020" y="2551374"/>
            <a:ext cx="0" cy="3420000"/>
          </a:xfrm>
          <a:prstGeom prst="line">
            <a:avLst/>
          </a:prstGeom>
          <a:ln>
            <a:solidFill>
              <a:srgbClr val="9B11C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Espace réservé du texte 33">
            <a:extLst>
              <a:ext uri="{FF2B5EF4-FFF2-40B4-BE49-F238E27FC236}">
                <a16:creationId xmlns:a16="http://schemas.microsoft.com/office/drawing/2014/main" id="{BAFB7174-EFE2-8141-860F-405FCA248F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20410" y="2653617"/>
            <a:ext cx="2057400" cy="2057400"/>
          </a:xfrm>
          <a:prstGeom prst="rect">
            <a:avLst/>
          </a:prstGeom>
        </p:spPr>
        <p:txBody>
          <a:bodyPr lIns="36000" rIns="36000" anchor="ctr"/>
          <a:lstStyle>
            <a:lvl1pPr marL="0" indent="0" algn="ctr">
              <a:spcBef>
                <a:spcPts val="0"/>
              </a:spcBef>
              <a:buNone/>
              <a:defRPr lang="fr-FR" sz="2800" b="1" i="0" kern="1200" dirty="0">
                <a:solidFill>
                  <a:schemeClr val="bg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</a:lstStyle>
          <a:p>
            <a:pPr marL="0" lv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dirty="0"/>
              <a:t>Cliquez pour modifier les styles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11"/>
          </p:nvPr>
        </p:nvSpPr>
        <p:spPr>
          <a:xfrm>
            <a:off x="5353040" y="2687638"/>
            <a:ext cx="6435725" cy="3190875"/>
          </a:xfrm>
          <a:prstGeom prst="rect">
            <a:avLst/>
          </a:prstGeom>
          <a:noFill/>
        </p:spPr>
        <p:txBody>
          <a:bodyPr/>
          <a:lstStyle>
            <a:lvl1pPr marL="52388" indent="-52388">
              <a:lnSpc>
                <a:spcPct val="70000"/>
              </a:lnSpc>
              <a:buClr>
                <a:schemeClr val="bg1"/>
              </a:buClr>
              <a:defRPr sz="2000" b="1">
                <a:latin typeface="Arial Narrow" panose="020B0606020202030204" pitchFamily="34" charset="0"/>
                <a:cs typeface="Arial" panose="020B0604020202020204" pitchFamily="34" charset="0"/>
              </a:defRPr>
            </a:lvl1pPr>
            <a:lvl2pPr marL="0" indent="0">
              <a:lnSpc>
                <a:spcPct val="70000"/>
              </a:lnSpc>
              <a:buClr>
                <a:schemeClr val="bg1"/>
              </a:buClr>
              <a:defRPr sz="1600">
                <a:latin typeface="Arial Narrow" panose="020B0606020202030204" pitchFamily="34" charset="0"/>
              </a:defRPr>
            </a:lvl2pPr>
            <a:lvl3pPr marL="0" indent="0">
              <a:lnSpc>
                <a:spcPct val="70000"/>
              </a:lnSpc>
              <a:spcBef>
                <a:spcPts val="1200"/>
              </a:spcBef>
              <a:buClr>
                <a:schemeClr val="bg1"/>
              </a:buClr>
              <a:defRPr lang="fr-FR" sz="2000" b="1" i="0" kern="1200" smtClean="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Arial" panose="020B0604020202020204" pitchFamily="34" charset="0"/>
              </a:defRPr>
            </a:lvl3pPr>
            <a:lvl4pPr marL="0" indent="0">
              <a:lnSpc>
                <a:spcPct val="70000"/>
              </a:lnSpc>
              <a:buClr>
                <a:schemeClr val="bg1"/>
              </a:buClr>
              <a:defRPr sz="1600">
                <a:latin typeface="Arial Narrow" panose="020B0606020202030204" pitchFamily="34" charset="0"/>
              </a:defRPr>
            </a:lvl4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5FF7F32-D577-C246-BCAD-2C1270E8F184}"/>
              </a:ext>
            </a:extLst>
          </p:cNvPr>
          <p:cNvSpPr/>
          <p:nvPr userDrawn="1"/>
        </p:nvSpPr>
        <p:spPr>
          <a:xfrm>
            <a:off x="-22485" y="-13500"/>
            <a:ext cx="195352" cy="6871499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84C210F-8ACE-944C-8215-1B803EED39FE}"/>
              </a:ext>
            </a:extLst>
          </p:cNvPr>
          <p:cNvSpPr/>
          <p:nvPr userDrawn="1"/>
        </p:nvSpPr>
        <p:spPr>
          <a:xfrm>
            <a:off x="12017590" y="-13500"/>
            <a:ext cx="195351" cy="2244674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E747321-E705-5845-8FBA-B56B649F8085}"/>
              </a:ext>
            </a:extLst>
          </p:cNvPr>
          <p:cNvSpPr/>
          <p:nvPr userDrawn="1"/>
        </p:nvSpPr>
        <p:spPr>
          <a:xfrm rot="5400000">
            <a:off x="6007582" y="-6021083"/>
            <a:ext cx="176835" cy="12192002"/>
          </a:xfrm>
          <a:prstGeom prst="rect">
            <a:avLst/>
          </a:prstGeom>
          <a:gradFill>
            <a:gsLst>
              <a:gs pos="8000">
                <a:srgbClr val="D16923"/>
              </a:gs>
              <a:gs pos="87000">
                <a:srgbClr val="D16923"/>
              </a:gs>
              <a:gs pos="16000">
                <a:srgbClr val="D1692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DE7A385B-EFAC-48EA-2A25-A3E304B8AFD8}"/>
              </a:ext>
            </a:extLst>
          </p:cNvPr>
          <p:cNvGrpSpPr/>
          <p:nvPr userDrawn="1"/>
        </p:nvGrpSpPr>
        <p:grpSpPr>
          <a:xfrm>
            <a:off x="294732" y="6388240"/>
            <a:ext cx="4379777" cy="354285"/>
            <a:chOff x="294732" y="6388240"/>
            <a:chExt cx="4379777" cy="354285"/>
          </a:xfrm>
        </p:grpSpPr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BE5C3A21-3143-03CE-78F4-520F0DA5ADE0}"/>
                </a:ext>
              </a:extLst>
            </p:cNvPr>
            <p:cNvSpPr txBox="1"/>
            <p:nvPr userDrawn="1"/>
          </p:nvSpPr>
          <p:spPr>
            <a:xfrm>
              <a:off x="294732" y="6423261"/>
              <a:ext cx="1079847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Un évènement</a:t>
              </a:r>
            </a:p>
          </p:txBody>
        </p:sp>
        <p:pic>
          <p:nvPicPr>
            <p:cNvPr id="5" name="Image 4" descr="Une image contenant dessin&#10;&#10;Description générée automatiquement">
              <a:extLst>
                <a:ext uri="{FF2B5EF4-FFF2-40B4-BE49-F238E27FC236}">
                  <a16:creationId xmlns:a16="http://schemas.microsoft.com/office/drawing/2014/main" id="{76900BDE-01A2-4201-EECF-187225013B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4912" y="6388240"/>
              <a:ext cx="1187603" cy="354285"/>
            </a:xfrm>
            <a:prstGeom prst="rect">
              <a:avLst/>
            </a:prstGeom>
          </p:spPr>
        </p:pic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443D746A-7024-CDA4-71CB-7BEAF8F3D2B3}"/>
                </a:ext>
              </a:extLst>
            </p:cNvPr>
            <p:cNvSpPr txBox="1"/>
            <p:nvPr userDrawn="1"/>
          </p:nvSpPr>
          <p:spPr>
            <a:xfrm>
              <a:off x="2533667" y="6423261"/>
              <a:ext cx="2140842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avec le soutien institutionnel de</a:t>
              </a:r>
            </a:p>
          </p:txBody>
        </p:sp>
      </p:grpSp>
      <p:pic>
        <p:nvPicPr>
          <p:cNvPr id="8" name="Image 7">
            <a:extLst>
              <a:ext uri="{FF2B5EF4-FFF2-40B4-BE49-F238E27FC236}">
                <a16:creationId xmlns:a16="http://schemas.microsoft.com/office/drawing/2014/main" id="{677E68EA-2379-1455-9A6B-8D1AC3EE5C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5757" y="6166107"/>
            <a:ext cx="2870438" cy="835224"/>
          </a:xfrm>
          <a:prstGeom prst="rect">
            <a:avLst/>
          </a:prstGeom>
        </p:spPr>
      </p:pic>
      <p:pic>
        <p:nvPicPr>
          <p:cNvPr id="9" name="Image 8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7A2E1FA1-2AE3-41D5-4C66-0BC0F5AC9677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410039" y="6357917"/>
            <a:ext cx="1607551" cy="500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735378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EFB145C-E3AA-1E42-8B7C-D4BDCD2AC98C}"/>
              </a:ext>
            </a:extLst>
          </p:cNvPr>
          <p:cNvSpPr/>
          <p:nvPr userDrawn="1"/>
        </p:nvSpPr>
        <p:spPr>
          <a:xfrm>
            <a:off x="-22485" y="-13500"/>
            <a:ext cx="195352" cy="6871499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BC055C6-56D5-A042-8B3E-FDBD9F3C610F}"/>
              </a:ext>
            </a:extLst>
          </p:cNvPr>
          <p:cNvSpPr/>
          <p:nvPr userDrawn="1"/>
        </p:nvSpPr>
        <p:spPr>
          <a:xfrm>
            <a:off x="12017590" y="-13500"/>
            <a:ext cx="195351" cy="2244674"/>
          </a:xfrm>
          <a:prstGeom prst="rect">
            <a:avLst/>
          </a:prstGeom>
          <a:solidFill>
            <a:srgbClr val="C85E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55BC16A-E39F-9B45-BE86-EB16A9416281}"/>
              </a:ext>
            </a:extLst>
          </p:cNvPr>
          <p:cNvSpPr/>
          <p:nvPr userDrawn="1"/>
        </p:nvSpPr>
        <p:spPr>
          <a:xfrm rot="5400000">
            <a:off x="6007582" y="-6021083"/>
            <a:ext cx="176835" cy="12192002"/>
          </a:xfrm>
          <a:prstGeom prst="rect">
            <a:avLst/>
          </a:prstGeom>
          <a:gradFill>
            <a:gsLst>
              <a:gs pos="87000">
                <a:srgbClr val="D16923"/>
              </a:gs>
              <a:gs pos="16000">
                <a:srgbClr val="C85E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6EDAD36E-BB9B-8749-B53B-FAED0879CFA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7495" y="6254854"/>
            <a:ext cx="12220436" cy="621006"/>
          </a:xfrm>
          <a:prstGeom prst="rect">
            <a:avLst/>
          </a:prstGeom>
        </p:spPr>
      </p:pic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75708" y="365125"/>
            <a:ext cx="8278091" cy="1866049"/>
          </a:xfrm>
          <a:prstGeom prst="rect">
            <a:avLst/>
          </a:prstGeom>
        </p:spPr>
        <p:txBody>
          <a:bodyPr/>
          <a:lstStyle>
            <a:lvl1pPr>
              <a:defRPr sz="44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cxnSp>
        <p:nvCxnSpPr>
          <p:cNvPr id="4" name="Connecteur droit 3">
            <a:extLst>
              <a:ext uri="{FF2B5EF4-FFF2-40B4-BE49-F238E27FC236}">
                <a16:creationId xmlns:a16="http://schemas.microsoft.com/office/drawing/2014/main" id="{BC46FDB1-F9F7-EE40-9351-FA23F4A760E3}"/>
              </a:ext>
            </a:extLst>
          </p:cNvPr>
          <p:cNvCxnSpPr/>
          <p:nvPr userDrawn="1"/>
        </p:nvCxnSpPr>
        <p:spPr>
          <a:xfrm>
            <a:off x="5332020" y="2688181"/>
            <a:ext cx="0" cy="3190105"/>
          </a:xfrm>
          <a:prstGeom prst="line">
            <a:avLst/>
          </a:prstGeom>
          <a:ln>
            <a:solidFill>
              <a:srgbClr val="C85E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ZoneTexte 13">
            <a:extLst>
              <a:ext uri="{FF2B5EF4-FFF2-40B4-BE49-F238E27FC236}">
                <a16:creationId xmlns:a16="http://schemas.microsoft.com/office/drawing/2014/main" id="{B36B3731-5360-4345-82D4-4BEA7E3E514B}"/>
              </a:ext>
            </a:extLst>
          </p:cNvPr>
          <p:cNvSpPr txBox="1"/>
          <p:nvPr userDrawn="1"/>
        </p:nvSpPr>
        <p:spPr>
          <a:xfrm>
            <a:off x="5471057" y="2447296"/>
            <a:ext cx="15728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i="1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Rédaction en Chef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70479AA1-42C1-BA40-A26C-B3BBBAB1D323}"/>
              </a:ext>
            </a:extLst>
          </p:cNvPr>
          <p:cNvSpPr txBox="1"/>
          <p:nvPr userDrawn="1"/>
        </p:nvSpPr>
        <p:spPr>
          <a:xfrm>
            <a:off x="5471057" y="3429000"/>
            <a:ext cx="17491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i="1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Comité de Rédaction</a:t>
            </a:r>
          </a:p>
        </p:txBody>
      </p:sp>
      <p:sp>
        <p:nvSpPr>
          <p:cNvPr id="28" name="Ellipse 27">
            <a:extLst>
              <a:ext uri="{FF2B5EF4-FFF2-40B4-BE49-F238E27FC236}">
                <a16:creationId xmlns:a16="http://schemas.microsoft.com/office/drawing/2014/main" id="{94431DBA-FB31-CE4A-869C-9B6BDF8E8BE5}"/>
              </a:ext>
            </a:extLst>
          </p:cNvPr>
          <p:cNvSpPr/>
          <p:nvPr userDrawn="1"/>
        </p:nvSpPr>
        <p:spPr>
          <a:xfrm>
            <a:off x="3009900" y="2569427"/>
            <a:ext cx="2057400" cy="2057400"/>
          </a:xfrm>
          <a:prstGeom prst="ellipse">
            <a:avLst/>
          </a:prstGeom>
          <a:solidFill>
            <a:srgbClr val="C85E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fr-FR" sz="2800" b="1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29" name="Espace réservé du texte 33">
            <a:extLst>
              <a:ext uri="{FF2B5EF4-FFF2-40B4-BE49-F238E27FC236}">
                <a16:creationId xmlns:a16="http://schemas.microsoft.com/office/drawing/2014/main" id="{BAFB7174-EFE2-8141-860F-405FCA248FA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997532" y="2579865"/>
            <a:ext cx="2057400" cy="20574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b="1" i="0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37" name="Espace réservé du texte 57">
            <a:extLst>
              <a:ext uri="{FF2B5EF4-FFF2-40B4-BE49-F238E27FC236}">
                <a16:creationId xmlns:a16="http://schemas.microsoft.com/office/drawing/2014/main" id="{92357008-CC5B-E843-935C-8114F89D53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471057" y="2975972"/>
            <a:ext cx="5310743" cy="3619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5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38" name="Espace réservé du texte 9">
            <a:extLst>
              <a:ext uri="{FF2B5EF4-FFF2-40B4-BE49-F238E27FC236}">
                <a16:creationId xmlns:a16="http://schemas.microsoft.com/office/drawing/2014/main" id="{560142CD-108C-BB45-A5EC-C8EEE515C87C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471057" y="2694427"/>
            <a:ext cx="5422812" cy="3635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39" name="Espace réservé du texte 9">
            <a:extLst>
              <a:ext uri="{FF2B5EF4-FFF2-40B4-BE49-F238E27FC236}">
                <a16:creationId xmlns:a16="http://schemas.microsoft.com/office/drawing/2014/main" id="{AF3C8BE5-C2FC-4944-8B26-E4E5AC4EEDFA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471057" y="3697708"/>
            <a:ext cx="5422812" cy="3635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0" name="Espace réservé du texte 57">
            <a:extLst>
              <a:ext uri="{FF2B5EF4-FFF2-40B4-BE49-F238E27FC236}">
                <a16:creationId xmlns:a16="http://schemas.microsoft.com/office/drawing/2014/main" id="{7FB3B033-CB42-204D-8771-81FD25D5C89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5471057" y="3968538"/>
            <a:ext cx="5310743" cy="3619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5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1" name="Espace réservé du texte 9">
            <a:extLst>
              <a:ext uri="{FF2B5EF4-FFF2-40B4-BE49-F238E27FC236}">
                <a16:creationId xmlns:a16="http://schemas.microsoft.com/office/drawing/2014/main" id="{87BF55B5-D31B-444F-8B37-2E349A87ADF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471057" y="4310591"/>
            <a:ext cx="5422812" cy="3635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2" name="Espace réservé du texte 57">
            <a:extLst>
              <a:ext uri="{FF2B5EF4-FFF2-40B4-BE49-F238E27FC236}">
                <a16:creationId xmlns:a16="http://schemas.microsoft.com/office/drawing/2014/main" id="{0654EE5E-BC41-8045-91A8-32C1D3B59DD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471057" y="4581421"/>
            <a:ext cx="5310743" cy="3619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5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3" name="Espace réservé du texte 9">
            <a:extLst>
              <a:ext uri="{FF2B5EF4-FFF2-40B4-BE49-F238E27FC236}">
                <a16:creationId xmlns:a16="http://schemas.microsoft.com/office/drawing/2014/main" id="{3812FDC1-3FBA-FD46-BC61-EADB311BCF7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5471057" y="4923474"/>
            <a:ext cx="5422812" cy="3635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4" name="Espace réservé du texte 57">
            <a:extLst>
              <a:ext uri="{FF2B5EF4-FFF2-40B4-BE49-F238E27FC236}">
                <a16:creationId xmlns:a16="http://schemas.microsoft.com/office/drawing/2014/main" id="{C7498C31-C9F3-284A-B559-F428AC90503E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471057" y="5194304"/>
            <a:ext cx="5310743" cy="3619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5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5" name="Espace réservé du texte 9">
            <a:extLst>
              <a:ext uri="{FF2B5EF4-FFF2-40B4-BE49-F238E27FC236}">
                <a16:creationId xmlns:a16="http://schemas.microsoft.com/office/drawing/2014/main" id="{604ECAF2-4B66-EE49-AF02-69C074887FF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471057" y="5536357"/>
            <a:ext cx="5422812" cy="3635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6" name="Espace réservé du texte 57">
            <a:extLst>
              <a:ext uri="{FF2B5EF4-FFF2-40B4-BE49-F238E27FC236}">
                <a16:creationId xmlns:a16="http://schemas.microsoft.com/office/drawing/2014/main" id="{AC6B96C7-35E6-1944-9ABD-7AE924F2435E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471057" y="5807187"/>
            <a:ext cx="5310743" cy="3619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5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grpSp>
        <p:nvGrpSpPr>
          <p:cNvPr id="30" name="Groupe 29"/>
          <p:cNvGrpSpPr/>
          <p:nvPr userDrawn="1"/>
        </p:nvGrpSpPr>
        <p:grpSpPr>
          <a:xfrm>
            <a:off x="294732" y="6388240"/>
            <a:ext cx="4379777" cy="354285"/>
            <a:chOff x="294732" y="6388240"/>
            <a:chExt cx="4379777" cy="354285"/>
          </a:xfrm>
        </p:grpSpPr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028CF480-F3AC-A941-B17A-E0E024CB615E}"/>
                </a:ext>
              </a:extLst>
            </p:cNvPr>
            <p:cNvSpPr txBox="1"/>
            <p:nvPr userDrawn="1"/>
          </p:nvSpPr>
          <p:spPr>
            <a:xfrm>
              <a:off x="294732" y="6423261"/>
              <a:ext cx="1079847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Un évènement</a:t>
              </a:r>
            </a:p>
          </p:txBody>
        </p:sp>
        <p:pic>
          <p:nvPicPr>
            <p:cNvPr id="48" name="Image 47" descr="Une image contenant dessin&#10;&#10;Description générée automatiquement">
              <a:extLst>
                <a:ext uri="{FF2B5EF4-FFF2-40B4-BE49-F238E27FC236}">
                  <a16:creationId xmlns:a16="http://schemas.microsoft.com/office/drawing/2014/main" id="{C01360C9-3685-AD42-8838-CAE387DEDC4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4912" y="6388240"/>
              <a:ext cx="1187603" cy="354285"/>
            </a:xfrm>
            <a:prstGeom prst="rect">
              <a:avLst/>
            </a:prstGeom>
          </p:spPr>
        </p:pic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028CF480-F3AC-A941-B17A-E0E024CB615E}"/>
                </a:ext>
              </a:extLst>
            </p:cNvPr>
            <p:cNvSpPr txBox="1"/>
            <p:nvPr userDrawn="1"/>
          </p:nvSpPr>
          <p:spPr>
            <a:xfrm>
              <a:off x="2533667" y="6423261"/>
              <a:ext cx="2140842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avec le soutien institutionnel de</a:t>
              </a:r>
            </a:p>
          </p:txBody>
        </p:sp>
      </p:grpSp>
      <p:pic>
        <p:nvPicPr>
          <p:cNvPr id="5" name="Image 4">
            <a:extLst>
              <a:ext uri="{FF2B5EF4-FFF2-40B4-BE49-F238E27FC236}">
                <a16:creationId xmlns:a16="http://schemas.microsoft.com/office/drawing/2014/main" id="{0ADC6636-45A9-2E16-7140-3862412EC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5757" y="6166107"/>
            <a:ext cx="2870438" cy="835224"/>
          </a:xfrm>
          <a:prstGeom prst="rect">
            <a:avLst/>
          </a:prstGeom>
        </p:spPr>
      </p:pic>
      <p:pic>
        <p:nvPicPr>
          <p:cNvPr id="6" name="Image 5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4B4A4AFA-3DF5-F47A-04E0-85FF860204CA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410039" y="6357917"/>
            <a:ext cx="1607551" cy="500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929397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Image 40">
            <a:extLst>
              <a:ext uri="{FF2B5EF4-FFF2-40B4-BE49-F238E27FC236}">
                <a16:creationId xmlns:a16="http://schemas.microsoft.com/office/drawing/2014/main" id="{9F013EF5-0342-9840-A53E-6CA3BB49770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7495" y="0"/>
            <a:ext cx="12199495" cy="6863394"/>
          </a:xfrm>
          <a:prstGeom prst="rect">
            <a:avLst/>
          </a:prstGeom>
        </p:spPr>
      </p:pic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6205" y="636059"/>
            <a:ext cx="9779619" cy="202455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fr-FR" sz="3200" b="1" i="0" kern="12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endParaRPr lang="fr-FR" dirty="0"/>
          </a:p>
        </p:txBody>
      </p:sp>
      <p:sp>
        <p:nvSpPr>
          <p:cNvPr id="5" name="Espace réservé du contenu 4"/>
          <p:cNvSpPr>
            <a:spLocks noGrp="1"/>
          </p:cNvSpPr>
          <p:nvPr>
            <p:ph sz="quarter" idx="10" hasCustomPrompt="1"/>
          </p:nvPr>
        </p:nvSpPr>
        <p:spPr>
          <a:xfrm>
            <a:off x="2653990" y="2887410"/>
            <a:ext cx="8541834" cy="333674"/>
          </a:xfrm>
          <a:prstGeom prst="rect">
            <a:avLst/>
          </a:prstGeom>
        </p:spPr>
        <p:txBody>
          <a:bodyPr/>
          <a:lstStyle>
            <a:lvl1pPr marL="0" indent="0" algn="l">
              <a:buFontTx/>
              <a:buNone/>
              <a:defRPr sz="1800" i="1"/>
            </a:lvl1pPr>
          </a:lstStyle>
          <a:p>
            <a:r>
              <a:rPr lang="fr-FR" dirty="0"/>
              <a:t>X. </a:t>
            </a:r>
            <a:r>
              <a:rPr lang="fr-FR" dirty="0" err="1"/>
              <a:t>Xxxxx</a:t>
            </a:r>
            <a:r>
              <a:rPr lang="fr-FR" dirty="0"/>
              <a:t>, et al., ASCO</a:t>
            </a:r>
            <a:r>
              <a:rPr lang="fr-FR" baseline="30000" dirty="0"/>
              <a:t>®</a:t>
            </a:r>
            <a:r>
              <a:rPr lang="fr-FR" dirty="0"/>
              <a:t> 2021, Abs #</a:t>
            </a:r>
          </a:p>
        </p:txBody>
      </p:sp>
      <p:sp>
        <p:nvSpPr>
          <p:cNvPr id="15" name="Ellipse 14"/>
          <p:cNvSpPr/>
          <p:nvPr userDrawn="1"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C85E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E2862D5D-965B-3847-8FA9-1A4F81A542E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1" name="Image 10" descr="Une image contenant dessin&#10;&#10;Description générée automatiquement">
            <a:extLst>
              <a:ext uri="{FF2B5EF4-FFF2-40B4-BE49-F238E27FC236}">
                <a16:creationId xmlns:a16="http://schemas.microsoft.com/office/drawing/2014/main" id="{439CD1B2-941F-3A4B-ABA0-0483EFE992FF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8" name="Forme libre 12">
            <a:extLst>
              <a:ext uri="{FF2B5EF4-FFF2-40B4-BE49-F238E27FC236}">
                <a16:creationId xmlns:a16="http://schemas.microsoft.com/office/drawing/2014/main" id="{EEF0F815-ADDF-4EE0-A3E1-B7C5C436A03B}"/>
              </a:ext>
            </a:extLst>
          </p:cNvPr>
          <p:cNvSpPr/>
          <p:nvPr userDrawn="1"/>
        </p:nvSpPr>
        <p:spPr>
          <a:xfrm>
            <a:off x="1025912" y="1186393"/>
            <a:ext cx="1628078" cy="1861608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chemeClr val="accent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36392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 14">
            <a:extLst>
              <a:ext uri="{FF2B5EF4-FFF2-40B4-BE49-F238E27FC236}">
                <a16:creationId xmlns:a16="http://schemas.microsoft.com/office/drawing/2014/main" id="{0DB8738D-9FF7-534A-BECF-AC58D75F7F5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sp>
        <p:nvSpPr>
          <p:cNvPr id="18" name="Ellipse 17">
            <a:extLst>
              <a:ext uri="{FF2B5EF4-FFF2-40B4-BE49-F238E27FC236}">
                <a16:creationId xmlns:a16="http://schemas.microsoft.com/office/drawing/2014/main" id="{9573509E-AF64-3846-B131-FCE3CE8A016E}"/>
              </a:ext>
            </a:extLst>
          </p:cNvPr>
          <p:cNvSpPr/>
          <p:nvPr userDrawn="1"/>
        </p:nvSpPr>
        <p:spPr>
          <a:xfrm>
            <a:off x="3009900" y="2569427"/>
            <a:ext cx="2057400" cy="2057400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fr-FR" sz="2800" b="1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endParaRPr lang="fr-FR" dirty="0"/>
          </a:p>
        </p:txBody>
      </p:sp>
      <p:cxnSp>
        <p:nvCxnSpPr>
          <p:cNvPr id="4" name="Connecteur droit 3">
            <a:extLst>
              <a:ext uri="{FF2B5EF4-FFF2-40B4-BE49-F238E27FC236}">
                <a16:creationId xmlns:a16="http://schemas.microsoft.com/office/drawing/2014/main" id="{BC46FDB1-F9F7-EE40-9351-FA23F4A760E3}"/>
              </a:ext>
            </a:extLst>
          </p:cNvPr>
          <p:cNvCxnSpPr/>
          <p:nvPr userDrawn="1"/>
        </p:nvCxnSpPr>
        <p:spPr>
          <a:xfrm>
            <a:off x="5332020" y="2551374"/>
            <a:ext cx="0" cy="3420000"/>
          </a:xfrm>
          <a:prstGeom prst="line">
            <a:avLst/>
          </a:prstGeom>
          <a:ln>
            <a:solidFill>
              <a:srgbClr val="9B11C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Espace réservé du texte 33">
            <a:extLst>
              <a:ext uri="{FF2B5EF4-FFF2-40B4-BE49-F238E27FC236}">
                <a16:creationId xmlns:a16="http://schemas.microsoft.com/office/drawing/2014/main" id="{BAFB7174-EFE2-8141-860F-405FCA248F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20410" y="2653617"/>
            <a:ext cx="2057400" cy="2057400"/>
          </a:xfrm>
          <a:prstGeom prst="rect">
            <a:avLst/>
          </a:prstGeom>
        </p:spPr>
        <p:txBody>
          <a:bodyPr lIns="36000" rIns="36000" anchor="ctr"/>
          <a:lstStyle>
            <a:lvl1pPr marL="0" indent="0" algn="ctr">
              <a:spcBef>
                <a:spcPts val="0"/>
              </a:spcBef>
              <a:buNone/>
              <a:defRPr lang="fr-FR" sz="2800" b="1" i="0" kern="1200" dirty="0">
                <a:solidFill>
                  <a:schemeClr val="bg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</a:lstStyle>
          <a:p>
            <a:pPr marL="0" lv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dirty="0"/>
              <a:t>Cliquez pour modifier les styles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11"/>
          </p:nvPr>
        </p:nvSpPr>
        <p:spPr>
          <a:xfrm>
            <a:off x="5353040" y="2687638"/>
            <a:ext cx="6435725" cy="3190875"/>
          </a:xfrm>
          <a:prstGeom prst="rect">
            <a:avLst/>
          </a:prstGeom>
          <a:noFill/>
        </p:spPr>
        <p:txBody>
          <a:bodyPr/>
          <a:lstStyle>
            <a:lvl1pPr marL="52388" indent="-52388">
              <a:lnSpc>
                <a:spcPct val="70000"/>
              </a:lnSpc>
              <a:buClr>
                <a:schemeClr val="bg1"/>
              </a:buClr>
              <a:defRPr sz="2000" b="1">
                <a:latin typeface="Arial Narrow" panose="020B0606020202030204" pitchFamily="34" charset="0"/>
                <a:cs typeface="Arial" panose="020B0604020202020204" pitchFamily="34" charset="0"/>
              </a:defRPr>
            </a:lvl1pPr>
            <a:lvl2pPr marL="0" indent="0">
              <a:lnSpc>
                <a:spcPct val="70000"/>
              </a:lnSpc>
              <a:buClr>
                <a:schemeClr val="bg1"/>
              </a:buClr>
              <a:defRPr sz="1600">
                <a:latin typeface="Arial Narrow" panose="020B0606020202030204" pitchFamily="34" charset="0"/>
              </a:defRPr>
            </a:lvl2pPr>
            <a:lvl3pPr marL="0" indent="0">
              <a:lnSpc>
                <a:spcPct val="70000"/>
              </a:lnSpc>
              <a:spcBef>
                <a:spcPts val="1200"/>
              </a:spcBef>
              <a:buClr>
                <a:schemeClr val="bg1"/>
              </a:buClr>
              <a:defRPr lang="fr-FR" sz="2000" b="1" i="0" kern="1200" smtClean="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Arial" panose="020B0604020202020204" pitchFamily="34" charset="0"/>
              </a:defRPr>
            </a:lvl3pPr>
            <a:lvl4pPr marL="0" indent="0">
              <a:lnSpc>
                <a:spcPct val="70000"/>
              </a:lnSpc>
              <a:buClr>
                <a:schemeClr val="bg1"/>
              </a:buClr>
              <a:defRPr sz="1600">
                <a:latin typeface="Arial Narrow" panose="020B0606020202030204" pitchFamily="34" charset="0"/>
              </a:defRPr>
            </a:lvl4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5FF7F32-D577-C246-BCAD-2C1270E8F184}"/>
              </a:ext>
            </a:extLst>
          </p:cNvPr>
          <p:cNvSpPr/>
          <p:nvPr userDrawn="1"/>
        </p:nvSpPr>
        <p:spPr>
          <a:xfrm>
            <a:off x="-22485" y="-13500"/>
            <a:ext cx="195352" cy="6871499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84C210F-8ACE-944C-8215-1B803EED39FE}"/>
              </a:ext>
            </a:extLst>
          </p:cNvPr>
          <p:cNvSpPr/>
          <p:nvPr userDrawn="1"/>
        </p:nvSpPr>
        <p:spPr>
          <a:xfrm>
            <a:off x="12017590" y="-13500"/>
            <a:ext cx="195351" cy="2244674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E747321-E705-5845-8FBA-B56B649F8085}"/>
              </a:ext>
            </a:extLst>
          </p:cNvPr>
          <p:cNvSpPr/>
          <p:nvPr userDrawn="1"/>
        </p:nvSpPr>
        <p:spPr>
          <a:xfrm rot="5400000">
            <a:off x="6007582" y="-6021083"/>
            <a:ext cx="176835" cy="12192002"/>
          </a:xfrm>
          <a:prstGeom prst="rect">
            <a:avLst/>
          </a:prstGeom>
          <a:gradFill>
            <a:gsLst>
              <a:gs pos="8000">
                <a:srgbClr val="D16923"/>
              </a:gs>
              <a:gs pos="87000">
                <a:srgbClr val="D16923"/>
              </a:gs>
              <a:gs pos="16000">
                <a:srgbClr val="D1692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DE7A385B-EFAC-48EA-2A25-A3E304B8AFD8}"/>
              </a:ext>
            </a:extLst>
          </p:cNvPr>
          <p:cNvGrpSpPr/>
          <p:nvPr userDrawn="1"/>
        </p:nvGrpSpPr>
        <p:grpSpPr>
          <a:xfrm>
            <a:off x="294732" y="6388240"/>
            <a:ext cx="4379777" cy="354285"/>
            <a:chOff x="294732" y="6388240"/>
            <a:chExt cx="4379777" cy="354285"/>
          </a:xfrm>
        </p:grpSpPr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BE5C3A21-3143-03CE-78F4-520F0DA5ADE0}"/>
                </a:ext>
              </a:extLst>
            </p:cNvPr>
            <p:cNvSpPr txBox="1"/>
            <p:nvPr userDrawn="1"/>
          </p:nvSpPr>
          <p:spPr>
            <a:xfrm>
              <a:off x="294732" y="6423261"/>
              <a:ext cx="1079847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Un évènement</a:t>
              </a:r>
            </a:p>
          </p:txBody>
        </p:sp>
        <p:pic>
          <p:nvPicPr>
            <p:cNvPr id="5" name="Image 4" descr="Une image contenant dessin&#10;&#10;Description générée automatiquement">
              <a:extLst>
                <a:ext uri="{FF2B5EF4-FFF2-40B4-BE49-F238E27FC236}">
                  <a16:creationId xmlns:a16="http://schemas.microsoft.com/office/drawing/2014/main" id="{76900BDE-01A2-4201-EECF-187225013B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4912" y="6388240"/>
              <a:ext cx="1187603" cy="354285"/>
            </a:xfrm>
            <a:prstGeom prst="rect">
              <a:avLst/>
            </a:prstGeom>
          </p:spPr>
        </p:pic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443D746A-7024-CDA4-71CB-7BEAF8F3D2B3}"/>
                </a:ext>
              </a:extLst>
            </p:cNvPr>
            <p:cNvSpPr txBox="1"/>
            <p:nvPr userDrawn="1"/>
          </p:nvSpPr>
          <p:spPr>
            <a:xfrm>
              <a:off x="2533667" y="6423261"/>
              <a:ext cx="2140842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avec le soutien institutionnel de</a:t>
              </a:r>
            </a:p>
          </p:txBody>
        </p:sp>
      </p:grpSp>
      <p:pic>
        <p:nvPicPr>
          <p:cNvPr id="8" name="Image 7">
            <a:extLst>
              <a:ext uri="{FF2B5EF4-FFF2-40B4-BE49-F238E27FC236}">
                <a16:creationId xmlns:a16="http://schemas.microsoft.com/office/drawing/2014/main" id="{BB41DEFE-0DEB-8CF0-377C-016495CFB6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5757" y="6166107"/>
            <a:ext cx="2870438" cy="835224"/>
          </a:xfrm>
          <a:prstGeom prst="rect">
            <a:avLst/>
          </a:prstGeom>
        </p:spPr>
      </p:pic>
      <p:pic>
        <p:nvPicPr>
          <p:cNvPr id="9" name="Image 8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DAA424C5-3C54-FAAF-367A-F7196DE21B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10039" y="6357917"/>
            <a:ext cx="1607551" cy="500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08778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1 ligne + Sous titr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>
            <a:extLst>
              <a:ext uri="{FF2B5EF4-FFF2-40B4-BE49-F238E27FC236}">
                <a16:creationId xmlns:a16="http://schemas.microsoft.com/office/drawing/2014/main" id="{643A6D38-0AF0-CB4E-B147-4A86C574356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3" name="Image 12" descr="Une image contenant dessin&#10;&#10;Description générée automatiquement">
            <a:extLst>
              <a:ext uri="{FF2B5EF4-FFF2-40B4-BE49-F238E27FC236}">
                <a16:creationId xmlns:a16="http://schemas.microsoft.com/office/drawing/2014/main" id="{4191474E-0E98-0548-8A09-60CFF843BA7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id="{230FB3E1-BDB6-4B44-8790-DC5DD1AFA6C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24910" y="1802022"/>
            <a:ext cx="10915172" cy="4166291"/>
          </a:xfrm>
          <a:prstGeom prst="rect">
            <a:avLst/>
          </a:prstGeom>
        </p:spPr>
        <p:txBody>
          <a:bodyPr/>
          <a:lstStyle>
            <a:lvl1pPr marL="280988" indent="-280988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9750" indent="-242888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85825" indent="-257175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>
                <a:solidFill>
                  <a:srgbClr val="D1692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18" name="Espace réservé du texte 24">
            <a:extLst>
              <a:ext uri="{FF2B5EF4-FFF2-40B4-BE49-F238E27FC236}">
                <a16:creationId xmlns:a16="http://schemas.microsoft.com/office/drawing/2014/main" id="{BED500CD-0473-A64B-ACFC-DFAF1A5FD3C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10332000" cy="582613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400" b="1" i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Connecteur droit 15"/>
          <p:cNvCxnSpPr/>
          <p:nvPr userDrawn="1"/>
        </p:nvCxnSpPr>
        <p:spPr>
          <a:xfrm>
            <a:off x="391046" y="702889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59972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1 lign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>
            <a:extLst>
              <a:ext uri="{FF2B5EF4-FFF2-40B4-BE49-F238E27FC236}">
                <a16:creationId xmlns:a16="http://schemas.microsoft.com/office/drawing/2014/main" id="{C22D4DC1-F4A5-D745-850F-8CB409D05C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0" name="Image 9" descr="Une image contenant dessin&#10;&#10;Description générée automatiquement">
            <a:extLst>
              <a:ext uri="{FF2B5EF4-FFF2-40B4-BE49-F238E27FC236}">
                <a16:creationId xmlns:a16="http://schemas.microsoft.com/office/drawing/2014/main" id="{0AC8707A-265F-2F42-94FE-19DC19FF32D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id="{230FB3E1-BDB6-4B44-8790-DC5DD1AFA6C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19760" y="1249727"/>
            <a:ext cx="10915172" cy="4166291"/>
          </a:xfrm>
          <a:prstGeom prst="rect">
            <a:avLst/>
          </a:prstGeom>
        </p:spPr>
        <p:txBody>
          <a:bodyPr/>
          <a:lstStyle>
            <a:lvl1pPr marL="280988" indent="-280988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9750" indent="-242888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85825" indent="-257175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>
                <a:solidFill>
                  <a:srgbClr val="D1692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Connecteur droit 15"/>
          <p:cNvCxnSpPr/>
          <p:nvPr userDrawn="1"/>
        </p:nvCxnSpPr>
        <p:spPr>
          <a:xfrm>
            <a:off x="391046" y="702889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084881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2 lignes + Sous titr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 12">
            <a:extLst>
              <a:ext uri="{FF2B5EF4-FFF2-40B4-BE49-F238E27FC236}">
                <a16:creationId xmlns:a16="http://schemas.microsoft.com/office/drawing/2014/main" id="{98017354-B6E7-7B49-A609-32D157EC601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4" name="Image 13" descr="Une image contenant dessin&#10;&#10;Description générée automatiquement">
            <a:extLst>
              <a:ext uri="{FF2B5EF4-FFF2-40B4-BE49-F238E27FC236}">
                <a16:creationId xmlns:a16="http://schemas.microsoft.com/office/drawing/2014/main" id="{59490CD1-9886-2F45-B51E-6BF06070BDD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1046" y="210209"/>
            <a:ext cx="11043886" cy="756746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</a:t>
            </a:r>
            <a:br>
              <a:rPr lang="fr-FR" dirty="0"/>
            </a:br>
            <a:r>
              <a:rPr lang="fr-FR" dirty="0"/>
              <a:t>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id="{230FB3E1-BDB6-4B44-8790-DC5DD1AFA6C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93379" y="2028497"/>
            <a:ext cx="10946703" cy="3939816"/>
          </a:xfrm>
          <a:prstGeom prst="rect">
            <a:avLst/>
          </a:prstGeom>
        </p:spPr>
        <p:txBody>
          <a:bodyPr/>
          <a:lstStyle>
            <a:lvl1pPr marL="280988" indent="-280988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9750" indent="-242888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85825" indent="-257175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>
                <a:solidFill>
                  <a:srgbClr val="D1692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18" name="Espace réservé du texte 24">
            <a:extLst>
              <a:ext uri="{FF2B5EF4-FFF2-40B4-BE49-F238E27FC236}">
                <a16:creationId xmlns:a16="http://schemas.microsoft.com/office/drawing/2014/main" id="{BED500CD-0473-A64B-ACFC-DFAF1A5FD3C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1159590"/>
            <a:ext cx="10332000" cy="582613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400" b="1" i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Connecteur droit 9"/>
          <p:cNvCxnSpPr/>
          <p:nvPr userDrawn="1"/>
        </p:nvCxnSpPr>
        <p:spPr>
          <a:xfrm>
            <a:off x="391046" y="1072054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242385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2 lignes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>
            <a:extLst>
              <a:ext uri="{FF2B5EF4-FFF2-40B4-BE49-F238E27FC236}">
                <a16:creationId xmlns:a16="http://schemas.microsoft.com/office/drawing/2014/main" id="{6F0A2AED-786D-7145-B5CB-E2382BBD45A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3" name="Image 12" descr="Une image contenant dessin&#10;&#10;Description générée automatiquement">
            <a:extLst>
              <a:ext uri="{FF2B5EF4-FFF2-40B4-BE49-F238E27FC236}">
                <a16:creationId xmlns:a16="http://schemas.microsoft.com/office/drawing/2014/main" id="{05A6F894-78A9-634C-8B47-5D90D7F455A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1046" y="210209"/>
            <a:ext cx="11043886" cy="756746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</a:t>
            </a:r>
            <a:br>
              <a:rPr lang="fr-FR" dirty="0"/>
            </a:br>
            <a:r>
              <a:rPr lang="fr-FR" dirty="0"/>
              <a:t>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id="{230FB3E1-BDB6-4B44-8790-DC5DD1AFA6C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91046" y="1408387"/>
            <a:ext cx="10946703" cy="3939816"/>
          </a:xfrm>
          <a:prstGeom prst="rect">
            <a:avLst/>
          </a:prstGeom>
        </p:spPr>
        <p:txBody>
          <a:bodyPr/>
          <a:lstStyle>
            <a:lvl1pPr marL="280988" indent="-280988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9750" indent="-242888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85825" indent="-257175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>
                <a:solidFill>
                  <a:srgbClr val="D1692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Connecteur droit 9"/>
          <p:cNvCxnSpPr/>
          <p:nvPr userDrawn="1"/>
        </p:nvCxnSpPr>
        <p:spPr>
          <a:xfrm>
            <a:off x="391046" y="1072054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911977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d blan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>
            <a:extLst>
              <a:ext uri="{FF2B5EF4-FFF2-40B4-BE49-F238E27FC236}">
                <a16:creationId xmlns:a16="http://schemas.microsoft.com/office/drawing/2014/main" id="{5F47D4F0-72B2-E54F-A1FD-80E3BE9E779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6" name="Image 5" descr="Une image contenant dessin&#10;&#10;Description générée automatiquement">
            <a:extLst>
              <a:ext uri="{FF2B5EF4-FFF2-40B4-BE49-F238E27FC236}">
                <a16:creationId xmlns:a16="http://schemas.microsoft.com/office/drawing/2014/main" id="{851D949F-216D-D14E-9DA6-BAF5E35C3FF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0542808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 14">
            <a:extLst>
              <a:ext uri="{FF2B5EF4-FFF2-40B4-BE49-F238E27FC236}">
                <a16:creationId xmlns:a16="http://schemas.microsoft.com/office/drawing/2014/main" id="{0DB8738D-9FF7-534A-BECF-AC58D75F7F5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55FF7F32-D577-C246-BCAD-2C1270E8F184}"/>
              </a:ext>
            </a:extLst>
          </p:cNvPr>
          <p:cNvSpPr/>
          <p:nvPr userDrawn="1"/>
        </p:nvSpPr>
        <p:spPr>
          <a:xfrm>
            <a:off x="-22485" y="-13500"/>
            <a:ext cx="195352" cy="6871499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84C210F-8ACE-944C-8215-1B803EED39FE}"/>
              </a:ext>
            </a:extLst>
          </p:cNvPr>
          <p:cNvSpPr/>
          <p:nvPr userDrawn="1"/>
        </p:nvSpPr>
        <p:spPr>
          <a:xfrm>
            <a:off x="12017590" y="-13500"/>
            <a:ext cx="195351" cy="2244674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E747321-E705-5845-8FBA-B56B649F8085}"/>
              </a:ext>
            </a:extLst>
          </p:cNvPr>
          <p:cNvSpPr/>
          <p:nvPr userDrawn="1"/>
        </p:nvSpPr>
        <p:spPr>
          <a:xfrm rot="5400000">
            <a:off x="6007582" y="-6021083"/>
            <a:ext cx="176835" cy="12192002"/>
          </a:xfrm>
          <a:prstGeom prst="rect">
            <a:avLst/>
          </a:prstGeom>
          <a:gradFill>
            <a:gsLst>
              <a:gs pos="8000">
                <a:srgbClr val="D16923"/>
              </a:gs>
              <a:gs pos="87000">
                <a:srgbClr val="D16923"/>
              </a:gs>
              <a:gs pos="16000">
                <a:srgbClr val="D1692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DE7A385B-EFAC-48EA-2A25-A3E304B8AFD8}"/>
              </a:ext>
            </a:extLst>
          </p:cNvPr>
          <p:cNvGrpSpPr/>
          <p:nvPr userDrawn="1"/>
        </p:nvGrpSpPr>
        <p:grpSpPr>
          <a:xfrm>
            <a:off x="294732" y="6388240"/>
            <a:ext cx="4379777" cy="354285"/>
            <a:chOff x="294732" y="6388240"/>
            <a:chExt cx="4379777" cy="354285"/>
          </a:xfrm>
        </p:grpSpPr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BE5C3A21-3143-03CE-78F4-520F0DA5ADE0}"/>
                </a:ext>
              </a:extLst>
            </p:cNvPr>
            <p:cNvSpPr txBox="1"/>
            <p:nvPr userDrawn="1"/>
          </p:nvSpPr>
          <p:spPr>
            <a:xfrm>
              <a:off x="294732" y="6423261"/>
              <a:ext cx="1079847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Un évènement</a:t>
              </a:r>
            </a:p>
          </p:txBody>
        </p:sp>
        <p:pic>
          <p:nvPicPr>
            <p:cNvPr id="5" name="Image 4" descr="Une image contenant dessin&#10;&#10;Description générée automatiquement">
              <a:extLst>
                <a:ext uri="{FF2B5EF4-FFF2-40B4-BE49-F238E27FC236}">
                  <a16:creationId xmlns:a16="http://schemas.microsoft.com/office/drawing/2014/main" id="{76900BDE-01A2-4201-EECF-187225013B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4912" y="6388240"/>
              <a:ext cx="1187603" cy="354285"/>
            </a:xfrm>
            <a:prstGeom prst="rect">
              <a:avLst/>
            </a:prstGeom>
          </p:spPr>
        </p:pic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443D746A-7024-CDA4-71CB-7BEAF8F3D2B3}"/>
                </a:ext>
              </a:extLst>
            </p:cNvPr>
            <p:cNvSpPr txBox="1"/>
            <p:nvPr userDrawn="1"/>
          </p:nvSpPr>
          <p:spPr>
            <a:xfrm>
              <a:off x="2533667" y="6423261"/>
              <a:ext cx="2140842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avec le soutien institutionnel de</a:t>
              </a:r>
            </a:p>
          </p:txBody>
        </p:sp>
      </p:grpSp>
      <p:pic>
        <p:nvPicPr>
          <p:cNvPr id="8" name="Image 7">
            <a:extLst>
              <a:ext uri="{FF2B5EF4-FFF2-40B4-BE49-F238E27FC236}">
                <a16:creationId xmlns:a16="http://schemas.microsoft.com/office/drawing/2014/main" id="{AAE86276-4D00-A0FC-DF62-E3EF71E603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5757" y="6166107"/>
            <a:ext cx="2870438" cy="835224"/>
          </a:xfrm>
          <a:prstGeom prst="rect">
            <a:avLst/>
          </a:prstGeom>
        </p:spPr>
      </p:pic>
      <p:pic>
        <p:nvPicPr>
          <p:cNvPr id="9" name="Image 8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D4F3C31A-9B2A-BE38-7771-B3A0F6BF1165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410039" y="6357917"/>
            <a:ext cx="1607551" cy="500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644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7482" y="265700"/>
            <a:ext cx="11322269" cy="1032751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ts val="3800"/>
              </a:lnSpc>
              <a:spcBef>
                <a:spcPct val="0"/>
              </a:spcBef>
              <a:buNone/>
              <a:defRPr sz="4000" b="0" i="0" kern="1200">
                <a:solidFill>
                  <a:srgbClr val="D16923"/>
                </a:solidFill>
                <a:latin typeface="Arial Narrow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endParaRPr lang="fr-FR" dirty="0"/>
          </a:p>
        </p:txBody>
      </p:sp>
      <p:cxnSp>
        <p:nvCxnSpPr>
          <p:cNvPr id="4" name="Connecteur droit 3">
            <a:extLst>
              <a:ext uri="{FF2B5EF4-FFF2-40B4-BE49-F238E27FC236}">
                <a16:creationId xmlns:a16="http://schemas.microsoft.com/office/drawing/2014/main" id="{BC46FDB1-F9F7-EE40-9351-FA23F4A760E3}"/>
              </a:ext>
            </a:extLst>
          </p:cNvPr>
          <p:cNvCxnSpPr>
            <a:cxnSpLocks/>
          </p:cNvCxnSpPr>
          <p:nvPr userDrawn="1"/>
        </p:nvCxnSpPr>
        <p:spPr>
          <a:xfrm>
            <a:off x="2446075" y="1780119"/>
            <a:ext cx="0" cy="4339953"/>
          </a:xfrm>
          <a:prstGeom prst="line">
            <a:avLst/>
          </a:prstGeom>
          <a:ln>
            <a:solidFill>
              <a:srgbClr val="D169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space réservé du texte 57">
            <a:extLst>
              <a:ext uri="{FF2B5EF4-FFF2-40B4-BE49-F238E27FC236}">
                <a16:creationId xmlns:a16="http://schemas.microsoft.com/office/drawing/2014/main" id="{790C1983-5C0A-D044-86BB-9CD7DAB697F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579985" y="2151961"/>
            <a:ext cx="8739551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4" name="Espace réservé du texte 57">
            <a:extLst>
              <a:ext uri="{FF2B5EF4-FFF2-40B4-BE49-F238E27FC236}">
                <a16:creationId xmlns:a16="http://schemas.microsoft.com/office/drawing/2014/main" id="{4072012C-D254-5A49-B1AF-BF121A6EC8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579985" y="3045123"/>
            <a:ext cx="8758351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5" name="Espace réservé du texte 57">
            <a:extLst>
              <a:ext uri="{FF2B5EF4-FFF2-40B4-BE49-F238E27FC236}">
                <a16:creationId xmlns:a16="http://schemas.microsoft.com/office/drawing/2014/main" id="{EEEF8F32-32ED-4E44-990A-EC649A8F77F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579986" y="3945014"/>
            <a:ext cx="8759186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8" name="Espace réservé du texte 57">
            <a:extLst>
              <a:ext uri="{FF2B5EF4-FFF2-40B4-BE49-F238E27FC236}">
                <a16:creationId xmlns:a16="http://schemas.microsoft.com/office/drawing/2014/main" id="{2DB4A863-ACEA-6E4B-ADF3-CD54DCAD562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579986" y="4855564"/>
            <a:ext cx="8777986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9" name="Espace réservé du texte 57">
            <a:extLst>
              <a:ext uri="{FF2B5EF4-FFF2-40B4-BE49-F238E27FC236}">
                <a16:creationId xmlns:a16="http://schemas.microsoft.com/office/drawing/2014/main" id="{6CE17E4D-E822-804F-87D9-7148E83C5E1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2579985" y="5750950"/>
            <a:ext cx="8739551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id="{E82B9D15-75F6-7B44-A9B7-79D8DD0B481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380287" y="2671103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0" name="Espace réservé du texte 9">
            <a:extLst>
              <a:ext uri="{FF2B5EF4-FFF2-40B4-BE49-F238E27FC236}">
                <a16:creationId xmlns:a16="http://schemas.microsoft.com/office/drawing/2014/main" id="{42E10BC2-C374-6942-8057-8B3E989976B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380287" y="3572539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1" name="Espace réservé du texte 9">
            <a:extLst>
              <a:ext uri="{FF2B5EF4-FFF2-40B4-BE49-F238E27FC236}">
                <a16:creationId xmlns:a16="http://schemas.microsoft.com/office/drawing/2014/main" id="{980AB430-9E3B-7343-A2BF-A616C39E072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2380287" y="4484922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2" name="Espace réservé du texte 9">
            <a:extLst>
              <a:ext uri="{FF2B5EF4-FFF2-40B4-BE49-F238E27FC236}">
                <a16:creationId xmlns:a16="http://schemas.microsoft.com/office/drawing/2014/main" id="{82036036-11DD-2A48-A7D8-4D054835BDC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380287" y="5375906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43" name="Espace réservé du texte 9">
            <a:extLst>
              <a:ext uri="{FF2B5EF4-FFF2-40B4-BE49-F238E27FC236}">
                <a16:creationId xmlns:a16="http://schemas.microsoft.com/office/drawing/2014/main" id="{EB186E5C-AACD-E944-B72A-8B99A8AA75F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2380287" y="1780119"/>
            <a:ext cx="8758351" cy="363537"/>
          </a:xfrm>
          <a:prstGeom prst="rect">
            <a:avLst/>
          </a:prstGeom>
        </p:spPr>
        <p:txBody>
          <a:bodyPr anchor="ctr">
            <a:noAutofit/>
          </a:bodyPr>
          <a:lstStyle>
            <a:lvl1pPr marL="188913" indent="-188913">
              <a:spcBef>
                <a:spcPts val="0"/>
              </a:spcBef>
              <a:buClr>
                <a:srgbClr val="D16923"/>
              </a:buClr>
              <a:buSzPct val="100000"/>
              <a:buFont typeface="Wingdings 2" panose="05020102010507070707" pitchFamily="18" charset="2"/>
              <a:buChar char=""/>
              <a:defRPr sz="2200" b="1" i="0"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pic>
        <p:nvPicPr>
          <p:cNvPr id="32" name="Image 31">
            <a:extLst>
              <a:ext uri="{FF2B5EF4-FFF2-40B4-BE49-F238E27FC236}">
                <a16:creationId xmlns:a16="http://schemas.microsoft.com/office/drawing/2014/main" id="{033AA96B-6372-244C-989D-B5883171E51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sp>
        <p:nvSpPr>
          <p:cNvPr id="33" name="Rectangle 32">
            <a:extLst>
              <a:ext uri="{FF2B5EF4-FFF2-40B4-BE49-F238E27FC236}">
                <a16:creationId xmlns:a16="http://schemas.microsoft.com/office/drawing/2014/main" id="{2F163ED8-4FD1-EA48-BEA3-288840C2D4EE}"/>
              </a:ext>
            </a:extLst>
          </p:cNvPr>
          <p:cNvSpPr/>
          <p:nvPr userDrawn="1"/>
        </p:nvSpPr>
        <p:spPr>
          <a:xfrm>
            <a:off x="-22485" y="-13500"/>
            <a:ext cx="195352" cy="6871499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C3942AA-4C3D-6042-A7C2-6B778FB8D5AD}"/>
              </a:ext>
            </a:extLst>
          </p:cNvPr>
          <p:cNvSpPr/>
          <p:nvPr userDrawn="1"/>
        </p:nvSpPr>
        <p:spPr>
          <a:xfrm>
            <a:off x="12017590" y="-13500"/>
            <a:ext cx="195351" cy="2244674"/>
          </a:xfrm>
          <a:prstGeom prst="rect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4057724-ACE3-8349-AEBD-405B6532EC88}"/>
              </a:ext>
            </a:extLst>
          </p:cNvPr>
          <p:cNvSpPr/>
          <p:nvPr userDrawn="1"/>
        </p:nvSpPr>
        <p:spPr>
          <a:xfrm rot="5400000">
            <a:off x="6007582" y="-6021083"/>
            <a:ext cx="176835" cy="12192002"/>
          </a:xfrm>
          <a:prstGeom prst="rect">
            <a:avLst/>
          </a:prstGeom>
          <a:gradFill>
            <a:gsLst>
              <a:gs pos="8000">
                <a:srgbClr val="D16923"/>
              </a:gs>
              <a:gs pos="87000">
                <a:srgbClr val="D16923"/>
              </a:gs>
              <a:gs pos="16000">
                <a:srgbClr val="D1692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" panose="020B0604020202020204" pitchFamily="34" charset="0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B0F50451-2055-D5CF-3484-C8D853527353}"/>
              </a:ext>
            </a:extLst>
          </p:cNvPr>
          <p:cNvGrpSpPr/>
          <p:nvPr userDrawn="1"/>
        </p:nvGrpSpPr>
        <p:grpSpPr>
          <a:xfrm>
            <a:off x="294732" y="6388240"/>
            <a:ext cx="4379777" cy="354285"/>
            <a:chOff x="294732" y="6388240"/>
            <a:chExt cx="4379777" cy="354285"/>
          </a:xfrm>
        </p:grpSpPr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E6126899-FEF7-F519-8B56-7EC098F7C3CD}"/>
                </a:ext>
              </a:extLst>
            </p:cNvPr>
            <p:cNvSpPr txBox="1"/>
            <p:nvPr userDrawn="1"/>
          </p:nvSpPr>
          <p:spPr>
            <a:xfrm>
              <a:off x="294732" y="6423261"/>
              <a:ext cx="1079847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Un évènement</a:t>
              </a:r>
            </a:p>
          </p:txBody>
        </p:sp>
        <p:pic>
          <p:nvPicPr>
            <p:cNvPr id="5" name="Image 4" descr="Une image contenant dessin&#10;&#10;Description générée automatiquement">
              <a:extLst>
                <a:ext uri="{FF2B5EF4-FFF2-40B4-BE49-F238E27FC236}">
                  <a16:creationId xmlns:a16="http://schemas.microsoft.com/office/drawing/2014/main" id="{1E8AD7EC-A2EA-C0D4-2988-C9DD2C28F24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4912" y="6388240"/>
              <a:ext cx="1187603" cy="354285"/>
            </a:xfrm>
            <a:prstGeom prst="rect">
              <a:avLst/>
            </a:prstGeom>
          </p:spPr>
        </p:pic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9534A4CE-2A5B-6EBF-F498-B1DEA521F619}"/>
                </a:ext>
              </a:extLst>
            </p:cNvPr>
            <p:cNvSpPr txBox="1"/>
            <p:nvPr userDrawn="1"/>
          </p:nvSpPr>
          <p:spPr>
            <a:xfrm>
              <a:off x="2533667" y="6423261"/>
              <a:ext cx="2140842" cy="2842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47" b="0" i="0" noProof="0" dirty="0">
                  <a:solidFill>
                    <a:schemeClr val="bg1"/>
                  </a:solidFill>
                  <a:latin typeface="Helvetica 25 Ultra Light" panose="02000206000000020004" pitchFamily="2" charset="0"/>
                  <a:ea typeface="Helvetica 25 Ultra Light" panose="02000206000000020004" pitchFamily="2" charset="0"/>
                  <a:cs typeface="Helvetica Neue" panose="02000503000000020004" pitchFamily="2" charset="0"/>
                </a:rPr>
                <a:t>avec le soutien institutionnel de</a:t>
              </a:r>
            </a:p>
          </p:txBody>
        </p:sp>
      </p:grpSp>
      <p:pic>
        <p:nvPicPr>
          <p:cNvPr id="7" name="Image 6">
            <a:extLst>
              <a:ext uri="{FF2B5EF4-FFF2-40B4-BE49-F238E27FC236}">
                <a16:creationId xmlns:a16="http://schemas.microsoft.com/office/drawing/2014/main" id="{48A8BE5E-F518-CB3C-70F0-6782FFD7A9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5757" y="6166107"/>
            <a:ext cx="2870438" cy="835224"/>
          </a:xfrm>
          <a:prstGeom prst="rect">
            <a:avLst/>
          </a:prstGeom>
        </p:spPr>
      </p:pic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01F55E16-F441-EEFA-F43A-97869E40E63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10039" y="6357917"/>
            <a:ext cx="1607551" cy="500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86196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Image 40">
            <a:extLst>
              <a:ext uri="{FF2B5EF4-FFF2-40B4-BE49-F238E27FC236}">
                <a16:creationId xmlns:a16="http://schemas.microsoft.com/office/drawing/2014/main" id="{9F013EF5-0342-9840-A53E-6CA3BB49770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9495" cy="6863394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C53F841E-A337-0D4F-87FA-54A7E839525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sp>
        <p:nvSpPr>
          <p:cNvPr id="14" name="Ellipse 13">
            <a:extLst>
              <a:ext uri="{FF2B5EF4-FFF2-40B4-BE49-F238E27FC236}">
                <a16:creationId xmlns:a16="http://schemas.microsoft.com/office/drawing/2014/main" id="{9573509E-AF64-3846-B131-FCE3CE8A016E}"/>
              </a:ext>
            </a:extLst>
          </p:cNvPr>
          <p:cNvSpPr/>
          <p:nvPr userDrawn="1"/>
        </p:nvSpPr>
        <p:spPr>
          <a:xfrm>
            <a:off x="3009900" y="2569427"/>
            <a:ext cx="2057400" cy="2057400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fr-FR" sz="2800" b="1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80FF44A6-AAC8-F042-ABBB-75775D86C0A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51455" y="3163851"/>
            <a:ext cx="5533895" cy="369332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l">
              <a:spcBef>
                <a:spcPts val="0"/>
              </a:spcBef>
              <a:buNone/>
              <a:defRPr sz="2400" b="1" i="0">
                <a:solidFill>
                  <a:schemeClr val="tx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  <p:sp>
        <p:nvSpPr>
          <p:cNvPr id="12" name="Titre 11">
            <a:extLst>
              <a:ext uri="{FF2B5EF4-FFF2-40B4-BE49-F238E27FC236}">
                <a16:creationId xmlns:a16="http://schemas.microsoft.com/office/drawing/2014/main" id="{158A3064-90BE-F74C-858C-A9C6DE13C2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fr-FR" sz="4000" b="1" i="0" kern="12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endParaRPr lang="fr-FR" dirty="0"/>
          </a:p>
        </p:txBody>
      </p:sp>
      <p:cxnSp>
        <p:nvCxnSpPr>
          <p:cNvPr id="4" name="Connecteur droit 3">
            <a:extLst>
              <a:ext uri="{FF2B5EF4-FFF2-40B4-BE49-F238E27FC236}">
                <a16:creationId xmlns:a16="http://schemas.microsoft.com/office/drawing/2014/main" id="{BC46FDB1-F9F7-EE40-9351-FA23F4A760E3}"/>
              </a:ext>
            </a:extLst>
          </p:cNvPr>
          <p:cNvCxnSpPr>
            <a:cxnSpLocks/>
          </p:cNvCxnSpPr>
          <p:nvPr userDrawn="1"/>
        </p:nvCxnSpPr>
        <p:spPr>
          <a:xfrm>
            <a:off x="5463784" y="2643418"/>
            <a:ext cx="0" cy="2679248"/>
          </a:xfrm>
          <a:prstGeom prst="line">
            <a:avLst/>
          </a:prstGeom>
          <a:ln>
            <a:solidFill>
              <a:srgbClr val="D169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Sous-titre 2">
            <a:extLst>
              <a:ext uri="{FF2B5EF4-FFF2-40B4-BE49-F238E27FC236}">
                <a16:creationId xmlns:a16="http://schemas.microsoft.com/office/drawing/2014/main" id="{1C57A5E3-9731-D242-9A29-BCE249F6360B}"/>
              </a:ext>
            </a:extLst>
          </p:cNvPr>
          <p:cNvSpPr txBox="1">
            <a:spLocks/>
          </p:cNvSpPr>
          <p:nvPr userDrawn="1"/>
        </p:nvSpPr>
        <p:spPr>
          <a:xfrm>
            <a:off x="5651455" y="2681863"/>
            <a:ext cx="4595737" cy="36933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1" i="0" kern="1200">
                <a:solidFill>
                  <a:schemeClr val="tx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fr-FR" sz="1800" b="0" i="0" dirty="0">
                <a:latin typeface="Arial Narrow" panose="020B0604020202020204" pitchFamily="34" charset="0"/>
                <a:cs typeface="Arial Narrow" panose="020B0604020202020204" pitchFamily="34" charset="0"/>
              </a:rPr>
              <a:t>Présenté par :</a:t>
            </a:r>
          </a:p>
        </p:txBody>
      </p:sp>
      <p:sp>
        <p:nvSpPr>
          <p:cNvPr id="58" name="Espace réservé du texte 57">
            <a:extLst>
              <a:ext uri="{FF2B5EF4-FFF2-40B4-BE49-F238E27FC236}">
                <a16:creationId xmlns:a16="http://schemas.microsoft.com/office/drawing/2014/main" id="{4D05FC67-62CF-E843-8A85-0B02660A32B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651455" y="3610305"/>
            <a:ext cx="5534025" cy="3619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60" name="Espace réservé du texte 33">
            <a:extLst>
              <a:ext uri="{FF2B5EF4-FFF2-40B4-BE49-F238E27FC236}">
                <a16:creationId xmlns:a16="http://schemas.microsoft.com/office/drawing/2014/main" id="{06E8F213-13CC-1745-8A17-F770888918C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09900" y="2643418"/>
            <a:ext cx="2057400" cy="2057400"/>
          </a:xfrm>
          <a:prstGeom prst="rect">
            <a:avLst/>
          </a:prstGeom>
        </p:spPr>
        <p:txBody>
          <a:bodyPr anchor="ctr"/>
          <a:lstStyle>
            <a:lvl1pPr marL="0" indent="0" algn="ctr">
              <a:spcBef>
                <a:spcPts val="0"/>
              </a:spcBef>
              <a:buNone/>
              <a:defRPr lang="fr-FR" sz="2800" b="1" i="0" kern="1200" dirty="0">
                <a:solidFill>
                  <a:schemeClr val="bg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</a:lstStyle>
          <a:p>
            <a:pPr marL="0" lv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dirty="0"/>
              <a:t>Cliquez pour modifier </a:t>
            </a:r>
            <a:r>
              <a:rPr lang="fr-FR"/>
              <a:t>les styles</a:t>
            </a:r>
            <a:endParaRPr lang="fr-FR" dirty="0"/>
          </a:p>
        </p:txBody>
      </p:sp>
      <p:pic>
        <p:nvPicPr>
          <p:cNvPr id="32" name="Image 31" descr="Une image contenant dessin&#10;&#10;Description générée automatiquement">
            <a:extLst>
              <a:ext uri="{FF2B5EF4-FFF2-40B4-BE49-F238E27FC236}">
                <a16:creationId xmlns:a16="http://schemas.microsoft.com/office/drawing/2014/main" id="{C01360C9-3685-AD42-8838-CAE387DEDC47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65669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1 ligne + Sous titr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>
            <a:extLst>
              <a:ext uri="{FF2B5EF4-FFF2-40B4-BE49-F238E27FC236}">
                <a16:creationId xmlns:a16="http://schemas.microsoft.com/office/drawing/2014/main" id="{643A6D38-0AF0-CB4E-B147-4A86C574356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3" name="Image 12" descr="Une image contenant dessin&#10;&#10;Description générée automatiquement">
            <a:extLst>
              <a:ext uri="{FF2B5EF4-FFF2-40B4-BE49-F238E27FC236}">
                <a16:creationId xmlns:a16="http://schemas.microsoft.com/office/drawing/2014/main" id="{4191474E-0E98-0548-8A09-60CFF843BA7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id="{230FB3E1-BDB6-4B44-8790-DC5DD1AFA6C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24910" y="1802022"/>
            <a:ext cx="10915172" cy="4166291"/>
          </a:xfrm>
          <a:prstGeom prst="rect">
            <a:avLst/>
          </a:prstGeom>
        </p:spPr>
        <p:txBody>
          <a:bodyPr/>
          <a:lstStyle>
            <a:lvl1pPr marL="280988" indent="-280988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9750" indent="-242888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85825" indent="-257175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>
                <a:solidFill>
                  <a:srgbClr val="D1692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18" name="Espace réservé du texte 24">
            <a:extLst>
              <a:ext uri="{FF2B5EF4-FFF2-40B4-BE49-F238E27FC236}">
                <a16:creationId xmlns:a16="http://schemas.microsoft.com/office/drawing/2014/main" id="{BED500CD-0473-A64B-ACFC-DFAF1A5FD3C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10332000" cy="582613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400" b="1" i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Connecteur droit 15"/>
          <p:cNvCxnSpPr/>
          <p:nvPr userDrawn="1"/>
        </p:nvCxnSpPr>
        <p:spPr>
          <a:xfrm>
            <a:off x="391046" y="702889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97698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1 lign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>
            <a:extLst>
              <a:ext uri="{FF2B5EF4-FFF2-40B4-BE49-F238E27FC236}">
                <a16:creationId xmlns:a16="http://schemas.microsoft.com/office/drawing/2014/main" id="{C22D4DC1-F4A5-D745-850F-8CB409D05C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0" name="Image 9" descr="Une image contenant dessin&#10;&#10;Description générée automatiquement">
            <a:extLst>
              <a:ext uri="{FF2B5EF4-FFF2-40B4-BE49-F238E27FC236}">
                <a16:creationId xmlns:a16="http://schemas.microsoft.com/office/drawing/2014/main" id="{0AC8707A-265F-2F42-94FE-19DC19FF32D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id="{230FB3E1-BDB6-4B44-8790-DC5DD1AFA6C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19760" y="1249727"/>
            <a:ext cx="10915172" cy="4166291"/>
          </a:xfrm>
          <a:prstGeom prst="rect">
            <a:avLst/>
          </a:prstGeom>
        </p:spPr>
        <p:txBody>
          <a:bodyPr/>
          <a:lstStyle>
            <a:lvl1pPr marL="280988" indent="-280988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9750" indent="-242888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85825" indent="-257175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>
                <a:solidFill>
                  <a:srgbClr val="D1692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Connecteur droit 15"/>
          <p:cNvCxnSpPr/>
          <p:nvPr userDrawn="1"/>
        </p:nvCxnSpPr>
        <p:spPr>
          <a:xfrm>
            <a:off x="391046" y="702889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202831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2 lignes + Sous titre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 12">
            <a:extLst>
              <a:ext uri="{FF2B5EF4-FFF2-40B4-BE49-F238E27FC236}">
                <a16:creationId xmlns:a16="http://schemas.microsoft.com/office/drawing/2014/main" id="{98017354-B6E7-7B49-A609-32D157EC601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4" name="Image 13" descr="Une image contenant dessin&#10;&#10;Description générée automatiquement">
            <a:extLst>
              <a:ext uri="{FF2B5EF4-FFF2-40B4-BE49-F238E27FC236}">
                <a16:creationId xmlns:a16="http://schemas.microsoft.com/office/drawing/2014/main" id="{59490CD1-9886-2F45-B51E-6BF06070BDD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1046" y="210209"/>
            <a:ext cx="11043886" cy="756746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</a:t>
            </a:r>
            <a:br>
              <a:rPr lang="fr-FR" dirty="0"/>
            </a:br>
            <a:r>
              <a:rPr lang="fr-FR" dirty="0"/>
              <a:t>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id="{230FB3E1-BDB6-4B44-8790-DC5DD1AFA6C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93379" y="2028497"/>
            <a:ext cx="10946703" cy="3939816"/>
          </a:xfrm>
          <a:prstGeom prst="rect">
            <a:avLst/>
          </a:prstGeom>
        </p:spPr>
        <p:txBody>
          <a:bodyPr/>
          <a:lstStyle>
            <a:lvl1pPr marL="280988" indent="-280988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9750" indent="-242888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85825" indent="-257175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>
                <a:solidFill>
                  <a:srgbClr val="D1692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18" name="Espace réservé du texte 24">
            <a:extLst>
              <a:ext uri="{FF2B5EF4-FFF2-40B4-BE49-F238E27FC236}">
                <a16:creationId xmlns:a16="http://schemas.microsoft.com/office/drawing/2014/main" id="{BED500CD-0473-A64B-ACFC-DFAF1A5FD3C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1159590"/>
            <a:ext cx="10332000" cy="582613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400" b="1" i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Connecteur droit 9"/>
          <p:cNvCxnSpPr/>
          <p:nvPr userDrawn="1"/>
        </p:nvCxnSpPr>
        <p:spPr>
          <a:xfrm>
            <a:off x="391046" y="1072054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39173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2 lignes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>
            <a:extLst>
              <a:ext uri="{FF2B5EF4-FFF2-40B4-BE49-F238E27FC236}">
                <a16:creationId xmlns:a16="http://schemas.microsoft.com/office/drawing/2014/main" id="{6F0A2AED-786D-7145-B5CB-E2382BBD45A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254879"/>
            <a:ext cx="12220436" cy="621006"/>
          </a:xfrm>
          <a:prstGeom prst="rect">
            <a:avLst/>
          </a:prstGeom>
        </p:spPr>
      </p:pic>
      <p:pic>
        <p:nvPicPr>
          <p:cNvPr id="13" name="Image 12" descr="Une image contenant dessin&#10;&#10;Description générée automatiquement">
            <a:extLst>
              <a:ext uri="{FF2B5EF4-FFF2-40B4-BE49-F238E27FC236}">
                <a16:creationId xmlns:a16="http://schemas.microsoft.com/office/drawing/2014/main" id="{05A6F894-78A9-634C-8B47-5D90D7F455A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7329" y="6393004"/>
            <a:ext cx="1187603" cy="354285"/>
          </a:xfrm>
          <a:prstGeom prst="rect">
            <a:avLst/>
          </a:prstGeom>
        </p:spPr>
      </p:pic>
      <p:sp>
        <p:nvSpPr>
          <p:cNvPr id="11" name="Titre 11">
            <a:extLst>
              <a:ext uri="{FF2B5EF4-FFF2-40B4-BE49-F238E27FC236}">
                <a16:creationId xmlns:a16="http://schemas.microsoft.com/office/drawing/2014/main" id="{25C94211-B0CA-A042-BCC0-362BBEA5A7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1046" y="210209"/>
            <a:ext cx="11043886" cy="756746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>
              <a:lnSpc>
                <a:spcPct val="85000"/>
              </a:lnSpc>
              <a:defRPr sz="2800" b="1" i="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Modifiez </a:t>
            </a:r>
            <a:br>
              <a:rPr lang="fr-FR" dirty="0"/>
            </a:br>
            <a:r>
              <a:rPr lang="fr-FR" dirty="0"/>
              <a:t>le style du titre</a:t>
            </a:r>
          </a:p>
        </p:txBody>
      </p:sp>
      <p:sp>
        <p:nvSpPr>
          <p:cNvPr id="15" name="Espace réservé du texte 7">
            <a:extLst>
              <a:ext uri="{FF2B5EF4-FFF2-40B4-BE49-F238E27FC236}">
                <a16:creationId xmlns:a16="http://schemas.microsoft.com/office/drawing/2014/main" id="{F058BDD8-AB90-5340-AEB0-31001DE9A2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id="{230FB3E1-BDB6-4B44-8790-DC5DD1AFA6C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91046" y="1408387"/>
            <a:ext cx="10946703" cy="3939816"/>
          </a:xfrm>
          <a:prstGeom prst="rect">
            <a:avLst/>
          </a:prstGeom>
        </p:spPr>
        <p:txBody>
          <a:bodyPr/>
          <a:lstStyle>
            <a:lvl1pPr marL="280988" indent="-280988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9750" indent="-242888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85825" indent="-257175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>
                <a:solidFill>
                  <a:srgbClr val="D1692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 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2" name="Corde 1"/>
          <p:cNvSpPr/>
          <p:nvPr userDrawn="1"/>
        </p:nvSpPr>
        <p:spPr>
          <a:xfrm rot="10800000">
            <a:off x="-284557" y="81145"/>
            <a:ext cx="612541" cy="612541"/>
          </a:xfrm>
          <a:prstGeom prst="chord">
            <a:avLst>
              <a:gd name="adj1" fmla="val 5217644"/>
              <a:gd name="adj2" fmla="val 16381831"/>
            </a:avLst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Connecteur droit 9"/>
          <p:cNvCxnSpPr/>
          <p:nvPr userDrawn="1"/>
        </p:nvCxnSpPr>
        <p:spPr>
          <a:xfrm>
            <a:off x="391046" y="1072054"/>
            <a:ext cx="11800953" cy="0"/>
          </a:xfrm>
          <a:prstGeom prst="line">
            <a:avLst/>
          </a:prstGeom>
          <a:ln w="19050">
            <a:solidFill>
              <a:srgbClr val="D1692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79603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3998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89" r:id="rId3"/>
    <p:sldLayoutId id="2147483662" r:id="rId4"/>
    <p:sldLayoutId id="2147483663" r:id="rId5"/>
    <p:sldLayoutId id="2147483650" r:id="rId6"/>
    <p:sldLayoutId id="2147483668" r:id="rId7"/>
    <p:sldLayoutId id="2147483667" r:id="rId8"/>
    <p:sldLayoutId id="2147483669" r:id="rId9"/>
    <p:sldLayoutId id="2147483670" r:id="rId10"/>
    <p:sldLayoutId id="2147483671" r:id="rId11"/>
    <p:sldLayoutId id="2147483672" r:id="rId12"/>
    <p:sldLayoutId id="2147483687" r:id="rId13"/>
    <p:sldLayoutId id="2147483688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83465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Relationship Id="rId5" Type="http://schemas.microsoft.com/office/2007/relationships/hdphoto" Target="../media/hdphoto1.wdp"/><Relationship Id="rId4" Type="http://schemas.openxmlformats.org/officeDocument/2006/relationships/image" Target="../media/image19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8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8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6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.xml"/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9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3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6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.xml"/><Relationship Id="rId2" Type="http://schemas.openxmlformats.org/officeDocument/2006/relationships/chart" Target="../charts/chart45.xml"/><Relationship Id="rId1" Type="http://schemas.openxmlformats.org/officeDocument/2006/relationships/slideLayout" Target="../slideLayouts/slideLayout6.xml"/><Relationship Id="rId5" Type="http://schemas.openxmlformats.org/officeDocument/2006/relationships/chart" Target="../charts/chart48.xml"/><Relationship Id="rId4" Type="http://schemas.openxmlformats.org/officeDocument/2006/relationships/chart" Target="../charts/chart4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8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18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1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5.jpe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ous-titre 1">
            <a:extLst>
              <a:ext uri="{FF2B5EF4-FFF2-40B4-BE49-F238E27FC236}">
                <a16:creationId xmlns:a16="http://schemas.microsoft.com/office/drawing/2014/main" id="{633365DC-197D-C643-A086-CD9D7AD4F4E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2021" y="3193487"/>
            <a:ext cx="6021779" cy="921313"/>
          </a:xfrm>
        </p:spPr>
        <p:txBody>
          <a:bodyPr>
            <a:normAutofit/>
          </a:bodyPr>
          <a:lstStyle/>
          <a:p>
            <a:pPr algn="l"/>
            <a:r>
              <a:rPr lang="fr-FR" sz="3200" dirty="0"/>
              <a:t>Compte-rendu 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3553C036-208F-7A45-969C-41B7B8DB130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59564C-0436-844A-8E3F-6DEED438BFF6}"/>
              </a:ext>
            </a:extLst>
          </p:cNvPr>
          <p:cNvSpPr/>
          <p:nvPr/>
        </p:nvSpPr>
        <p:spPr>
          <a:xfrm>
            <a:off x="325805" y="5839870"/>
            <a:ext cx="11263681" cy="3744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Ce contenu est un un rapport et/ou un résumé de communications d’un congrès dont l'objectif est de fournir des informations sur l'état actuel de la recherche </a:t>
            </a:r>
            <a:r>
              <a:rPr kumimoji="0" lang="fr-FR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; </a:t>
            </a:r>
            <a:br>
              <a:rPr kumimoji="0" lang="fr-FR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</a:br>
            <a:r>
              <a:rPr kumimoji="0" lang="fr-FR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les 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données présentées ici sont susceptibles de ne pas être validées par les autorités sanitaires et, à ce titre, ne doivent pas être mises en pratique.</a:t>
            </a:r>
          </a:p>
        </p:txBody>
      </p:sp>
      <p:sp>
        <p:nvSpPr>
          <p:cNvPr id="8" name="Titre 7"/>
          <p:cNvSpPr>
            <a:spLocks noGrp="1"/>
          </p:cNvSpPr>
          <p:nvPr>
            <p:ph type="title"/>
          </p:nvPr>
        </p:nvSpPr>
        <p:spPr>
          <a:xfrm>
            <a:off x="838200" y="527171"/>
            <a:ext cx="10515600" cy="1325563"/>
          </a:xfrm>
        </p:spPr>
        <p:txBody>
          <a:bodyPr/>
          <a:lstStyle/>
          <a:p>
            <a:pPr algn="l"/>
            <a:r>
              <a:rPr lang="fr-FR" sz="6000" dirty="0"/>
              <a:t>Congrès Américain </a:t>
            </a:r>
            <a:br>
              <a:rPr lang="fr-FR" sz="3200" dirty="0"/>
            </a:br>
            <a:r>
              <a:rPr lang="fr-FR" sz="3200" dirty="0"/>
              <a:t>de Cancérologie Digestive (janvier 2023)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51997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0" y="636059"/>
            <a:ext cx="10021849" cy="2627841"/>
          </a:xfrm>
          <a:prstGeom prst="rect">
            <a:avLst/>
          </a:prstGeom>
        </p:spPr>
        <p:txBody>
          <a:bodyPr/>
          <a:lstStyle/>
          <a:p>
            <a:r>
              <a:rPr lang="fr-FR" sz="4000" dirty="0"/>
              <a:t>Résultats à long terme de la gastrectomie totale </a:t>
            </a:r>
            <a:br>
              <a:rPr lang="fr-FR" sz="4000" dirty="0"/>
            </a:br>
            <a:r>
              <a:rPr lang="fr-FR" sz="4000" dirty="0"/>
              <a:t>ou polaire supérieure avec curage ganglionnaire </a:t>
            </a:r>
            <a:br>
              <a:rPr lang="fr-FR" sz="4000" dirty="0"/>
            </a:br>
            <a:r>
              <a:rPr lang="fr-FR" sz="4000" dirty="0"/>
              <a:t>par laparoscopie assistée pour les cancers gastriques de stade I </a:t>
            </a:r>
            <a:r>
              <a:rPr lang="fr-FR" sz="4000"/>
              <a:t>: </a:t>
            </a:r>
            <a:br>
              <a:rPr lang="fr-FR" sz="4000"/>
            </a:br>
            <a:r>
              <a:rPr lang="fr-FR" sz="4000" b="1"/>
              <a:t>Etude JCOG </a:t>
            </a:r>
            <a:r>
              <a:rPr lang="fr-FR" sz="3200" b="1"/>
              <a:t>(</a:t>
            </a:r>
            <a:r>
              <a:rPr lang="fr-FR" sz="3200" b="1" dirty="0" err="1"/>
              <a:t>Japan</a:t>
            </a:r>
            <a:r>
              <a:rPr lang="fr-FR" sz="3200" b="1" dirty="0"/>
              <a:t> </a:t>
            </a:r>
            <a:r>
              <a:rPr lang="fr-FR" sz="3200" b="1" dirty="0" err="1"/>
              <a:t>Clinical</a:t>
            </a:r>
            <a:r>
              <a:rPr lang="fr-FR" sz="3200" b="1" dirty="0"/>
              <a:t> </a:t>
            </a:r>
            <a:r>
              <a:rPr lang="fr-FR" sz="3200" b="1" dirty="0" err="1"/>
              <a:t>Oncology</a:t>
            </a:r>
            <a:r>
              <a:rPr lang="fr-FR" sz="3200" b="1" dirty="0"/>
              <a:t> Group) </a:t>
            </a:r>
            <a:r>
              <a:rPr lang="fr-FR" sz="4000" b="1" dirty="0"/>
              <a:t>1401</a:t>
            </a:r>
            <a:endParaRPr lang="en-US" sz="4000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550020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Sakuramoto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#305</a:t>
            </a:r>
          </a:p>
        </p:txBody>
      </p:sp>
    </p:spTree>
    <p:extLst>
      <p:ext uri="{BB962C8B-B14F-4D97-AF65-F5344CB8AC3E}">
        <p14:creationId xmlns:p14="http://schemas.microsoft.com/office/powerpoint/2010/main" val="18192478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da-DK" dirty="0"/>
              <a:t>NALIRIFOX vs </a:t>
            </a:r>
            <a:r>
              <a:rPr lang="da-DK" dirty="0">
                <a:solidFill>
                  <a:srgbClr val="000000"/>
                </a:solidFill>
              </a:rPr>
              <a:t>Gem+NabP</a:t>
            </a:r>
            <a:r>
              <a:rPr lang="da-DK" dirty="0"/>
              <a:t> en L1 des ADK pancréas métastatiques</a:t>
            </a:r>
          </a:p>
        </p:txBody>
      </p:sp>
      <p:sp>
        <p:nvSpPr>
          <p:cNvPr id="147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ZA </a:t>
            </a:r>
            <a:r>
              <a:rPr lang="fr-FR" dirty="0" err="1"/>
              <a:t>Wainberg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LBA #661</a:t>
            </a:r>
          </a:p>
        </p:txBody>
      </p:sp>
      <p:sp>
        <p:nvSpPr>
          <p:cNvPr id="9" name="Rectangle à coins arrondis 8"/>
          <p:cNvSpPr/>
          <p:nvPr/>
        </p:nvSpPr>
        <p:spPr>
          <a:xfrm>
            <a:off x="543849" y="1019330"/>
            <a:ext cx="6556813" cy="492426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0" name="Tableau 9"/>
          <p:cNvGraphicFramePr>
            <a:graphicFrameLocks noGrp="1"/>
          </p:cNvGraphicFramePr>
          <p:nvPr/>
        </p:nvGraphicFramePr>
        <p:xfrm>
          <a:off x="629889" y="5176692"/>
          <a:ext cx="6489060" cy="71444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2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38147">
                <a:tc gridSpan="12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147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383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271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210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164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122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87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61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39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20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9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5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4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0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147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387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267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182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112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60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38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19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6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3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11" name="Connecteur droit 10"/>
          <p:cNvCxnSpPr/>
          <p:nvPr/>
        </p:nvCxnSpPr>
        <p:spPr>
          <a:xfrm>
            <a:off x="1523725" y="5328007"/>
            <a:ext cx="5475643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2" name="Groupe 11"/>
          <p:cNvGrpSpPr/>
          <p:nvPr/>
        </p:nvGrpSpPr>
        <p:grpSpPr>
          <a:xfrm>
            <a:off x="724474" y="1703377"/>
            <a:ext cx="6373368" cy="3436418"/>
            <a:chOff x="522158" y="2485881"/>
            <a:chExt cx="5312458" cy="3089373"/>
          </a:xfrm>
        </p:grpSpPr>
        <p:graphicFrame>
          <p:nvGraphicFramePr>
            <p:cNvPr id="13" name="Graphique 12"/>
            <p:cNvGraphicFramePr/>
            <p:nvPr/>
          </p:nvGraphicFramePr>
          <p:xfrm>
            <a:off x="529157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4" name="Text Box 4"/>
            <p:cNvSpPr txBox="1">
              <a:spLocks noChangeArrowheads="1"/>
            </p:cNvSpPr>
            <p:nvPr/>
          </p:nvSpPr>
          <p:spPr bwMode="auto">
            <a:xfrm rot="16200000">
              <a:off x="47128" y="3716049"/>
              <a:ext cx="1193778" cy="2437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SSP (%)</a:t>
              </a:r>
            </a:p>
          </p:txBody>
        </p:sp>
        <p:sp>
          <p:nvSpPr>
            <p:cNvPr id="15" name="Text Box 4"/>
            <p:cNvSpPr txBox="1">
              <a:spLocks noChangeArrowheads="1"/>
            </p:cNvSpPr>
            <p:nvPr/>
          </p:nvSpPr>
          <p:spPr bwMode="auto">
            <a:xfrm>
              <a:off x="1693806" y="5312394"/>
              <a:ext cx="3306656" cy="2628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Temps (mois)</a:t>
              </a:r>
              <a:endParaRPr kumimoji="0" lang="da-DK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endParaRPr>
            </a:p>
          </p:txBody>
        </p:sp>
      </p:grpSp>
      <p:graphicFrame>
        <p:nvGraphicFramePr>
          <p:cNvPr id="16" name="Tableau 15"/>
          <p:cNvGraphicFramePr>
            <a:graphicFrameLocks noGrp="1"/>
          </p:cNvGraphicFramePr>
          <p:nvPr/>
        </p:nvGraphicFramePr>
        <p:xfrm>
          <a:off x="2837610" y="1334592"/>
          <a:ext cx="4175392" cy="12132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2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40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64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21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7447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2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2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12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2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20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valeur-p</a:t>
                      </a:r>
                      <a:endParaRPr lang="fr-FR" sz="12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0552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NALIRIFOX</a:t>
                      </a:r>
                      <a:endParaRPr lang="fr-FR" sz="1300" b="1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7,4 (6,0-7,7)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0,69</a:t>
                      </a:r>
                      <a:b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(0,58-0,83)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&lt;0,0001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0552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accent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Gem+NabP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5,6 (5,3-5,8)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3" name="Groupe 22"/>
          <p:cNvGrpSpPr/>
          <p:nvPr/>
        </p:nvGrpSpPr>
        <p:grpSpPr>
          <a:xfrm>
            <a:off x="1394086" y="1841241"/>
            <a:ext cx="4829790" cy="2258008"/>
            <a:chOff x="1275184" y="1841241"/>
            <a:chExt cx="4708849" cy="2258008"/>
          </a:xfrm>
        </p:grpSpPr>
        <p:sp>
          <p:nvSpPr>
            <p:cNvPr id="20" name="Forme libre 19"/>
            <p:cNvSpPr/>
            <p:nvPr/>
          </p:nvSpPr>
          <p:spPr>
            <a:xfrm>
              <a:off x="1300065" y="1878563"/>
              <a:ext cx="4683968" cy="2121159"/>
            </a:xfrm>
            <a:custGeom>
              <a:avLst/>
              <a:gdLst>
                <a:gd name="connsiteX0" fmla="*/ 4683968 w 4683968"/>
                <a:gd name="connsiteY0" fmla="*/ 2121159 h 2121159"/>
                <a:gd name="connsiteX1" fmla="*/ 4572000 w 4683968"/>
                <a:gd name="connsiteY1" fmla="*/ 2121159 h 2121159"/>
                <a:gd name="connsiteX2" fmla="*/ 4572000 w 4683968"/>
                <a:gd name="connsiteY2" fmla="*/ 2071396 h 2121159"/>
                <a:gd name="connsiteX3" fmla="*/ 3844213 w 4683968"/>
                <a:gd name="connsiteY3" fmla="*/ 2071396 h 2121159"/>
                <a:gd name="connsiteX4" fmla="*/ 3844213 w 4683968"/>
                <a:gd name="connsiteY4" fmla="*/ 2040294 h 2121159"/>
                <a:gd name="connsiteX5" fmla="*/ 3470988 w 4683968"/>
                <a:gd name="connsiteY5" fmla="*/ 2040294 h 2121159"/>
                <a:gd name="connsiteX6" fmla="*/ 3359021 w 4683968"/>
                <a:gd name="connsiteY6" fmla="*/ 1940768 h 2121159"/>
                <a:gd name="connsiteX7" fmla="*/ 3247053 w 4683968"/>
                <a:gd name="connsiteY7" fmla="*/ 1928327 h 2121159"/>
                <a:gd name="connsiteX8" fmla="*/ 3128866 w 4683968"/>
                <a:gd name="connsiteY8" fmla="*/ 1903445 h 2121159"/>
                <a:gd name="connsiteX9" fmla="*/ 3060441 w 4683968"/>
                <a:gd name="connsiteY9" fmla="*/ 1878564 h 2121159"/>
                <a:gd name="connsiteX10" fmla="*/ 2967135 w 4683968"/>
                <a:gd name="connsiteY10" fmla="*/ 1810139 h 2121159"/>
                <a:gd name="connsiteX11" fmla="*/ 2768082 w 4683968"/>
                <a:gd name="connsiteY11" fmla="*/ 1797698 h 2121159"/>
                <a:gd name="connsiteX12" fmla="*/ 2637453 w 4683968"/>
                <a:gd name="connsiteY12" fmla="*/ 1741715 h 2121159"/>
                <a:gd name="connsiteX13" fmla="*/ 2525486 w 4683968"/>
                <a:gd name="connsiteY13" fmla="*/ 1667070 h 2121159"/>
                <a:gd name="connsiteX14" fmla="*/ 2407298 w 4683968"/>
                <a:gd name="connsiteY14" fmla="*/ 1660849 h 2121159"/>
                <a:gd name="connsiteX15" fmla="*/ 2202025 w 4683968"/>
                <a:gd name="connsiteY15" fmla="*/ 1548882 h 2121159"/>
                <a:gd name="connsiteX16" fmla="*/ 1996751 w 4683968"/>
                <a:gd name="connsiteY16" fmla="*/ 1524000 h 2121159"/>
                <a:gd name="connsiteX17" fmla="*/ 1903445 w 4683968"/>
                <a:gd name="connsiteY17" fmla="*/ 1486678 h 2121159"/>
                <a:gd name="connsiteX18" fmla="*/ 1835021 w 4683968"/>
                <a:gd name="connsiteY18" fmla="*/ 1349829 h 2121159"/>
                <a:gd name="connsiteX19" fmla="*/ 1741715 w 4683968"/>
                <a:gd name="connsiteY19" fmla="*/ 1275184 h 2121159"/>
                <a:gd name="connsiteX20" fmla="*/ 1536441 w 4683968"/>
                <a:gd name="connsiteY20" fmla="*/ 1262743 h 2121159"/>
                <a:gd name="connsiteX21" fmla="*/ 1449355 w 4683968"/>
                <a:gd name="connsiteY21" fmla="*/ 1063690 h 2121159"/>
                <a:gd name="connsiteX22" fmla="*/ 1250302 w 4683968"/>
                <a:gd name="connsiteY22" fmla="*/ 1063690 h 2121159"/>
                <a:gd name="connsiteX23" fmla="*/ 1132115 w 4683968"/>
                <a:gd name="connsiteY23" fmla="*/ 951723 h 2121159"/>
                <a:gd name="connsiteX24" fmla="*/ 1094792 w 4683968"/>
                <a:gd name="connsiteY24" fmla="*/ 833535 h 2121159"/>
                <a:gd name="connsiteX25" fmla="*/ 970384 w 4683968"/>
                <a:gd name="connsiteY25" fmla="*/ 765110 h 2121159"/>
                <a:gd name="connsiteX26" fmla="*/ 796213 w 4683968"/>
                <a:gd name="connsiteY26" fmla="*/ 715347 h 2121159"/>
                <a:gd name="connsiteX27" fmla="*/ 709127 w 4683968"/>
                <a:gd name="connsiteY27" fmla="*/ 547396 h 2121159"/>
                <a:gd name="connsiteX28" fmla="*/ 510074 w 4683968"/>
                <a:gd name="connsiteY28" fmla="*/ 491413 h 2121159"/>
                <a:gd name="connsiteX29" fmla="*/ 385666 w 4683968"/>
                <a:gd name="connsiteY29" fmla="*/ 410547 h 2121159"/>
                <a:gd name="connsiteX30" fmla="*/ 242596 w 4683968"/>
                <a:gd name="connsiteY30" fmla="*/ 217715 h 2121159"/>
                <a:gd name="connsiteX31" fmla="*/ 0 w 4683968"/>
                <a:gd name="connsiteY31" fmla="*/ 0 h 212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83968" h="2121159">
                  <a:moveTo>
                    <a:pt x="4683968" y="2121159"/>
                  </a:moveTo>
                  <a:lnTo>
                    <a:pt x="4572000" y="2121159"/>
                  </a:lnTo>
                  <a:lnTo>
                    <a:pt x="4572000" y="2071396"/>
                  </a:lnTo>
                  <a:lnTo>
                    <a:pt x="3844213" y="2071396"/>
                  </a:lnTo>
                  <a:lnTo>
                    <a:pt x="3844213" y="2040294"/>
                  </a:lnTo>
                  <a:lnTo>
                    <a:pt x="3470988" y="2040294"/>
                  </a:lnTo>
                  <a:lnTo>
                    <a:pt x="3359021" y="1940768"/>
                  </a:lnTo>
                  <a:lnTo>
                    <a:pt x="3247053" y="1928327"/>
                  </a:lnTo>
                  <a:lnTo>
                    <a:pt x="3128866" y="1903445"/>
                  </a:lnTo>
                  <a:lnTo>
                    <a:pt x="3060441" y="1878564"/>
                  </a:lnTo>
                  <a:lnTo>
                    <a:pt x="2967135" y="1810139"/>
                  </a:lnTo>
                  <a:lnTo>
                    <a:pt x="2768082" y="1797698"/>
                  </a:lnTo>
                  <a:lnTo>
                    <a:pt x="2637453" y="1741715"/>
                  </a:lnTo>
                  <a:lnTo>
                    <a:pt x="2525486" y="1667070"/>
                  </a:lnTo>
                  <a:lnTo>
                    <a:pt x="2407298" y="1660849"/>
                  </a:lnTo>
                  <a:lnTo>
                    <a:pt x="2202025" y="1548882"/>
                  </a:lnTo>
                  <a:lnTo>
                    <a:pt x="1996751" y="1524000"/>
                  </a:lnTo>
                  <a:lnTo>
                    <a:pt x="1903445" y="1486678"/>
                  </a:lnTo>
                  <a:lnTo>
                    <a:pt x="1835021" y="1349829"/>
                  </a:lnTo>
                  <a:lnTo>
                    <a:pt x="1741715" y="1275184"/>
                  </a:lnTo>
                  <a:lnTo>
                    <a:pt x="1536441" y="1262743"/>
                  </a:lnTo>
                  <a:lnTo>
                    <a:pt x="1449355" y="1063690"/>
                  </a:lnTo>
                  <a:lnTo>
                    <a:pt x="1250302" y="1063690"/>
                  </a:lnTo>
                  <a:lnTo>
                    <a:pt x="1132115" y="951723"/>
                  </a:lnTo>
                  <a:lnTo>
                    <a:pt x="1094792" y="833535"/>
                  </a:lnTo>
                  <a:lnTo>
                    <a:pt x="970384" y="765110"/>
                  </a:lnTo>
                  <a:lnTo>
                    <a:pt x="796213" y="715347"/>
                  </a:lnTo>
                  <a:lnTo>
                    <a:pt x="709127" y="547396"/>
                  </a:lnTo>
                  <a:lnTo>
                    <a:pt x="510074" y="491413"/>
                  </a:lnTo>
                  <a:lnTo>
                    <a:pt x="385666" y="410547"/>
                  </a:lnTo>
                  <a:lnTo>
                    <a:pt x="242596" y="217715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Forme libre 20"/>
            <p:cNvSpPr/>
            <p:nvPr/>
          </p:nvSpPr>
          <p:spPr>
            <a:xfrm>
              <a:off x="1275184" y="1841241"/>
              <a:ext cx="3800669" cy="2258008"/>
            </a:xfrm>
            <a:custGeom>
              <a:avLst/>
              <a:gdLst>
                <a:gd name="connsiteX0" fmla="*/ 3800669 w 3800669"/>
                <a:gd name="connsiteY0" fmla="*/ 2258008 h 2258008"/>
                <a:gd name="connsiteX1" fmla="*/ 3632718 w 3800669"/>
                <a:gd name="connsiteY1" fmla="*/ 2258008 h 2258008"/>
                <a:gd name="connsiteX2" fmla="*/ 3632718 w 3800669"/>
                <a:gd name="connsiteY2" fmla="*/ 2183363 h 2258008"/>
                <a:gd name="connsiteX3" fmla="*/ 2904930 w 3800669"/>
                <a:gd name="connsiteY3" fmla="*/ 2183363 h 2258008"/>
                <a:gd name="connsiteX4" fmla="*/ 2904930 w 3800669"/>
                <a:gd name="connsiteY4" fmla="*/ 2139820 h 2258008"/>
                <a:gd name="connsiteX5" fmla="*/ 2855167 w 3800669"/>
                <a:gd name="connsiteY5" fmla="*/ 2139820 h 2258008"/>
                <a:gd name="connsiteX6" fmla="*/ 2855167 w 3800669"/>
                <a:gd name="connsiteY6" fmla="*/ 2108718 h 2258008"/>
                <a:gd name="connsiteX7" fmla="*/ 2768081 w 3800669"/>
                <a:gd name="connsiteY7" fmla="*/ 2108718 h 2258008"/>
                <a:gd name="connsiteX8" fmla="*/ 2625012 w 3800669"/>
                <a:gd name="connsiteY8" fmla="*/ 2027853 h 2258008"/>
                <a:gd name="connsiteX9" fmla="*/ 2388636 w 3800669"/>
                <a:gd name="connsiteY9" fmla="*/ 2009192 h 2258008"/>
                <a:gd name="connsiteX10" fmla="*/ 2226906 w 3800669"/>
                <a:gd name="connsiteY10" fmla="*/ 1928326 h 2258008"/>
                <a:gd name="connsiteX11" fmla="*/ 2139820 w 3800669"/>
                <a:gd name="connsiteY11" fmla="*/ 1897224 h 2258008"/>
                <a:gd name="connsiteX12" fmla="*/ 1990530 w 3800669"/>
                <a:gd name="connsiteY12" fmla="*/ 1841241 h 2258008"/>
                <a:gd name="connsiteX13" fmla="*/ 1928326 w 3800669"/>
                <a:gd name="connsiteY13" fmla="*/ 1810139 h 2258008"/>
                <a:gd name="connsiteX14" fmla="*/ 1853681 w 3800669"/>
                <a:gd name="connsiteY14" fmla="*/ 1772816 h 2258008"/>
                <a:gd name="connsiteX15" fmla="*/ 1803918 w 3800669"/>
                <a:gd name="connsiteY15" fmla="*/ 1754155 h 2258008"/>
                <a:gd name="connsiteX16" fmla="*/ 1741714 w 3800669"/>
                <a:gd name="connsiteY16" fmla="*/ 1716832 h 2258008"/>
                <a:gd name="connsiteX17" fmla="*/ 1598645 w 3800669"/>
                <a:gd name="connsiteY17" fmla="*/ 1704392 h 2258008"/>
                <a:gd name="connsiteX18" fmla="*/ 1524000 w 3800669"/>
                <a:gd name="connsiteY18" fmla="*/ 1579983 h 2258008"/>
                <a:gd name="connsiteX19" fmla="*/ 1443134 w 3800669"/>
                <a:gd name="connsiteY19" fmla="*/ 1424473 h 2258008"/>
                <a:gd name="connsiteX20" fmla="*/ 1324947 w 3800669"/>
                <a:gd name="connsiteY20" fmla="*/ 1368490 h 2258008"/>
                <a:gd name="connsiteX21" fmla="*/ 1212979 w 3800669"/>
                <a:gd name="connsiteY21" fmla="*/ 1337388 h 2258008"/>
                <a:gd name="connsiteX22" fmla="*/ 1163216 w 3800669"/>
                <a:gd name="connsiteY22" fmla="*/ 1231641 h 2258008"/>
                <a:gd name="connsiteX23" fmla="*/ 1094792 w 3800669"/>
                <a:gd name="connsiteY23" fmla="*/ 1076130 h 2258008"/>
                <a:gd name="connsiteX24" fmla="*/ 951722 w 3800669"/>
                <a:gd name="connsiteY24" fmla="*/ 982824 h 2258008"/>
                <a:gd name="connsiteX25" fmla="*/ 802432 w 3800669"/>
                <a:gd name="connsiteY25" fmla="*/ 914400 h 2258008"/>
                <a:gd name="connsiteX26" fmla="*/ 653143 w 3800669"/>
                <a:gd name="connsiteY26" fmla="*/ 734008 h 2258008"/>
                <a:gd name="connsiteX27" fmla="*/ 584718 w 3800669"/>
                <a:gd name="connsiteY27" fmla="*/ 690465 h 2258008"/>
                <a:gd name="connsiteX28" fmla="*/ 491412 w 3800669"/>
                <a:gd name="connsiteY28" fmla="*/ 628261 h 2258008"/>
                <a:gd name="connsiteX29" fmla="*/ 379445 w 3800669"/>
                <a:gd name="connsiteY29" fmla="*/ 528735 h 2258008"/>
                <a:gd name="connsiteX30" fmla="*/ 373224 w 3800669"/>
                <a:gd name="connsiteY30" fmla="*/ 360783 h 2258008"/>
                <a:gd name="connsiteX31" fmla="*/ 317240 w 3800669"/>
                <a:gd name="connsiteY31" fmla="*/ 211494 h 2258008"/>
                <a:gd name="connsiteX32" fmla="*/ 205273 w 3800669"/>
                <a:gd name="connsiteY32" fmla="*/ 130628 h 2258008"/>
                <a:gd name="connsiteX33" fmla="*/ 0 w 3800669"/>
                <a:gd name="connsiteY33" fmla="*/ 0 h 225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00669" h="2258008">
                  <a:moveTo>
                    <a:pt x="3800669" y="2258008"/>
                  </a:moveTo>
                  <a:lnTo>
                    <a:pt x="3632718" y="2258008"/>
                  </a:lnTo>
                  <a:lnTo>
                    <a:pt x="3632718" y="2183363"/>
                  </a:lnTo>
                  <a:lnTo>
                    <a:pt x="2904930" y="2183363"/>
                  </a:lnTo>
                  <a:lnTo>
                    <a:pt x="2904930" y="2139820"/>
                  </a:lnTo>
                  <a:lnTo>
                    <a:pt x="2855167" y="2139820"/>
                  </a:lnTo>
                  <a:lnTo>
                    <a:pt x="2855167" y="2108718"/>
                  </a:lnTo>
                  <a:lnTo>
                    <a:pt x="2768081" y="2108718"/>
                  </a:lnTo>
                  <a:lnTo>
                    <a:pt x="2625012" y="2027853"/>
                  </a:lnTo>
                  <a:lnTo>
                    <a:pt x="2388636" y="2009192"/>
                  </a:lnTo>
                  <a:lnTo>
                    <a:pt x="2226906" y="1928326"/>
                  </a:lnTo>
                  <a:lnTo>
                    <a:pt x="2139820" y="1897224"/>
                  </a:lnTo>
                  <a:lnTo>
                    <a:pt x="1990530" y="1841241"/>
                  </a:lnTo>
                  <a:lnTo>
                    <a:pt x="1928326" y="1810139"/>
                  </a:lnTo>
                  <a:lnTo>
                    <a:pt x="1853681" y="1772816"/>
                  </a:lnTo>
                  <a:lnTo>
                    <a:pt x="1803918" y="1754155"/>
                  </a:lnTo>
                  <a:lnTo>
                    <a:pt x="1741714" y="1716832"/>
                  </a:lnTo>
                  <a:lnTo>
                    <a:pt x="1598645" y="1704392"/>
                  </a:lnTo>
                  <a:lnTo>
                    <a:pt x="1524000" y="1579983"/>
                  </a:lnTo>
                  <a:lnTo>
                    <a:pt x="1443134" y="1424473"/>
                  </a:lnTo>
                  <a:lnTo>
                    <a:pt x="1324947" y="1368490"/>
                  </a:lnTo>
                  <a:lnTo>
                    <a:pt x="1212979" y="1337388"/>
                  </a:lnTo>
                  <a:lnTo>
                    <a:pt x="1163216" y="1231641"/>
                  </a:lnTo>
                  <a:lnTo>
                    <a:pt x="1094792" y="1076130"/>
                  </a:lnTo>
                  <a:lnTo>
                    <a:pt x="951722" y="982824"/>
                  </a:lnTo>
                  <a:lnTo>
                    <a:pt x="802432" y="914400"/>
                  </a:lnTo>
                  <a:lnTo>
                    <a:pt x="653143" y="734008"/>
                  </a:lnTo>
                  <a:lnTo>
                    <a:pt x="584718" y="690465"/>
                  </a:lnTo>
                  <a:lnTo>
                    <a:pt x="491412" y="628261"/>
                  </a:lnTo>
                  <a:lnTo>
                    <a:pt x="379445" y="528735"/>
                  </a:lnTo>
                  <a:lnTo>
                    <a:pt x="373224" y="360783"/>
                  </a:lnTo>
                  <a:lnTo>
                    <a:pt x="317240" y="211494"/>
                  </a:lnTo>
                  <a:lnTo>
                    <a:pt x="205273" y="130628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8" name="Espace réservé du texte 25"/>
          <p:cNvSpPr>
            <a:spLocks noGrp="1"/>
          </p:cNvSpPr>
          <p:nvPr>
            <p:ph type="body" sz="quarter" idx="4294967295"/>
          </p:nvPr>
        </p:nvSpPr>
        <p:spPr>
          <a:xfrm>
            <a:off x="1064065" y="896260"/>
            <a:ext cx="4197482" cy="257983"/>
          </a:xfrm>
          <a:prstGeom prst="rect">
            <a:avLst/>
          </a:prstGeom>
          <a:solidFill>
            <a:schemeClr val="bg1"/>
          </a:solidFill>
        </p:spPr>
        <p:txBody>
          <a:bodyPr anchor="ctr"/>
          <a:lstStyle/>
          <a:p>
            <a:pPr marL="0" indent="0">
              <a:buNone/>
            </a:pPr>
            <a:r>
              <a:rPr lang="da-DK" sz="2000" b="1" dirty="0">
                <a:solidFill>
                  <a:schemeClr val="tx1"/>
                </a:solidFill>
                <a:latin typeface="+mn-lt"/>
              </a:rPr>
              <a:t>Survie sans progression </a:t>
            </a:r>
          </a:p>
        </p:txBody>
      </p:sp>
      <p:graphicFrame>
        <p:nvGraphicFramePr>
          <p:cNvPr id="32" name="Tableau 31"/>
          <p:cNvGraphicFramePr>
            <a:graphicFrameLocks noGrp="1"/>
          </p:cNvGraphicFramePr>
          <p:nvPr/>
        </p:nvGraphicFramePr>
        <p:xfrm>
          <a:off x="7267248" y="1680633"/>
          <a:ext cx="4536000" cy="3412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0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16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00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Caractéristiques 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NALIRIFOX </a:t>
                      </a:r>
                      <a:b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</a:t>
                      </a:r>
                      <a:r>
                        <a:rPr lang="da-DK" sz="13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n=383)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Gem+NabP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(n=387</a:t>
                      </a:r>
                      <a:r>
                        <a:rPr lang="da-DK" sz="13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r>
                        <a:rPr lang="da-DK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Taux de réponse objective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41,8</a:t>
                      </a:r>
                      <a:r>
                        <a:rPr lang="fr-FR" sz="1400" b="1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br>
                        <a:rPr lang="fr-FR" sz="1400" b="1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400" b="1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(36,8-46,9)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36,2 </a:t>
                      </a:r>
                      <a:b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(31,4-41,2)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 gridSpan="3">
                  <a:txBody>
                    <a:bodyPr/>
                    <a:lstStyle/>
                    <a:p>
                      <a:r>
                        <a:rPr lang="da-DK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Meilleure réponse, %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269875" indent="0"/>
                      <a:r>
                        <a:rPr lang="da-DK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Réponse complète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269875" indent="0"/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Réponse partielle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41,5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35,9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3822">
                <a:tc>
                  <a:txBody>
                    <a:bodyPr/>
                    <a:lstStyle/>
                    <a:p>
                      <a:pPr marL="269875" indent="0"/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Maladie stable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25,8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26,1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6128">
                <a:tc>
                  <a:txBody>
                    <a:bodyPr/>
                    <a:lstStyle/>
                    <a:p>
                      <a:pPr marL="269875" indent="0"/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Progression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9,9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14,5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3400">
                <a:tc>
                  <a:txBody>
                    <a:bodyPr/>
                    <a:lstStyle/>
                    <a:p>
                      <a:pPr marL="269875" indent="0"/>
                      <a:r>
                        <a:rPr lang="en-US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 évaluable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25,5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23,3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3771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568148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368562" cy="483477"/>
          </a:xfrm>
        </p:spPr>
        <p:txBody>
          <a:bodyPr/>
          <a:lstStyle/>
          <a:p>
            <a:r>
              <a:rPr lang="da-DK" dirty="0"/>
              <a:t>NALIRIFOX vs </a:t>
            </a:r>
            <a:r>
              <a:rPr lang="da-DK" dirty="0">
                <a:solidFill>
                  <a:srgbClr val="000000"/>
                </a:solidFill>
              </a:rPr>
              <a:t>Gem+NabP</a:t>
            </a:r>
            <a:r>
              <a:rPr lang="da-DK" dirty="0"/>
              <a:t> en L1 des ADK pancréas métastatiques</a:t>
            </a:r>
          </a:p>
        </p:txBody>
      </p:sp>
      <p:sp>
        <p:nvSpPr>
          <p:cNvPr id="147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dirty="0"/>
              <a:t>ZA </a:t>
            </a:r>
            <a:r>
              <a:rPr lang="fr-FR" dirty="0" err="1"/>
              <a:t>Wainberg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LBA #661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7894821" y="2142418"/>
            <a:ext cx="2898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*5FU,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gemzar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autre, thérapie ciblée, immunothérapie, essai thérapeutique</a:t>
            </a:r>
          </a:p>
        </p:txBody>
      </p:sp>
      <p:sp>
        <p:nvSpPr>
          <p:cNvPr id="13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48079" y="2848517"/>
            <a:ext cx="5552554" cy="574115"/>
          </a:xfrm>
        </p:spPr>
        <p:txBody>
          <a:bodyPr/>
          <a:lstStyle/>
          <a:p>
            <a:r>
              <a:rPr lang="da-DK" dirty="0"/>
              <a:t>Tolérance </a:t>
            </a:r>
          </a:p>
        </p:txBody>
      </p:sp>
      <p:graphicFrame>
        <p:nvGraphicFramePr>
          <p:cNvPr id="15" name="Tableau 14">
            <a:extLst>
              <a:ext uri="{FF2B5EF4-FFF2-40B4-BE49-F238E27FC236}">
                <a16:creationId xmlns:a16="http://schemas.microsoft.com/office/drawing/2014/main" id="{E431FCED-AD0F-4923-B266-99233FCFABCC}"/>
              </a:ext>
            </a:extLst>
          </p:cNvPr>
          <p:cNvGraphicFramePr>
            <a:graphicFrameLocks noGrp="1"/>
          </p:cNvGraphicFramePr>
          <p:nvPr/>
        </p:nvGraphicFramePr>
        <p:xfrm>
          <a:off x="2036776" y="2859793"/>
          <a:ext cx="5760000" cy="3256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79386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300" b="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Ts</a:t>
                      </a:r>
                      <a:r>
                        <a:rPr lang="fr-FR" sz="13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pts traités </a:t>
                      </a:r>
                      <a:r>
                        <a:rPr lang="da-DK" sz="13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 (%)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NALIRIFOX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(n=370)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Gem+NabP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(n =379) 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157157"/>
                  </a:ext>
                </a:extLst>
              </a:tr>
              <a:tr h="535362">
                <a:tc>
                  <a:txBody>
                    <a:bodyPr/>
                    <a:lstStyle/>
                    <a:p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Durée de traitement </a:t>
                      </a: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médiane </a:t>
                      </a:r>
                      <a:b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extrêmes</a:t>
                      </a: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), semaines 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24,29 </a:t>
                      </a:r>
                      <a:b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0,4-100,9)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17,57 </a:t>
                      </a:r>
                      <a:b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(0,7-81,7</a:t>
                      </a: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371978"/>
                  </a:ext>
                </a:extLst>
              </a:tr>
              <a:tr h="535362">
                <a:tc>
                  <a:txBody>
                    <a:bodyPr/>
                    <a:lstStyle/>
                    <a:p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Toutes les toxicités</a:t>
                      </a: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%</a:t>
                      </a:r>
                      <a:b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liées </a:t>
                      </a: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au traitement</a:t>
                      </a:r>
                    </a:p>
                  </a:txBody>
                  <a:tcPr marL="108000" marR="36000"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99,7</a:t>
                      </a:r>
                    </a:p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95,1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99,2</a:t>
                      </a:r>
                    </a:p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92,9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3536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Toxicités grades≥ 3, %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liées au traitement</a:t>
                      </a:r>
                    </a:p>
                  </a:txBody>
                  <a:tcPr marL="108000" marR="36000"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87</a:t>
                      </a:r>
                    </a:p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70,8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68,1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5362">
                <a:tc>
                  <a:txBody>
                    <a:bodyPr/>
                    <a:lstStyle/>
                    <a:p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Toxicités sévères, %</a:t>
                      </a:r>
                    </a:p>
                    <a:p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liées au traitement</a:t>
                      </a:r>
                    </a:p>
                  </a:txBody>
                  <a:tcPr marL="108000" marR="36000"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54,3</a:t>
                      </a:r>
                    </a:p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26,5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51,5</a:t>
                      </a:r>
                    </a:p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5362">
                <a:tc>
                  <a:txBody>
                    <a:bodyPr/>
                    <a:lstStyle/>
                    <a:p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Décès lié au traitement, %</a:t>
                      </a:r>
                    </a:p>
                    <a:p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liées au traitement</a:t>
                      </a:r>
                    </a:p>
                  </a:txBody>
                  <a:tcPr marL="108000" marR="36000"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5,9 </a:t>
                      </a:r>
                    </a:p>
                    <a:p>
                      <a:pPr algn="ctr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1,6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6,1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2,1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7" name="Espace réservé du texte 4">
            <a:extLst>
              <a:ext uri="{FF2B5EF4-FFF2-40B4-BE49-F238E27FC236}">
                <a16:creationId xmlns:a16="http://schemas.microsoft.com/office/drawing/2014/main" id="{3FAC07CA-0839-4A3E-90EE-1F85B8C48BE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04750" y="2995239"/>
            <a:ext cx="4037350" cy="2910885"/>
          </a:xfrm>
        </p:spPr>
        <p:txBody>
          <a:bodyPr>
            <a:noAutofit/>
          </a:bodyPr>
          <a:lstStyle/>
          <a:p>
            <a:pPr marL="209550" indent="-209550"/>
            <a:r>
              <a:rPr lang="fr-FR" sz="1600" dirty="0"/>
              <a:t>Principales toxicités Grade ¾ :</a:t>
            </a:r>
          </a:p>
          <a:p>
            <a:pPr marL="374650" lvl="1" indent="-179388">
              <a:spcBef>
                <a:spcPts val="1200"/>
              </a:spcBef>
            </a:pPr>
            <a:r>
              <a:rPr lang="fr-FR" sz="1400" b="1" dirty="0">
                <a:solidFill>
                  <a:schemeClr val="accent4"/>
                </a:solidFill>
              </a:rPr>
              <a:t>NALIRIFOX: </a:t>
            </a:r>
            <a:r>
              <a:rPr lang="fr-FR" sz="1400" dirty="0"/>
              <a:t>neutropénie (14,1</a:t>
            </a:r>
            <a:r>
              <a:rPr lang="fr-FR" sz="1400"/>
              <a:t>%), </a:t>
            </a:r>
            <a:br>
              <a:rPr lang="fr-FR" sz="1400"/>
            </a:br>
            <a:r>
              <a:rPr lang="fr-FR" sz="1400"/>
              <a:t>baisse </a:t>
            </a:r>
            <a:r>
              <a:rPr lang="fr-FR" sz="1400" dirty="0"/>
              <a:t>des PNN (9,7%), anémie (10,5%), </a:t>
            </a:r>
            <a:r>
              <a:rPr lang="fr-FR" sz="1400" b="1" dirty="0"/>
              <a:t>diarrhée</a:t>
            </a:r>
            <a:r>
              <a:rPr lang="fr-FR" sz="1400" dirty="0"/>
              <a:t> (20,3%), </a:t>
            </a:r>
            <a:r>
              <a:rPr lang="fr-FR" sz="1400" b="1" dirty="0"/>
              <a:t>nausées</a:t>
            </a:r>
            <a:r>
              <a:rPr lang="fr-FR" sz="1400" dirty="0"/>
              <a:t> (11,9%), neuropathie périphérique (3,2%), hypokaliémie (15,1%)</a:t>
            </a:r>
          </a:p>
          <a:p>
            <a:pPr marL="374650" lvl="1" indent="-179388">
              <a:spcBef>
                <a:spcPts val="1200"/>
              </a:spcBef>
            </a:pPr>
            <a:r>
              <a:rPr lang="fr-FR" sz="1400" b="1" dirty="0" err="1">
                <a:solidFill>
                  <a:schemeClr val="accent2"/>
                </a:solidFill>
              </a:rPr>
              <a:t>Gem+NabP</a:t>
            </a:r>
            <a:r>
              <a:rPr lang="fr-FR" sz="1400" b="1" dirty="0">
                <a:solidFill>
                  <a:schemeClr val="accent2"/>
                </a:solidFill>
              </a:rPr>
              <a:t> : </a:t>
            </a:r>
            <a:r>
              <a:rPr lang="fr-FR" sz="1400" b="1" dirty="0"/>
              <a:t>neutropénie</a:t>
            </a:r>
            <a:r>
              <a:rPr lang="fr-FR" sz="1400" dirty="0"/>
              <a:t> (24,5</a:t>
            </a:r>
            <a:r>
              <a:rPr lang="fr-FR" sz="1400"/>
              <a:t>%), </a:t>
            </a:r>
            <a:br>
              <a:rPr lang="fr-FR" sz="1400"/>
            </a:br>
            <a:r>
              <a:rPr lang="fr-FR" sz="1400" b="1"/>
              <a:t>baisse </a:t>
            </a:r>
            <a:r>
              <a:rPr lang="fr-FR" sz="1400" b="1" dirty="0"/>
              <a:t>des PNN </a:t>
            </a:r>
            <a:r>
              <a:rPr lang="fr-FR" sz="1400" dirty="0"/>
              <a:t>(13,5%), </a:t>
            </a:r>
            <a:r>
              <a:rPr lang="fr-FR" sz="1400" b="1" dirty="0"/>
              <a:t>anémie</a:t>
            </a:r>
            <a:r>
              <a:rPr lang="fr-FR" sz="1400" dirty="0"/>
              <a:t> (17,4%), diarrhée (4,5%), nausées (2,6%) neuropathie périphérique (5,8%), hypokaliémie (4%</a:t>
            </a:r>
            <a:r>
              <a:rPr lang="fr-FR" sz="1200" dirty="0"/>
              <a:t>)</a:t>
            </a:r>
          </a:p>
        </p:txBody>
      </p:sp>
      <p:graphicFrame>
        <p:nvGraphicFramePr>
          <p:cNvPr id="11" name="Tableau 10"/>
          <p:cNvGraphicFramePr>
            <a:graphicFrameLocks noGrp="1"/>
          </p:cNvGraphicFramePr>
          <p:nvPr/>
        </p:nvGraphicFramePr>
        <p:xfrm>
          <a:off x="2068645" y="811204"/>
          <a:ext cx="5728131" cy="1859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481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57513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3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NALIRIFOX </a:t>
                      </a:r>
                      <a:b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</a:t>
                      </a:r>
                      <a:r>
                        <a:rPr lang="da-DK" sz="13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n=383)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Gem+NabP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(n=387</a:t>
                      </a:r>
                      <a:r>
                        <a:rPr lang="da-DK" sz="13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864">
                <a:tc>
                  <a:txBody>
                    <a:bodyPr/>
                    <a:lstStyle/>
                    <a:p>
                      <a:r>
                        <a:rPr lang="da-DK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Tout traitement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50,5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54,4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864">
                <a:tc>
                  <a:txBody>
                    <a:bodyPr/>
                    <a:lstStyle/>
                    <a:p>
                      <a:pPr marL="269875" indent="0"/>
                      <a:r>
                        <a:rPr lang="da-DK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Traitement systémique*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50,5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54,1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64">
                <a:tc>
                  <a:txBody>
                    <a:bodyPr/>
                    <a:lstStyle/>
                    <a:p>
                      <a:pPr marL="269875" indent="0"/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Chirurgie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6038">
                <a:tc>
                  <a:txBody>
                    <a:bodyPr/>
                    <a:lstStyle/>
                    <a:p>
                      <a:pPr marL="269875" indent="0"/>
                      <a:r>
                        <a:rPr lang="en-US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Radiothérapie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1,1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377136"/>
                  </a:ext>
                </a:extLst>
              </a:tr>
            </a:tbl>
          </a:graphicData>
        </a:graphic>
      </p:graphicFrame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Traitements ultérieurs</a:t>
            </a:r>
          </a:p>
        </p:txBody>
      </p:sp>
    </p:spTree>
    <p:extLst>
      <p:ext uri="{BB962C8B-B14F-4D97-AF65-F5344CB8AC3E}">
        <p14:creationId xmlns:p14="http://schemas.microsoft.com/office/powerpoint/2010/main" val="336674874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368562" cy="483477"/>
          </a:xfrm>
        </p:spPr>
        <p:txBody>
          <a:bodyPr/>
          <a:lstStyle/>
          <a:p>
            <a:r>
              <a:rPr lang="da-DK" dirty="0"/>
              <a:t>NALIRIFOX vs </a:t>
            </a:r>
            <a:r>
              <a:rPr lang="da-DK" dirty="0">
                <a:solidFill>
                  <a:srgbClr val="000000"/>
                </a:solidFill>
              </a:rPr>
              <a:t>Gem+NabP</a:t>
            </a:r>
            <a:r>
              <a:rPr lang="da-DK" dirty="0"/>
              <a:t> en L1 des ADK pancréas métastatiques</a:t>
            </a:r>
          </a:p>
        </p:txBody>
      </p:sp>
      <p:sp>
        <p:nvSpPr>
          <p:cNvPr id="147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dirty="0"/>
              <a:t>ZA </a:t>
            </a:r>
            <a:r>
              <a:rPr lang="fr-FR" dirty="0" err="1"/>
              <a:t>Wainberg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LBA #661</a:t>
            </a:r>
          </a:p>
        </p:txBody>
      </p:sp>
      <p:sp>
        <p:nvSpPr>
          <p:cNvPr id="148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832522"/>
            <a:ext cx="5552554" cy="574115"/>
          </a:xfrm>
        </p:spPr>
        <p:txBody>
          <a:bodyPr/>
          <a:lstStyle/>
          <a:p>
            <a:r>
              <a:rPr lang="da-DK" dirty="0"/>
              <a:t>Conclusion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5"/>
          </p:nvPr>
        </p:nvSpPr>
        <p:spPr>
          <a:xfrm>
            <a:off x="1093762" y="1346676"/>
            <a:ext cx="9878519" cy="1972703"/>
          </a:xfrm>
        </p:spPr>
        <p:txBody>
          <a:bodyPr/>
          <a:lstStyle/>
          <a:p>
            <a:r>
              <a:rPr lang="fr-FR" dirty="0"/>
              <a:t>Etude positive sur son objectif principal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Le NALIRIFOX augmente la </a:t>
            </a:r>
            <a:r>
              <a:rPr lang="fr-FR"/>
              <a:t>survie globale : </a:t>
            </a:r>
            <a:r>
              <a:rPr lang="fr-FR" b="1" dirty="0"/>
              <a:t>11,1 mois vs 9,2 mois </a:t>
            </a:r>
            <a:r>
              <a:rPr lang="fr-FR" dirty="0"/>
              <a:t>avec le </a:t>
            </a:r>
            <a:r>
              <a:rPr lang="fr-FR" err="1"/>
              <a:t>Gem+NabP</a:t>
            </a:r>
            <a:r>
              <a:rPr lang="fr-FR"/>
              <a:t> </a:t>
            </a:r>
            <a:br>
              <a:rPr lang="fr-FR"/>
            </a:br>
            <a:r>
              <a:rPr lang="fr-FR"/>
              <a:t>(HR : </a:t>
            </a:r>
            <a:r>
              <a:rPr lang="fr-FR" b="1" dirty="0"/>
              <a:t>0,83 [0,70-0,90]; </a:t>
            </a:r>
            <a:r>
              <a:rPr lang="fr-FR" b="1" i="1" dirty="0"/>
              <a:t>p</a:t>
            </a:r>
            <a:r>
              <a:rPr lang="fr-FR" b="1" dirty="0"/>
              <a:t>=0,04</a:t>
            </a:r>
            <a:r>
              <a:rPr lang="fr-FR" dirty="0"/>
              <a:t>)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Le NALIRIFOX augmente la survie </a:t>
            </a:r>
            <a:r>
              <a:rPr lang="fr-FR"/>
              <a:t>sans progression : </a:t>
            </a:r>
            <a:r>
              <a:rPr lang="fr-FR" b="1" dirty="0"/>
              <a:t>7,4 mois vs </a:t>
            </a:r>
            <a:r>
              <a:rPr lang="fr-FR" b="1"/>
              <a:t>5,6 mois</a:t>
            </a:r>
            <a:br>
              <a:rPr lang="fr-FR" b="1"/>
            </a:br>
            <a:r>
              <a:rPr lang="fr-FR"/>
              <a:t> (HR : </a:t>
            </a:r>
            <a:r>
              <a:rPr lang="fr-FR" b="1"/>
              <a:t>0,69 </a:t>
            </a:r>
            <a:r>
              <a:rPr lang="fr-FR" b="1" dirty="0"/>
              <a:t>[</a:t>
            </a:r>
            <a:r>
              <a:rPr lang="fr-FR" b="1"/>
              <a:t>0,58-0,83</a:t>
            </a:r>
            <a:r>
              <a:rPr lang="fr-FR"/>
              <a:t>]</a:t>
            </a:r>
            <a:r>
              <a:rPr lang="fr-FR" b="1"/>
              <a:t>;</a:t>
            </a:r>
            <a:r>
              <a:rPr lang="fr-FR"/>
              <a:t> </a:t>
            </a:r>
            <a:r>
              <a:rPr lang="fr-FR" b="1" i="1"/>
              <a:t>p</a:t>
            </a:r>
            <a:r>
              <a:rPr lang="fr-FR" b="1"/>
              <a:t>&lt;0,0001</a:t>
            </a:r>
            <a:r>
              <a:rPr lang="fr-FR" dirty="0"/>
              <a:t>)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Avec une tolérance acceptable</a:t>
            </a:r>
          </a:p>
          <a:p>
            <a:pPr marL="296862" lvl="1" indent="0">
              <a:buNone/>
            </a:pPr>
            <a:endParaRPr lang="fr-FR" dirty="0"/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40AF143D-0036-494D-935C-A5D873C17B1A}"/>
              </a:ext>
            </a:extLst>
          </p:cNvPr>
          <p:cNvGrpSpPr/>
          <p:nvPr/>
        </p:nvGrpSpPr>
        <p:grpSpPr>
          <a:xfrm>
            <a:off x="959983" y="5070106"/>
            <a:ext cx="10417551" cy="865999"/>
            <a:chOff x="1743268" y="5337811"/>
            <a:chExt cx="10417551" cy="865999"/>
          </a:xfrm>
        </p:grpSpPr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32597042-0772-4089-8E24-CF0C9B37B4EF}"/>
                </a:ext>
              </a:extLst>
            </p:cNvPr>
            <p:cNvSpPr txBox="1"/>
            <p:nvPr/>
          </p:nvSpPr>
          <p:spPr>
            <a:xfrm>
              <a:off x="1743268" y="5337811"/>
              <a:ext cx="10417551" cy="865999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Confirmation de la place de la </a:t>
              </a:r>
              <a:r>
                <a:rPr kumimoji="0" lang="fr-FR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trichimiothérapie</a:t>
              </a:r>
              <a:r>
                <a:rPr kumimoji="0" lang="fr-FR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comme standard </a:t>
              </a:r>
              <a:br>
                <a:rPr kumimoji="0" lang="fr-FR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de 1</a:t>
              </a:r>
              <a:r>
                <a:rPr kumimoji="0" lang="fr-FR" sz="22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ère</a:t>
              </a:r>
              <a:r>
                <a:rPr kumimoji="0" lang="fr-FR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ligne de traitement des adénocarcinomes du pancréas métastatiques </a:t>
              </a:r>
            </a:p>
          </p:txBody>
        </p:sp>
        <p:sp>
          <p:nvSpPr>
            <p:cNvPr id="18" name="Chevron 38">
              <a:extLst>
                <a:ext uri="{FF2B5EF4-FFF2-40B4-BE49-F238E27FC236}">
                  <a16:creationId xmlns:a16="http://schemas.microsoft.com/office/drawing/2014/main" id="{5638724E-2105-4D77-B142-424535985751}"/>
                </a:ext>
              </a:extLst>
            </p:cNvPr>
            <p:cNvSpPr/>
            <p:nvPr/>
          </p:nvSpPr>
          <p:spPr>
            <a:xfrm>
              <a:off x="1890613" y="5491311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" name="Espace réservé du texte 2"/>
          <p:cNvSpPr txBox="1">
            <a:spLocks/>
          </p:cNvSpPr>
          <p:nvPr/>
        </p:nvSpPr>
        <p:spPr>
          <a:xfrm>
            <a:off x="1093762" y="3502291"/>
            <a:ext cx="9804088" cy="1429474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Résultats superposables à ceux des études princeps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FOLFIRINOX 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vs Gem :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11,1 mois vs 6,8 mois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HR : 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0,57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[0,45-0,73]; </a:t>
            </a:r>
            <a:r>
              <a:rPr kumimoji="0" lang="fr-FR" sz="1800" b="1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&lt;0,001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 </a:t>
            </a:r>
            <a:b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200" b="0" i="1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Conroy T et al. N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Engl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J Med 2011)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Gem+NabP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vs Gem :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8,5 mois vs 6,7 mois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HR : 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0,72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[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0,62-0,83]; </a:t>
            </a:r>
            <a:r>
              <a:rPr kumimoji="0" lang="fr-FR" sz="1800" b="1" i="1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&lt;0,0001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 </a:t>
            </a:r>
            <a:b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200" b="0" i="1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Von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Hoff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 et al. N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Engl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J Med 2013)</a:t>
            </a:r>
          </a:p>
          <a:p>
            <a:pPr marL="296862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965504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0" y="856848"/>
            <a:ext cx="10038013" cy="2916610"/>
          </a:xfrm>
          <a:prstGeom prst="rect">
            <a:avLst/>
          </a:prstGeom>
        </p:spPr>
        <p:txBody>
          <a:bodyPr/>
          <a:lstStyle/>
          <a:p>
            <a:r>
              <a:rPr lang="fr-FR" sz="4000" dirty="0"/>
              <a:t>Radiothérapie antalgique du plexus </a:t>
            </a:r>
            <a:r>
              <a:rPr lang="fr-FR" sz="4000"/>
              <a:t>cœliaque </a:t>
            </a:r>
            <a:br>
              <a:rPr lang="fr-FR" sz="4000"/>
            </a:br>
            <a:r>
              <a:rPr lang="fr-FR" sz="4000"/>
              <a:t>dans </a:t>
            </a:r>
            <a:r>
              <a:rPr lang="fr-FR" sz="4000" dirty="0"/>
              <a:t>les cancers du pancréas avancés </a:t>
            </a:r>
            <a:r>
              <a:rPr lang="fr-FR" sz="4000"/>
              <a:t>: </a:t>
            </a:r>
            <a:br>
              <a:rPr lang="fr-FR" sz="4000"/>
            </a:br>
            <a:r>
              <a:rPr lang="fr-FR" sz="4000" b="1"/>
              <a:t>Phase </a:t>
            </a:r>
            <a:r>
              <a:rPr lang="fr-FR" sz="4000" b="1" dirty="0"/>
              <a:t>II </a:t>
            </a:r>
            <a:r>
              <a:rPr lang="fr-FR" sz="4000" b="1"/>
              <a:t>multicentrique – </a:t>
            </a:r>
            <a:br>
              <a:rPr lang="fr-FR" sz="4000" b="1"/>
            </a:br>
            <a:r>
              <a:rPr lang="fr-FR" sz="4000" b="1"/>
              <a:t>résultats </a:t>
            </a:r>
            <a:r>
              <a:rPr lang="fr-FR" sz="4000" b="1" dirty="0"/>
              <a:t>de qualité de vie </a:t>
            </a:r>
            <a:r>
              <a:rPr lang="fr-FR" sz="3600" b="1" dirty="0"/>
              <a:t>(HRQOL).</a:t>
            </a:r>
            <a:endParaRPr lang="en-US" sz="4000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034322"/>
            <a:ext cx="1628078" cy="3000468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Y. Lawrence 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#662</a:t>
            </a:r>
          </a:p>
        </p:txBody>
      </p:sp>
    </p:spTree>
    <p:extLst>
      <p:ext uri="{BB962C8B-B14F-4D97-AF65-F5344CB8AC3E}">
        <p14:creationId xmlns:p14="http://schemas.microsoft.com/office/powerpoint/2010/main" val="33829058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Radiothérapie du plexus coeliaque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Y. Lawrence et al., ASCO GI® 2023, Abs #662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422492" y="1289556"/>
            <a:ext cx="10915172" cy="4166291"/>
          </a:xfrm>
        </p:spPr>
        <p:txBody>
          <a:bodyPr/>
          <a:lstStyle/>
          <a:p>
            <a:r>
              <a:rPr lang="fr-FR" b="1" dirty="0"/>
              <a:t>Technique  </a:t>
            </a:r>
          </a:p>
          <a:p>
            <a:pPr lvl="1"/>
            <a:r>
              <a:rPr lang="fr-FR" b="1" dirty="0"/>
              <a:t>1 dose unique de 25 Gy</a:t>
            </a:r>
          </a:p>
          <a:p>
            <a:pPr lvl="1"/>
            <a:r>
              <a:rPr lang="fr-FR" b="1" dirty="0"/>
              <a:t>Zone Cible: : Aorte abdominale de T12-L2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Pincipe de la radiothérapie </a:t>
            </a:r>
          </a:p>
        </p:txBody>
      </p:sp>
      <p:sp>
        <p:nvSpPr>
          <p:cNvPr id="2" name="ZoneTexte 1"/>
          <p:cNvSpPr txBox="1"/>
          <p:nvPr/>
        </p:nvSpPr>
        <p:spPr>
          <a:xfrm>
            <a:off x="427055" y="5882922"/>
            <a:ext cx="90601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Red</a:t>
            </a: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J 2022</a:t>
            </a:r>
          </a:p>
        </p:txBody>
      </p:sp>
      <p:grpSp>
        <p:nvGrpSpPr>
          <p:cNvPr id="3" name="Groupe 2"/>
          <p:cNvGrpSpPr/>
          <p:nvPr/>
        </p:nvGrpSpPr>
        <p:grpSpPr>
          <a:xfrm>
            <a:off x="422492" y="198476"/>
            <a:ext cx="11310719" cy="5925598"/>
            <a:chOff x="422492" y="198476"/>
            <a:chExt cx="11310719" cy="5925598"/>
          </a:xfrm>
        </p:grpSpPr>
        <p:pic>
          <p:nvPicPr>
            <p:cNvPr id="14" name="Image 13">
              <a:extLst>
                <a:ext uri="{FF2B5EF4-FFF2-40B4-BE49-F238E27FC236}">
                  <a16:creationId xmlns:a16="http://schemas.microsoft.com/office/drawing/2014/main" id="{DD9AD69C-9E40-8EB1-F4A2-EE0B2FFDB87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22492" y="2750815"/>
              <a:ext cx="6974322" cy="3162292"/>
            </a:xfrm>
            <a:prstGeom prst="rect">
              <a:avLst/>
            </a:prstGeom>
            <a:ln w="12700">
              <a:solidFill>
                <a:schemeClr val="bg2"/>
              </a:solidFill>
            </a:ln>
          </p:spPr>
        </p:pic>
        <p:grpSp>
          <p:nvGrpSpPr>
            <p:cNvPr id="60" name="Groupe 59">
              <a:extLst>
                <a:ext uri="{FF2B5EF4-FFF2-40B4-BE49-F238E27FC236}">
                  <a16:creationId xmlns:a16="http://schemas.microsoft.com/office/drawing/2014/main" id="{81470900-13DA-28C2-3CF4-37A3A348F2C4}"/>
                </a:ext>
              </a:extLst>
            </p:cNvPr>
            <p:cNvGrpSpPr/>
            <p:nvPr/>
          </p:nvGrpSpPr>
          <p:grpSpPr>
            <a:xfrm>
              <a:off x="7185953" y="198476"/>
              <a:ext cx="4547258" cy="3295814"/>
              <a:chOff x="8030150" y="198476"/>
              <a:chExt cx="3909949" cy="3295814"/>
            </a:xfrm>
          </p:grpSpPr>
          <p:grpSp>
            <p:nvGrpSpPr>
              <p:cNvPr id="57" name="Groupe 56">
                <a:extLst>
                  <a:ext uri="{FF2B5EF4-FFF2-40B4-BE49-F238E27FC236}">
                    <a16:creationId xmlns:a16="http://schemas.microsoft.com/office/drawing/2014/main" id="{45EB60FC-3CD8-BF30-A62C-0B568F1F99A5}"/>
                  </a:ext>
                </a:extLst>
              </p:cNvPr>
              <p:cNvGrpSpPr/>
              <p:nvPr/>
            </p:nvGrpSpPr>
            <p:grpSpPr>
              <a:xfrm>
                <a:off x="8030150" y="198476"/>
                <a:ext cx="3315628" cy="3295814"/>
                <a:chOff x="8030150" y="190919"/>
                <a:chExt cx="3315628" cy="3295814"/>
              </a:xfrm>
            </p:grpSpPr>
            <p:pic>
              <p:nvPicPr>
                <p:cNvPr id="9" name="Image 8">
                  <a:extLst>
                    <a:ext uri="{FF2B5EF4-FFF2-40B4-BE49-F238E27FC236}">
                      <a16:creationId xmlns:a16="http://schemas.microsoft.com/office/drawing/2014/main" id="{AFB88EFB-B921-7B98-309C-88A010954E6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40961" y="190919"/>
                  <a:ext cx="2804817" cy="3295814"/>
                </a:xfrm>
                <a:prstGeom prst="rect">
                  <a:avLst/>
                </a:prstGeom>
              </p:spPr>
            </p:pic>
            <p:sp>
              <p:nvSpPr>
                <p:cNvPr id="16" name="ZoneTexte 15">
                  <a:extLst>
                    <a:ext uri="{FF2B5EF4-FFF2-40B4-BE49-F238E27FC236}">
                      <a16:creationId xmlns:a16="http://schemas.microsoft.com/office/drawing/2014/main" id="{8FC93E12-8436-52AF-E0C6-2A1DBCC67546}"/>
                    </a:ext>
                  </a:extLst>
                </p:cNvPr>
                <p:cNvSpPr txBox="1"/>
                <p:nvPr/>
              </p:nvSpPr>
              <p:spPr>
                <a:xfrm>
                  <a:off x="9104458" y="860031"/>
                  <a:ext cx="203582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Foie</a:t>
                  </a:r>
                </a:p>
              </p:txBody>
            </p:sp>
            <p:sp>
              <p:nvSpPr>
                <p:cNvPr id="17" name="Ellipse 16">
                  <a:extLst>
                    <a:ext uri="{FF2B5EF4-FFF2-40B4-BE49-F238E27FC236}">
                      <a16:creationId xmlns:a16="http://schemas.microsoft.com/office/drawing/2014/main" id="{C756BB77-1442-5AF6-9DD9-0447D5B4751B}"/>
                    </a:ext>
                  </a:extLst>
                </p:cNvPr>
                <p:cNvSpPr/>
                <p:nvPr/>
              </p:nvSpPr>
              <p:spPr>
                <a:xfrm>
                  <a:off x="9366420" y="968770"/>
                  <a:ext cx="103797" cy="103797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" name="Connecteur droit avec flèche 22">
                  <a:extLst>
                    <a:ext uri="{FF2B5EF4-FFF2-40B4-BE49-F238E27FC236}">
                      <a16:creationId xmlns:a16="http://schemas.microsoft.com/office/drawing/2014/main" id="{986CD609-BFAF-349D-F467-720FE3BDC8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0043572" y="657380"/>
                  <a:ext cx="316333" cy="0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" name="ZoneTexte 27">
                  <a:extLst>
                    <a:ext uri="{FF2B5EF4-FFF2-40B4-BE49-F238E27FC236}">
                      <a16:creationId xmlns:a16="http://schemas.microsoft.com/office/drawing/2014/main" id="{3BDAE8D8-8E67-0C3C-185C-73C6BCEE0D08}"/>
                    </a:ext>
                  </a:extLst>
                </p:cNvPr>
                <p:cNvSpPr txBox="1"/>
                <p:nvPr/>
              </p:nvSpPr>
              <p:spPr>
                <a:xfrm>
                  <a:off x="10414274" y="573354"/>
                  <a:ext cx="278923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Aorte </a:t>
                  </a:r>
                </a:p>
              </p:txBody>
            </p:sp>
            <p:cxnSp>
              <p:nvCxnSpPr>
                <p:cNvPr id="29" name="Connecteur droit avec flèche 28">
                  <a:extLst>
                    <a:ext uri="{FF2B5EF4-FFF2-40B4-BE49-F238E27FC236}">
                      <a16:creationId xmlns:a16="http://schemas.microsoft.com/office/drawing/2014/main" id="{232AD405-3A49-AC37-C709-0EF3B71426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0152311" y="1359243"/>
                  <a:ext cx="375646" cy="172996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Ellipse 18">
                  <a:extLst>
                    <a:ext uri="{FF2B5EF4-FFF2-40B4-BE49-F238E27FC236}">
                      <a16:creationId xmlns:a16="http://schemas.microsoft.com/office/drawing/2014/main" id="{F4DF0F37-5BB9-948E-B45A-8EB19F93BB22}"/>
                    </a:ext>
                  </a:extLst>
                </p:cNvPr>
                <p:cNvSpPr/>
                <p:nvPr/>
              </p:nvSpPr>
              <p:spPr>
                <a:xfrm>
                  <a:off x="10100924" y="1484784"/>
                  <a:ext cx="103797" cy="103797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" name="Groupe 32">
                  <a:extLst>
                    <a:ext uri="{FF2B5EF4-FFF2-40B4-BE49-F238E27FC236}">
                      <a16:creationId xmlns:a16="http://schemas.microsoft.com/office/drawing/2014/main" id="{59A4D9A5-8373-3819-494E-1ECE7A3349A9}"/>
                    </a:ext>
                  </a:extLst>
                </p:cNvPr>
                <p:cNvGrpSpPr/>
                <p:nvPr/>
              </p:nvGrpSpPr>
              <p:grpSpPr>
                <a:xfrm>
                  <a:off x="10518072" y="1107165"/>
                  <a:ext cx="810603" cy="410245"/>
                  <a:chOff x="10518072" y="1107165"/>
                  <a:chExt cx="810603" cy="410245"/>
                </a:xfrm>
              </p:grpSpPr>
              <p:sp>
                <p:nvSpPr>
                  <p:cNvPr id="31" name="ZoneTexte 30">
                    <a:extLst>
                      <a:ext uri="{FF2B5EF4-FFF2-40B4-BE49-F238E27FC236}">
                        <a16:creationId xmlns:a16="http://schemas.microsoft.com/office/drawing/2014/main" id="{E6C1A0D4-2409-7E35-CCE4-4BC81049C86B}"/>
                      </a:ext>
                    </a:extLst>
                  </p:cNvPr>
                  <p:cNvSpPr txBox="1"/>
                  <p:nvPr/>
                </p:nvSpPr>
                <p:spPr>
                  <a:xfrm>
                    <a:off x="10679717" y="1158399"/>
                    <a:ext cx="4873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fr-F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Narrow" panose="020B0604020202020204" pitchFamily="34" charset="0"/>
                        <a:ea typeface="+mn-ea"/>
                        <a:cs typeface="Arial Narrow" panose="020B0604020202020204" pitchFamily="34" charset="0"/>
                      </a:rPr>
                      <a:t>Plexus 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fr-F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Narrow" panose="020B0604020202020204" pitchFamily="34" charset="0"/>
                        <a:ea typeface="+mn-ea"/>
                        <a:cs typeface="Arial Narrow" panose="020B0604020202020204" pitchFamily="34" charset="0"/>
                      </a:rPr>
                      <a:t>cœliaque </a:t>
                    </a:r>
                  </a:p>
                </p:txBody>
              </p:sp>
              <p:sp>
                <p:nvSpPr>
                  <p:cNvPr id="32" name="Rectangle 31">
                    <a:extLst>
                      <a:ext uri="{FF2B5EF4-FFF2-40B4-BE49-F238E27FC236}">
                        <a16:creationId xmlns:a16="http://schemas.microsoft.com/office/drawing/2014/main" id="{74FD3A67-1258-A3AD-53AD-C512C2400B1E}"/>
                      </a:ext>
                    </a:extLst>
                  </p:cNvPr>
                  <p:cNvSpPr/>
                  <p:nvPr/>
                </p:nvSpPr>
                <p:spPr>
                  <a:xfrm>
                    <a:off x="10518072" y="1107165"/>
                    <a:ext cx="810603" cy="410245"/>
                  </a:xfrm>
                  <a:prstGeom prst="rect">
                    <a:avLst/>
                  </a:prstGeom>
                  <a:noFill/>
                  <a:ln w="2857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cxnSp>
              <p:nvCxnSpPr>
                <p:cNvPr id="34" name="Connecteur droit avec flèche 33">
                  <a:extLst>
                    <a:ext uri="{FF2B5EF4-FFF2-40B4-BE49-F238E27FC236}">
                      <a16:creationId xmlns:a16="http://schemas.microsoft.com/office/drawing/2014/main" id="{31B6F88E-7767-1C64-B585-64D80EB2F6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0434045" y="1967196"/>
                  <a:ext cx="370703" cy="0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" name="ZoneTexte 34">
                  <a:extLst>
                    <a:ext uri="{FF2B5EF4-FFF2-40B4-BE49-F238E27FC236}">
                      <a16:creationId xmlns:a16="http://schemas.microsoft.com/office/drawing/2014/main" id="{F068C3B2-24FB-FEC0-71A3-CD3D2018286C}"/>
                    </a:ext>
                  </a:extLst>
                </p:cNvPr>
                <p:cNvSpPr txBox="1"/>
                <p:nvPr/>
              </p:nvSpPr>
              <p:spPr>
                <a:xfrm>
                  <a:off x="10864059" y="1794201"/>
                  <a:ext cx="429605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Ligament</a:t>
                  </a:r>
                  <a:b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of Treitz</a:t>
                  </a:r>
                </a:p>
              </p:txBody>
            </p:sp>
            <p:cxnSp>
              <p:nvCxnSpPr>
                <p:cNvPr id="36" name="Connecteur droit avec flèche 35">
                  <a:extLst>
                    <a:ext uri="{FF2B5EF4-FFF2-40B4-BE49-F238E27FC236}">
                      <a16:creationId xmlns:a16="http://schemas.microsoft.com/office/drawing/2014/main" id="{CE63060A-0DF8-724E-B60C-EBE4F269DB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0483472" y="2263759"/>
                  <a:ext cx="316333" cy="69197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" name="ZoneTexte 37">
                  <a:extLst>
                    <a:ext uri="{FF2B5EF4-FFF2-40B4-BE49-F238E27FC236}">
                      <a16:creationId xmlns:a16="http://schemas.microsoft.com/office/drawing/2014/main" id="{56329941-0CDB-FC91-40F6-9F45B80FCA91}"/>
                    </a:ext>
                  </a:extLst>
                </p:cNvPr>
                <p:cNvSpPr txBox="1"/>
                <p:nvPr/>
              </p:nvSpPr>
              <p:spPr>
                <a:xfrm>
                  <a:off x="10864059" y="2268701"/>
                  <a:ext cx="424796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Jéjunum </a:t>
                  </a:r>
                </a:p>
              </p:txBody>
            </p:sp>
            <p:sp>
              <p:nvSpPr>
                <p:cNvPr id="20" name="Ellipse 19">
                  <a:extLst>
                    <a:ext uri="{FF2B5EF4-FFF2-40B4-BE49-F238E27FC236}">
                      <a16:creationId xmlns:a16="http://schemas.microsoft.com/office/drawing/2014/main" id="{6358C3FB-D7EA-38F8-4DD0-EA4DFC2CF466}"/>
                    </a:ext>
                  </a:extLst>
                </p:cNvPr>
                <p:cNvSpPr/>
                <p:nvPr/>
              </p:nvSpPr>
              <p:spPr>
                <a:xfrm>
                  <a:off x="10376937" y="1911889"/>
                  <a:ext cx="103797" cy="103797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" name="Connecteur droit avec flèche 39">
                  <a:extLst>
                    <a:ext uri="{FF2B5EF4-FFF2-40B4-BE49-F238E27FC236}">
                      <a16:creationId xmlns:a16="http://schemas.microsoft.com/office/drawing/2014/main" id="{160A52FC-7C41-8B2F-9925-805D08540A0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574015" y="2207372"/>
                  <a:ext cx="449584" cy="491344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ZoneTexte 42">
                  <a:extLst>
                    <a:ext uri="{FF2B5EF4-FFF2-40B4-BE49-F238E27FC236}">
                      <a16:creationId xmlns:a16="http://schemas.microsoft.com/office/drawing/2014/main" id="{96584759-DAE2-0FCE-F62B-E66BBC852DEE}"/>
                    </a:ext>
                  </a:extLst>
                </p:cNvPr>
                <p:cNvSpPr txBox="1"/>
                <p:nvPr/>
              </p:nvSpPr>
              <p:spPr>
                <a:xfrm>
                  <a:off x="8356899" y="2673644"/>
                  <a:ext cx="1155766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Mésentérique supérieure</a:t>
                  </a:r>
                </a:p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Vaisseaux sanguins</a:t>
                  </a:r>
                </a:p>
              </p:txBody>
            </p:sp>
            <p:sp>
              <p:nvSpPr>
                <p:cNvPr id="21" name="Ellipse 20">
                  <a:extLst>
                    <a:ext uri="{FF2B5EF4-FFF2-40B4-BE49-F238E27FC236}">
                      <a16:creationId xmlns:a16="http://schemas.microsoft.com/office/drawing/2014/main" id="{7F32B952-B9A8-C1A0-7387-FF46693B1A11}"/>
                    </a:ext>
                  </a:extLst>
                </p:cNvPr>
                <p:cNvSpPr/>
                <p:nvPr/>
              </p:nvSpPr>
              <p:spPr>
                <a:xfrm>
                  <a:off x="9974546" y="2152628"/>
                  <a:ext cx="103797" cy="103797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44" name="Connecteur droit avec flèche 43">
                  <a:extLst>
                    <a:ext uri="{FF2B5EF4-FFF2-40B4-BE49-F238E27FC236}">
                      <a16:creationId xmlns:a16="http://schemas.microsoft.com/office/drawing/2014/main" id="{73D7540F-C434-AAFB-A477-DF2C78C92D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272510" y="2393365"/>
                  <a:ext cx="274931" cy="117528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8" name="ZoneTexte 47">
                  <a:extLst>
                    <a:ext uri="{FF2B5EF4-FFF2-40B4-BE49-F238E27FC236}">
                      <a16:creationId xmlns:a16="http://schemas.microsoft.com/office/drawing/2014/main" id="{9256DBA7-49F5-8C2B-2C4E-777509FD4EDD}"/>
                    </a:ext>
                  </a:extLst>
                </p:cNvPr>
                <p:cNvSpPr txBox="1"/>
                <p:nvPr/>
              </p:nvSpPr>
              <p:spPr>
                <a:xfrm>
                  <a:off x="8716772" y="2442792"/>
                  <a:ext cx="509755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Duadenum</a:t>
                  </a:r>
                  <a:endPara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cxnSp>
              <p:nvCxnSpPr>
                <p:cNvPr id="49" name="Connecteur droit avec flèche 48">
                  <a:extLst>
                    <a:ext uri="{FF2B5EF4-FFF2-40B4-BE49-F238E27FC236}">
                      <a16:creationId xmlns:a16="http://schemas.microsoft.com/office/drawing/2014/main" id="{762056BA-924C-8CEB-1876-AC0EB3C81B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98370" y="2169846"/>
                  <a:ext cx="355741" cy="87256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ZoneTexte 50">
                  <a:extLst>
                    <a:ext uri="{FF2B5EF4-FFF2-40B4-BE49-F238E27FC236}">
                      <a16:creationId xmlns:a16="http://schemas.microsoft.com/office/drawing/2014/main" id="{B675C649-31DB-0CEC-5914-288F7A0CFDB2}"/>
                    </a:ext>
                  </a:extLst>
                </p:cNvPr>
                <p:cNvSpPr txBox="1"/>
                <p:nvPr/>
              </p:nvSpPr>
              <p:spPr>
                <a:xfrm>
                  <a:off x="8030150" y="2110953"/>
                  <a:ext cx="1117294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Ganglions lymphatiques</a:t>
                  </a:r>
                </a:p>
              </p:txBody>
            </p:sp>
            <p:cxnSp>
              <p:nvCxnSpPr>
                <p:cNvPr id="52" name="Connecteur droit avec flèche 51">
                  <a:extLst>
                    <a:ext uri="{FF2B5EF4-FFF2-40B4-BE49-F238E27FC236}">
                      <a16:creationId xmlns:a16="http://schemas.microsoft.com/office/drawing/2014/main" id="{A333EBA2-637D-D8EE-C4BF-3CA4D08FF7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218141" y="1609608"/>
                  <a:ext cx="459537" cy="332874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" name="Ellipse 17">
                  <a:extLst>
                    <a:ext uri="{FF2B5EF4-FFF2-40B4-BE49-F238E27FC236}">
                      <a16:creationId xmlns:a16="http://schemas.microsoft.com/office/drawing/2014/main" id="{2CC8C1F8-B625-1DD9-3E36-9414F57F1BCC}"/>
                    </a:ext>
                  </a:extLst>
                </p:cNvPr>
                <p:cNvSpPr/>
                <p:nvPr/>
              </p:nvSpPr>
              <p:spPr>
                <a:xfrm>
                  <a:off x="9634278" y="1551849"/>
                  <a:ext cx="103797" cy="103797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ZoneTexte 54">
                  <a:extLst>
                    <a:ext uri="{FF2B5EF4-FFF2-40B4-BE49-F238E27FC236}">
                      <a16:creationId xmlns:a16="http://schemas.microsoft.com/office/drawing/2014/main" id="{7CD3953B-4756-F5F1-1576-ED6655562A2C}"/>
                    </a:ext>
                  </a:extLst>
                </p:cNvPr>
                <p:cNvSpPr txBox="1"/>
                <p:nvPr/>
              </p:nvSpPr>
              <p:spPr>
                <a:xfrm>
                  <a:off x="8540666" y="1909079"/>
                  <a:ext cx="615553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Veine portale</a:t>
                  </a:r>
                </a:p>
              </p:txBody>
            </p:sp>
          </p:grpSp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4AED6010-5E44-13B8-D0E3-39E9B36DBEB6}"/>
                  </a:ext>
                </a:extLst>
              </p:cNvPr>
              <p:cNvSpPr/>
              <p:nvPr/>
            </p:nvSpPr>
            <p:spPr>
              <a:xfrm>
                <a:off x="10928093" y="2920949"/>
                <a:ext cx="103797" cy="103797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8" name="ZoneTexte 57">
                <a:extLst>
                  <a:ext uri="{FF2B5EF4-FFF2-40B4-BE49-F238E27FC236}">
                    <a16:creationId xmlns:a16="http://schemas.microsoft.com/office/drawing/2014/main" id="{9AC84F82-B57B-CF2D-CA23-0CC9AA501E79}"/>
                  </a:ext>
                </a:extLst>
              </p:cNvPr>
              <p:cNvSpPr txBox="1"/>
              <p:nvPr/>
            </p:nvSpPr>
            <p:spPr>
              <a:xfrm>
                <a:off x="11114700" y="2891230"/>
                <a:ext cx="791147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Site commun des métastases</a:t>
                </a:r>
              </a:p>
            </p:txBody>
          </p:sp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C8FA7B9F-A089-F4F1-8BBD-FAAE29FD7D65}"/>
                  </a:ext>
                </a:extLst>
              </p:cNvPr>
              <p:cNvSpPr/>
              <p:nvPr/>
            </p:nvSpPr>
            <p:spPr>
              <a:xfrm>
                <a:off x="10844284" y="2831426"/>
                <a:ext cx="1095815" cy="448323"/>
              </a:xfrm>
              <a:prstGeom prst="rect">
                <a:avLst/>
              </a:prstGeom>
              <a:no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oupe 95">
              <a:extLst>
                <a:ext uri="{FF2B5EF4-FFF2-40B4-BE49-F238E27FC236}">
                  <a16:creationId xmlns:a16="http://schemas.microsoft.com/office/drawing/2014/main" id="{F9B22BD0-4CB6-87F9-3C44-24490C4D2392}"/>
                </a:ext>
              </a:extLst>
            </p:cNvPr>
            <p:cNvGrpSpPr/>
            <p:nvPr/>
          </p:nvGrpSpPr>
          <p:grpSpPr>
            <a:xfrm>
              <a:off x="7659585" y="3478478"/>
              <a:ext cx="3240260" cy="2645596"/>
              <a:chOff x="8241695" y="3468429"/>
              <a:chExt cx="3240260" cy="2645596"/>
            </a:xfrm>
          </p:grpSpPr>
          <p:grpSp>
            <p:nvGrpSpPr>
              <p:cNvPr id="65" name="Groupe 64">
                <a:extLst>
                  <a:ext uri="{FF2B5EF4-FFF2-40B4-BE49-F238E27FC236}">
                    <a16:creationId xmlns:a16="http://schemas.microsoft.com/office/drawing/2014/main" id="{DDEEE534-7C76-0190-3F5E-79017682A0E1}"/>
                  </a:ext>
                </a:extLst>
              </p:cNvPr>
              <p:cNvGrpSpPr/>
              <p:nvPr/>
            </p:nvGrpSpPr>
            <p:grpSpPr>
              <a:xfrm>
                <a:off x="8241695" y="3468429"/>
                <a:ext cx="3240260" cy="2645596"/>
                <a:chOff x="8241695" y="3468429"/>
                <a:chExt cx="3240260" cy="2645596"/>
              </a:xfrm>
            </p:grpSpPr>
            <p:pic>
              <p:nvPicPr>
                <p:cNvPr id="11" name="Image 10">
                  <a:extLst>
                    <a:ext uri="{FF2B5EF4-FFF2-40B4-BE49-F238E27FC236}">
                      <a16:creationId xmlns:a16="http://schemas.microsoft.com/office/drawing/2014/main" id="{242135E2-BB5E-8D0E-D1C0-B2210B02F00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email">
                  <a:extLst>
                    <a:ext uri="{BEBA8EAE-BF5A-486C-A8C5-ECC9F3942E4B}">
                      <a14:imgProps xmlns:a14="http://schemas.microsoft.com/office/drawing/2010/main">
                        <a14:imgLayer r:embed="rId5">
                          <a14:imgEffect>
                            <a14:brightnessContrast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241695" y="3468429"/>
                  <a:ext cx="3240260" cy="2407692"/>
                </a:xfrm>
                <a:prstGeom prst="rect">
                  <a:avLst/>
                </a:prstGeom>
              </p:spPr>
            </p:pic>
            <p:sp>
              <p:nvSpPr>
                <p:cNvPr id="62" name="ZoneTexte 61">
                  <a:extLst>
                    <a:ext uri="{FF2B5EF4-FFF2-40B4-BE49-F238E27FC236}">
                      <a16:creationId xmlns:a16="http://schemas.microsoft.com/office/drawing/2014/main" id="{D37CA795-3F09-1FB5-4902-8A0D2FBC7561}"/>
                    </a:ext>
                  </a:extLst>
                </p:cNvPr>
                <p:cNvSpPr txBox="1"/>
                <p:nvPr/>
              </p:nvSpPr>
              <p:spPr>
                <a:xfrm>
                  <a:off x="10334091" y="4337448"/>
                  <a:ext cx="173124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Rein</a:t>
                  </a:r>
                </a:p>
              </p:txBody>
            </p:sp>
            <p:sp>
              <p:nvSpPr>
                <p:cNvPr id="64" name="ZoneTexte 63">
                  <a:extLst>
                    <a:ext uri="{FF2B5EF4-FFF2-40B4-BE49-F238E27FC236}">
                      <a16:creationId xmlns:a16="http://schemas.microsoft.com/office/drawing/2014/main" id="{2D24A1F6-B96D-9562-22B3-03E2E5E29802}"/>
                    </a:ext>
                  </a:extLst>
                </p:cNvPr>
                <p:cNvSpPr txBox="1"/>
                <p:nvPr/>
              </p:nvSpPr>
              <p:spPr>
                <a:xfrm>
                  <a:off x="10646663" y="4883121"/>
                  <a:ext cx="16350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Foie</a:t>
                  </a:r>
                </a:p>
              </p:txBody>
            </p:sp>
            <p:sp>
              <p:nvSpPr>
                <p:cNvPr id="66" name="ZoneTexte 65">
                  <a:extLst>
                    <a:ext uri="{FF2B5EF4-FFF2-40B4-BE49-F238E27FC236}">
                      <a16:creationId xmlns:a16="http://schemas.microsoft.com/office/drawing/2014/main" id="{0637A137-0372-F243-5A8A-6CA4FA1533F4}"/>
                    </a:ext>
                  </a:extLst>
                </p:cNvPr>
                <p:cNvSpPr txBox="1"/>
                <p:nvPr/>
              </p:nvSpPr>
              <p:spPr>
                <a:xfrm>
                  <a:off x="9059424" y="5013176"/>
                  <a:ext cx="327013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Estomac</a:t>
                  </a:r>
                </a:p>
              </p:txBody>
            </p:sp>
            <p:sp>
              <p:nvSpPr>
                <p:cNvPr id="67" name="ZoneTexte 66">
                  <a:extLst>
                    <a:ext uri="{FF2B5EF4-FFF2-40B4-BE49-F238E27FC236}">
                      <a16:creationId xmlns:a16="http://schemas.microsoft.com/office/drawing/2014/main" id="{62CDF51D-D38C-1CCC-08ED-D5ED95E43E92}"/>
                    </a:ext>
                  </a:extLst>
                </p:cNvPr>
                <p:cNvSpPr txBox="1"/>
                <p:nvPr/>
              </p:nvSpPr>
              <p:spPr>
                <a:xfrm>
                  <a:off x="9206403" y="4329330"/>
                  <a:ext cx="197170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Rein </a:t>
                  </a:r>
                </a:p>
              </p:txBody>
            </p:sp>
            <p:sp>
              <p:nvSpPr>
                <p:cNvPr id="68" name="ZoneTexte 67">
                  <a:extLst>
                    <a:ext uri="{FF2B5EF4-FFF2-40B4-BE49-F238E27FC236}">
                      <a16:creationId xmlns:a16="http://schemas.microsoft.com/office/drawing/2014/main" id="{7D37E3BA-D741-F0C0-F2EA-4EFEFDCCE473}"/>
                    </a:ext>
                  </a:extLst>
                </p:cNvPr>
                <p:cNvSpPr txBox="1"/>
                <p:nvPr/>
              </p:nvSpPr>
              <p:spPr>
                <a:xfrm>
                  <a:off x="8810929" y="4255084"/>
                  <a:ext cx="261290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Spleen</a:t>
                  </a:r>
                </a:p>
              </p:txBody>
            </p:sp>
            <p:sp>
              <p:nvSpPr>
                <p:cNvPr id="69" name="ZoneTexte 68">
                  <a:extLst>
                    <a:ext uri="{FF2B5EF4-FFF2-40B4-BE49-F238E27FC236}">
                      <a16:creationId xmlns:a16="http://schemas.microsoft.com/office/drawing/2014/main" id="{6B93635C-21B9-581A-193A-3A2E454B13F5}"/>
                    </a:ext>
                  </a:extLst>
                </p:cNvPr>
                <p:cNvSpPr txBox="1"/>
                <p:nvPr/>
              </p:nvSpPr>
              <p:spPr>
                <a:xfrm>
                  <a:off x="8729868" y="4657576"/>
                  <a:ext cx="24365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Colon </a:t>
                  </a:r>
                </a:p>
              </p:txBody>
            </p:sp>
            <p:sp>
              <p:nvSpPr>
                <p:cNvPr id="70" name="ZoneTexte 69">
                  <a:extLst>
                    <a:ext uri="{FF2B5EF4-FFF2-40B4-BE49-F238E27FC236}">
                      <a16:creationId xmlns:a16="http://schemas.microsoft.com/office/drawing/2014/main" id="{4EC6AD61-CAAC-B469-22C2-297F217B7831}"/>
                    </a:ext>
                  </a:extLst>
                </p:cNvPr>
                <p:cNvSpPr txBox="1"/>
                <p:nvPr/>
              </p:nvSpPr>
              <p:spPr>
                <a:xfrm>
                  <a:off x="9060825" y="4604573"/>
                  <a:ext cx="35266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Pancréas</a:t>
                  </a:r>
                </a:p>
              </p:txBody>
            </p:sp>
            <p:sp>
              <p:nvSpPr>
                <p:cNvPr id="71" name="ZoneTexte 70">
                  <a:extLst>
                    <a:ext uri="{FF2B5EF4-FFF2-40B4-BE49-F238E27FC236}">
                      <a16:creationId xmlns:a16="http://schemas.microsoft.com/office/drawing/2014/main" id="{1EA3710A-8ECF-CB7D-B2F6-A9DAC0150F65}"/>
                    </a:ext>
                  </a:extLst>
                </p:cNvPr>
                <p:cNvSpPr txBox="1"/>
                <p:nvPr/>
              </p:nvSpPr>
              <p:spPr>
                <a:xfrm>
                  <a:off x="10605562" y="5637075"/>
                  <a:ext cx="673261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Inf. veine cave</a:t>
                  </a:r>
                </a:p>
              </p:txBody>
            </p:sp>
            <p:sp>
              <p:nvSpPr>
                <p:cNvPr id="76" name="ZoneTexte 75">
                  <a:extLst>
                    <a:ext uri="{FF2B5EF4-FFF2-40B4-BE49-F238E27FC236}">
                      <a16:creationId xmlns:a16="http://schemas.microsoft.com/office/drawing/2014/main" id="{0750C17F-CF8C-C14D-4C11-FC7A31CF8A7D}"/>
                    </a:ext>
                  </a:extLst>
                </p:cNvPr>
                <p:cNvSpPr txBox="1"/>
                <p:nvPr/>
              </p:nvSpPr>
              <p:spPr>
                <a:xfrm>
                  <a:off x="10255250" y="5816702"/>
                  <a:ext cx="819135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Aorte abdominale</a:t>
                  </a:r>
                </a:p>
              </p:txBody>
            </p:sp>
            <p:sp>
              <p:nvSpPr>
                <p:cNvPr id="92" name="ZoneTexte 91">
                  <a:extLst>
                    <a:ext uri="{FF2B5EF4-FFF2-40B4-BE49-F238E27FC236}">
                      <a16:creationId xmlns:a16="http://schemas.microsoft.com/office/drawing/2014/main" id="{8F9D7C86-B7DC-4219-1029-EB6CE59C4AAB}"/>
                    </a:ext>
                  </a:extLst>
                </p:cNvPr>
                <p:cNvSpPr txBox="1"/>
                <p:nvPr/>
              </p:nvSpPr>
              <p:spPr>
                <a:xfrm>
                  <a:off x="9277582" y="5960137"/>
                  <a:ext cx="984244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Ganglions cœliaques</a:t>
                  </a:r>
                </a:p>
              </p:txBody>
            </p:sp>
            <p:sp>
              <p:nvSpPr>
                <p:cNvPr id="94" name="ZoneTexte 93">
                  <a:extLst>
                    <a:ext uri="{FF2B5EF4-FFF2-40B4-BE49-F238E27FC236}">
                      <a16:creationId xmlns:a16="http://schemas.microsoft.com/office/drawing/2014/main" id="{5D0AE9CF-1D3E-F557-6910-C291B853BD67}"/>
                    </a:ext>
                  </a:extLst>
                </p:cNvPr>
                <p:cNvSpPr txBox="1"/>
                <p:nvPr/>
              </p:nvSpPr>
              <p:spPr>
                <a:xfrm>
                  <a:off x="8577119" y="5629871"/>
                  <a:ext cx="569067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Diaphragme</a:t>
                  </a:r>
                </a:p>
              </p:txBody>
            </p:sp>
            <p:sp>
              <p:nvSpPr>
                <p:cNvPr id="95" name="ZoneTexte 94">
                  <a:extLst>
                    <a:ext uri="{FF2B5EF4-FFF2-40B4-BE49-F238E27FC236}">
                      <a16:creationId xmlns:a16="http://schemas.microsoft.com/office/drawing/2014/main" id="{5ABF4E63-DCD1-0143-9F34-5AA5B0B6104D}"/>
                    </a:ext>
                  </a:extLst>
                </p:cNvPr>
                <p:cNvSpPr txBox="1"/>
                <p:nvPr/>
              </p:nvSpPr>
              <p:spPr>
                <a:xfrm>
                  <a:off x="8457696" y="5822903"/>
                  <a:ext cx="856005" cy="1538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Espace </a:t>
                  </a:r>
                  <a:r>
                    <a:rPr kumimoji="0" lang="fr-FR" sz="10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rétrocrural</a:t>
                  </a:r>
                  <a:endPara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</p:grpSp>
          <p:cxnSp>
            <p:nvCxnSpPr>
              <p:cNvPr id="72" name="Connecteur droit avec flèche 71">
                <a:extLst>
                  <a:ext uri="{FF2B5EF4-FFF2-40B4-BE49-F238E27FC236}">
                    <a16:creationId xmlns:a16="http://schemas.microsoft.com/office/drawing/2014/main" id="{9E23A540-C3C8-2939-AC54-4122963DE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52237" y="4955901"/>
                <a:ext cx="521978" cy="764961"/>
              </a:xfrm>
              <a:prstGeom prst="straightConnector1">
                <a:avLst/>
              </a:prstGeom>
              <a:ln w="12700">
                <a:solidFill>
                  <a:schemeClr val="tx2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Connecteur droit avec flèche 73">
                <a:extLst>
                  <a:ext uri="{FF2B5EF4-FFF2-40B4-BE49-F238E27FC236}">
                    <a16:creationId xmlns:a16="http://schemas.microsoft.com/office/drawing/2014/main" id="{2257854B-CBBB-49AA-9A26-C89BE7B75B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55253" y="4838670"/>
                <a:ext cx="514162" cy="999422"/>
              </a:xfrm>
              <a:prstGeom prst="straightConnector1">
                <a:avLst/>
              </a:prstGeom>
              <a:ln w="12700">
                <a:solidFill>
                  <a:schemeClr val="tx2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Connecteur droit avec flèche 77">
                <a:extLst>
                  <a:ext uri="{FF2B5EF4-FFF2-40B4-BE49-F238E27FC236}">
                    <a16:creationId xmlns:a16="http://schemas.microsoft.com/office/drawing/2014/main" id="{B28D64AE-15F2-832A-F83F-D25BA8A709E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359153" y="4801635"/>
                <a:ext cx="296616" cy="1106106"/>
              </a:xfrm>
              <a:prstGeom prst="straightConnector1">
                <a:avLst/>
              </a:prstGeom>
              <a:ln w="12700">
                <a:solidFill>
                  <a:schemeClr val="tx2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Connecteur droit avec flèche 79">
                <a:extLst>
                  <a:ext uri="{FF2B5EF4-FFF2-40B4-BE49-F238E27FC236}">
                    <a16:creationId xmlns:a16="http://schemas.microsoft.com/office/drawing/2014/main" id="{B2A997A7-A6A8-5D42-54C9-C22861CA43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170894" y="4797152"/>
                <a:ext cx="395233" cy="931295"/>
              </a:xfrm>
              <a:prstGeom prst="straightConnector1">
                <a:avLst/>
              </a:prstGeom>
              <a:ln w="12700">
                <a:solidFill>
                  <a:schemeClr val="tx2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1" name="Groupe 90">
                <a:extLst>
                  <a:ext uri="{FF2B5EF4-FFF2-40B4-BE49-F238E27FC236}">
                    <a16:creationId xmlns:a16="http://schemas.microsoft.com/office/drawing/2014/main" id="{18A938B4-EDAA-3CF6-E6B7-5FA856EC7A7C}"/>
                  </a:ext>
                </a:extLst>
              </p:cNvPr>
              <p:cNvGrpSpPr/>
              <p:nvPr/>
            </p:nvGrpSpPr>
            <p:grpSpPr>
              <a:xfrm>
                <a:off x="9619129" y="5013176"/>
                <a:ext cx="161365" cy="930424"/>
                <a:chOff x="9619129" y="5013176"/>
                <a:chExt cx="161365" cy="930424"/>
              </a:xfrm>
            </p:grpSpPr>
            <p:cxnSp>
              <p:nvCxnSpPr>
                <p:cNvPr id="86" name="Connecteur droit avec flèche 85">
                  <a:extLst>
                    <a:ext uri="{FF2B5EF4-FFF2-40B4-BE49-F238E27FC236}">
                      <a16:creationId xmlns:a16="http://schemas.microsoft.com/office/drawing/2014/main" id="{B611ACA0-381A-79AE-F7EE-8A4DE89F1B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619129" y="5013176"/>
                  <a:ext cx="77271" cy="930424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Connecteur droit avec flèche 87">
                  <a:extLst>
                    <a:ext uri="{FF2B5EF4-FFF2-40B4-BE49-F238E27FC236}">
                      <a16:creationId xmlns:a16="http://schemas.microsoft.com/office/drawing/2014/main" id="{1626462E-FB20-2ADE-328C-FD3ABD687B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681882" y="5051612"/>
                  <a:ext cx="98612" cy="170329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</p:spTree>
    <p:extLst>
      <p:ext uri="{BB962C8B-B14F-4D97-AF65-F5344CB8AC3E}">
        <p14:creationId xmlns:p14="http://schemas.microsoft.com/office/powerpoint/2010/main" val="12369998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e 28">
            <a:extLst>
              <a:ext uri="{FF2B5EF4-FFF2-40B4-BE49-F238E27FC236}">
                <a16:creationId xmlns:a16="http://schemas.microsoft.com/office/drawing/2014/main" id="{33E215F2-03A7-C468-1ED3-E1A1C86358AA}"/>
              </a:ext>
            </a:extLst>
          </p:cNvPr>
          <p:cNvGrpSpPr/>
          <p:nvPr/>
        </p:nvGrpSpPr>
        <p:grpSpPr>
          <a:xfrm>
            <a:off x="10299560" y="1823701"/>
            <a:ext cx="1667565" cy="839112"/>
            <a:chOff x="10299560" y="1823701"/>
            <a:chExt cx="1667565" cy="839112"/>
          </a:xfrm>
        </p:grpSpPr>
        <p:sp>
          <p:nvSpPr>
            <p:cNvPr id="11" name="ZoneTexte 10"/>
            <p:cNvSpPr txBox="1"/>
            <p:nvPr/>
          </p:nvSpPr>
          <p:spPr>
            <a:xfrm>
              <a:off x="10408110" y="1823701"/>
              <a:ext cx="1559015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Data </a:t>
              </a:r>
              <a:b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présentées à l’ASCO 2022</a:t>
              </a:r>
            </a:p>
          </p:txBody>
        </p:sp>
        <p:cxnSp>
          <p:nvCxnSpPr>
            <p:cNvPr id="22" name="Connecteur droit 21">
              <a:extLst>
                <a:ext uri="{FF2B5EF4-FFF2-40B4-BE49-F238E27FC236}">
                  <a16:creationId xmlns:a16="http://schemas.microsoft.com/office/drawing/2014/main" id="{00920649-8457-670A-845A-75F63D6B84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99560" y="2662813"/>
              <a:ext cx="1055077" cy="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56F7DA83-DE40-367B-D8CF-25D14B312922}"/>
              </a:ext>
            </a:extLst>
          </p:cNvPr>
          <p:cNvGrpSpPr/>
          <p:nvPr/>
        </p:nvGrpSpPr>
        <p:grpSpPr>
          <a:xfrm>
            <a:off x="10329705" y="4230667"/>
            <a:ext cx="1637420" cy="854517"/>
            <a:chOff x="10329705" y="4230667"/>
            <a:chExt cx="1637420" cy="854517"/>
          </a:xfrm>
        </p:grpSpPr>
        <p:sp>
          <p:nvSpPr>
            <p:cNvPr id="6" name="ZoneTexte 5"/>
            <p:cNvSpPr txBox="1"/>
            <p:nvPr/>
          </p:nvSpPr>
          <p:spPr>
            <a:xfrm>
              <a:off x="10408110" y="4230667"/>
              <a:ext cx="1559015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Data </a:t>
              </a:r>
              <a:b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présentées à l’ASCO GI 2023</a:t>
              </a:r>
            </a:p>
          </p:txBody>
        </p:sp>
        <p:cxnSp>
          <p:nvCxnSpPr>
            <p:cNvPr id="27" name="Connecteur droit 26">
              <a:extLst>
                <a:ext uri="{FF2B5EF4-FFF2-40B4-BE49-F238E27FC236}">
                  <a16:creationId xmlns:a16="http://schemas.microsoft.com/office/drawing/2014/main" id="{D74C3AA8-E056-082D-7B7D-2C0A54F4C8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329705" y="5085184"/>
              <a:ext cx="1024932" cy="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Radiothérapie du plexus coeliaque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Y. Lawrence et al., ASCO GI® 2023, Abs #662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553121" y="1621153"/>
            <a:ext cx="4752409" cy="3754716"/>
          </a:xfrm>
        </p:spPr>
        <p:txBody>
          <a:bodyPr anchor="ctr"/>
          <a:lstStyle/>
          <a:p>
            <a:r>
              <a:rPr lang="fr-FR" b="1" dirty="0"/>
              <a:t>Critères d’inclusion 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Age &gt;18 ans 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ECOG PS ≤ 2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Douleurs rétro péritonéales typiques 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Douleurs non contrôlées avec score ≥5/11 sur l’échelle BPI malgré </a:t>
            </a:r>
            <a:br>
              <a:rPr lang="fr-FR" dirty="0"/>
            </a:br>
            <a:r>
              <a:rPr lang="fr-FR" dirty="0"/>
              <a:t>les antalgiques. 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Cancer du pancréas ou cancer envahissant le tronc </a:t>
            </a:r>
            <a:r>
              <a:rPr lang="fr-FR" dirty="0" err="1"/>
              <a:t>coeliaque</a:t>
            </a:r>
            <a:r>
              <a:rPr lang="fr-FR" dirty="0"/>
              <a:t>. </a:t>
            </a:r>
          </a:p>
          <a:p>
            <a:pPr>
              <a:spcBef>
                <a:spcPts val="1800"/>
              </a:spcBef>
            </a:pPr>
            <a:r>
              <a:rPr lang="fr-FR" b="1" dirty="0"/>
              <a:t>Critères d’exclusion 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ATCD de radiothérapie abdominale 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Etude de phase II</a:t>
            </a: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B4EDEC4E-656B-A842-962B-4E15A6409324}"/>
              </a:ext>
            </a:extLst>
          </p:cNvPr>
          <p:cNvGrpSpPr/>
          <p:nvPr/>
        </p:nvGrpSpPr>
        <p:grpSpPr>
          <a:xfrm>
            <a:off x="5305530" y="974690"/>
            <a:ext cx="4983982" cy="5084466"/>
            <a:chOff x="5898383" y="974690"/>
            <a:chExt cx="4983982" cy="5084466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530A31D-2665-93F9-C884-A57853A77BF4}"/>
                </a:ext>
              </a:extLst>
            </p:cNvPr>
            <p:cNvSpPr/>
            <p:nvPr/>
          </p:nvSpPr>
          <p:spPr>
            <a:xfrm>
              <a:off x="5898383" y="974690"/>
              <a:ext cx="4983982" cy="5084466"/>
            </a:xfrm>
            <a:prstGeom prst="rect">
              <a:avLst/>
            </a:prstGeom>
            <a:solidFill>
              <a:schemeClr val="bg1">
                <a:lumMod val="95000"/>
                <a:alpha val="74902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9" name="Groupe 18">
              <a:extLst>
                <a:ext uri="{FF2B5EF4-FFF2-40B4-BE49-F238E27FC236}">
                  <a16:creationId xmlns:a16="http://schemas.microsoft.com/office/drawing/2014/main" id="{C611A2E0-131B-2F13-BC0C-99F6CB9AB4EE}"/>
                </a:ext>
              </a:extLst>
            </p:cNvPr>
            <p:cNvGrpSpPr/>
            <p:nvPr/>
          </p:nvGrpSpPr>
          <p:grpSpPr>
            <a:xfrm>
              <a:off x="5998866" y="1155659"/>
              <a:ext cx="4780091" cy="4722529"/>
              <a:chOff x="5998866" y="1153635"/>
              <a:chExt cx="4780091" cy="4722529"/>
            </a:xfrm>
          </p:grpSpPr>
          <p:sp>
            <p:nvSpPr>
              <p:cNvPr id="3" name="Rectangle 2"/>
              <p:cNvSpPr/>
              <p:nvPr/>
            </p:nvSpPr>
            <p:spPr>
              <a:xfrm>
                <a:off x="6001791" y="1153635"/>
                <a:ext cx="4777166" cy="1941257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Objectif principal </a:t>
                </a:r>
                <a:r>
                  <a:rPr kumimoji="0" lang="fr-F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br>
                  <a:rPr kumimoji="0" lang="fr-F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Réponse complète ou partielle à 3 semaines </a:t>
                </a:r>
                <a:br>
                  <a:rPr kumimoji="0" lang="fr-F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en fonction :</a:t>
                </a:r>
              </a:p>
              <a:p>
                <a:pPr marL="249238" marR="0" lvl="1" indent="-249238" algn="l" defTabSz="914400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>
                    <a:srgbClr val="000000">
                      <a:lumMod val="65000"/>
                      <a:lumOff val="35000"/>
                    </a:srgbClr>
                  </a:buClr>
                  <a:buSzPct val="85000"/>
                  <a:buFont typeface="Wingdings" panose="05000000000000000000" pitchFamily="2" charset="2"/>
                  <a:buChar char="à"/>
                  <a:tabLst/>
                  <a:defRPr/>
                </a:pPr>
                <a: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Moyenne de l’échelle BPI </a:t>
                </a:r>
                <a:r>
                  <a:rPr kumimoji="0" lang="fr-FR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(11 points)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Nécessité d’un taux de + de 40 % </a:t>
                </a:r>
                <a:br>
                  <a:rPr kumimoji="0" lang="fr-F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de réponse pour prouver l’efficacité</a:t>
                </a: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1C45187C-73E7-CAB8-C0EC-A8B14CFEA52B}"/>
                  </a:ext>
                </a:extLst>
              </p:cNvPr>
              <p:cNvSpPr/>
              <p:nvPr/>
            </p:nvSpPr>
            <p:spPr>
              <a:xfrm>
                <a:off x="6016863" y="3326004"/>
                <a:ext cx="4604245" cy="255016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Objectifs secondaires </a:t>
                </a:r>
                <a:endPara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  <a:p>
                <a:pPr marL="249238" marR="0" lvl="1" indent="-249238" algn="l" defTabSz="914400" rtl="0" eaLnBrk="1" fontAlgn="auto" latinLnBrk="0" hangingPunct="1">
                  <a:lnSpc>
                    <a:spcPct val="100000"/>
                  </a:lnSpc>
                  <a:spcBef>
                    <a:spcPts val="900"/>
                  </a:spcBef>
                  <a:spcAft>
                    <a:spcPts val="0"/>
                  </a:spcAft>
                  <a:buClr>
                    <a:srgbClr val="000000">
                      <a:lumMod val="65000"/>
                      <a:lumOff val="35000"/>
                    </a:srgbClr>
                  </a:buClr>
                  <a:buSzPct val="85000"/>
                  <a:buFont typeface="Wingdings" panose="05000000000000000000" pitchFamily="2" charset="2"/>
                  <a:buChar char="à"/>
                  <a:tabLst/>
                  <a:defRPr/>
                </a:pPr>
                <a: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Evolution de la moyenne de l’échelle </a:t>
                </a:r>
                <a:b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de douleur BPI</a:t>
                </a:r>
              </a:p>
              <a:p>
                <a:pPr marL="249238" marR="0" lvl="1" indent="-249238" algn="l" defTabSz="914400" rtl="0" eaLnBrk="1" fontAlgn="auto" latinLnBrk="0" hangingPunct="1">
                  <a:lnSpc>
                    <a:spcPct val="100000"/>
                  </a:lnSpc>
                  <a:spcBef>
                    <a:spcPts val="900"/>
                  </a:spcBef>
                  <a:spcAft>
                    <a:spcPts val="0"/>
                  </a:spcAft>
                  <a:buClrTx/>
                  <a:buSzPct val="85000"/>
                  <a:buFont typeface="Wingdings" panose="05000000000000000000" pitchFamily="2" charset="2"/>
                  <a:buChar char="à"/>
                  <a:tabLst/>
                  <a:defRPr/>
                </a:pPr>
                <a:r>
                  <a:rPr kumimoji="0" lang="fr-F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Evaluation de la qualité de vie par HRQOL FACT-Hep</a:t>
                </a:r>
              </a:p>
              <a:p>
                <a:pPr marL="249238" marR="0" lvl="1" indent="-249238" algn="l" defTabSz="914400" rtl="0" eaLnBrk="1" fontAlgn="auto" latinLnBrk="0" hangingPunct="1">
                  <a:lnSpc>
                    <a:spcPct val="100000"/>
                  </a:lnSpc>
                  <a:spcBef>
                    <a:spcPts val="900"/>
                  </a:spcBef>
                  <a:spcAft>
                    <a:spcPts val="0"/>
                  </a:spcAft>
                  <a:buClr>
                    <a:srgbClr val="000000">
                      <a:lumMod val="65000"/>
                      <a:lumOff val="35000"/>
                    </a:srgbClr>
                  </a:buClr>
                  <a:buSzPct val="85000"/>
                  <a:buFont typeface="Wingdings" panose="05000000000000000000" pitchFamily="2" charset="2"/>
                  <a:buChar char="à"/>
                  <a:tabLst/>
                  <a:defRPr/>
                </a:pPr>
                <a: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Variation de la prise cumulée d’opiodes </a:t>
                </a:r>
              </a:p>
              <a:p>
                <a:pPr marL="249238" marR="0" lvl="1" indent="-249238" algn="l" defTabSz="914400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>
                    <a:srgbClr val="000000">
                      <a:lumMod val="65000"/>
                      <a:lumOff val="35000"/>
                    </a:srgbClr>
                  </a:buClr>
                  <a:buSzPct val="85000"/>
                  <a:buFont typeface="Wingdings" panose="05000000000000000000" pitchFamily="2" charset="2"/>
                  <a:buChar char="à"/>
                  <a:tabLst/>
                  <a:defRPr/>
                </a:pPr>
                <a: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Variation dans l’utilisation des opiodes </a:t>
                </a:r>
                <a:b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d’action courte. </a:t>
                </a:r>
                <a:endPara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16" name="Connecteur droit 15">
                <a:extLst>
                  <a:ext uri="{FF2B5EF4-FFF2-40B4-BE49-F238E27FC236}">
                    <a16:creationId xmlns:a16="http://schemas.microsoft.com/office/drawing/2014/main" id="{C1B965B4-AC54-7D55-128A-501EB37355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8866" y="3230544"/>
                <a:ext cx="4762919" cy="0"/>
              </a:xfrm>
              <a:prstGeom prst="line">
                <a:avLst/>
              </a:prstGeom>
              <a:ln w="12700">
                <a:solidFill>
                  <a:schemeClr val="accent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" name="Rectangle 4"/>
              <p:cNvSpPr/>
              <p:nvPr/>
            </p:nvSpPr>
            <p:spPr>
              <a:xfrm>
                <a:off x="6004777" y="4330840"/>
                <a:ext cx="4771195" cy="643093"/>
              </a:xfrm>
              <a:prstGeom prst="rect">
                <a:avLst/>
              </a:prstGeom>
              <a:noFill/>
              <a:ln w="381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14793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à coins arrondis 33">
            <a:extLst>
              <a:ext uri="{FF2B5EF4-FFF2-40B4-BE49-F238E27FC236}">
                <a16:creationId xmlns:a16="http://schemas.microsoft.com/office/drawing/2014/main" id="{9228B4A0-BCA4-5A29-0F02-17B72171AE17}"/>
              </a:ext>
            </a:extLst>
          </p:cNvPr>
          <p:cNvSpPr/>
          <p:nvPr/>
        </p:nvSpPr>
        <p:spPr>
          <a:xfrm>
            <a:off x="495719" y="1477108"/>
            <a:ext cx="5261987" cy="421026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8D1F099F-DB6F-F05A-3F15-542F8C96C3E2}"/>
              </a:ext>
            </a:extLst>
          </p:cNvPr>
          <p:cNvGrpSpPr/>
          <p:nvPr/>
        </p:nvGrpSpPr>
        <p:grpSpPr>
          <a:xfrm>
            <a:off x="1929283" y="1929284"/>
            <a:ext cx="2229319" cy="3326004"/>
            <a:chOff x="1929283" y="1929284"/>
            <a:chExt cx="2229319" cy="3326004"/>
          </a:xfrm>
        </p:grpSpPr>
        <p:cxnSp>
          <p:nvCxnSpPr>
            <p:cNvPr id="19" name="Connecteur droit 18">
              <a:extLst>
                <a:ext uri="{FF2B5EF4-FFF2-40B4-BE49-F238E27FC236}">
                  <a16:creationId xmlns:a16="http://schemas.microsoft.com/office/drawing/2014/main" id="{5081503F-E8C5-ED86-7A3D-12A4091C2332}"/>
                </a:ext>
              </a:extLst>
            </p:cNvPr>
            <p:cNvCxnSpPr>
              <a:cxnSpLocks/>
            </p:cNvCxnSpPr>
            <p:nvPr/>
          </p:nvCxnSpPr>
          <p:spPr>
            <a:xfrm>
              <a:off x="1929283" y="1929284"/>
              <a:ext cx="0" cy="332600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necteur droit 24">
              <a:extLst>
                <a:ext uri="{FF2B5EF4-FFF2-40B4-BE49-F238E27FC236}">
                  <a16:creationId xmlns:a16="http://schemas.microsoft.com/office/drawing/2014/main" id="{BD146907-4B58-3F94-58A0-540AD5866AAA}"/>
                </a:ext>
              </a:extLst>
            </p:cNvPr>
            <p:cNvCxnSpPr>
              <a:cxnSpLocks/>
            </p:cNvCxnSpPr>
            <p:nvPr/>
          </p:nvCxnSpPr>
          <p:spPr>
            <a:xfrm>
              <a:off x="1929284" y="2402162"/>
              <a:ext cx="2229318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necteur droit 27">
              <a:extLst>
                <a:ext uri="{FF2B5EF4-FFF2-40B4-BE49-F238E27FC236}">
                  <a16:creationId xmlns:a16="http://schemas.microsoft.com/office/drawing/2014/main" id="{3A889EE7-0084-AB2D-E98F-32A42747283F}"/>
                </a:ext>
              </a:extLst>
            </p:cNvPr>
            <p:cNvCxnSpPr>
              <a:cxnSpLocks/>
            </p:cNvCxnSpPr>
            <p:nvPr/>
          </p:nvCxnSpPr>
          <p:spPr>
            <a:xfrm>
              <a:off x="1929284" y="4212763"/>
              <a:ext cx="2229318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Radiothérapie du plexus coeliaque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Y. Lawrence et al., ASCO GI® 2023, Abs #662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Etude de phase II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155D1791-7DC9-CF86-59B2-ECD88FB0888F}"/>
              </a:ext>
            </a:extLst>
          </p:cNvPr>
          <p:cNvSpPr txBox="1"/>
          <p:nvPr/>
        </p:nvSpPr>
        <p:spPr>
          <a:xfrm>
            <a:off x="683288" y="1678075"/>
            <a:ext cx="2791432" cy="330072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3"/>
            </a:solidFill>
          </a:ln>
        </p:spPr>
        <p:txBody>
          <a:bodyPr wrap="square" lIns="72000" tIns="72000" rIns="72000" bIns="7200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Consentement au traitement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(n=149)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srgbClr val="2258B0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DC99A320-02A8-AC65-2B6A-F47BF049475B}"/>
              </a:ext>
            </a:extLst>
          </p:cNvPr>
          <p:cNvSpPr txBox="1"/>
          <p:nvPr/>
        </p:nvSpPr>
        <p:spPr>
          <a:xfrm>
            <a:off x="683288" y="2796178"/>
            <a:ext cx="2491991" cy="699404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3"/>
            </a:solidFill>
          </a:ln>
        </p:spPr>
        <p:txBody>
          <a:bodyPr wrap="square" lIns="72000" tIns="72000" rIns="72000" bIns="7200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Radiothérapie du plexus cœliaque en une seule fraction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(n=125)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469F385-F343-4F41-82A3-922CB8CBC324}"/>
              </a:ext>
            </a:extLst>
          </p:cNvPr>
          <p:cNvSpPr txBox="1"/>
          <p:nvPr/>
        </p:nvSpPr>
        <p:spPr>
          <a:xfrm>
            <a:off x="683288" y="5114611"/>
            <a:ext cx="2491991" cy="330072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3"/>
            </a:solidFill>
          </a:ln>
        </p:spPr>
        <p:txBody>
          <a:bodyPr wrap="square" lIns="72000" tIns="72000" rIns="72000" bIns="7200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Évaluable pour l'analyse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(n=90)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67132A7-E342-BA75-FB8B-06224D7B6514}"/>
              </a:ext>
            </a:extLst>
          </p:cNvPr>
          <p:cNvSpPr txBox="1"/>
          <p:nvPr/>
        </p:nvSpPr>
        <p:spPr>
          <a:xfrm>
            <a:off x="2525108" y="2226081"/>
            <a:ext cx="2491991" cy="314683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3"/>
            </a:solidFill>
            <a:prstDash val="sysDot"/>
          </a:ln>
        </p:spPr>
        <p:txBody>
          <a:bodyPr wrap="square" lIns="72000" tIns="72000" rIns="72000" bIns="7200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N'ont pas reçu de traitement (n=24)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46217BDA-8CE6-3A7E-0049-3308F8C6307D}"/>
              </a:ext>
            </a:extLst>
          </p:cNvPr>
          <p:cNvSpPr txBox="1"/>
          <p:nvPr/>
        </p:nvSpPr>
        <p:spPr>
          <a:xfrm>
            <a:off x="2525108" y="3562829"/>
            <a:ext cx="3229207" cy="1499623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3"/>
            </a:solidFill>
            <a:prstDash val="sysDot"/>
          </a:ln>
        </p:spPr>
        <p:txBody>
          <a:bodyPr wrap="square" lIns="72000" tIns="72000" rIns="72000" b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Non évaluable (n=35)*.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Douleur manquante au dépistage (n=10)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Absence de douleur avant le traitement (n=2)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Faible douleur avant le traitement (n=5)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Diminution initiale de la douleur &gt;2 (n=6)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Diminution initiale de la douleur trop importante (n=0)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Décès avant l'évaluation à 3 semaines (n=12)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85184021-9410-2B78-829E-809202BABDDD}"/>
              </a:ext>
            </a:extLst>
          </p:cNvPr>
          <p:cNvSpPr txBox="1"/>
          <p:nvPr/>
        </p:nvSpPr>
        <p:spPr>
          <a:xfrm>
            <a:off x="409038" y="5724877"/>
            <a:ext cx="4345842" cy="314683"/>
          </a:xfrm>
          <a:prstGeom prst="rect">
            <a:avLst/>
          </a:prstGeom>
          <a:noFill/>
          <a:ln w="12700">
            <a:noFill/>
            <a:prstDash val="sysDot"/>
          </a:ln>
        </p:spPr>
        <p:txBody>
          <a:bodyPr wrap="square" lIns="72000" tIns="72000" rIns="72000" b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Les critères d'évaluation ont été prédéfinis dans le protocole.</a:t>
            </a:r>
          </a:p>
        </p:txBody>
      </p:sp>
      <p:grpSp>
        <p:nvGrpSpPr>
          <p:cNvPr id="64" name="Groupe 63">
            <a:extLst>
              <a:ext uri="{FF2B5EF4-FFF2-40B4-BE49-F238E27FC236}">
                <a16:creationId xmlns:a16="http://schemas.microsoft.com/office/drawing/2014/main" id="{933A1611-8C30-59AF-6353-646A93A8CD27}"/>
              </a:ext>
            </a:extLst>
          </p:cNvPr>
          <p:cNvGrpSpPr/>
          <p:nvPr/>
        </p:nvGrpSpPr>
        <p:grpSpPr>
          <a:xfrm>
            <a:off x="6064932" y="800903"/>
            <a:ext cx="5611251" cy="5257802"/>
            <a:chOff x="6064932" y="800903"/>
            <a:chExt cx="5611251" cy="5257802"/>
          </a:xfrm>
        </p:grpSpPr>
        <p:sp>
          <p:nvSpPr>
            <p:cNvPr id="8" name="Rectangle 7"/>
            <p:cNvSpPr/>
            <p:nvPr/>
          </p:nvSpPr>
          <p:spPr>
            <a:xfrm>
              <a:off x="6064932" y="994786"/>
              <a:ext cx="5611251" cy="5063919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ZoneTexte 10"/>
            <p:cNvSpPr txBox="1"/>
            <p:nvPr/>
          </p:nvSpPr>
          <p:spPr>
            <a:xfrm>
              <a:off x="6273437" y="4603024"/>
              <a:ext cx="5041006" cy="13542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90 patients évaluables à 3 semaines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Etude Positive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53.3% de réponse (95% IC : 42.5-63.9)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Test statistiques de </a:t>
              </a:r>
              <a:r>
                <a:rPr kumimoji="0" lang="fr-F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whether</a:t>
              </a: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&gt;40% : p=0.013</a:t>
              </a:r>
            </a:p>
          </p:txBody>
        </p:sp>
        <p:sp>
          <p:nvSpPr>
            <p:cNvPr id="9" name="ZoneTexte 8"/>
            <p:cNvSpPr txBox="1"/>
            <p:nvPr/>
          </p:nvSpPr>
          <p:spPr>
            <a:xfrm>
              <a:off x="6274730" y="800903"/>
              <a:ext cx="154288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ASCO 2022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39D2498E-53E3-5844-C863-0AB97E189714}"/>
                </a:ext>
              </a:extLst>
            </p:cNvPr>
            <p:cNvSpPr txBox="1"/>
            <p:nvPr/>
          </p:nvSpPr>
          <p:spPr>
            <a:xfrm>
              <a:off x="6274730" y="1138945"/>
              <a:ext cx="23700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Changement du niveau de douleur 3 </a:t>
              </a:r>
              <a:r>
                <a:rPr kumimoji="0" 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sem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après le TT</a:t>
              </a:r>
            </a:p>
          </p:txBody>
        </p:sp>
        <p:grpSp>
          <p:nvGrpSpPr>
            <p:cNvPr id="46" name="Groupe 45">
              <a:extLst>
                <a:ext uri="{FF2B5EF4-FFF2-40B4-BE49-F238E27FC236}">
                  <a16:creationId xmlns:a16="http://schemas.microsoft.com/office/drawing/2014/main" id="{EFFFC357-424B-7B1F-623D-F3914E279A25}"/>
                </a:ext>
              </a:extLst>
            </p:cNvPr>
            <p:cNvGrpSpPr/>
            <p:nvPr/>
          </p:nvGrpSpPr>
          <p:grpSpPr>
            <a:xfrm>
              <a:off x="6090183" y="1688828"/>
              <a:ext cx="2780548" cy="2746924"/>
              <a:chOff x="6090183" y="1598393"/>
              <a:chExt cx="2780548" cy="2746924"/>
            </a:xfrm>
          </p:grpSpPr>
          <p:sp>
            <p:nvSpPr>
              <p:cNvPr id="31" name="Forme libre 30">
                <a:extLst>
                  <a:ext uri="{FF2B5EF4-FFF2-40B4-BE49-F238E27FC236}">
                    <a16:creationId xmlns:a16="http://schemas.microsoft.com/office/drawing/2014/main" id="{B37466F8-7E5C-E28A-558F-6FC819D4F54B}"/>
                  </a:ext>
                </a:extLst>
              </p:cNvPr>
              <p:cNvSpPr/>
              <p:nvPr/>
            </p:nvSpPr>
            <p:spPr>
              <a:xfrm>
                <a:off x="6395545" y="1839310"/>
                <a:ext cx="2475186" cy="2286000"/>
              </a:xfrm>
              <a:custGeom>
                <a:avLst/>
                <a:gdLst>
                  <a:gd name="connsiteX0" fmla="*/ 0 w 2475186"/>
                  <a:gd name="connsiteY0" fmla="*/ 0 h 2286000"/>
                  <a:gd name="connsiteX1" fmla="*/ 0 w 2475186"/>
                  <a:gd name="connsiteY1" fmla="*/ 2286000 h 2286000"/>
                  <a:gd name="connsiteX2" fmla="*/ 2475186 w 2475186"/>
                  <a:gd name="connsiteY2" fmla="*/ 2286000 h 228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75186" h="2286000">
                    <a:moveTo>
                      <a:pt x="0" y="0"/>
                    </a:moveTo>
                    <a:lnTo>
                      <a:pt x="0" y="2286000"/>
                    </a:lnTo>
                    <a:lnTo>
                      <a:pt x="2475186" y="2286000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ZoneTexte 32">
                <a:extLst>
                  <a:ext uri="{FF2B5EF4-FFF2-40B4-BE49-F238E27FC236}">
                    <a16:creationId xmlns:a16="http://schemas.microsoft.com/office/drawing/2014/main" id="{042BA88E-1F12-CED6-DBAF-851AA108F308}"/>
                  </a:ext>
                </a:extLst>
              </p:cNvPr>
              <p:cNvSpPr txBox="1"/>
              <p:nvPr/>
            </p:nvSpPr>
            <p:spPr>
              <a:xfrm>
                <a:off x="6274730" y="1598393"/>
                <a:ext cx="1912829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Change in BPI</a:t>
                </a:r>
              </a:p>
            </p:txBody>
          </p:sp>
          <p:sp>
            <p:nvSpPr>
              <p:cNvPr id="34" name="ZoneTexte 33">
                <a:extLst>
                  <a:ext uri="{FF2B5EF4-FFF2-40B4-BE49-F238E27FC236}">
                    <a16:creationId xmlns:a16="http://schemas.microsoft.com/office/drawing/2014/main" id="{9E4076CC-F158-243C-FE4B-54E8339DEB40}"/>
                  </a:ext>
                </a:extLst>
              </p:cNvPr>
              <p:cNvSpPr txBox="1"/>
              <p:nvPr/>
            </p:nvSpPr>
            <p:spPr>
              <a:xfrm>
                <a:off x="6152577" y="2530305"/>
                <a:ext cx="279633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35" name="ZoneTexte 34">
                <a:extLst>
                  <a:ext uri="{FF2B5EF4-FFF2-40B4-BE49-F238E27FC236}">
                    <a16:creationId xmlns:a16="http://schemas.microsoft.com/office/drawing/2014/main" id="{2617B196-B1C3-91D7-4AF5-3CF3ED521A5C}"/>
                  </a:ext>
                </a:extLst>
              </p:cNvPr>
              <p:cNvSpPr txBox="1"/>
              <p:nvPr/>
            </p:nvSpPr>
            <p:spPr>
              <a:xfrm>
                <a:off x="6090183" y="3387120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-5</a:t>
                </a:r>
              </a:p>
            </p:txBody>
          </p:sp>
          <p:sp>
            <p:nvSpPr>
              <p:cNvPr id="36" name="ZoneTexte 35">
                <a:extLst>
                  <a:ext uri="{FF2B5EF4-FFF2-40B4-BE49-F238E27FC236}">
                    <a16:creationId xmlns:a16="http://schemas.microsoft.com/office/drawing/2014/main" id="{B73E191C-EB44-E8FC-8DE5-AF03E1A908CD}"/>
                  </a:ext>
                </a:extLst>
              </p:cNvPr>
              <p:cNvSpPr txBox="1"/>
              <p:nvPr/>
            </p:nvSpPr>
            <p:spPr>
              <a:xfrm>
                <a:off x="6317038" y="4099096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37" name="ZoneTexte 36">
                <a:extLst>
                  <a:ext uri="{FF2B5EF4-FFF2-40B4-BE49-F238E27FC236}">
                    <a16:creationId xmlns:a16="http://schemas.microsoft.com/office/drawing/2014/main" id="{40A7A478-7F79-8837-487B-14EC1BE4FC3C}"/>
                  </a:ext>
                </a:extLst>
              </p:cNvPr>
              <p:cNvSpPr txBox="1"/>
              <p:nvPr/>
            </p:nvSpPr>
            <p:spPr>
              <a:xfrm>
                <a:off x="6980152" y="4099096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25</a:t>
                </a:r>
              </a:p>
            </p:txBody>
          </p:sp>
          <p:sp>
            <p:nvSpPr>
              <p:cNvPr id="38" name="ZoneTexte 37">
                <a:extLst>
                  <a:ext uri="{FF2B5EF4-FFF2-40B4-BE49-F238E27FC236}">
                    <a16:creationId xmlns:a16="http://schemas.microsoft.com/office/drawing/2014/main" id="{F3067755-FB8F-1F67-974B-F3D741962CFB}"/>
                  </a:ext>
                </a:extLst>
              </p:cNvPr>
              <p:cNvSpPr txBox="1"/>
              <p:nvPr/>
            </p:nvSpPr>
            <p:spPr>
              <a:xfrm>
                <a:off x="7632796" y="4099096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50</a:t>
                </a:r>
              </a:p>
            </p:txBody>
          </p:sp>
          <p:sp>
            <p:nvSpPr>
              <p:cNvPr id="39" name="ZoneTexte 38">
                <a:extLst>
                  <a:ext uri="{FF2B5EF4-FFF2-40B4-BE49-F238E27FC236}">
                    <a16:creationId xmlns:a16="http://schemas.microsoft.com/office/drawing/2014/main" id="{ACCCAFB2-B8D2-3CF6-4048-C2672AB86568}"/>
                  </a:ext>
                </a:extLst>
              </p:cNvPr>
              <p:cNvSpPr txBox="1"/>
              <p:nvPr/>
            </p:nvSpPr>
            <p:spPr>
              <a:xfrm>
                <a:off x="8288931" y="4099096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75</a:t>
                </a:r>
              </a:p>
            </p:txBody>
          </p:sp>
          <p:sp>
            <p:nvSpPr>
              <p:cNvPr id="44" name="Forme libre 43">
                <a:extLst>
                  <a:ext uri="{FF2B5EF4-FFF2-40B4-BE49-F238E27FC236}">
                    <a16:creationId xmlns:a16="http://schemas.microsoft.com/office/drawing/2014/main" id="{C5770420-95DB-4CDB-FEE8-7F3A022C81AB}"/>
                  </a:ext>
                </a:extLst>
              </p:cNvPr>
              <p:cNvSpPr/>
              <p:nvPr/>
            </p:nvSpPr>
            <p:spPr>
              <a:xfrm>
                <a:off x="6498522" y="2656402"/>
                <a:ext cx="1821820" cy="1378580"/>
              </a:xfrm>
              <a:custGeom>
                <a:avLst/>
                <a:gdLst>
                  <a:gd name="connsiteX0" fmla="*/ 0 w 1821820"/>
                  <a:gd name="connsiteY0" fmla="*/ 6980 h 1378580"/>
                  <a:gd name="connsiteX1" fmla="*/ 0 w 1821820"/>
                  <a:gd name="connsiteY1" fmla="*/ 1378580 h 1378580"/>
                  <a:gd name="connsiteX2" fmla="*/ 104702 w 1821820"/>
                  <a:gd name="connsiteY2" fmla="*/ 1378580 h 1378580"/>
                  <a:gd name="connsiteX3" fmla="*/ 104702 w 1821820"/>
                  <a:gd name="connsiteY3" fmla="*/ 1207566 h 1378580"/>
                  <a:gd name="connsiteX4" fmla="*/ 164034 w 1821820"/>
                  <a:gd name="connsiteY4" fmla="*/ 1207566 h 1378580"/>
                  <a:gd name="connsiteX5" fmla="*/ 164034 w 1821820"/>
                  <a:gd name="connsiteY5" fmla="*/ 1029572 h 1378580"/>
                  <a:gd name="connsiteX6" fmla="*/ 317597 w 1821820"/>
                  <a:gd name="connsiteY6" fmla="*/ 1029572 h 1378580"/>
                  <a:gd name="connsiteX7" fmla="*/ 317597 w 1821820"/>
                  <a:gd name="connsiteY7" fmla="*/ 862049 h 1378580"/>
                  <a:gd name="connsiteX8" fmla="*/ 527002 w 1821820"/>
                  <a:gd name="connsiteY8" fmla="*/ 862049 h 1378580"/>
                  <a:gd name="connsiteX9" fmla="*/ 527002 w 1821820"/>
                  <a:gd name="connsiteY9" fmla="*/ 684055 h 1378580"/>
                  <a:gd name="connsiteX10" fmla="*/ 774797 w 1821820"/>
                  <a:gd name="connsiteY10" fmla="*/ 684055 h 1378580"/>
                  <a:gd name="connsiteX11" fmla="*/ 774797 w 1821820"/>
                  <a:gd name="connsiteY11" fmla="*/ 516531 h 1378580"/>
                  <a:gd name="connsiteX12" fmla="*/ 1060983 w 1821820"/>
                  <a:gd name="connsiteY12" fmla="*/ 516531 h 1378580"/>
                  <a:gd name="connsiteX13" fmla="*/ 1060983 w 1821820"/>
                  <a:gd name="connsiteY13" fmla="*/ 349008 h 1378580"/>
                  <a:gd name="connsiteX14" fmla="*/ 1451872 w 1821820"/>
                  <a:gd name="connsiteY14" fmla="*/ 349008 h 1378580"/>
                  <a:gd name="connsiteX15" fmla="*/ 1451872 w 1821820"/>
                  <a:gd name="connsiteY15" fmla="*/ 174504 h 1378580"/>
                  <a:gd name="connsiteX16" fmla="*/ 1821820 w 1821820"/>
                  <a:gd name="connsiteY16" fmla="*/ 174504 h 1378580"/>
                  <a:gd name="connsiteX17" fmla="*/ 1821820 w 1821820"/>
                  <a:gd name="connsiteY17" fmla="*/ 0 h 1378580"/>
                  <a:gd name="connsiteX18" fmla="*/ 0 w 1821820"/>
                  <a:gd name="connsiteY18" fmla="*/ 6980 h 137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21820" h="1378580">
                    <a:moveTo>
                      <a:pt x="0" y="6980"/>
                    </a:moveTo>
                    <a:lnTo>
                      <a:pt x="0" y="1378580"/>
                    </a:lnTo>
                    <a:lnTo>
                      <a:pt x="104702" y="1378580"/>
                    </a:lnTo>
                    <a:lnTo>
                      <a:pt x="104702" y="1207566"/>
                    </a:lnTo>
                    <a:lnTo>
                      <a:pt x="164034" y="1207566"/>
                    </a:lnTo>
                    <a:lnTo>
                      <a:pt x="164034" y="1029572"/>
                    </a:lnTo>
                    <a:lnTo>
                      <a:pt x="317597" y="1029572"/>
                    </a:lnTo>
                    <a:lnTo>
                      <a:pt x="317597" y="862049"/>
                    </a:lnTo>
                    <a:lnTo>
                      <a:pt x="527002" y="862049"/>
                    </a:lnTo>
                    <a:lnTo>
                      <a:pt x="527002" y="684055"/>
                    </a:lnTo>
                    <a:lnTo>
                      <a:pt x="774797" y="684055"/>
                    </a:lnTo>
                    <a:lnTo>
                      <a:pt x="774797" y="516531"/>
                    </a:lnTo>
                    <a:lnTo>
                      <a:pt x="1060983" y="516531"/>
                    </a:lnTo>
                    <a:lnTo>
                      <a:pt x="1060983" y="349008"/>
                    </a:lnTo>
                    <a:lnTo>
                      <a:pt x="1451872" y="349008"/>
                    </a:lnTo>
                    <a:lnTo>
                      <a:pt x="1451872" y="174504"/>
                    </a:lnTo>
                    <a:lnTo>
                      <a:pt x="1821820" y="174504"/>
                    </a:lnTo>
                    <a:lnTo>
                      <a:pt x="1821820" y="0"/>
                    </a:lnTo>
                    <a:lnTo>
                      <a:pt x="0" y="698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Forme libre 44">
                <a:extLst>
                  <a:ext uri="{FF2B5EF4-FFF2-40B4-BE49-F238E27FC236}">
                    <a16:creationId xmlns:a16="http://schemas.microsoft.com/office/drawing/2014/main" id="{733EED96-1BD3-1FF3-A6BA-CD4782FFB29D}"/>
                  </a:ext>
                </a:extLst>
              </p:cNvPr>
              <p:cNvSpPr/>
              <p:nvPr/>
            </p:nvSpPr>
            <p:spPr>
              <a:xfrm>
                <a:off x="8445985" y="1947236"/>
                <a:ext cx="324577" cy="708485"/>
              </a:xfrm>
              <a:custGeom>
                <a:avLst/>
                <a:gdLst>
                  <a:gd name="connsiteX0" fmla="*/ 0 w 324577"/>
                  <a:gd name="connsiteY0" fmla="*/ 708485 h 708485"/>
                  <a:gd name="connsiteX1" fmla="*/ 324577 w 324577"/>
                  <a:gd name="connsiteY1" fmla="*/ 708485 h 708485"/>
                  <a:gd name="connsiteX2" fmla="*/ 324577 w 324577"/>
                  <a:gd name="connsiteY2" fmla="*/ 0 h 708485"/>
                  <a:gd name="connsiteX3" fmla="*/ 261755 w 324577"/>
                  <a:gd name="connsiteY3" fmla="*/ 0 h 708485"/>
                  <a:gd name="connsiteX4" fmla="*/ 261755 w 324577"/>
                  <a:gd name="connsiteY4" fmla="*/ 188464 h 708485"/>
                  <a:gd name="connsiteX5" fmla="*/ 261755 w 324577"/>
                  <a:gd name="connsiteY5" fmla="*/ 188464 h 708485"/>
                  <a:gd name="connsiteX6" fmla="*/ 230345 w 324577"/>
                  <a:gd name="connsiteY6" fmla="*/ 188464 h 708485"/>
                  <a:gd name="connsiteX7" fmla="*/ 230345 w 324577"/>
                  <a:gd name="connsiteY7" fmla="*/ 355987 h 708485"/>
                  <a:gd name="connsiteX8" fmla="*/ 160543 w 324577"/>
                  <a:gd name="connsiteY8" fmla="*/ 355987 h 708485"/>
                  <a:gd name="connsiteX9" fmla="*/ 160543 w 324577"/>
                  <a:gd name="connsiteY9" fmla="*/ 530491 h 708485"/>
                  <a:gd name="connsiteX10" fmla="*/ 3490 w 324577"/>
                  <a:gd name="connsiteY10" fmla="*/ 530491 h 708485"/>
                  <a:gd name="connsiteX11" fmla="*/ 0 w 324577"/>
                  <a:gd name="connsiteY11" fmla="*/ 708485 h 708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4577" h="708485">
                    <a:moveTo>
                      <a:pt x="0" y="708485"/>
                    </a:moveTo>
                    <a:lnTo>
                      <a:pt x="324577" y="708485"/>
                    </a:lnTo>
                    <a:lnTo>
                      <a:pt x="324577" y="0"/>
                    </a:lnTo>
                    <a:lnTo>
                      <a:pt x="261755" y="0"/>
                    </a:lnTo>
                    <a:lnTo>
                      <a:pt x="261755" y="188464"/>
                    </a:lnTo>
                    <a:lnTo>
                      <a:pt x="261755" y="188464"/>
                    </a:lnTo>
                    <a:lnTo>
                      <a:pt x="230345" y="188464"/>
                    </a:lnTo>
                    <a:lnTo>
                      <a:pt x="230345" y="355987"/>
                    </a:lnTo>
                    <a:lnTo>
                      <a:pt x="160543" y="355987"/>
                    </a:lnTo>
                    <a:lnTo>
                      <a:pt x="160543" y="530491"/>
                    </a:lnTo>
                    <a:lnTo>
                      <a:pt x="3490" y="530491"/>
                    </a:lnTo>
                    <a:cubicBezTo>
                      <a:pt x="2327" y="589822"/>
                      <a:pt x="1163" y="649154"/>
                      <a:pt x="0" y="7084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41" name="Connecteur droit 40">
                <a:extLst>
                  <a:ext uri="{FF2B5EF4-FFF2-40B4-BE49-F238E27FC236}">
                    <a16:creationId xmlns:a16="http://schemas.microsoft.com/office/drawing/2014/main" id="{DC637C3F-AB0A-E7CA-BA9A-AD4C1A5B22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418251" y="2655948"/>
                <a:ext cx="2443053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F5E9BEBB-8BCE-25EE-7722-B5846115E2AD}"/>
                </a:ext>
              </a:extLst>
            </p:cNvPr>
            <p:cNvSpPr txBox="1"/>
            <p:nvPr/>
          </p:nvSpPr>
          <p:spPr>
            <a:xfrm>
              <a:off x="8976320" y="1138945"/>
              <a:ext cx="23700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Changement du niveau de douleur 6 </a:t>
              </a:r>
              <a:r>
                <a:rPr kumimoji="0" 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sem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après le TT</a:t>
              </a:r>
            </a:p>
          </p:txBody>
        </p:sp>
        <p:sp>
          <p:nvSpPr>
            <p:cNvPr id="62" name="Forme libre 61">
              <a:extLst>
                <a:ext uri="{FF2B5EF4-FFF2-40B4-BE49-F238E27FC236}">
                  <a16:creationId xmlns:a16="http://schemas.microsoft.com/office/drawing/2014/main" id="{39853169-E6A8-5B22-9D24-A168BAD60AB7}"/>
                </a:ext>
              </a:extLst>
            </p:cNvPr>
            <p:cNvSpPr/>
            <p:nvPr/>
          </p:nvSpPr>
          <p:spPr>
            <a:xfrm>
              <a:off x="9203473" y="2750634"/>
              <a:ext cx="1851103" cy="1408771"/>
            </a:xfrm>
            <a:custGeom>
              <a:avLst/>
              <a:gdLst>
                <a:gd name="connsiteX0" fmla="*/ 0 w 1851103"/>
                <a:gd name="connsiteY0" fmla="*/ 0 h 1408771"/>
                <a:gd name="connsiteX1" fmla="*/ 0 w 1851103"/>
                <a:gd name="connsiteY1" fmla="*/ 1408771 h 1408771"/>
                <a:gd name="connsiteX2" fmla="*/ 52039 w 1851103"/>
                <a:gd name="connsiteY2" fmla="*/ 1408771 h 1408771"/>
                <a:gd name="connsiteX3" fmla="*/ 52039 w 1851103"/>
                <a:gd name="connsiteY3" fmla="*/ 1226634 h 1408771"/>
                <a:gd name="connsiteX4" fmla="*/ 208156 w 1851103"/>
                <a:gd name="connsiteY4" fmla="*/ 1226634 h 1408771"/>
                <a:gd name="connsiteX5" fmla="*/ 208156 w 1851103"/>
                <a:gd name="connsiteY5" fmla="*/ 1044498 h 1408771"/>
                <a:gd name="connsiteX6" fmla="*/ 464634 w 1851103"/>
                <a:gd name="connsiteY6" fmla="*/ 1044498 h 1408771"/>
                <a:gd name="connsiteX7" fmla="*/ 464634 w 1851103"/>
                <a:gd name="connsiteY7" fmla="*/ 880946 h 1408771"/>
                <a:gd name="connsiteX8" fmla="*/ 799171 w 1851103"/>
                <a:gd name="connsiteY8" fmla="*/ 880946 h 1408771"/>
                <a:gd name="connsiteX9" fmla="*/ 799171 w 1851103"/>
                <a:gd name="connsiteY9" fmla="*/ 691376 h 1408771"/>
                <a:gd name="connsiteX10" fmla="*/ 955288 w 1851103"/>
                <a:gd name="connsiteY10" fmla="*/ 691376 h 1408771"/>
                <a:gd name="connsiteX11" fmla="*/ 955288 w 1851103"/>
                <a:gd name="connsiteY11" fmla="*/ 524107 h 1408771"/>
                <a:gd name="connsiteX12" fmla="*/ 1319561 w 1851103"/>
                <a:gd name="connsiteY12" fmla="*/ 524107 h 1408771"/>
                <a:gd name="connsiteX13" fmla="*/ 1319561 w 1851103"/>
                <a:gd name="connsiteY13" fmla="*/ 349405 h 1408771"/>
                <a:gd name="connsiteX14" fmla="*/ 1650381 w 1851103"/>
                <a:gd name="connsiteY14" fmla="*/ 349405 h 1408771"/>
                <a:gd name="connsiteX15" fmla="*/ 1650381 w 1851103"/>
                <a:gd name="connsiteY15" fmla="*/ 167268 h 1408771"/>
                <a:gd name="connsiteX16" fmla="*/ 1851103 w 1851103"/>
                <a:gd name="connsiteY16" fmla="*/ 167268 h 1408771"/>
                <a:gd name="connsiteX17" fmla="*/ 1851103 w 1851103"/>
                <a:gd name="connsiteY17" fmla="*/ 0 h 1408771"/>
                <a:gd name="connsiteX18" fmla="*/ 0 w 1851103"/>
                <a:gd name="connsiteY18" fmla="*/ 0 h 140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51103" h="1408771">
                  <a:moveTo>
                    <a:pt x="0" y="0"/>
                  </a:moveTo>
                  <a:lnTo>
                    <a:pt x="0" y="1408771"/>
                  </a:lnTo>
                  <a:lnTo>
                    <a:pt x="52039" y="1408771"/>
                  </a:lnTo>
                  <a:lnTo>
                    <a:pt x="52039" y="1226634"/>
                  </a:lnTo>
                  <a:lnTo>
                    <a:pt x="208156" y="1226634"/>
                  </a:lnTo>
                  <a:lnTo>
                    <a:pt x="208156" y="1044498"/>
                  </a:lnTo>
                  <a:lnTo>
                    <a:pt x="464634" y="1044498"/>
                  </a:lnTo>
                  <a:lnTo>
                    <a:pt x="464634" y="880946"/>
                  </a:lnTo>
                  <a:lnTo>
                    <a:pt x="799171" y="880946"/>
                  </a:lnTo>
                  <a:lnTo>
                    <a:pt x="799171" y="691376"/>
                  </a:lnTo>
                  <a:lnTo>
                    <a:pt x="955288" y="691376"/>
                  </a:lnTo>
                  <a:lnTo>
                    <a:pt x="955288" y="524107"/>
                  </a:lnTo>
                  <a:lnTo>
                    <a:pt x="1319561" y="524107"/>
                  </a:lnTo>
                  <a:lnTo>
                    <a:pt x="1319561" y="349405"/>
                  </a:lnTo>
                  <a:lnTo>
                    <a:pt x="1650381" y="349405"/>
                  </a:lnTo>
                  <a:lnTo>
                    <a:pt x="1650381" y="167268"/>
                  </a:lnTo>
                  <a:lnTo>
                    <a:pt x="1851103" y="167268"/>
                  </a:lnTo>
                  <a:lnTo>
                    <a:pt x="1851103" y="0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" name="Forme libre 62">
              <a:extLst>
                <a:ext uri="{FF2B5EF4-FFF2-40B4-BE49-F238E27FC236}">
                  <a16:creationId xmlns:a16="http://schemas.microsoft.com/office/drawing/2014/main" id="{F8F2F57D-3CAA-0E2D-EC50-98F672836511}"/>
                </a:ext>
              </a:extLst>
            </p:cNvPr>
            <p:cNvSpPr/>
            <p:nvPr/>
          </p:nvSpPr>
          <p:spPr>
            <a:xfrm>
              <a:off x="11244146" y="2211658"/>
              <a:ext cx="159834" cy="535259"/>
            </a:xfrm>
            <a:custGeom>
              <a:avLst/>
              <a:gdLst>
                <a:gd name="connsiteX0" fmla="*/ 3717 w 159834"/>
                <a:gd name="connsiteY0" fmla="*/ 535259 h 535259"/>
                <a:gd name="connsiteX1" fmla="*/ 159834 w 159834"/>
                <a:gd name="connsiteY1" fmla="*/ 535259 h 535259"/>
                <a:gd name="connsiteX2" fmla="*/ 159834 w 159834"/>
                <a:gd name="connsiteY2" fmla="*/ 0 h 535259"/>
                <a:gd name="connsiteX3" fmla="*/ 159834 w 159834"/>
                <a:gd name="connsiteY3" fmla="*/ 0 h 535259"/>
                <a:gd name="connsiteX4" fmla="*/ 126381 w 159834"/>
                <a:gd name="connsiteY4" fmla="*/ 0 h 535259"/>
                <a:gd name="connsiteX5" fmla="*/ 126381 w 159834"/>
                <a:gd name="connsiteY5" fmla="*/ 185854 h 535259"/>
                <a:gd name="connsiteX6" fmla="*/ 74342 w 159834"/>
                <a:gd name="connsiteY6" fmla="*/ 185854 h 535259"/>
                <a:gd name="connsiteX7" fmla="*/ 74342 w 159834"/>
                <a:gd name="connsiteY7" fmla="*/ 353122 h 535259"/>
                <a:gd name="connsiteX8" fmla="*/ 0 w 159834"/>
                <a:gd name="connsiteY8" fmla="*/ 353122 h 535259"/>
                <a:gd name="connsiteX9" fmla="*/ 3717 w 159834"/>
                <a:gd name="connsiteY9" fmla="*/ 535259 h 53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834" h="535259">
                  <a:moveTo>
                    <a:pt x="3717" y="535259"/>
                  </a:moveTo>
                  <a:lnTo>
                    <a:pt x="159834" y="535259"/>
                  </a:lnTo>
                  <a:lnTo>
                    <a:pt x="159834" y="0"/>
                  </a:lnTo>
                  <a:lnTo>
                    <a:pt x="159834" y="0"/>
                  </a:lnTo>
                  <a:lnTo>
                    <a:pt x="126381" y="0"/>
                  </a:lnTo>
                  <a:lnTo>
                    <a:pt x="126381" y="185854"/>
                  </a:lnTo>
                  <a:lnTo>
                    <a:pt x="74342" y="185854"/>
                  </a:lnTo>
                  <a:lnTo>
                    <a:pt x="74342" y="353122"/>
                  </a:lnTo>
                  <a:lnTo>
                    <a:pt x="0" y="353122"/>
                  </a:lnTo>
                  <a:lnTo>
                    <a:pt x="3717" y="535259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8" name="Groupe 47">
              <a:extLst>
                <a:ext uri="{FF2B5EF4-FFF2-40B4-BE49-F238E27FC236}">
                  <a16:creationId xmlns:a16="http://schemas.microsoft.com/office/drawing/2014/main" id="{9F3E9074-A237-E8BE-6A2E-8EEE21143335}"/>
                </a:ext>
              </a:extLst>
            </p:cNvPr>
            <p:cNvGrpSpPr/>
            <p:nvPr/>
          </p:nvGrpSpPr>
          <p:grpSpPr>
            <a:xfrm>
              <a:off x="8791773" y="1688828"/>
              <a:ext cx="2780548" cy="2746924"/>
              <a:chOff x="6090183" y="1598393"/>
              <a:chExt cx="2780548" cy="2746924"/>
            </a:xfrm>
          </p:grpSpPr>
          <p:sp>
            <p:nvSpPr>
              <p:cNvPr id="49" name="Forme libre 48">
                <a:extLst>
                  <a:ext uri="{FF2B5EF4-FFF2-40B4-BE49-F238E27FC236}">
                    <a16:creationId xmlns:a16="http://schemas.microsoft.com/office/drawing/2014/main" id="{54B14931-CEBE-A573-88E5-86D51C540665}"/>
                  </a:ext>
                </a:extLst>
              </p:cNvPr>
              <p:cNvSpPr/>
              <p:nvPr/>
            </p:nvSpPr>
            <p:spPr>
              <a:xfrm>
                <a:off x="6395545" y="1839310"/>
                <a:ext cx="2475186" cy="2286000"/>
              </a:xfrm>
              <a:custGeom>
                <a:avLst/>
                <a:gdLst>
                  <a:gd name="connsiteX0" fmla="*/ 0 w 2475186"/>
                  <a:gd name="connsiteY0" fmla="*/ 0 h 2286000"/>
                  <a:gd name="connsiteX1" fmla="*/ 0 w 2475186"/>
                  <a:gd name="connsiteY1" fmla="*/ 2286000 h 2286000"/>
                  <a:gd name="connsiteX2" fmla="*/ 2475186 w 2475186"/>
                  <a:gd name="connsiteY2" fmla="*/ 2286000 h 228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75186" h="2286000">
                    <a:moveTo>
                      <a:pt x="0" y="0"/>
                    </a:moveTo>
                    <a:lnTo>
                      <a:pt x="0" y="2286000"/>
                    </a:lnTo>
                    <a:lnTo>
                      <a:pt x="2475186" y="2286000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" name="ZoneTexte 49">
                <a:extLst>
                  <a:ext uri="{FF2B5EF4-FFF2-40B4-BE49-F238E27FC236}">
                    <a16:creationId xmlns:a16="http://schemas.microsoft.com/office/drawing/2014/main" id="{435A5056-172F-5D7C-4396-67DF154FCCFA}"/>
                  </a:ext>
                </a:extLst>
              </p:cNvPr>
              <p:cNvSpPr txBox="1"/>
              <p:nvPr/>
            </p:nvSpPr>
            <p:spPr>
              <a:xfrm>
                <a:off x="6274730" y="1598393"/>
                <a:ext cx="1912829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Change in BPI</a:t>
                </a:r>
              </a:p>
            </p:txBody>
          </p:sp>
          <p:sp>
            <p:nvSpPr>
              <p:cNvPr id="51" name="ZoneTexte 50">
                <a:extLst>
                  <a:ext uri="{FF2B5EF4-FFF2-40B4-BE49-F238E27FC236}">
                    <a16:creationId xmlns:a16="http://schemas.microsoft.com/office/drawing/2014/main" id="{CDE8490D-3F82-522D-2978-63083DC0BB5B}"/>
                  </a:ext>
                </a:extLst>
              </p:cNvPr>
              <p:cNvSpPr txBox="1"/>
              <p:nvPr/>
            </p:nvSpPr>
            <p:spPr>
              <a:xfrm>
                <a:off x="6152577" y="2530305"/>
                <a:ext cx="279633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52" name="ZoneTexte 51">
                <a:extLst>
                  <a:ext uri="{FF2B5EF4-FFF2-40B4-BE49-F238E27FC236}">
                    <a16:creationId xmlns:a16="http://schemas.microsoft.com/office/drawing/2014/main" id="{4BCE11F1-CD0A-7259-0242-A2B0F7ECED1D}"/>
                  </a:ext>
                </a:extLst>
              </p:cNvPr>
              <p:cNvSpPr txBox="1"/>
              <p:nvPr/>
            </p:nvSpPr>
            <p:spPr>
              <a:xfrm>
                <a:off x="6090183" y="3587842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-6</a:t>
                </a:r>
              </a:p>
            </p:txBody>
          </p:sp>
          <p:sp>
            <p:nvSpPr>
              <p:cNvPr id="53" name="ZoneTexte 52">
                <a:extLst>
                  <a:ext uri="{FF2B5EF4-FFF2-40B4-BE49-F238E27FC236}">
                    <a16:creationId xmlns:a16="http://schemas.microsoft.com/office/drawing/2014/main" id="{0DD5BADD-99CA-076D-6941-BCB568745B99}"/>
                  </a:ext>
                </a:extLst>
              </p:cNvPr>
              <p:cNvSpPr txBox="1"/>
              <p:nvPr/>
            </p:nvSpPr>
            <p:spPr>
              <a:xfrm>
                <a:off x="6317038" y="4099096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54" name="ZoneTexte 53">
                <a:extLst>
                  <a:ext uri="{FF2B5EF4-FFF2-40B4-BE49-F238E27FC236}">
                    <a16:creationId xmlns:a16="http://schemas.microsoft.com/office/drawing/2014/main" id="{0A5C4499-3F72-62AE-153B-13A9C8A99553}"/>
                  </a:ext>
                </a:extLst>
              </p:cNvPr>
              <p:cNvSpPr txBox="1"/>
              <p:nvPr/>
            </p:nvSpPr>
            <p:spPr>
              <a:xfrm>
                <a:off x="6980152" y="4099096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55" name="ZoneTexte 54">
                <a:extLst>
                  <a:ext uri="{FF2B5EF4-FFF2-40B4-BE49-F238E27FC236}">
                    <a16:creationId xmlns:a16="http://schemas.microsoft.com/office/drawing/2014/main" id="{DF3A93DF-7251-8E69-2463-87DCAAE862C8}"/>
                  </a:ext>
                </a:extLst>
              </p:cNvPr>
              <p:cNvSpPr txBox="1"/>
              <p:nvPr/>
            </p:nvSpPr>
            <p:spPr>
              <a:xfrm>
                <a:off x="7632796" y="4099096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40</a:t>
                </a:r>
              </a:p>
            </p:txBody>
          </p:sp>
          <p:sp>
            <p:nvSpPr>
              <p:cNvPr id="56" name="ZoneTexte 55">
                <a:extLst>
                  <a:ext uri="{FF2B5EF4-FFF2-40B4-BE49-F238E27FC236}">
                    <a16:creationId xmlns:a16="http://schemas.microsoft.com/office/drawing/2014/main" id="{0E3594EA-BF44-6CF3-27D1-F544BC80F28A}"/>
                  </a:ext>
                </a:extLst>
              </p:cNvPr>
              <p:cNvSpPr txBox="1"/>
              <p:nvPr/>
            </p:nvSpPr>
            <p:spPr>
              <a:xfrm>
                <a:off x="8288931" y="4099096"/>
                <a:ext cx="34202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60</a:t>
                </a:r>
              </a:p>
            </p:txBody>
          </p:sp>
          <p:cxnSp>
            <p:nvCxnSpPr>
              <p:cNvPr id="59" name="Connecteur droit 58">
                <a:extLst>
                  <a:ext uri="{FF2B5EF4-FFF2-40B4-BE49-F238E27FC236}">
                    <a16:creationId xmlns:a16="http://schemas.microsoft.com/office/drawing/2014/main" id="{261ABBA5-41CE-B6CE-0A98-C08CC6E918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418251" y="2655948"/>
                <a:ext cx="2443053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ZoneTexte 59">
                <a:extLst>
                  <a:ext uri="{FF2B5EF4-FFF2-40B4-BE49-F238E27FC236}">
                    <a16:creationId xmlns:a16="http://schemas.microsoft.com/office/drawing/2014/main" id="{FCC51A12-1EBB-B8DB-7ACA-344EF2499F8C}"/>
                  </a:ext>
                </a:extLst>
              </p:cNvPr>
              <p:cNvSpPr txBox="1"/>
              <p:nvPr/>
            </p:nvSpPr>
            <p:spPr>
              <a:xfrm>
                <a:off x="6122743" y="3043261"/>
                <a:ext cx="309468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-3</a:t>
                </a:r>
              </a:p>
            </p:txBody>
          </p:sp>
          <p:sp>
            <p:nvSpPr>
              <p:cNvPr id="61" name="ZoneTexte 60">
                <a:extLst>
                  <a:ext uri="{FF2B5EF4-FFF2-40B4-BE49-F238E27FC236}">
                    <a16:creationId xmlns:a16="http://schemas.microsoft.com/office/drawing/2014/main" id="{939BFE2F-761C-B32F-2E36-BC4558B15B8D}"/>
                  </a:ext>
                </a:extLst>
              </p:cNvPr>
              <p:cNvSpPr txBox="1"/>
              <p:nvPr/>
            </p:nvSpPr>
            <p:spPr>
              <a:xfrm>
                <a:off x="6152577" y="2003866"/>
                <a:ext cx="279633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352216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Radiothérapie du plexus coeliaque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Y. Lawrence et al., ASCO GI® 2023, Abs #662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5"/>
          </p:nvPr>
        </p:nvSpPr>
        <p:spPr>
          <a:xfrm>
            <a:off x="4883499" y="5128654"/>
            <a:ext cx="6953459" cy="950599"/>
          </a:xfrm>
        </p:spPr>
        <p:txBody>
          <a:bodyPr/>
          <a:lstStyle/>
          <a:p>
            <a:pPr>
              <a:spcBef>
                <a:spcPts val="600"/>
              </a:spcBef>
            </a:pPr>
            <a:r>
              <a:rPr lang="fr-FR" sz="1600" dirty="0"/>
              <a:t>La radiothérapie du plexus cœliaque diminue la douleur et la prise d’opioïdes 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Le traitement par radiothérapie améliore la qualité de vie des patients</a:t>
            </a:r>
          </a:p>
        </p:txBody>
      </p:sp>
      <p:sp>
        <p:nvSpPr>
          <p:cNvPr id="20" name="Espace réservé du texte 19">
            <a:extLst>
              <a:ext uri="{FF2B5EF4-FFF2-40B4-BE49-F238E27FC236}">
                <a16:creationId xmlns:a16="http://schemas.microsoft.com/office/drawing/2014/main" id="{EC275362-C121-A0B5-9A67-AD003CCCC05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4079354" cy="582613"/>
          </a:xfrm>
        </p:spPr>
        <p:txBody>
          <a:bodyPr/>
          <a:lstStyle/>
          <a:p>
            <a:r>
              <a:rPr lang="da-DK" dirty="0"/>
              <a:t>Etude de phase II : HRQOL</a:t>
            </a:r>
          </a:p>
        </p:txBody>
      </p:sp>
      <p:sp>
        <p:nvSpPr>
          <p:cNvPr id="2" name="ZoneTexte 1"/>
          <p:cNvSpPr txBox="1"/>
          <p:nvPr/>
        </p:nvSpPr>
        <p:spPr>
          <a:xfrm>
            <a:off x="382425" y="5157915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*p&lt;0.05</a:t>
            </a:r>
          </a:p>
        </p:txBody>
      </p:sp>
      <p:graphicFrame>
        <p:nvGraphicFramePr>
          <p:cNvPr id="11" name="Tableau 10">
            <a:extLst>
              <a:ext uri="{FF2B5EF4-FFF2-40B4-BE49-F238E27FC236}">
                <a16:creationId xmlns:a16="http://schemas.microsoft.com/office/drawing/2014/main" id="{4B639418-0325-EE70-90B1-8CB5CB6E69BB}"/>
              </a:ext>
            </a:extLst>
          </p:cNvPr>
          <p:cNvGraphicFramePr>
            <a:graphicFrameLocks noGrp="1"/>
          </p:cNvGraphicFramePr>
          <p:nvPr/>
        </p:nvGraphicFramePr>
        <p:xfrm>
          <a:off x="482323" y="1899138"/>
          <a:ext cx="4200210" cy="11270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66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80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0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80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5668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2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pre-tx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</a:t>
                      </a:r>
                      <a:r>
                        <a:rPr lang="da-DK" sz="12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sem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</a:t>
                      </a:r>
                      <a:r>
                        <a:rPr lang="da-DK" sz="12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sem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668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FACT-G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± 29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 ± 18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67 ± 18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668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FACT_Hep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96 ± 20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107 ± 26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113 ± 24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12" name="Tableau 11">
            <a:extLst>
              <a:ext uri="{FF2B5EF4-FFF2-40B4-BE49-F238E27FC236}">
                <a16:creationId xmlns:a16="http://schemas.microsoft.com/office/drawing/2014/main" id="{DE4FC558-03C4-2B79-6A13-45703D6F20D7}"/>
              </a:ext>
            </a:extLst>
          </p:cNvPr>
          <p:cNvGraphicFramePr>
            <a:graphicFrameLocks noGrp="1"/>
          </p:cNvGraphicFramePr>
          <p:nvPr/>
        </p:nvGraphicFramePr>
        <p:xfrm>
          <a:off x="482323" y="3962487"/>
          <a:ext cx="4200210" cy="11270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61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13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134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134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5668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2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pre-tx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</a:t>
                      </a:r>
                      <a:r>
                        <a:rPr lang="da-DK" sz="12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sem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</a:t>
                      </a:r>
                      <a:r>
                        <a:rPr lang="da-DK" sz="12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sem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668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Pain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67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668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HRQOL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 (83%)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52 (60%)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47 (70%)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3" name="ZoneTexte 12">
            <a:extLst>
              <a:ext uri="{FF2B5EF4-FFF2-40B4-BE49-F238E27FC236}">
                <a16:creationId xmlns:a16="http://schemas.microsoft.com/office/drawing/2014/main" id="{FE4DB743-0695-8434-9AE3-62E18BFBF1A0}"/>
              </a:ext>
            </a:extLst>
          </p:cNvPr>
          <p:cNvSpPr txBox="1"/>
          <p:nvPr/>
        </p:nvSpPr>
        <p:spPr>
          <a:xfrm>
            <a:off x="386959" y="3623258"/>
            <a:ext cx="4183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Nombre de sujets rapportant le résultat</a:t>
            </a:r>
          </a:p>
        </p:txBody>
      </p:sp>
      <p:grpSp>
        <p:nvGrpSpPr>
          <p:cNvPr id="204" name="Groupe 203">
            <a:extLst>
              <a:ext uri="{FF2B5EF4-FFF2-40B4-BE49-F238E27FC236}">
                <a16:creationId xmlns:a16="http://schemas.microsoft.com/office/drawing/2014/main" id="{83FA92C8-7149-7641-16DD-113A1AEF2430}"/>
              </a:ext>
            </a:extLst>
          </p:cNvPr>
          <p:cNvGrpSpPr/>
          <p:nvPr/>
        </p:nvGrpSpPr>
        <p:grpSpPr>
          <a:xfrm>
            <a:off x="4927042" y="927100"/>
            <a:ext cx="6769239" cy="4059534"/>
            <a:chOff x="4927042" y="914400"/>
            <a:chExt cx="6769239" cy="4059534"/>
          </a:xfrm>
        </p:grpSpPr>
        <p:sp>
          <p:nvSpPr>
            <p:cNvPr id="31" name="Rectangle à coins arrondis 33">
              <a:extLst>
                <a:ext uri="{FF2B5EF4-FFF2-40B4-BE49-F238E27FC236}">
                  <a16:creationId xmlns:a16="http://schemas.microsoft.com/office/drawing/2014/main" id="{2C360BF7-B1A0-330C-5ED3-F65D5E748C96}"/>
                </a:ext>
              </a:extLst>
            </p:cNvPr>
            <p:cNvSpPr/>
            <p:nvPr/>
          </p:nvSpPr>
          <p:spPr>
            <a:xfrm>
              <a:off x="4927042" y="914400"/>
              <a:ext cx="6769239" cy="4059534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73" name="Groupe 72">
              <a:extLst>
                <a:ext uri="{FF2B5EF4-FFF2-40B4-BE49-F238E27FC236}">
                  <a16:creationId xmlns:a16="http://schemas.microsoft.com/office/drawing/2014/main" id="{D7C74E89-7E93-FE41-3B75-843ADAD890EC}"/>
                </a:ext>
              </a:extLst>
            </p:cNvPr>
            <p:cNvGrpSpPr/>
            <p:nvPr/>
          </p:nvGrpSpPr>
          <p:grpSpPr>
            <a:xfrm>
              <a:off x="5063855" y="1079961"/>
              <a:ext cx="2971038" cy="1725815"/>
              <a:chOff x="4974955" y="991060"/>
              <a:chExt cx="3109994" cy="1806532"/>
            </a:xfrm>
          </p:grpSpPr>
          <p:sp>
            <p:nvSpPr>
              <p:cNvPr id="32" name="Forme libre 31">
                <a:extLst>
                  <a:ext uri="{FF2B5EF4-FFF2-40B4-BE49-F238E27FC236}">
                    <a16:creationId xmlns:a16="http://schemas.microsoft.com/office/drawing/2014/main" id="{C874F9DF-833C-6784-5A35-EC2B4FB59E9A}"/>
                  </a:ext>
                </a:extLst>
              </p:cNvPr>
              <p:cNvSpPr/>
              <p:nvPr/>
            </p:nvSpPr>
            <p:spPr>
              <a:xfrm>
                <a:off x="5362414" y="1198536"/>
                <a:ext cx="2722535" cy="1394847"/>
              </a:xfrm>
              <a:custGeom>
                <a:avLst/>
                <a:gdLst>
                  <a:gd name="connsiteX0" fmla="*/ 0 w 2722535"/>
                  <a:gd name="connsiteY0" fmla="*/ 0 h 1394847"/>
                  <a:gd name="connsiteX1" fmla="*/ 0 w 2722535"/>
                  <a:gd name="connsiteY1" fmla="*/ 1394847 h 1394847"/>
                  <a:gd name="connsiteX2" fmla="*/ 77491 w 2722535"/>
                  <a:gd name="connsiteY2" fmla="*/ 1394847 h 1394847"/>
                  <a:gd name="connsiteX3" fmla="*/ 2722535 w 2722535"/>
                  <a:gd name="connsiteY3" fmla="*/ 1394847 h 139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2535" h="1394847">
                    <a:moveTo>
                      <a:pt x="0" y="0"/>
                    </a:moveTo>
                    <a:lnTo>
                      <a:pt x="0" y="1394847"/>
                    </a:lnTo>
                    <a:lnTo>
                      <a:pt x="77491" y="1394847"/>
                    </a:lnTo>
                    <a:lnTo>
                      <a:pt x="2722535" y="1394847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ZoneTexte 32">
                <a:extLst>
                  <a:ext uri="{FF2B5EF4-FFF2-40B4-BE49-F238E27FC236}">
                    <a16:creationId xmlns:a16="http://schemas.microsoft.com/office/drawing/2014/main" id="{9D0E5ED5-CC3B-2E45-AFF9-CECABCFF9362}"/>
                  </a:ext>
                </a:extLst>
              </p:cNvPr>
              <p:cNvSpPr txBox="1"/>
              <p:nvPr/>
            </p:nvSpPr>
            <p:spPr>
              <a:xfrm>
                <a:off x="4974955" y="1239865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100</a:t>
                </a:r>
              </a:p>
            </p:txBody>
          </p:sp>
          <p:sp>
            <p:nvSpPr>
              <p:cNvPr id="34" name="ZoneTexte 33">
                <a:extLst>
                  <a:ext uri="{FF2B5EF4-FFF2-40B4-BE49-F238E27FC236}">
                    <a16:creationId xmlns:a16="http://schemas.microsoft.com/office/drawing/2014/main" id="{BD3EF3C9-2BCE-4592-97A6-2763BED8B134}"/>
                  </a:ext>
                </a:extLst>
              </p:cNvPr>
              <p:cNvSpPr txBox="1"/>
              <p:nvPr/>
            </p:nvSpPr>
            <p:spPr>
              <a:xfrm>
                <a:off x="5159896" y="1011725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Score</a:t>
                </a:r>
              </a:p>
            </p:txBody>
          </p:sp>
          <p:sp>
            <p:nvSpPr>
              <p:cNvPr id="35" name="ZoneTexte 34">
                <a:extLst>
                  <a:ext uri="{FF2B5EF4-FFF2-40B4-BE49-F238E27FC236}">
                    <a16:creationId xmlns:a16="http://schemas.microsoft.com/office/drawing/2014/main" id="{733F34C4-95F7-2107-F6BF-F42251B6DFE6}"/>
                  </a:ext>
                </a:extLst>
              </p:cNvPr>
              <p:cNvSpPr txBox="1"/>
              <p:nvPr/>
            </p:nvSpPr>
            <p:spPr>
              <a:xfrm>
                <a:off x="4974955" y="1556792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80</a:t>
                </a:r>
              </a:p>
            </p:txBody>
          </p:sp>
          <p:sp>
            <p:nvSpPr>
              <p:cNvPr id="36" name="ZoneTexte 35">
                <a:extLst>
                  <a:ext uri="{FF2B5EF4-FFF2-40B4-BE49-F238E27FC236}">
                    <a16:creationId xmlns:a16="http://schemas.microsoft.com/office/drawing/2014/main" id="{E36F8E6C-7C8A-8320-DFE9-F175CA6C12F8}"/>
                  </a:ext>
                </a:extLst>
              </p:cNvPr>
              <p:cNvSpPr txBox="1"/>
              <p:nvPr/>
            </p:nvSpPr>
            <p:spPr>
              <a:xfrm>
                <a:off x="4974955" y="1865804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60</a:t>
                </a:r>
              </a:p>
            </p:txBody>
          </p:sp>
          <p:sp>
            <p:nvSpPr>
              <p:cNvPr id="37" name="ZoneTexte 36">
                <a:extLst>
                  <a:ext uri="{FF2B5EF4-FFF2-40B4-BE49-F238E27FC236}">
                    <a16:creationId xmlns:a16="http://schemas.microsoft.com/office/drawing/2014/main" id="{EEA40FC4-E51B-2251-EE8F-376F57B5C347}"/>
                  </a:ext>
                </a:extLst>
              </p:cNvPr>
              <p:cNvSpPr txBox="1"/>
              <p:nvPr/>
            </p:nvSpPr>
            <p:spPr>
              <a:xfrm>
                <a:off x="4974955" y="2182731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40</a:t>
                </a:r>
              </a:p>
            </p:txBody>
          </p:sp>
          <p:sp>
            <p:nvSpPr>
              <p:cNvPr id="38" name="ZoneTexte 37">
                <a:extLst>
                  <a:ext uri="{FF2B5EF4-FFF2-40B4-BE49-F238E27FC236}">
                    <a16:creationId xmlns:a16="http://schemas.microsoft.com/office/drawing/2014/main" id="{E966356B-40B9-E64E-1D48-891A77CDF606}"/>
                  </a:ext>
                </a:extLst>
              </p:cNvPr>
              <p:cNvSpPr txBox="1"/>
              <p:nvPr/>
            </p:nvSpPr>
            <p:spPr>
              <a:xfrm>
                <a:off x="4974955" y="2503228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39" name="ZoneTexte 38">
                <a:extLst>
                  <a:ext uri="{FF2B5EF4-FFF2-40B4-BE49-F238E27FC236}">
                    <a16:creationId xmlns:a16="http://schemas.microsoft.com/office/drawing/2014/main" id="{7A7F924E-BD92-F279-F3CE-E461DB75F40E}"/>
                  </a:ext>
                </a:extLst>
              </p:cNvPr>
              <p:cNvSpPr txBox="1"/>
              <p:nvPr/>
            </p:nvSpPr>
            <p:spPr>
              <a:xfrm>
                <a:off x="5544814" y="2636507"/>
                <a:ext cx="411701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Pre-tx</a:t>
                </a:r>
              </a:p>
            </p:txBody>
          </p:sp>
          <p:sp>
            <p:nvSpPr>
              <p:cNvPr id="40" name="ZoneTexte 39">
                <a:extLst>
                  <a:ext uri="{FF2B5EF4-FFF2-40B4-BE49-F238E27FC236}">
                    <a16:creationId xmlns:a16="http://schemas.microsoft.com/office/drawing/2014/main" id="{9A8431C1-67C5-0903-92A2-382F4B76F74C}"/>
                  </a:ext>
                </a:extLst>
              </p:cNvPr>
              <p:cNvSpPr txBox="1"/>
              <p:nvPr/>
            </p:nvSpPr>
            <p:spPr>
              <a:xfrm>
                <a:off x="6410902" y="2636507"/>
                <a:ext cx="625330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 </a:t>
                </a:r>
                <a:r>
                  <a:rPr kumimoji="0" lang="fr-FR" sz="1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sem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ZoneTexte 40">
                <a:extLst>
                  <a:ext uri="{FF2B5EF4-FFF2-40B4-BE49-F238E27FC236}">
                    <a16:creationId xmlns:a16="http://schemas.microsoft.com/office/drawing/2014/main" id="{FFF9056F-5FC1-1C71-8414-F169FC2B173B}"/>
                  </a:ext>
                </a:extLst>
              </p:cNvPr>
              <p:cNvSpPr txBox="1"/>
              <p:nvPr/>
            </p:nvSpPr>
            <p:spPr>
              <a:xfrm>
                <a:off x="7361148" y="2636507"/>
                <a:ext cx="625330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 </a:t>
                </a:r>
                <a:r>
                  <a:rPr kumimoji="0" lang="fr-FR" sz="1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sem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59" name="Groupe 58">
                <a:extLst>
                  <a:ext uri="{FF2B5EF4-FFF2-40B4-BE49-F238E27FC236}">
                    <a16:creationId xmlns:a16="http://schemas.microsoft.com/office/drawing/2014/main" id="{47F36CD0-DF4C-B406-4AA9-4CFDA1BE4BC5}"/>
                  </a:ext>
                </a:extLst>
              </p:cNvPr>
              <p:cNvGrpSpPr/>
              <p:nvPr/>
            </p:nvGrpSpPr>
            <p:grpSpPr>
              <a:xfrm>
                <a:off x="7516678" y="1296692"/>
                <a:ext cx="294468" cy="1214033"/>
                <a:chOff x="7516678" y="1296692"/>
                <a:chExt cx="294468" cy="1214033"/>
              </a:xfrm>
            </p:grpSpPr>
            <p:cxnSp>
              <p:nvCxnSpPr>
                <p:cNvPr id="55" name="Connecteur droit 54">
                  <a:extLst>
                    <a:ext uri="{FF2B5EF4-FFF2-40B4-BE49-F238E27FC236}">
                      <a16:creationId xmlns:a16="http://schemas.microsoft.com/office/drawing/2014/main" id="{6A4DBC61-35B6-5404-BC8D-39F93DB41A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296692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Connecteur droit 55">
                  <a:extLst>
                    <a:ext uri="{FF2B5EF4-FFF2-40B4-BE49-F238E27FC236}">
                      <a16:creationId xmlns:a16="http://schemas.microsoft.com/office/drawing/2014/main" id="{294A1340-5161-7284-3340-E2D4322C35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508394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Connecteur droit 56">
                  <a:extLst>
                    <a:ext uri="{FF2B5EF4-FFF2-40B4-BE49-F238E27FC236}">
                      <a16:creationId xmlns:a16="http://schemas.microsoft.com/office/drawing/2014/main" id="{1564AE28-4EC9-664A-112C-0338F04A47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2" y="1296943"/>
                  <a:ext cx="0" cy="1213782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0" name="Groupe 59">
                <a:extLst>
                  <a:ext uri="{FF2B5EF4-FFF2-40B4-BE49-F238E27FC236}">
                    <a16:creationId xmlns:a16="http://schemas.microsoft.com/office/drawing/2014/main" id="{6C319546-2FC3-9ACB-B96C-9B3359BA02B1}"/>
                  </a:ext>
                </a:extLst>
              </p:cNvPr>
              <p:cNvGrpSpPr/>
              <p:nvPr/>
            </p:nvGrpSpPr>
            <p:grpSpPr>
              <a:xfrm>
                <a:off x="5613331" y="1464439"/>
                <a:ext cx="294468" cy="984293"/>
                <a:chOff x="7516678" y="1296692"/>
                <a:chExt cx="294468" cy="1214033"/>
              </a:xfrm>
            </p:grpSpPr>
            <p:cxnSp>
              <p:nvCxnSpPr>
                <p:cNvPr id="61" name="Connecteur droit 60">
                  <a:extLst>
                    <a:ext uri="{FF2B5EF4-FFF2-40B4-BE49-F238E27FC236}">
                      <a16:creationId xmlns:a16="http://schemas.microsoft.com/office/drawing/2014/main" id="{8C76343C-ABE7-9310-DFAE-64C8774E7C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296692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Connecteur droit 61">
                  <a:extLst>
                    <a:ext uri="{FF2B5EF4-FFF2-40B4-BE49-F238E27FC236}">
                      <a16:creationId xmlns:a16="http://schemas.microsoft.com/office/drawing/2014/main" id="{E67841C1-4F14-0F4F-DA2F-521302D012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508394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Connecteur droit 62">
                  <a:extLst>
                    <a:ext uri="{FF2B5EF4-FFF2-40B4-BE49-F238E27FC236}">
                      <a16:creationId xmlns:a16="http://schemas.microsoft.com/office/drawing/2014/main" id="{05A989C9-A777-EFF0-AAEE-9552A8B990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2" y="1296943"/>
                  <a:ext cx="0" cy="1213782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" name="Groupe 46">
                <a:extLst>
                  <a:ext uri="{FF2B5EF4-FFF2-40B4-BE49-F238E27FC236}">
                    <a16:creationId xmlns:a16="http://schemas.microsoft.com/office/drawing/2014/main" id="{0FD60020-0C37-DE18-9188-69ECFA146627}"/>
                  </a:ext>
                </a:extLst>
              </p:cNvPr>
              <p:cNvGrpSpPr/>
              <p:nvPr/>
            </p:nvGrpSpPr>
            <p:grpSpPr>
              <a:xfrm>
                <a:off x="5496732" y="1885627"/>
                <a:ext cx="557939" cy="299634"/>
                <a:chOff x="5496732" y="1885627"/>
                <a:chExt cx="557939" cy="299634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2428A34D-99D9-6325-82B5-DA2764A6E098}"/>
                    </a:ext>
                  </a:extLst>
                </p:cNvPr>
                <p:cNvSpPr/>
                <p:nvPr/>
              </p:nvSpPr>
              <p:spPr>
                <a:xfrm>
                  <a:off x="5535478" y="1885627"/>
                  <a:ext cx="480447" cy="299634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44" name="Connecteur droit 43">
                  <a:extLst>
                    <a:ext uri="{FF2B5EF4-FFF2-40B4-BE49-F238E27FC236}">
                      <a16:creationId xmlns:a16="http://schemas.microsoft.com/office/drawing/2014/main" id="{DCC60A4F-E4DB-8CA3-9AEB-D1AB85AE7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2050942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" name="Groupe 50">
                <a:extLst>
                  <a:ext uri="{FF2B5EF4-FFF2-40B4-BE49-F238E27FC236}">
                    <a16:creationId xmlns:a16="http://schemas.microsoft.com/office/drawing/2014/main" id="{BB405754-271B-CD7D-1CFB-4EC61A31B351}"/>
                  </a:ext>
                </a:extLst>
              </p:cNvPr>
              <p:cNvGrpSpPr/>
              <p:nvPr/>
            </p:nvGrpSpPr>
            <p:grpSpPr>
              <a:xfrm>
                <a:off x="7393414" y="1602971"/>
                <a:ext cx="557939" cy="406644"/>
                <a:chOff x="5496732" y="1885627"/>
                <a:chExt cx="557939" cy="406644"/>
              </a:xfrm>
            </p:grpSpPr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914922F5-FC95-EE0F-4951-218FAB3B0788}"/>
                    </a:ext>
                  </a:extLst>
                </p:cNvPr>
                <p:cNvSpPr/>
                <p:nvPr/>
              </p:nvSpPr>
              <p:spPr>
                <a:xfrm>
                  <a:off x="5535478" y="1885627"/>
                  <a:ext cx="480447" cy="406644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" name="Connecteur droit 52">
                  <a:extLst>
                    <a:ext uri="{FF2B5EF4-FFF2-40B4-BE49-F238E27FC236}">
                      <a16:creationId xmlns:a16="http://schemas.microsoft.com/office/drawing/2014/main" id="{EF058532-6E26-56BB-0364-8CE1297BDF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2092271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4" name="Groupe 63">
                <a:extLst>
                  <a:ext uri="{FF2B5EF4-FFF2-40B4-BE49-F238E27FC236}">
                    <a16:creationId xmlns:a16="http://schemas.microsoft.com/office/drawing/2014/main" id="{56833401-2749-7B9D-00FA-ECEA7736D903}"/>
                  </a:ext>
                </a:extLst>
              </p:cNvPr>
              <p:cNvGrpSpPr/>
              <p:nvPr/>
            </p:nvGrpSpPr>
            <p:grpSpPr>
              <a:xfrm>
                <a:off x="6559044" y="1332855"/>
                <a:ext cx="294468" cy="1229532"/>
                <a:chOff x="7516678" y="1296692"/>
                <a:chExt cx="294468" cy="1214033"/>
              </a:xfrm>
            </p:grpSpPr>
            <p:cxnSp>
              <p:nvCxnSpPr>
                <p:cNvPr id="65" name="Connecteur droit 64">
                  <a:extLst>
                    <a:ext uri="{FF2B5EF4-FFF2-40B4-BE49-F238E27FC236}">
                      <a16:creationId xmlns:a16="http://schemas.microsoft.com/office/drawing/2014/main" id="{D0B91C63-670D-0731-D852-DAEC3A89B1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296692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Connecteur droit 65">
                  <a:extLst>
                    <a:ext uri="{FF2B5EF4-FFF2-40B4-BE49-F238E27FC236}">
                      <a16:creationId xmlns:a16="http://schemas.microsoft.com/office/drawing/2014/main" id="{5DB6DD70-5876-3B50-DCDB-F3EF965962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508394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Connecteur droit 66">
                  <a:extLst>
                    <a:ext uri="{FF2B5EF4-FFF2-40B4-BE49-F238E27FC236}">
                      <a16:creationId xmlns:a16="http://schemas.microsoft.com/office/drawing/2014/main" id="{A2372F81-13C5-D46F-E31E-402AD72232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2" y="1296943"/>
                  <a:ext cx="0" cy="1213782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" name="Groupe 47">
                <a:extLst>
                  <a:ext uri="{FF2B5EF4-FFF2-40B4-BE49-F238E27FC236}">
                    <a16:creationId xmlns:a16="http://schemas.microsoft.com/office/drawing/2014/main" id="{401E15F8-C160-B5F8-3532-131E06C7A09C}"/>
                  </a:ext>
                </a:extLst>
              </p:cNvPr>
              <p:cNvGrpSpPr/>
              <p:nvPr/>
            </p:nvGrpSpPr>
            <p:grpSpPr>
              <a:xfrm>
                <a:off x="6434424" y="1674977"/>
                <a:ext cx="557939" cy="432791"/>
                <a:chOff x="5496732" y="1885626"/>
                <a:chExt cx="557939" cy="432791"/>
              </a:xfrm>
            </p:grpSpPr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35E83B64-EC0E-3EEA-1A28-87422624B902}"/>
                    </a:ext>
                  </a:extLst>
                </p:cNvPr>
                <p:cNvSpPr/>
                <p:nvPr/>
              </p:nvSpPr>
              <p:spPr>
                <a:xfrm>
                  <a:off x="5535478" y="1885626"/>
                  <a:ext cx="480447" cy="432791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50" name="Connecteur droit 49">
                  <a:extLst>
                    <a:ext uri="{FF2B5EF4-FFF2-40B4-BE49-F238E27FC236}">
                      <a16:creationId xmlns:a16="http://schemas.microsoft.com/office/drawing/2014/main" id="{E0D95632-0914-FFEA-9660-FEC1083B1E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2092271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8" name="ZoneTexte 67">
                <a:extLst>
                  <a:ext uri="{FF2B5EF4-FFF2-40B4-BE49-F238E27FC236}">
                    <a16:creationId xmlns:a16="http://schemas.microsoft.com/office/drawing/2014/main" id="{E4A65197-27FC-AEB1-37B3-7D861C970755}"/>
                  </a:ext>
                </a:extLst>
              </p:cNvPr>
              <p:cNvSpPr txBox="1"/>
              <p:nvPr/>
            </p:nvSpPr>
            <p:spPr>
              <a:xfrm>
                <a:off x="7609668" y="1079715"/>
                <a:ext cx="2531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*</a:t>
                </a:r>
              </a:p>
            </p:txBody>
          </p:sp>
          <p:sp>
            <p:nvSpPr>
              <p:cNvPr id="69" name="ZoneTexte 68">
                <a:extLst>
                  <a:ext uri="{FF2B5EF4-FFF2-40B4-BE49-F238E27FC236}">
                    <a16:creationId xmlns:a16="http://schemas.microsoft.com/office/drawing/2014/main" id="{2F0D87F3-296E-D799-99B8-2B87511F0CC9}"/>
                  </a:ext>
                </a:extLst>
              </p:cNvPr>
              <p:cNvSpPr txBox="1"/>
              <p:nvPr/>
            </p:nvSpPr>
            <p:spPr>
              <a:xfrm>
                <a:off x="5566519" y="1264229"/>
                <a:ext cx="410661" cy="2255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Wingdings" pitchFamily="2" charset="2"/>
                    <a:ea typeface="+mn-ea"/>
                    <a:cs typeface="+mn-cs"/>
                  </a:rPr>
                  <a:t>ll</a:t>
                </a:r>
              </a:p>
            </p:txBody>
          </p:sp>
          <p:sp>
            <p:nvSpPr>
              <p:cNvPr id="70" name="Parenthèse fermante 69">
                <a:extLst>
                  <a:ext uri="{FF2B5EF4-FFF2-40B4-BE49-F238E27FC236}">
                    <a16:creationId xmlns:a16="http://schemas.microsoft.com/office/drawing/2014/main" id="{3DFC7A6F-9B11-A040-1F22-C0647CCE69E9}"/>
                  </a:ext>
                </a:extLst>
              </p:cNvPr>
              <p:cNvSpPr/>
              <p:nvPr/>
            </p:nvSpPr>
            <p:spPr>
              <a:xfrm rot="16200000">
                <a:off x="6617780" y="134318"/>
                <a:ext cx="165316" cy="1921791"/>
              </a:xfrm>
              <a:prstGeom prst="rightBracket">
                <a:avLst>
                  <a:gd name="adj" fmla="val 0"/>
                </a:avLst>
              </a:prstGeom>
              <a:ln w="254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Parenthèse fermante 70">
                <a:extLst>
                  <a:ext uri="{FF2B5EF4-FFF2-40B4-BE49-F238E27FC236}">
                    <a16:creationId xmlns:a16="http://schemas.microsoft.com/office/drawing/2014/main" id="{4D514048-AE3D-3884-A9B2-05BB68455AEE}"/>
                  </a:ext>
                </a:extLst>
              </p:cNvPr>
              <p:cNvSpPr/>
              <p:nvPr/>
            </p:nvSpPr>
            <p:spPr>
              <a:xfrm rot="16200000">
                <a:off x="6196741" y="772334"/>
                <a:ext cx="61993" cy="976390"/>
              </a:xfrm>
              <a:prstGeom prst="rightBracket">
                <a:avLst>
                  <a:gd name="adj" fmla="val 0"/>
                </a:avLst>
              </a:prstGeom>
              <a:ln w="254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2" name="ZoneTexte 71">
                <a:extLst>
                  <a:ext uri="{FF2B5EF4-FFF2-40B4-BE49-F238E27FC236}">
                    <a16:creationId xmlns:a16="http://schemas.microsoft.com/office/drawing/2014/main" id="{DED4F7D2-E11F-EA6F-14C3-D58D949DCBF8}"/>
                  </a:ext>
                </a:extLst>
              </p:cNvPr>
              <p:cNvSpPr txBox="1"/>
              <p:nvPr/>
            </p:nvSpPr>
            <p:spPr>
              <a:xfrm>
                <a:off x="5811865" y="991060"/>
                <a:ext cx="1813301" cy="2255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FACT-G</a:t>
                </a:r>
              </a:p>
            </p:txBody>
          </p:sp>
          <p:sp>
            <p:nvSpPr>
              <p:cNvPr id="193" name="ZoneTexte 192">
                <a:extLst>
                  <a:ext uri="{FF2B5EF4-FFF2-40B4-BE49-F238E27FC236}">
                    <a16:creationId xmlns:a16="http://schemas.microsoft.com/office/drawing/2014/main" id="{43F4BE29-D57B-205A-6087-3835EB2220EA}"/>
                  </a:ext>
                </a:extLst>
              </p:cNvPr>
              <p:cNvSpPr txBox="1"/>
              <p:nvPr/>
            </p:nvSpPr>
            <p:spPr>
              <a:xfrm>
                <a:off x="6681256" y="1113313"/>
                <a:ext cx="2531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*</a:t>
                </a:r>
              </a:p>
            </p:txBody>
          </p:sp>
        </p:grpSp>
        <p:grpSp>
          <p:nvGrpSpPr>
            <p:cNvPr id="74" name="Groupe 73">
              <a:extLst>
                <a:ext uri="{FF2B5EF4-FFF2-40B4-BE49-F238E27FC236}">
                  <a16:creationId xmlns:a16="http://schemas.microsoft.com/office/drawing/2014/main" id="{D18665D2-C786-5024-7E8E-79596DB4147D}"/>
                </a:ext>
              </a:extLst>
            </p:cNvPr>
            <p:cNvGrpSpPr/>
            <p:nvPr/>
          </p:nvGrpSpPr>
          <p:grpSpPr>
            <a:xfrm>
              <a:off x="5063855" y="3051345"/>
              <a:ext cx="2971038" cy="1806933"/>
              <a:chOff x="4974955" y="906149"/>
              <a:chExt cx="3109994" cy="1891443"/>
            </a:xfrm>
          </p:grpSpPr>
          <p:sp>
            <p:nvSpPr>
              <p:cNvPr id="75" name="Forme libre 74">
                <a:extLst>
                  <a:ext uri="{FF2B5EF4-FFF2-40B4-BE49-F238E27FC236}">
                    <a16:creationId xmlns:a16="http://schemas.microsoft.com/office/drawing/2014/main" id="{97353EC9-42DD-5FFA-EDF5-8AE946875763}"/>
                  </a:ext>
                </a:extLst>
              </p:cNvPr>
              <p:cNvSpPr/>
              <p:nvPr/>
            </p:nvSpPr>
            <p:spPr>
              <a:xfrm>
                <a:off x="5362414" y="1198536"/>
                <a:ext cx="2722535" cy="1394847"/>
              </a:xfrm>
              <a:custGeom>
                <a:avLst/>
                <a:gdLst>
                  <a:gd name="connsiteX0" fmla="*/ 0 w 2722535"/>
                  <a:gd name="connsiteY0" fmla="*/ 0 h 1394847"/>
                  <a:gd name="connsiteX1" fmla="*/ 0 w 2722535"/>
                  <a:gd name="connsiteY1" fmla="*/ 1394847 h 1394847"/>
                  <a:gd name="connsiteX2" fmla="*/ 77491 w 2722535"/>
                  <a:gd name="connsiteY2" fmla="*/ 1394847 h 1394847"/>
                  <a:gd name="connsiteX3" fmla="*/ 2722535 w 2722535"/>
                  <a:gd name="connsiteY3" fmla="*/ 1394847 h 139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2535" h="1394847">
                    <a:moveTo>
                      <a:pt x="0" y="0"/>
                    </a:moveTo>
                    <a:lnTo>
                      <a:pt x="0" y="1394847"/>
                    </a:lnTo>
                    <a:lnTo>
                      <a:pt x="77491" y="1394847"/>
                    </a:lnTo>
                    <a:lnTo>
                      <a:pt x="2722535" y="1394847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6" name="ZoneTexte 75">
                <a:extLst>
                  <a:ext uri="{FF2B5EF4-FFF2-40B4-BE49-F238E27FC236}">
                    <a16:creationId xmlns:a16="http://schemas.microsoft.com/office/drawing/2014/main" id="{9F582034-51EC-0F71-1676-AE3745E6B795}"/>
                  </a:ext>
                </a:extLst>
              </p:cNvPr>
              <p:cNvSpPr txBox="1"/>
              <p:nvPr/>
            </p:nvSpPr>
            <p:spPr>
              <a:xfrm>
                <a:off x="4974955" y="1239865"/>
                <a:ext cx="346129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60</a:t>
                </a:r>
              </a:p>
            </p:txBody>
          </p:sp>
          <p:sp>
            <p:nvSpPr>
              <p:cNvPr id="77" name="ZoneTexte 76">
                <a:extLst>
                  <a:ext uri="{FF2B5EF4-FFF2-40B4-BE49-F238E27FC236}">
                    <a16:creationId xmlns:a16="http://schemas.microsoft.com/office/drawing/2014/main" id="{36ED5C89-FD20-5974-A549-894BE7D5D06A}"/>
                  </a:ext>
                </a:extLst>
              </p:cNvPr>
              <p:cNvSpPr txBox="1"/>
              <p:nvPr/>
            </p:nvSpPr>
            <p:spPr>
              <a:xfrm>
                <a:off x="5159896" y="1011725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Score</a:t>
                </a:r>
              </a:p>
            </p:txBody>
          </p:sp>
          <p:sp>
            <p:nvSpPr>
              <p:cNvPr id="78" name="ZoneTexte 77">
                <a:extLst>
                  <a:ext uri="{FF2B5EF4-FFF2-40B4-BE49-F238E27FC236}">
                    <a16:creationId xmlns:a16="http://schemas.microsoft.com/office/drawing/2014/main" id="{EAF61D87-2BBC-7F29-B538-8C6E7142B1BF}"/>
                  </a:ext>
                </a:extLst>
              </p:cNvPr>
              <p:cNvSpPr txBox="1"/>
              <p:nvPr/>
            </p:nvSpPr>
            <p:spPr>
              <a:xfrm>
                <a:off x="4974955" y="1459122"/>
                <a:ext cx="346129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50</a:t>
                </a:r>
              </a:p>
            </p:txBody>
          </p:sp>
          <p:sp>
            <p:nvSpPr>
              <p:cNvPr id="79" name="ZoneTexte 78">
                <a:extLst>
                  <a:ext uri="{FF2B5EF4-FFF2-40B4-BE49-F238E27FC236}">
                    <a16:creationId xmlns:a16="http://schemas.microsoft.com/office/drawing/2014/main" id="{59C5065E-1EA0-AFBD-1348-07B5935ACD4E}"/>
                  </a:ext>
                </a:extLst>
              </p:cNvPr>
              <p:cNvSpPr txBox="1"/>
              <p:nvPr/>
            </p:nvSpPr>
            <p:spPr>
              <a:xfrm>
                <a:off x="4974955" y="1721252"/>
                <a:ext cx="346129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40</a:t>
                </a:r>
              </a:p>
            </p:txBody>
          </p:sp>
          <p:sp>
            <p:nvSpPr>
              <p:cNvPr id="80" name="ZoneTexte 79">
                <a:extLst>
                  <a:ext uri="{FF2B5EF4-FFF2-40B4-BE49-F238E27FC236}">
                    <a16:creationId xmlns:a16="http://schemas.microsoft.com/office/drawing/2014/main" id="{CC503DF7-FD14-11AC-9F06-A1462B876D5F}"/>
                  </a:ext>
                </a:extLst>
              </p:cNvPr>
              <p:cNvSpPr txBox="1"/>
              <p:nvPr/>
            </p:nvSpPr>
            <p:spPr>
              <a:xfrm>
                <a:off x="4974955" y="2241334"/>
                <a:ext cx="346129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81" name="ZoneTexte 80">
                <a:extLst>
                  <a:ext uri="{FF2B5EF4-FFF2-40B4-BE49-F238E27FC236}">
                    <a16:creationId xmlns:a16="http://schemas.microsoft.com/office/drawing/2014/main" id="{2DFFF9CF-5C52-EB8A-AB7C-5DADA3B0CFC5}"/>
                  </a:ext>
                </a:extLst>
              </p:cNvPr>
              <p:cNvSpPr txBox="1"/>
              <p:nvPr/>
            </p:nvSpPr>
            <p:spPr>
              <a:xfrm>
                <a:off x="4974955" y="2503228"/>
                <a:ext cx="346129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82" name="ZoneTexte 81">
                <a:extLst>
                  <a:ext uri="{FF2B5EF4-FFF2-40B4-BE49-F238E27FC236}">
                    <a16:creationId xmlns:a16="http://schemas.microsoft.com/office/drawing/2014/main" id="{DF0646AB-9747-8370-1F46-FB5A3F482FAD}"/>
                  </a:ext>
                </a:extLst>
              </p:cNvPr>
              <p:cNvSpPr txBox="1"/>
              <p:nvPr/>
            </p:nvSpPr>
            <p:spPr>
              <a:xfrm>
                <a:off x="5544814" y="2636507"/>
                <a:ext cx="411701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Pre-tx</a:t>
                </a:r>
              </a:p>
            </p:txBody>
          </p:sp>
          <p:sp>
            <p:nvSpPr>
              <p:cNvPr id="83" name="ZoneTexte 82">
                <a:extLst>
                  <a:ext uri="{FF2B5EF4-FFF2-40B4-BE49-F238E27FC236}">
                    <a16:creationId xmlns:a16="http://schemas.microsoft.com/office/drawing/2014/main" id="{244AE027-3B6A-788A-5521-48A9A24CC1DE}"/>
                  </a:ext>
                </a:extLst>
              </p:cNvPr>
              <p:cNvSpPr txBox="1"/>
              <p:nvPr/>
            </p:nvSpPr>
            <p:spPr>
              <a:xfrm>
                <a:off x="6410902" y="2636507"/>
                <a:ext cx="625330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 </a:t>
                </a:r>
                <a:r>
                  <a:rPr kumimoji="0" lang="fr-FR" sz="1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sem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4" name="ZoneTexte 83">
                <a:extLst>
                  <a:ext uri="{FF2B5EF4-FFF2-40B4-BE49-F238E27FC236}">
                    <a16:creationId xmlns:a16="http://schemas.microsoft.com/office/drawing/2014/main" id="{D5164005-881C-8A0F-CAA1-0D68DFB89FD7}"/>
                  </a:ext>
                </a:extLst>
              </p:cNvPr>
              <p:cNvSpPr txBox="1"/>
              <p:nvPr/>
            </p:nvSpPr>
            <p:spPr>
              <a:xfrm>
                <a:off x="7361148" y="2636507"/>
                <a:ext cx="625330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 </a:t>
                </a:r>
                <a:r>
                  <a:rPr kumimoji="0" lang="fr-FR" sz="1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sem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85" name="Groupe 84">
                <a:extLst>
                  <a:ext uri="{FF2B5EF4-FFF2-40B4-BE49-F238E27FC236}">
                    <a16:creationId xmlns:a16="http://schemas.microsoft.com/office/drawing/2014/main" id="{552F6652-9EA3-5414-AF4C-19EF148946E1}"/>
                  </a:ext>
                </a:extLst>
              </p:cNvPr>
              <p:cNvGrpSpPr/>
              <p:nvPr/>
            </p:nvGrpSpPr>
            <p:grpSpPr>
              <a:xfrm>
                <a:off x="7516678" y="1238090"/>
                <a:ext cx="294468" cy="810553"/>
                <a:chOff x="7516678" y="1238090"/>
                <a:chExt cx="294468" cy="810553"/>
              </a:xfrm>
            </p:grpSpPr>
            <p:cxnSp>
              <p:nvCxnSpPr>
                <p:cNvPr id="108" name="Connecteur droit 107">
                  <a:extLst>
                    <a:ext uri="{FF2B5EF4-FFF2-40B4-BE49-F238E27FC236}">
                      <a16:creationId xmlns:a16="http://schemas.microsoft.com/office/drawing/2014/main" id="{47E3B83C-5708-D63F-5685-2962BFF29C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238090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Connecteur droit 108">
                  <a:extLst>
                    <a:ext uri="{FF2B5EF4-FFF2-40B4-BE49-F238E27FC236}">
                      <a16:creationId xmlns:a16="http://schemas.microsoft.com/office/drawing/2014/main" id="{79BB43E1-84CD-8188-7873-6C28254F01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039578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Connecteur droit 109">
                  <a:extLst>
                    <a:ext uri="{FF2B5EF4-FFF2-40B4-BE49-F238E27FC236}">
                      <a16:creationId xmlns:a16="http://schemas.microsoft.com/office/drawing/2014/main" id="{6032ABE5-0C55-BB44-B45C-5D8BE9611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3" y="1238340"/>
                  <a:ext cx="0" cy="810303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" name="Groupe 85">
                <a:extLst>
                  <a:ext uri="{FF2B5EF4-FFF2-40B4-BE49-F238E27FC236}">
                    <a16:creationId xmlns:a16="http://schemas.microsoft.com/office/drawing/2014/main" id="{C83A0E6D-C666-4DFB-DD93-ACFF22BB4D0E}"/>
                  </a:ext>
                </a:extLst>
              </p:cNvPr>
              <p:cNvGrpSpPr/>
              <p:nvPr/>
            </p:nvGrpSpPr>
            <p:grpSpPr>
              <a:xfrm>
                <a:off x="5613331" y="1233939"/>
                <a:ext cx="294468" cy="1010045"/>
                <a:chOff x="7516678" y="1012391"/>
                <a:chExt cx="294468" cy="1245796"/>
              </a:xfrm>
            </p:grpSpPr>
            <p:cxnSp>
              <p:nvCxnSpPr>
                <p:cNvPr id="105" name="Connecteur droit 104">
                  <a:extLst>
                    <a:ext uri="{FF2B5EF4-FFF2-40B4-BE49-F238E27FC236}">
                      <a16:creationId xmlns:a16="http://schemas.microsoft.com/office/drawing/2014/main" id="{F5278F20-812B-1C6F-9015-01DFD15C6C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012391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Connecteur droit 105">
                  <a:extLst>
                    <a:ext uri="{FF2B5EF4-FFF2-40B4-BE49-F238E27FC236}">
                      <a16:creationId xmlns:a16="http://schemas.microsoft.com/office/drawing/2014/main" id="{0CA72066-5683-6313-4554-4F9D08F85A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257823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Connecteur droit 106">
                  <a:extLst>
                    <a:ext uri="{FF2B5EF4-FFF2-40B4-BE49-F238E27FC236}">
                      <a16:creationId xmlns:a16="http://schemas.microsoft.com/office/drawing/2014/main" id="{B1DF233D-49CC-8978-FDB5-B856804BBF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3" y="1012641"/>
                  <a:ext cx="0" cy="1245546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7" name="Groupe 86">
                <a:extLst>
                  <a:ext uri="{FF2B5EF4-FFF2-40B4-BE49-F238E27FC236}">
                    <a16:creationId xmlns:a16="http://schemas.microsoft.com/office/drawing/2014/main" id="{51977BA9-8C79-CCC4-AF28-900A726D16AF}"/>
                  </a:ext>
                </a:extLst>
              </p:cNvPr>
              <p:cNvGrpSpPr/>
              <p:nvPr/>
            </p:nvGrpSpPr>
            <p:grpSpPr>
              <a:xfrm>
                <a:off x="5496732" y="1678565"/>
                <a:ext cx="557939" cy="334918"/>
                <a:chOff x="5496732" y="1678565"/>
                <a:chExt cx="557939" cy="334918"/>
              </a:xfrm>
            </p:grpSpPr>
            <p:sp>
              <p:nvSpPr>
                <p:cNvPr id="103" name="Rectangle 102">
                  <a:extLst>
                    <a:ext uri="{FF2B5EF4-FFF2-40B4-BE49-F238E27FC236}">
                      <a16:creationId xmlns:a16="http://schemas.microsoft.com/office/drawing/2014/main" id="{879CF306-FF6C-F47E-F955-64BC423D262F}"/>
                    </a:ext>
                  </a:extLst>
                </p:cNvPr>
                <p:cNvSpPr/>
                <p:nvPr/>
              </p:nvSpPr>
              <p:spPr>
                <a:xfrm>
                  <a:off x="5535478" y="1678565"/>
                  <a:ext cx="480447" cy="334918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4" name="Connecteur droit 103">
                  <a:extLst>
                    <a:ext uri="{FF2B5EF4-FFF2-40B4-BE49-F238E27FC236}">
                      <a16:creationId xmlns:a16="http://schemas.microsoft.com/office/drawing/2014/main" id="{4C144F7A-D50B-5F48-E237-79B91F3641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1832162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" name="Groupe 87">
                <a:extLst>
                  <a:ext uri="{FF2B5EF4-FFF2-40B4-BE49-F238E27FC236}">
                    <a16:creationId xmlns:a16="http://schemas.microsoft.com/office/drawing/2014/main" id="{06D96E8A-8F6F-CD37-CF43-47C1A0EF5BA7}"/>
                  </a:ext>
                </a:extLst>
              </p:cNvPr>
              <p:cNvGrpSpPr/>
              <p:nvPr/>
            </p:nvGrpSpPr>
            <p:grpSpPr>
              <a:xfrm>
                <a:off x="7393414" y="1470140"/>
                <a:ext cx="557939" cy="336282"/>
                <a:chOff x="5496732" y="1752796"/>
                <a:chExt cx="557939" cy="336282"/>
              </a:xfrm>
            </p:grpSpPr>
            <p:sp>
              <p:nvSpPr>
                <p:cNvPr id="101" name="Rectangle 100">
                  <a:extLst>
                    <a:ext uri="{FF2B5EF4-FFF2-40B4-BE49-F238E27FC236}">
                      <a16:creationId xmlns:a16="http://schemas.microsoft.com/office/drawing/2014/main" id="{FF51AB9E-FE00-484C-807D-28A95C3D2D55}"/>
                    </a:ext>
                  </a:extLst>
                </p:cNvPr>
                <p:cNvSpPr/>
                <p:nvPr/>
              </p:nvSpPr>
              <p:spPr>
                <a:xfrm>
                  <a:off x="5535478" y="1752796"/>
                  <a:ext cx="480447" cy="336282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2" name="Connecteur droit 101">
                  <a:extLst>
                    <a:ext uri="{FF2B5EF4-FFF2-40B4-BE49-F238E27FC236}">
                      <a16:creationId xmlns:a16="http://schemas.microsoft.com/office/drawing/2014/main" id="{151335AB-9D15-8F99-A216-C3E048A62A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1959440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9" name="Groupe 88">
                <a:extLst>
                  <a:ext uri="{FF2B5EF4-FFF2-40B4-BE49-F238E27FC236}">
                    <a16:creationId xmlns:a16="http://schemas.microsoft.com/office/drawing/2014/main" id="{BE29BC5B-2987-B975-BD58-9386122AF39A}"/>
                  </a:ext>
                </a:extLst>
              </p:cNvPr>
              <p:cNvGrpSpPr/>
              <p:nvPr/>
            </p:nvGrpSpPr>
            <p:grpSpPr>
              <a:xfrm>
                <a:off x="6559044" y="1258626"/>
                <a:ext cx="294468" cy="1229532"/>
                <a:chOff x="7516678" y="1223398"/>
                <a:chExt cx="294468" cy="1214033"/>
              </a:xfrm>
            </p:grpSpPr>
            <p:cxnSp>
              <p:nvCxnSpPr>
                <p:cNvPr id="98" name="Connecteur droit 97">
                  <a:extLst>
                    <a:ext uri="{FF2B5EF4-FFF2-40B4-BE49-F238E27FC236}">
                      <a16:creationId xmlns:a16="http://schemas.microsoft.com/office/drawing/2014/main" id="{0E36897F-0F2F-F23A-723D-B2C4872943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223398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Connecteur droit 98">
                  <a:extLst>
                    <a:ext uri="{FF2B5EF4-FFF2-40B4-BE49-F238E27FC236}">
                      <a16:creationId xmlns:a16="http://schemas.microsoft.com/office/drawing/2014/main" id="{D86A88EE-5F33-5221-9538-51C2A73C82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427386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Connecteur droit 99">
                  <a:extLst>
                    <a:ext uri="{FF2B5EF4-FFF2-40B4-BE49-F238E27FC236}">
                      <a16:creationId xmlns:a16="http://schemas.microsoft.com/office/drawing/2014/main" id="{6BCBA255-4A5C-086B-791D-05F1CA580A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3" y="1223649"/>
                  <a:ext cx="0" cy="1213782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" name="Groupe 89">
                <a:extLst>
                  <a:ext uri="{FF2B5EF4-FFF2-40B4-BE49-F238E27FC236}">
                    <a16:creationId xmlns:a16="http://schemas.microsoft.com/office/drawing/2014/main" id="{36F61A1C-CB36-B0CB-431B-56B0EE200266}"/>
                  </a:ext>
                </a:extLst>
              </p:cNvPr>
              <p:cNvGrpSpPr/>
              <p:nvPr/>
            </p:nvGrpSpPr>
            <p:grpSpPr>
              <a:xfrm>
                <a:off x="6434424" y="1549959"/>
                <a:ext cx="557939" cy="381480"/>
                <a:chOff x="5496732" y="1760608"/>
                <a:chExt cx="557939" cy="381480"/>
              </a:xfrm>
            </p:grpSpPr>
            <p:sp>
              <p:nvSpPr>
                <p:cNvPr id="96" name="Rectangle 95">
                  <a:extLst>
                    <a:ext uri="{FF2B5EF4-FFF2-40B4-BE49-F238E27FC236}">
                      <a16:creationId xmlns:a16="http://schemas.microsoft.com/office/drawing/2014/main" id="{91B7275A-3AE9-280B-C605-FD006E48E50B}"/>
                    </a:ext>
                  </a:extLst>
                </p:cNvPr>
                <p:cNvSpPr/>
                <p:nvPr/>
              </p:nvSpPr>
              <p:spPr>
                <a:xfrm>
                  <a:off x="5535478" y="1760608"/>
                  <a:ext cx="480447" cy="3814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" name="Connecteur droit 96">
                  <a:extLst>
                    <a:ext uri="{FF2B5EF4-FFF2-40B4-BE49-F238E27FC236}">
                      <a16:creationId xmlns:a16="http://schemas.microsoft.com/office/drawing/2014/main" id="{7E1F8CBE-B284-9B7C-E63B-2C2674A7A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1932092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1" name="ZoneTexte 90">
                <a:extLst>
                  <a:ext uri="{FF2B5EF4-FFF2-40B4-BE49-F238E27FC236}">
                    <a16:creationId xmlns:a16="http://schemas.microsoft.com/office/drawing/2014/main" id="{1DA517CF-CBF6-B0BE-A1E8-3A167F1BD4D2}"/>
                  </a:ext>
                </a:extLst>
              </p:cNvPr>
              <p:cNvSpPr txBox="1"/>
              <p:nvPr/>
            </p:nvSpPr>
            <p:spPr>
              <a:xfrm>
                <a:off x="7609668" y="993766"/>
                <a:ext cx="2531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*</a:t>
                </a:r>
              </a:p>
            </p:txBody>
          </p:sp>
          <p:sp>
            <p:nvSpPr>
              <p:cNvPr id="93" name="Parenthèse fermante 92">
                <a:extLst>
                  <a:ext uri="{FF2B5EF4-FFF2-40B4-BE49-F238E27FC236}">
                    <a16:creationId xmlns:a16="http://schemas.microsoft.com/office/drawing/2014/main" id="{B878328D-484E-A736-6ABD-87112888D04E}"/>
                  </a:ext>
                </a:extLst>
              </p:cNvPr>
              <p:cNvSpPr/>
              <p:nvPr/>
            </p:nvSpPr>
            <p:spPr>
              <a:xfrm rot="16200000">
                <a:off x="6617780" y="42632"/>
                <a:ext cx="165316" cy="1921791"/>
              </a:xfrm>
              <a:prstGeom prst="rightBracket">
                <a:avLst>
                  <a:gd name="adj" fmla="val 0"/>
                </a:avLst>
              </a:prstGeom>
              <a:ln w="254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4" name="Parenthèse fermante 93">
                <a:extLst>
                  <a:ext uri="{FF2B5EF4-FFF2-40B4-BE49-F238E27FC236}">
                    <a16:creationId xmlns:a16="http://schemas.microsoft.com/office/drawing/2014/main" id="{7FC6AC35-C8D1-4CA6-26AD-58D3B839137C}"/>
                  </a:ext>
                </a:extLst>
              </p:cNvPr>
              <p:cNvSpPr/>
              <p:nvPr/>
            </p:nvSpPr>
            <p:spPr>
              <a:xfrm rot="16200000">
                <a:off x="6196742" y="690291"/>
                <a:ext cx="61993" cy="976390"/>
              </a:xfrm>
              <a:prstGeom prst="rightBracket">
                <a:avLst>
                  <a:gd name="adj" fmla="val 0"/>
                </a:avLst>
              </a:prstGeom>
              <a:ln w="254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5" name="ZoneTexte 94">
                <a:extLst>
                  <a:ext uri="{FF2B5EF4-FFF2-40B4-BE49-F238E27FC236}">
                    <a16:creationId xmlns:a16="http://schemas.microsoft.com/office/drawing/2014/main" id="{95FA8A42-5316-1690-109D-59ECD27A7EEE}"/>
                  </a:ext>
                </a:extLst>
              </p:cNvPr>
              <p:cNvSpPr txBox="1"/>
              <p:nvPr/>
            </p:nvSpPr>
            <p:spPr>
              <a:xfrm>
                <a:off x="5811863" y="906149"/>
                <a:ext cx="1933852" cy="2255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Hepatobiliary</a:t>
                </a:r>
                <a:r>
                  <a:rPr kumimoji="0" lang="fr-FR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cancer </a:t>
                </a:r>
                <a:r>
                  <a:rPr kumimoji="0" lang="fr-FR" sz="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subscale</a:t>
                </a:r>
                <a:endPara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ZoneTexte 188">
                <a:extLst>
                  <a:ext uri="{FF2B5EF4-FFF2-40B4-BE49-F238E27FC236}">
                    <a16:creationId xmlns:a16="http://schemas.microsoft.com/office/drawing/2014/main" id="{2C321F33-D39D-3922-ACDB-08C08E7EEEDA}"/>
                  </a:ext>
                </a:extLst>
              </p:cNvPr>
              <p:cNvSpPr txBox="1"/>
              <p:nvPr/>
            </p:nvSpPr>
            <p:spPr>
              <a:xfrm>
                <a:off x="4974955" y="1979851"/>
                <a:ext cx="346129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</a:t>
                </a:r>
              </a:p>
            </p:txBody>
          </p:sp>
          <p:sp>
            <p:nvSpPr>
              <p:cNvPr id="192" name="ZoneTexte 191">
                <a:extLst>
                  <a:ext uri="{FF2B5EF4-FFF2-40B4-BE49-F238E27FC236}">
                    <a16:creationId xmlns:a16="http://schemas.microsoft.com/office/drawing/2014/main" id="{50459FEF-9B62-5141-16CB-28627B725342}"/>
                  </a:ext>
                </a:extLst>
              </p:cNvPr>
              <p:cNvSpPr txBox="1"/>
              <p:nvPr/>
            </p:nvSpPr>
            <p:spPr>
              <a:xfrm>
                <a:off x="6703649" y="1036274"/>
                <a:ext cx="2531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*</a:t>
                </a:r>
              </a:p>
            </p:txBody>
          </p:sp>
        </p:grpSp>
        <p:grpSp>
          <p:nvGrpSpPr>
            <p:cNvPr id="114" name="Groupe 113">
              <a:extLst>
                <a:ext uri="{FF2B5EF4-FFF2-40B4-BE49-F238E27FC236}">
                  <a16:creationId xmlns:a16="http://schemas.microsoft.com/office/drawing/2014/main" id="{507E4A4B-EA49-AEDD-FD16-B08670CDE4F4}"/>
                </a:ext>
              </a:extLst>
            </p:cNvPr>
            <p:cNvGrpSpPr/>
            <p:nvPr/>
          </p:nvGrpSpPr>
          <p:grpSpPr>
            <a:xfrm>
              <a:off x="5040922" y="1032817"/>
              <a:ext cx="6541478" cy="3822700"/>
              <a:chOff x="8001074" y="1054100"/>
              <a:chExt cx="3822700" cy="3822700"/>
            </a:xfrm>
          </p:grpSpPr>
          <p:cxnSp>
            <p:nvCxnSpPr>
              <p:cNvPr id="112" name="Connecteur droit 111">
                <a:extLst>
                  <a:ext uri="{FF2B5EF4-FFF2-40B4-BE49-F238E27FC236}">
                    <a16:creationId xmlns:a16="http://schemas.microsoft.com/office/drawing/2014/main" id="{14682678-825A-5AE0-33E6-319AE15EA4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12424" y="1054100"/>
                <a:ext cx="0" cy="3822700"/>
              </a:xfrm>
              <a:prstGeom prst="line">
                <a:avLst/>
              </a:prstGeom>
              <a:ln w="12700">
                <a:solidFill>
                  <a:schemeClr val="tx2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Connecteur droit 112">
                <a:extLst>
                  <a:ext uri="{FF2B5EF4-FFF2-40B4-BE49-F238E27FC236}">
                    <a16:creationId xmlns:a16="http://schemas.microsoft.com/office/drawing/2014/main" id="{272D56DA-D99D-62C0-DBEA-C05C2F9D6201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9912424" y="1054100"/>
                <a:ext cx="0" cy="3822700"/>
              </a:xfrm>
              <a:prstGeom prst="line">
                <a:avLst/>
              </a:prstGeom>
              <a:ln w="12700">
                <a:solidFill>
                  <a:schemeClr val="tx2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" name="Groupe 114">
              <a:extLst>
                <a:ext uri="{FF2B5EF4-FFF2-40B4-BE49-F238E27FC236}">
                  <a16:creationId xmlns:a16="http://schemas.microsoft.com/office/drawing/2014/main" id="{9C7CF4F9-5966-BA6A-1329-897250D0D654}"/>
                </a:ext>
              </a:extLst>
            </p:cNvPr>
            <p:cNvGrpSpPr/>
            <p:nvPr/>
          </p:nvGrpSpPr>
          <p:grpSpPr>
            <a:xfrm>
              <a:off x="8472264" y="978362"/>
              <a:ext cx="2971038" cy="1827414"/>
              <a:chOff x="4974955" y="884709"/>
              <a:chExt cx="3109994" cy="1912883"/>
            </a:xfrm>
          </p:grpSpPr>
          <p:sp>
            <p:nvSpPr>
              <p:cNvPr id="116" name="Forme libre 115">
                <a:extLst>
                  <a:ext uri="{FF2B5EF4-FFF2-40B4-BE49-F238E27FC236}">
                    <a16:creationId xmlns:a16="http://schemas.microsoft.com/office/drawing/2014/main" id="{CCED8748-E43E-6D8B-2728-705B37AC70F3}"/>
                  </a:ext>
                </a:extLst>
              </p:cNvPr>
              <p:cNvSpPr/>
              <p:nvPr/>
            </p:nvSpPr>
            <p:spPr>
              <a:xfrm>
                <a:off x="5362414" y="1198536"/>
                <a:ext cx="2722535" cy="1394847"/>
              </a:xfrm>
              <a:custGeom>
                <a:avLst/>
                <a:gdLst>
                  <a:gd name="connsiteX0" fmla="*/ 0 w 2722535"/>
                  <a:gd name="connsiteY0" fmla="*/ 0 h 1394847"/>
                  <a:gd name="connsiteX1" fmla="*/ 0 w 2722535"/>
                  <a:gd name="connsiteY1" fmla="*/ 1394847 h 1394847"/>
                  <a:gd name="connsiteX2" fmla="*/ 77491 w 2722535"/>
                  <a:gd name="connsiteY2" fmla="*/ 1394847 h 1394847"/>
                  <a:gd name="connsiteX3" fmla="*/ 2722535 w 2722535"/>
                  <a:gd name="connsiteY3" fmla="*/ 1394847 h 139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2535" h="1394847">
                    <a:moveTo>
                      <a:pt x="0" y="0"/>
                    </a:moveTo>
                    <a:lnTo>
                      <a:pt x="0" y="1394847"/>
                    </a:lnTo>
                    <a:lnTo>
                      <a:pt x="77491" y="1394847"/>
                    </a:lnTo>
                    <a:lnTo>
                      <a:pt x="2722535" y="1394847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7" name="ZoneTexte 116">
                <a:extLst>
                  <a:ext uri="{FF2B5EF4-FFF2-40B4-BE49-F238E27FC236}">
                    <a16:creationId xmlns:a16="http://schemas.microsoft.com/office/drawing/2014/main" id="{F55B9568-7709-2AF6-2C1B-0AAFC0602640}"/>
                  </a:ext>
                </a:extLst>
              </p:cNvPr>
              <p:cNvSpPr txBox="1"/>
              <p:nvPr/>
            </p:nvSpPr>
            <p:spPr>
              <a:xfrm>
                <a:off x="4974955" y="1239865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100</a:t>
                </a:r>
              </a:p>
            </p:txBody>
          </p:sp>
          <p:sp>
            <p:nvSpPr>
              <p:cNvPr id="118" name="ZoneTexte 117">
                <a:extLst>
                  <a:ext uri="{FF2B5EF4-FFF2-40B4-BE49-F238E27FC236}">
                    <a16:creationId xmlns:a16="http://schemas.microsoft.com/office/drawing/2014/main" id="{0B398A42-D4ED-7A53-AD64-5A20D0413AAB}"/>
                  </a:ext>
                </a:extLst>
              </p:cNvPr>
              <p:cNvSpPr txBox="1"/>
              <p:nvPr/>
            </p:nvSpPr>
            <p:spPr>
              <a:xfrm>
                <a:off x="5159896" y="1011725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Score</a:t>
                </a:r>
              </a:p>
            </p:txBody>
          </p:sp>
          <p:sp>
            <p:nvSpPr>
              <p:cNvPr id="119" name="ZoneTexte 118">
                <a:extLst>
                  <a:ext uri="{FF2B5EF4-FFF2-40B4-BE49-F238E27FC236}">
                    <a16:creationId xmlns:a16="http://schemas.microsoft.com/office/drawing/2014/main" id="{EA094FCF-5BD8-E23A-F789-0532F5360D45}"/>
                  </a:ext>
                </a:extLst>
              </p:cNvPr>
              <p:cNvSpPr txBox="1"/>
              <p:nvPr/>
            </p:nvSpPr>
            <p:spPr>
              <a:xfrm>
                <a:off x="4974955" y="1556792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80</a:t>
                </a:r>
              </a:p>
            </p:txBody>
          </p:sp>
          <p:sp>
            <p:nvSpPr>
              <p:cNvPr id="120" name="ZoneTexte 119">
                <a:extLst>
                  <a:ext uri="{FF2B5EF4-FFF2-40B4-BE49-F238E27FC236}">
                    <a16:creationId xmlns:a16="http://schemas.microsoft.com/office/drawing/2014/main" id="{F65D8E26-A77F-26DF-F6A8-BA56515F4DCC}"/>
                  </a:ext>
                </a:extLst>
              </p:cNvPr>
              <p:cNvSpPr txBox="1"/>
              <p:nvPr/>
            </p:nvSpPr>
            <p:spPr>
              <a:xfrm>
                <a:off x="4974955" y="1865804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60</a:t>
                </a:r>
              </a:p>
            </p:txBody>
          </p:sp>
          <p:sp>
            <p:nvSpPr>
              <p:cNvPr id="121" name="ZoneTexte 120">
                <a:extLst>
                  <a:ext uri="{FF2B5EF4-FFF2-40B4-BE49-F238E27FC236}">
                    <a16:creationId xmlns:a16="http://schemas.microsoft.com/office/drawing/2014/main" id="{728FC603-1E64-9D7C-BE79-E9640F401D46}"/>
                  </a:ext>
                </a:extLst>
              </p:cNvPr>
              <p:cNvSpPr txBox="1"/>
              <p:nvPr/>
            </p:nvSpPr>
            <p:spPr>
              <a:xfrm>
                <a:off x="4974955" y="2182731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40</a:t>
                </a:r>
              </a:p>
            </p:txBody>
          </p:sp>
          <p:sp>
            <p:nvSpPr>
              <p:cNvPr id="122" name="ZoneTexte 121">
                <a:extLst>
                  <a:ext uri="{FF2B5EF4-FFF2-40B4-BE49-F238E27FC236}">
                    <a16:creationId xmlns:a16="http://schemas.microsoft.com/office/drawing/2014/main" id="{70F59953-A97F-A799-98EF-29A3A31A87AE}"/>
                  </a:ext>
                </a:extLst>
              </p:cNvPr>
              <p:cNvSpPr txBox="1"/>
              <p:nvPr/>
            </p:nvSpPr>
            <p:spPr>
              <a:xfrm>
                <a:off x="4974955" y="2503228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123" name="ZoneTexte 122">
                <a:extLst>
                  <a:ext uri="{FF2B5EF4-FFF2-40B4-BE49-F238E27FC236}">
                    <a16:creationId xmlns:a16="http://schemas.microsoft.com/office/drawing/2014/main" id="{616BCC1C-2A6E-9DE1-B942-41B7F87A3F2A}"/>
                  </a:ext>
                </a:extLst>
              </p:cNvPr>
              <p:cNvSpPr txBox="1"/>
              <p:nvPr/>
            </p:nvSpPr>
            <p:spPr>
              <a:xfrm>
                <a:off x="5544814" y="2636507"/>
                <a:ext cx="411701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Pre-tx</a:t>
                </a:r>
              </a:p>
            </p:txBody>
          </p:sp>
          <p:sp>
            <p:nvSpPr>
              <p:cNvPr id="124" name="ZoneTexte 123">
                <a:extLst>
                  <a:ext uri="{FF2B5EF4-FFF2-40B4-BE49-F238E27FC236}">
                    <a16:creationId xmlns:a16="http://schemas.microsoft.com/office/drawing/2014/main" id="{18457FF8-FFDE-0BE0-842C-23D21551EC79}"/>
                  </a:ext>
                </a:extLst>
              </p:cNvPr>
              <p:cNvSpPr txBox="1"/>
              <p:nvPr/>
            </p:nvSpPr>
            <p:spPr>
              <a:xfrm>
                <a:off x="6410902" y="2636507"/>
                <a:ext cx="625330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 </a:t>
                </a:r>
                <a:r>
                  <a:rPr kumimoji="0" lang="fr-FR" sz="1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sem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5" name="ZoneTexte 124">
                <a:extLst>
                  <a:ext uri="{FF2B5EF4-FFF2-40B4-BE49-F238E27FC236}">
                    <a16:creationId xmlns:a16="http://schemas.microsoft.com/office/drawing/2014/main" id="{73327335-FD46-2EDD-BEB7-E30B84AB2C3C}"/>
                  </a:ext>
                </a:extLst>
              </p:cNvPr>
              <p:cNvSpPr txBox="1"/>
              <p:nvPr/>
            </p:nvSpPr>
            <p:spPr>
              <a:xfrm>
                <a:off x="7361148" y="2636507"/>
                <a:ext cx="625330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 </a:t>
                </a:r>
                <a:r>
                  <a:rPr kumimoji="0" lang="fr-FR" sz="1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sem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26" name="Groupe 125">
                <a:extLst>
                  <a:ext uri="{FF2B5EF4-FFF2-40B4-BE49-F238E27FC236}">
                    <a16:creationId xmlns:a16="http://schemas.microsoft.com/office/drawing/2014/main" id="{D9501386-2EEF-3E40-A827-35D0BB71DB57}"/>
                  </a:ext>
                </a:extLst>
              </p:cNvPr>
              <p:cNvGrpSpPr/>
              <p:nvPr/>
            </p:nvGrpSpPr>
            <p:grpSpPr>
              <a:xfrm>
                <a:off x="7516678" y="1194964"/>
                <a:ext cx="294468" cy="1174711"/>
                <a:chOff x="7516678" y="1194964"/>
                <a:chExt cx="294468" cy="1174711"/>
              </a:xfrm>
            </p:grpSpPr>
            <p:cxnSp>
              <p:nvCxnSpPr>
                <p:cNvPr id="149" name="Connecteur droit 148">
                  <a:extLst>
                    <a:ext uri="{FF2B5EF4-FFF2-40B4-BE49-F238E27FC236}">
                      <a16:creationId xmlns:a16="http://schemas.microsoft.com/office/drawing/2014/main" id="{9FC1D59E-FFA9-AC6D-EF0D-ACCF94913C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194964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0" name="Connecteur droit 149">
                  <a:extLst>
                    <a:ext uri="{FF2B5EF4-FFF2-40B4-BE49-F238E27FC236}">
                      <a16:creationId xmlns:a16="http://schemas.microsoft.com/office/drawing/2014/main" id="{1F81157A-C9F5-1499-98A8-1788158E44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369675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" name="Connecteur droit 150">
                  <a:extLst>
                    <a:ext uri="{FF2B5EF4-FFF2-40B4-BE49-F238E27FC236}">
                      <a16:creationId xmlns:a16="http://schemas.microsoft.com/office/drawing/2014/main" id="{C5C80DBC-3293-AA69-BD45-7D0AAC5A0B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3" y="1195215"/>
                  <a:ext cx="0" cy="1171578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7" name="Groupe 126">
                <a:extLst>
                  <a:ext uri="{FF2B5EF4-FFF2-40B4-BE49-F238E27FC236}">
                    <a16:creationId xmlns:a16="http://schemas.microsoft.com/office/drawing/2014/main" id="{5DFFCDFA-2734-4B01-59E3-6CDBE4FDA1C3}"/>
                  </a:ext>
                </a:extLst>
              </p:cNvPr>
              <p:cNvGrpSpPr/>
              <p:nvPr/>
            </p:nvGrpSpPr>
            <p:grpSpPr>
              <a:xfrm>
                <a:off x="5613331" y="1464439"/>
                <a:ext cx="294468" cy="1045697"/>
                <a:chOff x="7516678" y="1296692"/>
                <a:chExt cx="294468" cy="1289769"/>
              </a:xfrm>
            </p:grpSpPr>
            <p:cxnSp>
              <p:nvCxnSpPr>
                <p:cNvPr id="146" name="Connecteur droit 145">
                  <a:extLst>
                    <a:ext uri="{FF2B5EF4-FFF2-40B4-BE49-F238E27FC236}">
                      <a16:creationId xmlns:a16="http://schemas.microsoft.com/office/drawing/2014/main" id="{61E793A3-E299-B497-DEBD-0DD7C7396B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296692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Connecteur droit 146">
                  <a:extLst>
                    <a:ext uri="{FF2B5EF4-FFF2-40B4-BE49-F238E27FC236}">
                      <a16:creationId xmlns:a16="http://schemas.microsoft.com/office/drawing/2014/main" id="{A273717F-EAA4-29F1-9E98-F7FC2BCB02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576833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Connecteur droit 147">
                  <a:extLst>
                    <a:ext uri="{FF2B5EF4-FFF2-40B4-BE49-F238E27FC236}">
                      <a16:creationId xmlns:a16="http://schemas.microsoft.com/office/drawing/2014/main" id="{CF57678C-094C-B5F5-74A5-4CCBADA16DB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3" y="1296942"/>
                  <a:ext cx="0" cy="1289519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8" name="Groupe 127">
                <a:extLst>
                  <a:ext uri="{FF2B5EF4-FFF2-40B4-BE49-F238E27FC236}">
                    <a16:creationId xmlns:a16="http://schemas.microsoft.com/office/drawing/2014/main" id="{73A6E514-1FE1-A94A-3BAD-69364E785903}"/>
                  </a:ext>
                </a:extLst>
              </p:cNvPr>
              <p:cNvGrpSpPr/>
              <p:nvPr/>
            </p:nvGrpSpPr>
            <p:grpSpPr>
              <a:xfrm>
                <a:off x="5496732" y="1885627"/>
                <a:ext cx="557939" cy="277711"/>
                <a:chOff x="5496732" y="1885627"/>
                <a:chExt cx="557939" cy="277711"/>
              </a:xfrm>
            </p:grpSpPr>
            <p:sp>
              <p:nvSpPr>
                <p:cNvPr id="144" name="Rectangle 143">
                  <a:extLst>
                    <a:ext uri="{FF2B5EF4-FFF2-40B4-BE49-F238E27FC236}">
                      <a16:creationId xmlns:a16="http://schemas.microsoft.com/office/drawing/2014/main" id="{C559AEF7-364C-096B-6C6E-292D20CB29E1}"/>
                    </a:ext>
                  </a:extLst>
                </p:cNvPr>
                <p:cNvSpPr/>
                <p:nvPr/>
              </p:nvSpPr>
              <p:spPr>
                <a:xfrm>
                  <a:off x="5535478" y="1885627"/>
                  <a:ext cx="480447" cy="277711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145" name="Connecteur droit 144">
                  <a:extLst>
                    <a:ext uri="{FF2B5EF4-FFF2-40B4-BE49-F238E27FC236}">
                      <a16:creationId xmlns:a16="http://schemas.microsoft.com/office/drawing/2014/main" id="{97ACECAF-43BF-FDBA-69FB-360C6204A9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2027824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9" name="Groupe 128">
                <a:extLst>
                  <a:ext uri="{FF2B5EF4-FFF2-40B4-BE49-F238E27FC236}">
                    <a16:creationId xmlns:a16="http://schemas.microsoft.com/office/drawing/2014/main" id="{2FD55F7B-69E0-34CD-771E-A7EC86E651AC}"/>
                  </a:ext>
                </a:extLst>
              </p:cNvPr>
              <p:cNvGrpSpPr/>
              <p:nvPr/>
            </p:nvGrpSpPr>
            <p:grpSpPr>
              <a:xfrm>
                <a:off x="7393414" y="1556731"/>
                <a:ext cx="557939" cy="435518"/>
                <a:chOff x="5496732" y="1839387"/>
                <a:chExt cx="557939" cy="435518"/>
              </a:xfrm>
            </p:grpSpPr>
            <p:sp>
              <p:nvSpPr>
                <p:cNvPr id="142" name="Rectangle 141">
                  <a:extLst>
                    <a:ext uri="{FF2B5EF4-FFF2-40B4-BE49-F238E27FC236}">
                      <a16:creationId xmlns:a16="http://schemas.microsoft.com/office/drawing/2014/main" id="{16A2C6D3-3D40-0CA6-7E67-DEEE2926C728}"/>
                    </a:ext>
                  </a:extLst>
                </p:cNvPr>
                <p:cNvSpPr/>
                <p:nvPr/>
              </p:nvSpPr>
              <p:spPr>
                <a:xfrm>
                  <a:off x="5535478" y="1839387"/>
                  <a:ext cx="480447" cy="435518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143" name="Connecteur droit 142">
                  <a:extLst>
                    <a:ext uri="{FF2B5EF4-FFF2-40B4-BE49-F238E27FC236}">
                      <a16:creationId xmlns:a16="http://schemas.microsoft.com/office/drawing/2014/main" id="{03AD7463-C0D9-CF49-DE82-07198D561D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2078400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0" name="Groupe 129">
                <a:extLst>
                  <a:ext uri="{FF2B5EF4-FFF2-40B4-BE49-F238E27FC236}">
                    <a16:creationId xmlns:a16="http://schemas.microsoft.com/office/drawing/2014/main" id="{8E083304-72DF-8115-AC13-E128F5FA2443}"/>
                  </a:ext>
                </a:extLst>
              </p:cNvPr>
              <p:cNvGrpSpPr/>
              <p:nvPr/>
            </p:nvGrpSpPr>
            <p:grpSpPr>
              <a:xfrm>
                <a:off x="6559044" y="1184888"/>
                <a:ext cx="294468" cy="1375139"/>
                <a:chOff x="7516678" y="1150590"/>
                <a:chExt cx="294468" cy="1357805"/>
              </a:xfrm>
            </p:grpSpPr>
            <p:cxnSp>
              <p:nvCxnSpPr>
                <p:cNvPr id="139" name="Connecteur droit 138">
                  <a:extLst>
                    <a:ext uri="{FF2B5EF4-FFF2-40B4-BE49-F238E27FC236}">
                      <a16:creationId xmlns:a16="http://schemas.microsoft.com/office/drawing/2014/main" id="{3C096F99-FCD3-8CD8-E5CB-37400CE64F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150590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Connecteur droit 139">
                  <a:extLst>
                    <a:ext uri="{FF2B5EF4-FFF2-40B4-BE49-F238E27FC236}">
                      <a16:creationId xmlns:a16="http://schemas.microsoft.com/office/drawing/2014/main" id="{CD54D368-D2A0-47D1-E394-61EB70353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508395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Connecteur droit 140">
                  <a:extLst>
                    <a:ext uri="{FF2B5EF4-FFF2-40B4-BE49-F238E27FC236}">
                      <a16:creationId xmlns:a16="http://schemas.microsoft.com/office/drawing/2014/main" id="{196A2475-E0E4-834C-01A2-4BC75A39E9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3" y="1150841"/>
                  <a:ext cx="0" cy="1353951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1" name="Groupe 130">
                <a:extLst>
                  <a:ext uri="{FF2B5EF4-FFF2-40B4-BE49-F238E27FC236}">
                    <a16:creationId xmlns:a16="http://schemas.microsoft.com/office/drawing/2014/main" id="{3DDD87F6-90D4-A8FF-ACDF-05849BD51A31}"/>
                  </a:ext>
                </a:extLst>
              </p:cNvPr>
              <p:cNvGrpSpPr/>
              <p:nvPr/>
            </p:nvGrpSpPr>
            <p:grpSpPr>
              <a:xfrm>
                <a:off x="6434424" y="1600992"/>
                <a:ext cx="557939" cy="534601"/>
                <a:chOff x="5496732" y="1811641"/>
                <a:chExt cx="557939" cy="534601"/>
              </a:xfrm>
            </p:grpSpPr>
            <p:sp>
              <p:nvSpPr>
                <p:cNvPr id="137" name="Rectangle 136">
                  <a:extLst>
                    <a:ext uri="{FF2B5EF4-FFF2-40B4-BE49-F238E27FC236}">
                      <a16:creationId xmlns:a16="http://schemas.microsoft.com/office/drawing/2014/main" id="{EF3927EB-EE52-9FC3-6D7E-0F91B0B44BD0}"/>
                    </a:ext>
                  </a:extLst>
                </p:cNvPr>
                <p:cNvSpPr/>
                <p:nvPr/>
              </p:nvSpPr>
              <p:spPr>
                <a:xfrm>
                  <a:off x="5535478" y="1811641"/>
                  <a:ext cx="480447" cy="534601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138" name="Connecteur droit 137">
                  <a:extLst>
                    <a:ext uri="{FF2B5EF4-FFF2-40B4-BE49-F238E27FC236}">
                      <a16:creationId xmlns:a16="http://schemas.microsoft.com/office/drawing/2014/main" id="{9BE00B5C-F974-A6A9-2846-3352D470F6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1985920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2" name="ZoneTexte 131">
                <a:extLst>
                  <a:ext uri="{FF2B5EF4-FFF2-40B4-BE49-F238E27FC236}">
                    <a16:creationId xmlns:a16="http://schemas.microsoft.com/office/drawing/2014/main" id="{EC3D2CE6-8199-7C54-EFED-6A6A2FAE36AA}"/>
                  </a:ext>
                </a:extLst>
              </p:cNvPr>
              <p:cNvSpPr txBox="1"/>
              <p:nvPr/>
            </p:nvSpPr>
            <p:spPr>
              <a:xfrm>
                <a:off x="7637412" y="964116"/>
                <a:ext cx="2531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*</a:t>
                </a:r>
              </a:p>
            </p:txBody>
          </p:sp>
          <p:sp>
            <p:nvSpPr>
              <p:cNvPr id="133" name="ZoneTexte 132">
                <a:extLst>
                  <a:ext uri="{FF2B5EF4-FFF2-40B4-BE49-F238E27FC236}">
                    <a16:creationId xmlns:a16="http://schemas.microsoft.com/office/drawing/2014/main" id="{03BB6927-28E5-CC2E-8919-73A0FBF825F3}"/>
                  </a:ext>
                </a:extLst>
              </p:cNvPr>
              <p:cNvSpPr txBox="1"/>
              <p:nvPr/>
            </p:nvSpPr>
            <p:spPr>
              <a:xfrm>
                <a:off x="5504919" y="1250357"/>
                <a:ext cx="533861" cy="2255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Wingdings" pitchFamily="2" charset="2"/>
                    <a:ea typeface="+mn-ea"/>
                    <a:cs typeface="+mn-cs"/>
                  </a:rPr>
                  <a:t>lll</a:t>
                </a:r>
              </a:p>
            </p:txBody>
          </p:sp>
          <p:sp>
            <p:nvSpPr>
              <p:cNvPr id="134" name="Parenthèse fermante 133">
                <a:extLst>
                  <a:ext uri="{FF2B5EF4-FFF2-40B4-BE49-F238E27FC236}">
                    <a16:creationId xmlns:a16="http://schemas.microsoft.com/office/drawing/2014/main" id="{EA04B3F8-F28D-D4C7-C983-0D6994B9CAFA}"/>
                  </a:ext>
                </a:extLst>
              </p:cNvPr>
              <p:cNvSpPr/>
              <p:nvPr/>
            </p:nvSpPr>
            <p:spPr>
              <a:xfrm rot="16200000">
                <a:off x="6617780" y="27968"/>
                <a:ext cx="165316" cy="1921791"/>
              </a:xfrm>
              <a:prstGeom prst="rightBracket">
                <a:avLst>
                  <a:gd name="adj" fmla="val 0"/>
                </a:avLst>
              </a:prstGeom>
              <a:ln w="254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" name="Parenthèse fermante 134">
                <a:extLst>
                  <a:ext uri="{FF2B5EF4-FFF2-40B4-BE49-F238E27FC236}">
                    <a16:creationId xmlns:a16="http://schemas.microsoft.com/office/drawing/2014/main" id="{A277E77B-3CD2-41E1-9007-8F46D85273D1}"/>
                  </a:ext>
                </a:extLst>
              </p:cNvPr>
              <p:cNvSpPr/>
              <p:nvPr/>
            </p:nvSpPr>
            <p:spPr>
              <a:xfrm rot="16200000">
                <a:off x="6196741" y="647487"/>
                <a:ext cx="61993" cy="976390"/>
              </a:xfrm>
              <a:prstGeom prst="rightBracket">
                <a:avLst>
                  <a:gd name="adj" fmla="val 0"/>
                </a:avLst>
              </a:prstGeom>
              <a:ln w="254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" name="ZoneTexte 135">
                <a:extLst>
                  <a:ext uri="{FF2B5EF4-FFF2-40B4-BE49-F238E27FC236}">
                    <a16:creationId xmlns:a16="http://schemas.microsoft.com/office/drawing/2014/main" id="{9602DDCA-EDE6-18CF-86BD-B3E2D7664A28}"/>
                  </a:ext>
                </a:extLst>
              </p:cNvPr>
              <p:cNvSpPr txBox="1"/>
              <p:nvPr/>
            </p:nvSpPr>
            <p:spPr>
              <a:xfrm>
                <a:off x="5811865" y="884709"/>
                <a:ext cx="181330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FACT-Hep total score</a:t>
                </a:r>
              </a:p>
            </p:txBody>
          </p:sp>
          <p:sp>
            <p:nvSpPr>
              <p:cNvPr id="197" name="ZoneTexte 196">
                <a:extLst>
                  <a:ext uri="{FF2B5EF4-FFF2-40B4-BE49-F238E27FC236}">
                    <a16:creationId xmlns:a16="http://schemas.microsoft.com/office/drawing/2014/main" id="{D514449B-0417-8429-8A82-82127128D439}"/>
                  </a:ext>
                </a:extLst>
              </p:cNvPr>
              <p:cNvSpPr txBox="1"/>
              <p:nvPr/>
            </p:nvSpPr>
            <p:spPr>
              <a:xfrm>
                <a:off x="6697512" y="973201"/>
                <a:ext cx="2531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*</a:t>
                </a:r>
              </a:p>
            </p:txBody>
          </p:sp>
        </p:grpSp>
        <p:grpSp>
          <p:nvGrpSpPr>
            <p:cNvPr id="152" name="Groupe 151">
              <a:extLst>
                <a:ext uri="{FF2B5EF4-FFF2-40B4-BE49-F238E27FC236}">
                  <a16:creationId xmlns:a16="http://schemas.microsoft.com/office/drawing/2014/main" id="{5F6662F9-4F3A-1B8A-1675-4CDA5F3AF88B}"/>
                </a:ext>
              </a:extLst>
            </p:cNvPr>
            <p:cNvGrpSpPr/>
            <p:nvPr/>
          </p:nvGrpSpPr>
          <p:grpSpPr>
            <a:xfrm>
              <a:off x="8472264" y="3152202"/>
              <a:ext cx="2971038" cy="1706073"/>
              <a:chOff x="4974955" y="1011725"/>
              <a:chExt cx="3109994" cy="1785867"/>
            </a:xfrm>
          </p:grpSpPr>
          <p:sp>
            <p:nvSpPr>
              <p:cNvPr id="153" name="Forme libre 152">
                <a:extLst>
                  <a:ext uri="{FF2B5EF4-FFF2-40B4-BE49-F238E27FC236}">
                    <a16:creationId xmlns:a16="http://schemas.microsoft.com/office/drawing/2014/main" id="{3ECC0224-5C30-EE3F-2DB9-E604C97F0E78}"/>
                  </a:ext>
                </a:extLst>
              </p:cNvPr>
              <p:cNvSpPr/>
              <p:nvPr/>
            </p:nvSpPr>
            <p:spPr>
              <a:xfrm>
                <a:off x="5362414" y="1198536"/>
                <a:ext cx="2722535" cy="1394847"/>
              </a:xfrm>
              <a:custGeom>
                <a:avLst/>
                <a:gdLst>
                  <a:gd name="connsiteX0" fmla="*/ 0 w 2722535"/>
                  <a:gd name="connsiteY0" fmla="*/ 0 h 1394847"/>
                  <a:gd name="connsiteX1" fmla="*/ 0 w 2722535"/>
                  <a:gd name="connsiteY1" fmla="*/ 1394847 h 1394847"/>
                  <a:gd name="connsiteX2" fmla="*/ 77491 w 2722535"/>
                  <a:gd name="connsiteY2" fmla="*/ 1394847 h 1394847"/>
                  <a:gd name="connsiteX3" fmla="*/ 2722535 w 2722535"/>
                  <a:gd name="connsiteY3" fmla="*/ 1394847 h 139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2535" h="1394847">
                    <a:moveTo>
                      <a:pt x="0" y="0"/>
                    </a:moveTo>
                    <a:lnTo>
                      <a:pt x="0" y="1394847"/>
                    </a:lnTo>
                    <a:lnTo>
                      <a:pt x="77491" y="1394847"/>
                    </a:lnTo>
                    <a:lnTo>
                      <a:pt x="2722535" y="1394847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ZoneTexte 153">
                <a:extLst>
                  <a:ext uri="{FF2B5EF4-FFF2-40B4-BE49-F238E27FC236}">
                    <a16:creationId xmlns:a16="http://schemas.microsoft.com/office/drawing/2014/main" id="{400C07A7-28AB-96AB-0B4E-0B492341A1DA}"/>
                  </a:ext>
                </a:extLst>
              </p:cNvPr>
              <p:cNvSpPr txBox="1"/>
              <p:nvPr/>
            </p:nvSpPr>
            <p:spPr>
              <a:xfrm>
                <a:off x="4974955" y="1239865"/>
                <a:ext cx="346129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120</a:t>
                </a:r>
              </a:p>
            </p:txBody>
          </p:sp>
          <p:sp>
            <p:nvSpPr>
              <p:cNvPr id="155" name="ZoneTexte 154">
                <a:extLst>
                  <a:ext uri="{FF2B5EF4-FFF2-40B4-BE49-F238E27FC236}">
                    <a16:creationId xmlns:a16="http://schemas.microsoft.com/office/drawing/2014/main" id="{1A9F1A25-29BA-B8FD-B420-FB4BA3E5BDEE}"/>
                  </a:ext>
                </a:extLst>
              </p:cNvPr>
              <p:cNvSpPr txBox="1"/>
              <p:nvPr/>
            </p:nvSpPr>
            <p:spPr>
              <a:xfrm>
                <a:off x="5159896" y="1011725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Score</a:t>
                </a:r>
              </a:p>
            </p:txBody>
          </p:sp>
          <p:sp>
            <p:nvSpPr>
              <p:cNvPr id="156" name="ZoneTexte 155">
                <a:extLst>
                  <a:ext uri="{FF2B5EF4-FFF2-40B4-BE49-F238E27FC236}">
                    <a16:creationId xmlns:a16="http://schemas.microsoft.com/office/drawing/2014/main" id="{D74B0C8D-DB2F-F41A-E044-2DFA340AE1D5}"/>
                  </a:ext>
                </a:extLst>
              </p:cNvPr>
              <p:cNvSpPr txBox="1"/>
              <p:nvPr/>
            </p:nvSpPr>
            <p:spPr>
              <a:xfrm>
                <a:off x="4974955" y="1496680"/>
                <a:ext cx="346129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100</a:t>
                </a:r>
              </a:p>
            </p:txBody>
          </p:sp>
          <p:sp>
            <p:nvSpPr>
              <p:cNvPr id="157" name="ZoneTexte 156">
                <a:extLst>
                  <a:ext uri="{FF2B5EF4-FFF2-40B4-BE49-F238E27FC236}">
                    <a16:creationId xmlns:a16="http://schemas.microsoft.com/office/drawing/2014/main" id="{BD1782A8-175D-D8E6-311C-1A517A8A7FE4}"/>
                  </a:ext>
                </a:extLst>
              </p:cNvPr>
              <p:cNvSpPr txBox="1"/>
              <p:nvPr/>
            </p:nvSpPr>
            <p:spPr>
              <a:xfrm>
                <a:off x="4974955" y="1999899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60</a:t>
                </a:r>
              </a:p>
            </p:txBody>
          </p:sp>
          <p:sp>
            <p:nvSpPr>
              <p:cNvPr id="158" name="ZoneTexte 157">
                <a:extLst>
                  <a:ext uri="{FF2B5EF4-FFF2-40B4-BE49-F238E27FC236}">
                    <a16:creationId xmlns:a16="http://schemas.microsoft.com/office/drawing/2014/main" id="{80C352BA-ED22-4EBB-2D51-1498F48AFB40}"/>
                  </a:ext>
                </a:extLst>
              </p:cNvPr>
              <p:cNvSpPr txBox="1"/>
              <p:nvPr/>
            </p:nvSpPr>
            <p:spPr>
              <a:xfrm>
                <a:off x="4974955" y="2256716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40</a:t>
                </a:r>
              </a:p>
            </p:txBody>
          </p:sp>
          <p:sp>
            <p:nvSpPr>
              <p:cNvPr id="159" name="ZoneTexte 158">
                <a:extLst>
                  <a:ext uri="{FF2B5EF4-FFF2-40B4-BE49-F238E27FC236}">
                    <a16:creationId xmlns:a16="http://schemas.microsoft.com/office/drawing/2014/main" id="{39C913DA-2AC6-1033-EB03-1F4C39E8F221}"/>
                  </a:ext>
                </a:extLst>
              </p:cNvPr>
              <p:cNvSpPr txBox="1"/>
              <p:nvPr/>
            </p:nvSpPr>
            <p:spPr>
              <a:xfrm>
                <a:off x="4974955" y="2503228"/>
                <a:ext cx="346129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160" name="ZoneTexte 159">
                <a:extLst>
                  <a:ext uri="{FF2B5EF4-FFF2-40B4-BE49-F238E27FC236}">
                    <a16:creationId xmlns:a16="http://schemas.microsoft.com/office/drawing/2014/main" id="{137FA882-15D2-F45F-0E36-B77EF76D0936}"/>
                  </a:ext>
                </a:extLst>
              </p:cNvPr>
              <p:cNvSpPr txBox="1"/>
              <p:nvPr/>
            </p:nvSpPr>
            <p:spPr>
              <a:xfrm>
                <a:off x="5544814" y="2636507"/>
                <a:ext cx="411701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Pre-tx</a:t>
                </a:r>
              </a:p>
            </p:txBody>
          </p:sp>
          <p:sp>
            <p:nvSpPr>
              <p:cNvPr id="161" name="ZoneTexte 160">
                <a:extLst>
                  <a:ext uri="{FF2B5EF4-FFF2-40B4-BE49-F238E27FC236}">
                    <a16:creationId xmlns:a16="http://schemas.microsoft.com/office/drawing/2014/main" id="{90CF2F14-4E3B-D68B-8FD6-A638E9A51D4F}"/>
                  </a:ext>
                </a:extLst>
              </p:cNvPr>
              <p:cNvSpPr txBox="1"/>
              <p:nvPr/>
            </p:nvSpPr>
            <p:spPr>
              <a:xfrm>
                <a:off x="6410902" y="2636507"/>
                <a:ext cx="625330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 </a:t>
                </a:r>
                <a:r>
                  <a:rPr kumimoji="0" lang="fr-FR" sz="1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sem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ZoneTexte 161">
                <a:extLst>
                  <a:ext uri="{FF2B5EF4-FFF2-40B4-BE49-F238E27FC236}">
                    <a16:creationId xmlns:a16="http://schemas.microsoft.com/office/drawing/2014/main" id="{1524AE64-D845-F799-F39A-1DB11F3E0926}"/>
                  </a:ext>
                </a:extLst>
              </p:cNvPr>
              <p:cNvSpPr txBox="1"/>
              <p:nvPr/>
            </p:nvSpPr>
            <p:spPr>
              <a:xfrm>
                <a:off x="7361148" y="2636507"/>
                <a:ext cx="625330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 </a:t>
                </a:r>
                <a:r>
                  <a:rPr kumimoji="0" lang="fr-FR" sz="1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sem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63" name="Groupe 162">
                <a:extLst>
                  <a:ext uri="{FF2B5EF4-FFF2-40B4-BE49-F238E27FC236}">
                    <a16:creationId xmlns:a16="http://schemas.microsoft.com/office/drawing/2014/main" id="{1DAC7BBF-39B8-188D-4507-B52B596A1015}"/>
                  </a:ext>
                </a:extLst>
              </p:cNvPr>
              <p:cNvGrpSpPr/>
              <p:nvPr/>
            </p:nvGrpSpPr>
            <p:grpSpPr>
              <a:xfrm>
                <a:off x="7516678" y="1421540"/>
                <a:ext cx="294468" cy="872932"/>
                <a:chOff x="7516678" y="1421540"/>
                <a:chExt cx="294468" cy="872932"/>
              </a:xfrm>
            </p:grpSpPr>
            <p:cxnSp>
              <p:nvCxnSpPr>
                <p:cNvPr id="186" name="Connecteur droit 185">
                  <a:extLst>
                    <a:ext uri="{FF2B5EF4-FFF2-40B4-BE49-F238E27FC236}">
                      <a16:creationId xmlns:a16="http://schemas.microsoft.com/office/drawing/2014/main" id="{DD23DE38-B30C-CE56-0D04-D9CCDCF260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421540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7" name="Connecteur droit 186">
                  <a:extLst>
                    <a:ext uri="{FF2B5EF4-FFF2-40B4-BE49-F238E27FC236}">
                      <a16:creationId xmlns:a16="http://schemas.microsoft.com/office/drawing/2014/main" id="{B2D4210B-E757-D691-2AC9-DE81E76019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291066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8" name="Connecteur droit 187">
                  <a:extLst>
                    <a:ext uri="{FF2B5EF4-FFF2-40B4-BE49-F238E27FC236}">
                      <a16:creationId xmlns:a16="http://schemas.microsoft.com/office/drawing/2014/main" id="{14FDFD35-4E25-6A76-1C74-0F08C3D87B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3" y="1421791"/>
                  <a:ext cx="0" cy="872681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" name="Groupe 163">
                <a:extLst>
                  <a:ext uri="{FF2B5EF4-FFF2-40B4-BE49-F238E27FC236}">
                    <a16:creationId xmlns:a16="http://schemas.microsoft.com/office/drawing/2014/main" id="{160AFDA9-9587-9D43-2987-9A9E5D816BF9}"/>
                  </a:ext>
                </a:extLst>
              </p:cNvPr>
              <p:cNvGrpSpPr/>
              <p:nvPr/>
            </p:nvGrpSpPr>
            <p:grpSpPr>
              <a:xfrm>
                <a:off x="5613331" y="1640150"/>
                <a:ext cx="294468" cy="808582"/>
                <a:chOff x="7516678" y="1513415"/>
                <a:chExt cx="294468" cy="997310"/>
              </a:xfrm>
            </p:grpSpPr>
            <p:cxnSp>
              <p:nvCxnSpPr>
                <p:cNvPr id="183" name="Connecteur droit 182">
                  <a:extLst>
                    <a:ext uri="{FF2B5EF4-FFF2-40B4-BE49-F238E27FC236}">
                      <a16:creationId xmlns:a16="http://schemas.microsoft.com/office/drawing/2014/main" id="{43A86BB4-0AA5-F225-F444-385353E97E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513415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4" name="Connecteur droit 183">
                  <a:extLst>
                    <a:ext uri="{FF2B5EF4-FFF2-40B4-BE49-F238E27FC236}">
                      <a16:creationId xmlns:a16="http://schemas.microsoft.com/office/drawing/2014/main" id="{E0A11CDF-1111-40C7-18B1-83DE854C2A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508394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5" name="Connecteur droit 184">
                  <a:extLst>
                    <a:ext uri="{FF2B5EF4-FFF2-40B4-BE49-F238E27FC236}">
                      <a16:creationId xmlns:a16="http://schemas.microsoft.com/office/drawing/2014/main" id="{F9EB853B-5919-928C-1EAC-E69B3D04E7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3" y="1516299"/>
                  <a:ext cx="0" cy="994426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5" name="Groupe 164">
                <a:extLst>
                  <a:ext uri="{FF2B5EF4-FFF2-40B4-BE49-F238E27FC236}">
                    <a16:creationId xmlns:a16="http://schemas.microsoft.com/office/drawing/2014/main" id="{784F78E3-5D2A-EA9A-073B-EE276877145C}"/>
                  </a:ext>
                </a:extLst>
              </p:cNvPr>
              <p:cNvGrpSpPr/>
              <p:nvPr/>
            </p:nvGrpSpPr>
            <p:grpSpPr>
              <a:xfrm>
                <a:off x="5496732" y="1970789"/>
                <a:ext cx="557939" cy="251463"/>
                <a:chOff x="5496732" y="1970789"/>
                <a:chExt cx="557939" cy="251463"/>
              </a:xfrm>
            </p:grpSpPr>
            <p:sp>
              <p:nvSpPr>
                <p:cNvPr id="181" name="Rectangle 180">
                  <a:extLst>
                    <a:ext uri="{FF2B5EF4-FFF2-40B4-BE49-F238E27FC236}">
                      <a16:creationId xmlns:a16="http://schemas.microsoft.com/office/drawing/2014/main" id="{026CFF98-FE56-47DC-35E5-29161788451D}"/>
                    </a:ext>
                  </a:extLst>
                </p:cNvPr>
                <p:cNvSpPr/>
                <p:nvPr/>
              </p:nvSpPr>
              <p:spPr>
                <a:xfrm>
                  <a:off x="5535478" y="1970789"/>
                  <a:ext cx="480447" cy="251463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182" name="Connecteur droit 181">
                  <a:extLst>
                    <a:ext uri="{FF2B5EF4-FFF2-40B4-BE49-F238E27FC236}">
                      <a16:creationId xmlns:a16="http://schemas.microsoft.com/office/drawing/2014/main" id="{91A761C8-9FCF-D4CF-F35B-60B20401D3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2101807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6" name="Groupe 165">
                <a:extLst>
                  <a:ext uri="{FF2B5EF4-FFF2-40B4-BE49-F238E27FC236}">
                    <a16:creationId xmlns:a16="http://schemas.microsoft.com/office/drawing/2014/main" id="{24F5A494-7D78-0287-CE6A-364E1EB2C4AB}"/>
                  </a:ext>
                </a:extLst>
              </p:cNvPr>
              <p:cNvGrpSpPr/>
              <p:nvPr/>
            </p:nvGrpSpPr>
            <p:grpSpPr>
              <a:xfrm>
                <a:off x="7393414" y="1721095"/>
                <a:ext cx="557939" cy="334760"/>
                <a:chOff x="5496732" y="2003751"/>
                <a:chExt cx="557939" cy="334760"/>
              </a:xfrm>
            </p:grpSpPr>
            <p:sp>
              <p:nvSpPr>
                <p:cNvPr id="179" name="Rectangle 178">
                  <a:extLst>
                    <a:ext uri="{FF2B5EF4-FFF2-40B4-BE49-F238E27FC236}">
                      <a16:creationId xmlns:a16="http://schemas.microsoft.com/office/drawing/2014/main" id="{58A5F22D-7AD8-C907-C841-AA88C3125411}"/>
                    </a:ext>
                  </a:extLst>
                </p:cNvPr>
                <p:cNvSpPr/>
                <p:nvPr/>
              </p:nvSpPr>
              <p:spPr>
                <a:xfrm>
                  <a:off x="5535478" y="2003751"/>
                  <a:ext cx="480447" cy="33476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180" name="Connecteur droit 179">
                  <a:extLst>
                    <a:ext uri="{FF2B5EF4-FFF2-40B4-BE49-F238E27FC236}">
                      <a16:creationId xmlns:a16="http://schemas.microsoft.com/office/drawing/2014/main" id="{EC1134D7-3AFF-39EB-6E4E-C119919987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2166255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7" name="Groupe 166">
                <a:extLst>
                  <a:ext uri="{FF2B5EF4-FFF2-40B4-BE49-F238E27FC236}">
                    <a16:creationId xmlns:a16="http://schemas.microsoft.com/office/drawing/2014/main" id="{C0E3F85C-21C2-C74E-3D59-8EAC930D505C}"/>
                  </a:ext>
                </a:extLst>
              </p:cNvPr>
              <p:cNvGrpSpPr/>
              <p:nvPr/>
            </p:nvGrpSpPr>
            <p:grpSpPr>
              <a:xfrm>
                <a:off x="6559044" y="1383719"/>
                <a:ext cx="294468" cy="1185558"/>
                <a:chOff x="7516678" y="1346914"/>
                <a:chExt cx="294468" cy="1170613"/>
              </a:xfrm>
            </p:grpSpPr>
            <p:cxnSp>
              <p:nvCxnSpPr>
                <p:cNvPr id="176" name="Connecteur droit 175">
                  <a:extLst>
                    <a:ext uri="{FF2B5EF4-FFF2-40B4-BE49-F238E27FC236}">
                      <a16:creationId xmlns:a16="http://schemas.microsoft.com/office/drawing/2014/main" id="{763ACE02-8E99-E367-D1D2-288859BF45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1346914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7" name="Connecteur droit 176">
                  <a:extLst>
                    <a:ext uri="{FF2B5EF4-FFF2-40B4-BE49-F238E27FC236}">
                      <a16:creationId xmlns:a16="http://schemas.microsoft.com/office/drawing/2014/main" id="{12F64B38-5A6E-AF47-81AC-BDB9DBC969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516678" y="2517527"/>
                  <a:ext cx="294468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Connecteur droit 177">
                  <a:extLst>
                    <a:ext uri="{FF2B5EF4-FFF2-40B4-BE49-F238E27FC236}">
                      <a16:creationId xmlns:a16="http://schemas.microsoft.com/office/drawing/2014/main" id="{54A90CDC-301F-91F6-C410-C0594BB7DA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663913" y="1347165"/>
                  <a:ext cx="0" cy="1168397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" name="Groupe 167">
                <a:extLst>
                  <a:ext uri="{FF2B5EF4-FFF2-40B4-BE49-F238E27FC236}">
                    <a16:creationId xmlns:a16="http://schemas.microsoft.com/office/drawing/2014/main" id="{98FDBBC3-E471-D7C9-954F-A16F9F8DBB5E}"/>
                  </a:ext>
                </a:extLst>
              </p:cNvPr>
              <p:cNvGrpSpPr/>
              <p:nvPr/>
            </p:nvGrpSpPr>
            <p:grpSpPr>
              <a:xfrm>
                <a:off x="6434424" y="1776704"/>
                <a:ext cx="557939" cy="432791"/>
                <a:chOff x="5496732" y="1987353"/>
                <a:chExt cx="557939" cy="432791"/>
              </a:xfrm>
            </p:grpSpPr>
            <p:sp>
              <p:nvSpPr>
                <p:cNvPr id="174" name="Rectangle 173">
                  <a:extLst>
                    <a:ext uri="{FF2B5EF4-FFF2-40B4-BE49-F238E27FC236}">
                      <a16:creationId xmlns:a16="http://schemas.microsoft.com/office/drawing/2014/main" id="{E98836D7-A932-34BF-6947-828B6F651D55}"/>
                    </a:ext>
                  </a:extLst>
                </p:cNvPr>
                <p:cNvSpPr/>
                <p:nvPr/>
              </p:nvSpPr>
              <p:spPr>
                <a:xfrm>
                  <a:off x="5535478" y="1987353"/>
                  <a:ext cx="480447" cy="432791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cxnSp>
              <p:nvCxnSpPr>
                <p:cNvPr id="175" name="Connecteur droit 174">
                  <a:extLst>
                    <a:ext uri="{FF2B5EF4-FFF2-40B4-BE49-F238E27FC236}">
                      <a16:creationId xmlns:a16="http://schemas.microsoft.com/office/drawing/2014/main" id="{CFD2319F-7EC8-D709-4ED7-AD6168024C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496732" y="2133886"/>
                  <a:ext cx="557939" cy="0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9" name="ZoneTexte 168">
                <a:extLst>
                  <a:ext uri="{FF2B5EF4-FFF2-40B4-BE49-F238E27FC236}">
                    <a16:creationId xmlns:a16="http://schemas.microsoft.com/office/drawing/2014/main" id="{D5AC8DAD-4841-4B98-A3F8-F3AD83C4E542}"/>
                  </a:ext>
                </a:extLst>
              </p:cNvPr>
              <p:cNvSpPr txBox="1"/>
              <p:nvPr/>
            </p:nvSpPr>
            <p:spPr>
              <a:xfrm>
                <a:off x="6703365" y="1162948"/>
                <a:ext cx="2531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*</a:t>
                </a:r>
              </a:p>
            </p:txBody>
          </p:sp>
          <p:sp>
            <p:nvSpPr>
              <p:cNvPr id="170" name="ZoneTexte 169">
                <a:extLst>
                  <a:ext uri="{FF2B5EF4-FFF2-40B4-BE49-F238E27FC236}">
                    <a16:creationId xmlns:a16="http://schemas.microsoft.com/office/drawing/2014/main" id="{76F043E3-D18C-59DC-DCAD-D6A73B8F850F}"/>
                  </a:ext>
                </a:extLst>
              </p:cNvPr>
              <p:cNvSpPr txBox="1"/>
              <p:nvPr/>
            </p:nvSpPr>
            <p:spPr>
              <a:xfrm>
                <a:off x="5566519" y="1467685"/>
                <a:ext cx="410661" cy="2255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Wingdings" pitchFamily="2" charset="2"/>
                    <a:ea typeface="+mn-ea"/>
                    <a:cs typeface="+mn-cs"/>
                  </a:rPr>
                  <a:t>ll</a:t>
                </a:r>
              </a:p>
            </p:txBody>
          </p:sp>
          <p:sp>
            <p:nvSpPr>
              <p:cNvPr id="171" name="Parenthèse fermante 170">
                <a:extLst>
                  <a:ext uri="{FF2B5EF4-FFF2-40B4-BE49-F238E27FC236}">
                    <a16:creationId xmlns:a16="http://schemas.microsoft.com/office/drawing/2014/main" id="{0B3CE913-BC9A-130B-9689-B0698C4F7F65}"/>
                  </a:ext>
                </a:extLst>
              </p:cNvPr>
              <p:cNvSpPr/>
              <p:nvPr/>
            </p:nvSpPr>
            <p:spPr>
              <a:xfrm rot="16200000">
                <a:off x="6617780" y="194431"/>
                <a:ext cx="165316" cy="1921791"/>
              </a:xfrm>
              <a:prstGeom prst="rightBracket">
                <a:avLst>
                  <a:gd name="adj" fmla="val 0"/>
                </a:avLst>
              </a:prstGeom>
              <a:ln w="254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2" name="Parenthèse fermante 171">
                <a:extLst>
                  <a:ext uri="{FF2B5EF4-FFF2-40B4-BE49-F238E27FC236}">
                    <a16:creationId xmlns:a16="http://schemas.microsoft.com/office/drawing/2014/main" id="{4F02306E-15EE-AD23-255C-4636CBF66953}"/>
                  </a:ext>
                </a:extLst>
              </p:cNvPr>
              <p:cNvSpPr/>
              <p:nvPr/>
            </p:nvSpPr>
            <p:spPr>
              <a:xfrm rot="16200000">
                <a:off x="6196742" y="837070"/>
                <a:ext cx="61993" cy="976390"/>
              </a:xfrm>
              <a:prstGeom prst="rightBracket">
                <a:avLst>
                  <a:gd name="adj" fmla="val 0"/>
                </a:avLst>
              </a:prstGeom>
              <a:ln w="254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3" name="ZoneTexte 172">
                <a:extLst>
                  <a:ext uri="{FF2B5EF4-FFF2-40B4-BE49-F238E27FC236}">
                    <a16:creationId xmlns:a16="http://schemas.microsoft.com/office/drawing/2014/main" id="{DDDAF828-8689-8780-633B-BBDE70D79764}"/>
                  </a:ext>
                </a:extLst>
              </p:cNvPr>
              <p:cNvSpPr txBox="1"/>
              <p:nvPr/>
            </p:nvSpPr>
            <p:spPr>
              <a:xfrm>
                <a:off x="5811865" y="1051172"/>
                <a:ext cx="181330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FACT-Hep trial outcome index</a:t>
                </a:r>
              </a:p>
            </p:txBody>
          </p:sp>
          <p:sp>
            <p:nvSpPr>
              <p:cNvPr id="198" name="ZoneTexte 197">
                <a:extLst>
                  <a:ext uri="{FF2B5EF4-FFF2-40B4-BE49-F238E27FC236}">
                    <a16:creationId xmlns:a16="http://schemas.microsoft.com/office/drawing/2014/main" id="{AFA36A8C-846F-29E6-3645-93F7E3EFDD9F}"/>
                  </a:ext>
                </a:extLst>
              </p:cNvPr>
              <p:cNvSpPr txBox="1"/>
              <p:nvPr/>
            </p:nvSpPr>
            <p:spPr>
              <a:xfrm>
                <a:off x="4974955" y="1753723"/>
                <a:ext cx="346129" cy="161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80</a:t>
                </a:r>
              </a:p>
            </p:txBody>
          </p:sp>
          <p:sp>
            <p:nvSpPr>
              <p:cNvPr id="202" name="ZoneTexte 201">
                <a:extLst>
                  <a:ext uri="{FF2B5EF4-FFF2-40B4-BE49-F238E27FC236}">
                    <a16:creationId xmlns:a16="http://schemas.microsoft.com/office/drawing/2014/main" id="{85D61703-37A2-DCF1-E661-DD12B7D225BE}"/>
                  </a:ext>
                </a:extLst>
              </p:cNvPr>
              <p:cNvSpPr txBox="1"/>
              <p:nvPr/>
            </p:nvSpPr>
            <p:spPr>
              <a:xfrm>
                <a:off x="7609878" y="1184477"/>
                <a:ext cx="2531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*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507636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F1DC057-D563-8041-8CA1-DBBFE0115E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8" name="Titre 2">
            <a:extLst>
              <a:ext uri="{FF2B5EF4-FFF2-40B4-BE49-F238E27FC236}">
                <a16:creationId xmlns:a16="http://schemas.microsoft.com/office/drawing/2014/main" id="{55C022C3-E0FA-581B-44A8-91B9F6817BB1}"/>
              </a:ext>
            </a:extLst>
          </p:cNvPr>
          <p:cNvSpPr txBox="1">
            <a:spLocks/>
          </p:cNvSpPr>
          <p:nvPr/>
        </p:nvSpPr>
        <p:spPr>
          <a:xfrm>
            <a:off x="684172" y="616688"/>
            <a:ext cx="10741715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6000" i="1" dirty="0"/>
              <a:t>CHC</a:t>
            </a:r>
            <a:endParaRPr kumimoji="0" lang="fr-FR" sz="60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D112CCB-D700-D7E9-F6D9-A76398DBAFE4}"/>
              </a:ext>
            </a:extLst>
          </p:cNvPr>
          <p:cNvCxnSpPr>
            <a:cxnSpLocks/>
          </p:cNvCxnSpPr>
          <p:nvPr/>
        </p:nvCxnSpPr>
        <p:spPr>
          <a:xfrm flipH="1">
            <a:off x="796784" y="1659976"/>
            <a:ext cx="1659545" cy="0"/>
          </a:xfrm>
          <a:prstGeom prst="line">
            <a:avLst/>
          </a:prstGeom>
          <a:ln w="762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986542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660069" y="636059"/>
            <a:ext cx="9779000" cy="2376964"/>
          </a:xfrm>
          <a:prstGeom prst="rect">
            <a:avLst/>
          </a:prstGeom>
        </p:spPr>
        <p:txBody>
          <a:bodyPr/>
          <a:lstStyle/>
          <a:p>
            <a:r>
              <a:rPr lang="fr-FR" sz="3600" dirty="0"/>
              <a:t>Phase III </a:t>
            </a:r>
            <a:r>
              <a:rPr lang="fr-FR" sz="3600" dirty="0" err="1"/>
              <a:t>Sorafenib</a:t>
            </a:r>
            <a:r>
              <a:rPr lang="fr-FR" sz="3600" dirty="0"/>
              <a:t> +/- TACE en adjuvant du CHC opéré avec thrombose porte</a:t>
            </a:r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86394"/>
            <a:ext cx="1628078" cy="2617044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578586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M.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Kuang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#493</a:t>
            </a:r>
          </a:p>
        </p:txBody>
      </p:sp>
    </p:spTree>
    <p:extLst>
      <p:ext uri="{BB962C8B-B14F-4D97-AF65-F5344CB8AC3E}">
        <p14:creationId xmlns:p14="http://schemas.microsoft.com/office/powerpoint/2010/main" val="302580152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Gastrectomie totale </a:t>
            </a:r>
            <a:r>
              <a:rPr lang="da-DK" sz="2400" dirty="0"/>
              <a:t>(LATG) </a:t>
            </a:r>
            <a:r>
              <a:rPr lang="da-DK" dirty="0"/>
              <a:t>ou polaire supérieure </a:t>
            </a:r>
            <a:r>
              <a:rPr lang="da-DK" sz="2400" dirty="0"/>
              <a:t>(LAPG) </a:t>
            </a:r>
            <a:br>
              <a:rPr lang="da-DK" sz="2400" dirty="0"/>
            </a:br>
            <a:r>
              <a:rPr lang="da-DK" dirty="0"/>
              <a:t>par laparoscopie pour les cancers gastriques de stade I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</a:t>
            </a:r>
            <a:r>
              <a:rPr lang="fr-FR" dirty="0" err="1"/>
              <a:t>Sakuramoto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#305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Rationnel </a:t>
            </a:r>
          </a:p>
        </p:txBody>
      </p:sp>
      <p:grpSp>
        <p:nvGrpSpPr>
          <p:cNvPr id="9" name="Groupe 8"/>
          <p:cNvGrpSpPr/>
          <p:nvPr/>
        </p:nvGrpSpPr>
        <p:grpSpPr>
          <a:xfrm>
            <a:off x="1748627" y="1929283"/>
            <a:ext cx="6139328" cy="465077"/>
            <a:chOff x="2114107" y="2438617"/>
            <a:chExt cx="6139328" cy="465077"/>
          </a:xfrm>
        </p:grpSpPr>
        <p:sp>
          <p:nvSpPr>
            <p:cNvPr id="10" name="ZoneTexte 9"/>
            <p:cNvSpPr txBox="1"/>
            <p:nvPr/>
          </p:nvSpPr>
          <p:spPr>
            <a:xfrm>
              <a:off x="2114107" y="2438617"/>
              <a:ext cx="6139328" cy="465077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49263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Résultats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à long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terme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l’étude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JCOG 1401</a:t>
              </a:r>
            </a:p>
          </p:txBody>
        </p:sp>
        <p:sp>
          <p:nvSpPr>
            <p:cNvPr id="11" name="Chevron 10"/>
            <p:cNvSpPr/>
            <p:nvPr/>
          </p:nvSpPr>
          <p:spPr>
            <a:xfrm>
              <a:off x="2282616" y="2544394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" name="ZoneTexte 4"/>
          <p:cNvSpPr txBox="1"/>
          <p:nvPr/>
        </p:nvSpPr>
        <p:spPr>
          <a:xfrm>
            <a:off x="626515" y="3472753"/>
            <a:ext cx="221038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RME: </a:t>
            </a:r>
            <a:b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Résection muqueuse endoscopique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626515" y="4584826"/>
            <a:ext cx="221038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DSE: </a:t>
            </a:r>
            <a:b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Dissection sous-muqueuse endoscopique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9945826" y="3238014"/>
            <a:ext cx="1639923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Stades cliniques IA/IB (n=213/32)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T1N0 (n=212)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T1N+ (n=9)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ou T2N0 (n=24)</a:t>
            </a:r>
          </a:p>
        </p:txBody>
      </p:sp>
      <p:sp>
        <p:nvSpPr>
          <p:cNvPr id="14" name="ZoneTexte 13"/>
          <p:cNvSpPr txBox="1"/>
          <p:nvPr/>
        </p:nvSpPr>
        <p:spPr>
          <a:xfrm>
            <a:off x="9945826" y="5262635"/>
            <a:ext cx="163992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LATG (n=195)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LAPG (n=49)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BAACB010-F232-95EE-28E4-1A0AADD2DA99}"/>
              </a:ext>
            </a:extLst>
          </p:cNvPr>
          <p:cNvSpPr txBox="1"/>
          <p:nvPr/>
        </p:nvSpPr>
        <p:spPr>
          <a:xfrm>
            <a:off x="1851407" y="1196629"/>
            <a:ext cx="9744391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r>
              <a:rPr kumimoji="0" lang="fr-FR" sz="18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ers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résultats de l’étude JCOG 1401 : 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Taux de grade 2-4 de lâchage anastomotique = 2,5% </a:t>
            </a:r>
            <a:b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6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(Katail et al. Gastric Cancer 2019) </a:t>
            </a:r>
            <a:endParaRPr kumimoji="0" lang="fr-FR" sz="18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9" name="Connecteur droit 18">
            <a:extLst>
              <a:ext uri="{FF2B5EF4-FFF2-40B4-BE49-F238E27FC236}">
                <a16:creationId xmlns:a16="http://schemas.microsoft.com/office/drawing/2014/main" id="{0E620C16-074E-ABBD-7EAE-9E75DFE60EA4}"/>
              </a:ext>
            </a:extLst>
          </p:cNvPr>
          <p:cNvCxnSpPr/>
          <p:nvPr/>
        </p:nvCxnSpPr>
        <p:spPr>
          <a:xfrm>
            <a:off x="1768509" y="1235947"/>
            <a:ext cx="0" cy="562708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à coins arrondis 10">
            <a:extLst>
              <a:ext uri="{FF2B5EF4-FFF2-40B4-BE49-F238E27FC236}">
                <a16:creationId xmlns:a16="http://schemas.microsoft.com/office/drawing/2014/main" id="{EEB0887C-1975-642E-E263-C6F22032CC0D}"/>
              </a:ext>
            </a:extLst>
          </p:cNvPr>
          <p:cNvSpPr/>
          <p:nvPr/>
        </p:nvSpPr>
        <p:spPr>
          <a:xfrm>
            <a:off x="512467" y="2608263"/>
            <a:ext cx="11183814" cy="347529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2614A58C-56C1-FAD0-F3DF-25C96C3B8004}"/>
              </a:ext>
            </a:extLst>
          </p:cNvPr>
          <p:cNvSpPr txBox="1"/>
          <p:nvPr/>
        </p:nvSpPr>
        <p:spPr>
          <a:xfrm>
            <a:off x="743010" y="2432154"/>
            <a:ext cx="1347047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Flow-chart </a:t>
            </a:r>
          </a:p>
        </p:txBody>
      </p:sp>
      <p:grpSp>
        <p:nvGrpSpPr>
          <p:cNvPr id="59" name="Groupe 58">
            <a:extLst>
              <a:ext uri="{FF2B5EF4-FFF2-40B4-BE49-F238E27FC236}">
                <a16:creationId xmlns:a16="http://schemas.microsoft.com/office/drawing/2014/main" id="{AB44D391-14EE-8216-CDEB-7AC1F4D03B9F}"/>
              </a:ext>
            </a:extLst>
          </p:cNvPr>
          <p:cNvGrpSpPr/>
          <p:nvPr/>
        </p:nvGrpSpPr>
        <p:grpSpPr>
          <a:xfrm>
            <a:off x="3188408" y="2729505"/>
            <a:ext cx="6557610" cy="3268105"/>
            <a:chOff x="3288892" y="2729505"/>
            <a:chExt cx="6557610" cy="3268105"/>
          </a:xfrm>
        </p:grpSpPr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ABA185A4-1380-2922-2829-BA7BEC38011E}"/>
                </a:ext>
              </a:extLst>
            </p:cNvPr>
            <p:cNvSpPr txBox="1"/>
            <p:nvPr/>
          </p:nvSpPr>
          <p:spPr>
            <a:xfrm>
              <a:off x="6712272" y="3112028"/>
              <a:ext cx="2318466" cy="24622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Mauvais enregistrement, n=1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E8C2B844-6EEF-647E-DF03-FB3C77FBDC91}"/>
                </a:ext>
              </a:extLst>
            </p:cNvPr>
            <p:cNvSpPr txBox="1"/>
            <p:nvPr/>
          </p:nvSpPr>
          <p:spPr>
            <a:xfrm>
              <a:off x="3838270" y="3823612"/>
              <a:ext cx="1976282" cy="246221"/>
            </a:xfrm>
            <a:prstGeom prst="rect">
              <a:avLst/>
            </a:prstGeom>
            <a:solidFill>
              <a:schemeClr val="accent3"/>
            </a:solidFill>
            <a:ln w="127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LATG/LAPG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BA264508-D251-3E1D-32E5-CF9AF28DB49D}"/>
                </a:ext>
              </a:extLst>
            </p:cNvPr>
            <p:cNvSpPr txBox="1"/>
            <p:nvPr/>
          </p:nvSpPr>
          <p:spPr>
            <a:xfrm>
              <a:off x="5904818" y="4039583"/>
              <a:ext cx="2182761" cy="24622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Inéligible, n=1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F0C10C13-FE68-09AD-C6B3-142923A1415C}"/>
                </a:ext>
              </a:extLst>
            </p:cNvPr>
            <p:cNvSpPr txBox="1"/>
            <p:nvPr/>
          </p:nvSpPr>
          <p:spPr>
            <a:xfrm>
              <a:off x="8489651" y="4373859"/>
              <a:ext cx="1356851" cy="24622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Protocole off, n=0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87FB5C2E-CAF1-DACA-1B5C-D45449720161}"/>
                </a:ext>
              </a:extLst>
            </p:cNvPr>
            <p:cNvSpPr txBox="1"/>
            <p:nvPr/>
          </p:nvSpPr>
          <p:spPr>
            <a:xfrm>
              <a:off x="3746092" y="5751389"/>
              <a:ext cx="5146896" cy="24622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Protocole complet, n=244</a:t>
              </a:r>
            </a:p>
          </p:txBody>
        </p:sp>
        <p:cxnSp>
          <p:nvCxnSpPr>
            <p:cNvPr id="40" name="Connecteur droit avec flèche 39">
              <a:extLst>
                <a:ext uri="{FF2B5EF4-FFF2-40B4-BE49-F238E27FC236}">
                  <a16:creationId xmlns:a16="http://schemas.microsoft.com/office/drawing/2014/main" id="{B3196100-BA4F-6C67-1B83-4FE5E67D21E8}"/>
                </a:ext>
              </a:extLst>
            </p:cNvPr>
            <p:cNvCxnSpPr>
              <a:cxnSpLocks/>
            </p:cNvCxnSpPr>
            <p:nvPr/>
          </p:nvCxnSpPr>
          <p:spPr>
            <a:xfrm>
              <a:off x="4826411" y="3079103"/>
              <a:ext cx="0" cy="326571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6723EE91-BE72-1477-AA73-B3BED4BC130D}"/>
                </a:ext>
              </a:extLst>
            </p:cNvPr>
            <p:cNvSpPr txBox="1"/>
            <p:nvPr/>
          </p:nvSpPr>
          <p:spPr>
            <a:xfrm>
              <a:off x="3288892" y="2729505"/>
              <a:ext cx="3075038" cy="40011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Adénocarcinome gastrique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de stade IA/IB, pas d'indication de RME/DSE</a:t>
              </a:r>
            </a:p>
          </p:txBody>
        </p:sp>
        <p:cxnSp>
          <p:nvCxnSpPr>
            <p:cNvPr id="41" name="Connecteur droit avec flèche 40">
              <a:extLst>
                <a:ext uri="{FF2B5EF4-FFF2-40B4-BE49-F238E27FC236}">
                  <a16:creationId xmlns:a16="http://schemas.microsoft.com/office/drawing/2014/main" id="{BCBAFA96-C72F-0A58-D11E-83DCE8E117EF}"/>
                </a:ext>
              </a:extLst>
            </p:cNvPr>
            <p:cNvCxnSpPr>
              <a:cxnSpLocks/>
            </p:cNvCxnSpPr>
            <p:nvPr/>
          </p:nvCxnSpPr>
          <p:spPr>
            <a:xfrm>
              <a:off x="4821745" y="3238933"/>
              <a:ext cx="1849642" cy="0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eur droit avec flèche 44">
              <a:extLst>
                <a:ext uri="{FF2B5EF4-FFF2-40B4-BE49-F238E27FC236}">
                  <a16:creationId xmlns:a16="http://schemas.microsoft.com/office/drawing/2014/main" id="{D8E9AFF2-B5AC-5581-110A-D03DFC614629}"/>
                </a:ext>
              </a:extLst>
            </p:cNvPr>
            <p:cNvCxnSpPr>
              <a:cxnSpLocks/>
            </p:cNvCxnSpPr>
            <p:nvPr/>
          </p:nvCxnSpPr>
          <p:spPr>
            <a:xfrm>
              <a:off x="4826411" y="3495899"/>
              <a:ext cx="0" cy="326571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55B93E3F-8A23-C9FA-9BFF-28343E31D382}"/>
                </a:ext>
              </a:extLst>
            </p:cNvPr>
            <p:cNvSpPr txBox="1"/>
            <p:nvPr/>
          </p:nvSpPr>
          <p:spPr>
            <a:xfrm>
              <a:off x="3838270" y="3415071"/>
              <a:ext cx="1976282" cy="24622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Enregistrement, n=245</a:t>
              </a:r>
            </a:p>
          </p:txBody>
        </p:sp>
        <p:cxnSp>
          <p:nvCxnSpPr>
            <p:cNvPr id="46" name="Connecteur droit avec flèche 45">
              <a:extLst>
                <a:ext uri="{FF2B5EF4-FFF2-40B4-BE49-F238E27FC236}">
                  <a16:creationId xmlns:a16="http://schemas.microsoft.com/office/drawing/2014/main" id="{B920430A-00B0-C8E0-3C95-F2EA07A133FB}"/>
                </a:ext>
              </a:extLst>
            </p:cNvPr>
            <p:cNvCxnSpPr>
              <a:cxnSpLocks/>
            </p:cNvCxnSpPr>
            <p:nvPr/>
          </p:nvCxnSpPr>
          <p:spPr>
            <a:xfrm>
              <a:off x="4826411" y="4077072"/>
              <a:ext cx="0" cy="740461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eur droit avec flèche 47">
              <a:extLst>
                <a:ext uri="{FF2B5EF4-FFF2-40B4-BE49-F238E27FC236}">
                  <a16:creationId xmlns:a16="http://schemas.microsoft.com/office/drawing/2014/main" id="{A693509C-B7EF-771E-AA80-C529E35DBD81}"/>
                </a:ext>
              </a:extLst>
            </p:cNvPr>
            <p:cNvCxnSpPr>
              <a:cxnSpLocks/>
            </p:cNvCxnSpPr>
            <p:nvPr/>
          </p:nvCxnSpPr>
          <p:spPr>
            <a:xfrm>
              <a:off x="4826411" y="5396366"/>
              <a:ext cx="0" cy="326571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118C0D1C-9A34-FD99-1B00-9D6AEED637A5}"/>
                </a:ext>
              </a:extLst>
            </p:cNvPr>
            <p:cNvSpPr txBox="1"/>
            <p:nvPr/>
          </p:nvSpPr>
          <p:spPr>
            <a:xfrm>
              <a:off x="3440063" y="5338083"/>
              <a:ext cx="2772696" cy="246221"/>
            </a:xfrm>
            <a:prstGeom prst="rect">
              <a:avLst/>
            </a:prstGeom>
            <a:solidFill>
              <a:schemeClr val="accent3"/>
            </a:solidFill>
            <a:ln w="127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chirurgie </a:t>
              </a:r>
              <a:r>
                <a:rPr kumimoji="0" lang="fr-FR" sz="1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laparoscopique</a:t>
              </a: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complète, =238</a:t>
              </a:r>
            </a:p>
          </p:txBody>
        </p:sp>
        <p:cxnSp>
          <p:nvCxnSpPr>
            <p:cNvPr id="49" name="Connecteur droit avec flèche 48">
              <a:extLst>
                <a:ext uri="{FF2B5EF4-FFF2-40B4-BE49-F238E27FC236}">
                  <a16:creationId xmlns:a16="http://schemas.microsoft.com/office/drawing/2014/main" id="{FAE07783-2E75-A597-F1A5-59D45D8B9F75}"/>
                </a:ext>
              </a:extLst>
            </p:cNvPr>
            <p:cNvCxnSpPr>
              <a:cxnSpLocks/>
            </p:cNvCxnSpPr>
            <p:nvPr/>
          </p:nvCxnSpPr>
          <p:spPr>
            <a:xfrm>
              <a:off x="4821745" y="4159307"/>
              <a:ext cx="1011789" cy="0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eur droit avec flèche 51">
              <a:extLst>
                <a:ext uri="{FF2B5EF4-FFF2-40B4-BE49-F238E27FC236}">
                  <a16:creationId xmlns:a16="http://schemas.microsoft.com/office/drawing/2014/main" id="{84F8271C-9596-A072-564C-EEFBC7656704}"/>
                </a:ext>
              </a:extLst>
            </p:cNvPr>
            <p:cNvCxnSpPr>
              <a:cxnSpLocks/>
            </p:cNvCxnSpPr>
            <p:nvPr/>
          </p:nvCxnSpPr>
          <p:spPr>
            <a:xfrm>
              <a:off x="4821745" y="4496969"/>
              <a:ext cx="1011789" cy="0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necteur droit avec flèche 53">
              <a:extLst>
                <a:ext uri="{FF2B5EF4-FFF2-40B4-BE49-F238E27FC236}">
                  <a16:creationId xmlns:a16="http://schemas.microsoft.com/office/drawing/2014/main" id="{16D07BC3-DA8D-B7A4-577A-7539CA61F090}"/>
                </a:ext>
              </a:extLst>
            </p:cNvPr>
            <p:cNvCxnSpPr>
              <a:cxnSpLocks/>
            </p:cNvCxnSpPr>
            <p:nvPr/>
          </p:nvCxnSpPr>
          <p:spPr>
            <a:xfrm>
              <a:off x="7649715" y="4496969"/>
              <a:ext cx="1011789" cy="0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B14A6712-F43D-FD9D-6343-AD906F0DECBE}"/>
                </a:ext>
              </a:extLst>
            </p:cNvPr>
            <p:cNvSpPr txBox="1"/>
            <p:nvPr/>
          </p:nvSpPr>
          <p:spPr>
            <a:xfrm>
              <a:off x="5911780" y="4361261"/>
              <a:ext cx="2457511" cy="24622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  <a:prstDash val="sysDot"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Constatation peropératoire : Stade IV </a:t>
              </a:r>
            </a:p>
          </p:txBody>
        </p:sp>
        <p:cxnSp>
          <p:nvCxnSpPr>
            <p:cNvPr id="55" name="Connecteur droit avec flèche 54">
              <a:extLst>
                <a:ext uri="{FF2B5EF4-FFF2-40B4-BE49-F238E27FC236}">
                  <a16:creationId xmlns:a16="http://schemas.microsoft.com/office/drawing/2014/main" id="{30F61A97-76E3-BE5C-A602-B15E0C3DAB9E}"/>
                </a:ext>
              </a:extLst>
            </p:cNvPr>
            <p:cNvCxnSpPr>
              <a:cxnSpLocks/>
            </p:cNvCxnSpPr>
            <p:nvPr/>
          </p:nvCxnSpPr>
          <p:spPr>
            <a:xfrm>
              <a:off x="4826411" y="4993710"/>
              <a:ext cx="0" cy="326571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D6B889B6-C68D-D57C-C53A-6E42153A76E0}"/>
                </a:ext>
              </a:extLst>
            </p:cNvPr>
            <p:cNvSpPr txBox="1"/>
            <p:nvPr/>
          </p:nvSpPr>
          <p:spPr>
            <a:xfrm>
              <a:off x="3838270" y="4817625"/>
              <a:ext cx="1976282" cy="40011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  <a:prstDash val="sysDot"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Constatation peropératoire : Stade I</a:t>
              </a:r>
            </a:p>
          </p:txBody>
        </p:sp>
        <p:cxnSp>
          <p:nvCxnSpPr>
            <p:cNvPr id="56" name="Connecteur droit avec flèche 55">
              <a:extLst>
                <a:ext uri="{FF2B5EF4-FFF2-40B4-BE49-F238E27FC236}">
                  <a16:creationId xmlns:a16="http://schemas.microsoft.com/office/drawing/2014/main" id="{2EA5315F-A8C2-D1B6-361A-8DC919A6BB84}"/>
                </a:ext>
              </a:extLst>
            </p:cNvPr>
            <p:cNvCxnSpPr>
              <a:cxnSpLocks/>
            </p:cNvCxnSpPr>
            <p:nvPr/>
          </p:nvCxnSpPr>
          <p:spPr>
            <a:xfrm>
              <a:off x="7698659" y="4942910"/>
              <a:ext cx="0" cy="326571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necteur droit avec flèche 56">
              <a:extLst>
                <a:ext uri="{FF2B5EF4-FFF2-40B4-BE49-F238E27FC236}">
                  <a16:creationId xmlns:a16="http://schemas.microsoft.com/office/drawing/2014/main" id="{48C1A5F7-22F0-FD7D-4417-79446451895D}"/>
                </a:ext>
              </a:extLst>
            </p:cNvPr>
            <p:cNvCxnSpPr>
              <a:cxnSpLocks/>
            </p:cNvCxnSpPr>
            <p:nvPr/>
          </p:nvCxnSpPr>
          <p:spPr>
            <a:xfrm>
              <a:off x="7698659" y="5384791"/>
              <a:ext cx="0" cy="326571"/>
            </a:xfrm>
            <a:prstGeom prst="straightConnector1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headEnd w="lg" len="lg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5E6C84B9-3DF2-8C8B-FABF-58F15CD48115}"/>
                </a:ext>
              </a:extLst>
            </p:cNvPr>
            <p:cNvSpPr txBox="1"/>
            <p:nvPr/>
          </p:nvSpPr>
          <p:spPr>
            <a:xfrm>
              <a:off x="6024716" y="4863925"/>
              <a:ext cx="2853812" cy="24622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  <a:prstDash val="sysDot"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Résultat peropératoire : Stade II ou III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353644EE-2ABD-01B2-4484-53680ED63A26}"/>
                </a:ext>
              </a:extLst>
            </p:cNvPr>
            <p:cNvSpPr txBox="1"/>
            <p:nvPr/>
          </p:nvSpPr>
          <p:spPr>
            <a:xfrm>
              <a:off x="6312311" y="5338083"/>
              <a:ext cx="2772696" cy="246221"/>
            </a:xfrm>
            <a:prstGeom prst="rect">
              <a:avLst/>
            </a:prstGeom>
            <a:solidFill>
              <a:schemeClr val="accent3"/>
            </a:solidFill>
            <a:ln w="127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Chirurgie ouverte, n=6</a:t>
              </a:r>
            </a:p>
          </p:txBody>
        </p:sp>
        <p:sp>
          <p:nvSpPr>
            <p:cNvPr id="58" name="Forme libre 57">
              <a:extLst>
                <a:ext uri="{FF2B5EF4-FFF2-40B4-BE49-F238E27FC236}">
                  <a16:creationId xmlns:a16="http://schemas.microsoft.com/office/drawing/2014/main" id="{89FB1563-10C5-A3F1-E1BE-7E27E7D61E2F}"/>
                </a:ext>
              </a:extLst>
            </p:cNvPr>
            <p:cNvSpPr/>
            <p:nvPr/>
          </p:nvSpPr>
          <p:spPr>
            <a:xfrm>
              <a:off x="4819905" y="4677664"/>
              <a:ext cx="2877312" cy="163277"/>
            </a:xfrm>
            <a:custGeom>
              <a:avLst/>
              <a:gdLst>
                <a:gd name="connsiteX0" fmla="*/ 0 w 2868706"/>
                <a:gd name="connsiteY0" fmla="*/ 0 h 143435"/>
                <a:gd name="connsiteX1" fmla="*/ 2868706 w 2868706"/>
                <a:gd name="connsiteY1" fmla="*/ 0 h 143435"/>
                <a:gd name="connsiteX2" fmla="*/ 2868706 w 2868706"/>
                <a:gd name="connsiteY2" fmla="*/ 143435 h 14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706" h="143435">
                  <a:moveTo>
                    <a:pt x="0" y="0"/>
                  </a:moveTo>
                  <a:lnTo>
                    <a:pt x="2868706" y="0"/>
                  </a:lnTo>
                  <a:lnTo>
                    <a:pt x="2868706" y="143435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61" name="Connecteur droit 60">
            <a:extLst>
              <a:ext uri="{FF2B5EF4-FFF2-40B4-BE49-F238E27FC236}">
                <a16:creationId xmlns:a16="http://schemas.microsoft.com/office/drawing/2014/main" id="{59374A09-AE5A-A970-DBC5-F2F14E9B7D9C}"/>
              </a:ext>
            </a:extLst>
          </p:cNvPr>
          <p:cNvCxnSpPr>
            <a:cxnSpLocks/>
          </p:cNvCxnSpPr>
          <p:nvPr/>
        </p:nvCxnSpPr>
        <p:spPr>
          <a:xfrm>
            <a:off x="9787093" y="2723103"/>
            <a:ext cx="0" cy="3235570"/>
          </a:xfrm>
          <a:prstGeom prst="line">
            <a:avLst/>
          </a:prstGeom>
          <a:ln w="28575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63">
            <a:extLst>
              <a:ext uri="{FF2B5EF4-FFF2-40B4-BE49-F238E27FC236}">
                <a16:creationId xmlns:a16="http://schemas.microsoft.com/office/drawing/2014/main" id="{E6B3130D-42DA-B813-6642-E5AE28404378}"/>
              </a:ext>
            </a:extLst>
          </p:cNvPr>
          <p:cNvCxnSpPr>
            <a:cxnSpLocks/>
          </p:cNvCxnSpPr>
          <p:nvPr/>
        </p:nvCxnSpPr>
        <p:spPr>
          <a:xfrm>
            <a:off x="2974311" y="2723103"/>
            <a:ext cx="0" cy="3235570"/>
          </a:xfrm>
          <a:prstGeom prst="line">
            <a:avLst/>
          </a:prstGeom>
          <a:ln w="28575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16454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Kuang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#493</a:t>
            </a:r>
          </a:p>
        </p:txBody>
      </p:sp>
      <p:sp>
        <p:nvSpPr>
          <p:cNvPr id="5" name="Espace réservé du texte 24">
            <a:extLst>
              <a:ext uri="{FF2B5EF4-FFF2-40B4-BE49-F238E27FC236}">
                <a16:creationId xmlns:a16="http://schemas.microsoft.com/office/drawing/2014/main" id="{9749DADD-DEBD-3738-8849-629A631CE759}"/>
              </a:ext>
            </a:extLst>
          </p:cNvPr>
          <p:cNvSpPr txBox="1">
            <a:spLocks/>
          </p:cNvSpPr>
          <p:nvPr/>
        </p:nvSpPr>
        <p:spPr>
          <a:xfrm>
            <a:off x="1535873" y="1742203"/>
            <a:ext cx="9544090" cy="2836345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visée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curative du CHC :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chirurgie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/destruction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Thrombose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porte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homolatérale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distale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n’est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pas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CI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la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chirurgie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adjuvant après resection/destruction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Pas de preuve pour recommander un traitement adjuvant 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(TNCD, 2022)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Sorafenib adjuvant : phase III STORM negative </a:t>
            </a: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en-US" sz="18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Bruix</a:t>
            </a: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et al, Lancet Oncol 2015)</a:t>
            </a:r>
          </a:p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Données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d’éfficacité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sur les associations TACE, TKI et IO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endParaRPr kumimoji="0" lang="fr-F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F586295-9CFD-05BE-D521-B38661E3BD69}"/>
              </a:ext>
            </a:extLst>
          </p:cNvPr>
          <p:cNvSpPr txBox="1"/>
          <p:nvPr/>
        </p:nvSpPr>
        <p:spPr>
          <a:xfrm>
            <a:off x="1836198" y="4979603"/>
            <a:ext cx="8209296" cy="600710"/>
          </a:xfrm>
          <a:prstGeom prst="rect">
            <a:avLst/>
          </a:prstGeo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>
                <a:srgbClr val="D16923"/>
              </a:buClr>
              <a:buSzPct val="85000"/>
              <a:buFontTx/>
              <a:buNone/>
              <a:tabLst/>
              <a:defRPr/>
            </a:pPr>
            <a:r>
              <a:rPr kumimoji="0" lang="da-DK" sz="26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Phase</a:t>
            </a:r>
            <a:r>
              <a:rPr kumimoji="0" lang="da-DK" sz="26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III </a:t>
            </a:r>
            <a:r>
              <a:rPr kumimoji="0" lang="da-DK" sz="26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sorafenib</a:t>
            </a:r>
            <a:r>
              <a:rPr kumimoji="0" lang="da-DK" sz="26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+/- TACE dans le CHC </a:t>
            </a:r>
            <a:r>
              <a:rPr kumimoji="0" lang="da-DK" sz="26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opéré</a:t>
            </a:r>
            <a:endParaRPr kumimoji="0" lang="fr-FR" sz="2600" b="1" i="0" u="none" strike="noStrike" kern="1200" cap="none" spc="0" normalizeH="0" baseline="0" noProof="0" dirty="0">
              <a:ln>
                <a:noFill/>
              </a:ln>
              <a:solidFill>
                <a:srgbClr val="C85E23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Chevron 6">
            <a:extLst>
              <a:ext uri="{FF2B5EF4-FFF2-40B4-BE49-F238E27FC236}">
                <a16:creationId xmlns:a16="http://schemas.microsoft.com/office/drawing/2014/main" id="{2A2981F0-CF57-0477-5C7F-E2754461A47A}"/>
              </a:ext>
            </a:extLst>
          </p:cNvPr>
          <p:cNvSpPr/>
          <p:nvPr/>
        </p:nvSpPr>
        <p:spPr>
          <a:xfrm>
            <a:off x="1731268" y="5153197"/>
            <a:ext cx="253522" cy="253522"/>
          </a:xfrm>
          <a:prstGeom prst="chevron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itr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SOR-TACE : </a:t>
            </a:r>
            <a:br>
              <a:rPr lang="fr-FR"/>
            </a:br>
            <a:r>
              <a:rPr lang="fr-FR"/>
              <a:t>sorafenib +/- TACE dans le CHC opéré avec thrombose porte </a:t>
            </a:r>
          </a:p>
        </p:txBody>
      </p:sp>
      <p:sp>
        <p:nvSpPr>
          <p:cNvPr id="10" name="Espace réservé du texte 9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Contexte</a:t>
            </a:r>
          </a:p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5721357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Kuang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#493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Design : Phase III Chinoise</a:t>
            </a:r>
          </a:p>
          <a:p>
            <a:endParaRPr lang="da-DK" dirty="0"/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745EB29E-2F27-FF45-E0D7-0A10F063FE25}"/>
              </a:ext>
            </a:extLst>
          </p:cNvPr>
          <p:cNvSpPr/>
          <p:nvPr/>
        </p:nvSpPr>
        <p:spPr>
          <a:xfrm>
            <a:off x="9114020" y="2531031"/>
            <a:ext cx="2590969" cy="2412734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principal :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SSR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à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 ans</a:t>
            </a:r>
            <a:b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38 vs 20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%</a:t>
            </a: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HR : 0.6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SG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Tolérance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QdV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CF6CE15-D245-C6D7-B70E-DF40DB9CAACC}"/>
              </a:ext>
            </a:extLst>
          </p:cNvPr>
          <p:cNvSpPr txBox="1"/>
          <p:nvPr/>
        </p:nvSpPr>
        <p:spPr>
          <a:xfrm>
            <a:off x="655539" y="5632227"/>
            <a:ext cx="8089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CHC :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max 3 nodules, pas extension extra-hépatique; présence d’une TP </a:t>
            </a:r>
          </a:p>
        </p:txBody>
      </p:sp>
      <p:sp>
        <p:nvSpPr>
          <p:cNvPr id="16" name="Titre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SOR-TACE : </a:t>
            </a:r>
            <a:br>
              <a:rPr lang="fr-FR"/>
            </a:br>
            <a:r>
              <a:rPr lang="fr-FR"/>
              <a:t>sorafenib +/- TACE dans le CHC opéré avec thrombose porte </a:t>
            </a:r>
          </a:p>
        </p:txBody>
      </p:sp>
      <p:sp>
        <p:nvSpPr>
          <p:cNvPr id="19" name="TextBox 17"/>
          <p:cNvSpPr txBox="1"/>
          <p:nvPr/>
        </p:nvSpPr>
        <p:spPr>
          <a:xfrm>
            <a:off x="5262576" y="2381355"/>
            <a:ext cx="432811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N=79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TextBox 25"/>
          <p:cNvSpPr txBox="1"/>
          <p:nvPr/>
        </p:nvSpPr>
        <p:spPr>
          <a:xfrm>
            <a:off x="5262576" y="4551350"/>
            <a:ext cx="432811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N=79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" name="Parenthèse ouvrante 20"/>
          <p:cNvSpPr/>
          <p:nvPr/>
        </p:nvSpPr>
        <p:spPr>
          <a:xfrm>
            <a:off x="5097440" y="2680745"/>
            <a:ext cx="875006" cy="1789063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604160" y="2242020"/>
            <a:ext cx="3720592" cy="2535685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Patients atteints de CHC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Âgés de 18 à 75 ans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Pas de traitement antérieur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Présence thrombose porte (TP)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CHC résécable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≤1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Child-</a:t>
            </a:r>
            <a:r>
              <a:rPr kumimoji="0" lang="fr-FR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pugh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Espérance de vie prévue ≥3 mois</a:t>
            </a:r>
          </a:p>
        </p:txBody>
      </p:sp>
      <p:sp>
        <p:nvSpPr>
          <p:cNvPr id="23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6103286" y="4167645"/>
            <a:ext cx="2583423" cy="645315"/>
          </a:xfrm>
          <a:prstGeom prst="roundRect">
            <a:avLst>
              <a:gd name="adj" fmla="val 9151"/>
            </a:avLst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Groupe sorafenib 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400 mg bid</a:t>
            </a:r>
          </a:p>
        </p:txBody>
      </p:sp>
      <p:sp>
        <p:nvSpPr>
          <p:cNvPr id="24" name="Ellipse 23"/>
          <p:cNvSpPr/>
          <p:nvPr/>
        </p:nvSpPr>
        <p:spPr>
          <a:xfrm>
            <a:off x="4831412" y="3137237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1:1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TextBox 17"/>
          <p:cNvSpPr txBox="1"/>
          <p:nvPr/>
        </p:nvSpPr>
        <p:spPr>
          <a:xfrm>
            <a:off x="4731560" y="3666446"/>
            <a:ext cx="743668" cy="261610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N=158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Rectangle à coins arrondis 28"/>
          <p:cNvSpPr/>
          <p:nvPr/>
        </p:nvSpPr>
        <p:spPr>
          <a:xfrm>
            <a:off x="417243" y="1852308"/>
            <a:ext cx="11409680" cy="341376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0" name="Groupe 29"/>
          <p:cNvGrpSpPr/>
          <p:nvPr/>
        </p:nvGrpSpPr>
        <p:grpSpPr>
          <a:xfrm>
            <a:off x="8897838" y="2202024"/>
            <a:ext cx="117884" cy="2716240"/>
            <a:chOff x="9203915" y="2219156"/>
            <a:chExt cx="117884" cy="2716240"/>
          </a:xfrm>
        </p:grpSpPr>
        <p:cxnSp>
          <p:nvCxnSpPr>
            <p:cNvPr id="31" name="Connecteur droit 30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3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6103286" y="2161410"/>
            <a:ext cx="2583423" cy="1081639"/>
          </a:xfrm>
          <a:prstGeom prst="roundRect">
            <a:avLst>
              <a:gd name="adj" fmla="val 9151"/>
            </a:avLst>
          </a:prstGeom>
          <a:solidFill>
            <a:schemeClr val="accent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Groupe TACE + sorafenib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 TACE commence un jour après le sorafenib.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Sorafenib : 400 mg bid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26C78D0E-7A10-2760-1E3D-C613FD02ED1C}"/>
              </a:ext>
            </a:extLst>
          </p:cNvPr>
          <p:cNvSpPr txBox="1"/>
          <p:nvPr/>
        </p:nvSpPr>
        <p:spPr>
          <a:xfrm>
            <a:off x="579804" y="4598872"/>
            <a:ext cx="3280214" cy="5950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Facteur de stratification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Cheng’s 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PVTT grade: I/II vs III</a:t>
            </a:r>
          </a:p>
        </p:txBody>
      </p:sp>
    </p:spTree>
    <p:extLst>
      <p:ext uri="{BB962C8B-B14F-4D97-AF65-F5344CB8AC3E}">
        <p14:creationId xmlns:p14="http://schemas.microsoft.com/office/powerpoint/2010/main" val="368230568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r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SOR-TACE : </a:t>
            </a:r>
            <a:br>
              <a:rPr lang="fr-FR"/>
            </a:br>
            <a:r>
              <a:rPr lang="fr-FR"/>
              <a:t>sorafenib +/- TACE dans le CHC opéré avec thrombose porte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Kuang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#493</a:t>
            </a:r>
          </a:p>
        </p:txBody>
      </p:sp>
      <p:sp>
        <p:nvSpPr>
          <p:cNvPr id="10" name="Espace réservé du texte 9"/>
          <p:cNvSpPr>
            <a:spLocks noGrp="1"/>
          </p:cNvSpPr>
          <p:nvPr>
            <p:ph type="body" sz="quarter" idx="16"/>
          </p:nvPr>
        </p:nvSpPr>
        <p:spPr>
          <a:xfrm>
            <a:off x="391046" y="1159590"/>
            <a:ext cx="4180954" cy="582613"/>
          </a:xfrm>
        </p:spPr>
        <p:txBody>
          <a:bodyPr/>
          <a:lstStyle/>
          <a:p>
            <a:r>
              <a:rPr lang="da-DK"/>
              <a:t>Caractéristiques</a:t>
            </a:r>
          </a:p>
          <a:p>
            <a:endParaRPr lang="fr-FR"/>
          </a:p>
        </p:txBody>
      </p:sp>
      <p:graphicFrame>
        <p:nvGraphicFramePr>
          <p:cNvPr id="20" name="Tableau 19"/>
          <p:cNvGraphicFramePr>
            <a:graphicFrameLocks noGrp="1"/>
          </p:cNvGraphicFramePr>
          <p:nvPr/>
        </p:nvGraphicFramePr>
        <p:xfrm>
          <a:off x="526472" y="1549696"/>
          <a:ext cx="5569528" cy="3861348"/>
        </p:xfrm>
        <a:graphic>
          <a:graphicData uri="http://schemas.openxmlformats.org/drawingml/2006/table">
            <a:tbl>
              <a:tblPr firstRow="1" bandRow="1"/>
              <a:tblGrid>
                <a:gridCol w="11272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67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969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986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34967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1100" b="0" i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100" b="0" i="0">
                          <a:solidFill>
                            <a:schemeClr val="bg1"/>
                          </a:solidFill>
                          <a:latin typeface="+mn-lt"/>
                        </a:rPr>
                        <a:t>Groupe Sorafenib</a:t>
                      </a:r>
                    </a:p>
                    <a:p>
                      <a:pPr algn="ctr"/>
                      <a:r>
                        <a:rPr lang="fr-FR" sz="1100" b="0" i="0">
                          <a:solidFill>
                            <a:schemeClr val="bg1"/>
                          </a:solidFill>
                          <a:latin typeface="+mn-lt"/>
                        </a:rPr>
                        <a:t>(n=79)</a:t>
                      </a:r>
                      <a:endParaRPr lang="fr-FR" sz="1100" b="0" i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i="0">
                          <a:solidFill>
                            <a:schemeClr val="bg1"/>
                          </a:solidFill>
                          <a:latin typeface="+mn-lt"/>
                        </a:rPr>
                        <a:t>Groupe Sorafenib-TACE</a:t>
                      </a:r>
                    </a:p>
                    <a:p>
                      <a:pPr algn="ctr"/>
                      <a:r>
                        <a:rPr lang="fr-FR" sz="1100" b="0" i="0">
                          <a:solidFill>
                            <a:schemeClr val="bg1"/>
                          </a:solidFill>
                          <a:latin typeface="+mn-lt"/>
                        </a:rPr>
                        <a:t>(n=79)</a:t>
                      </a:r>
                      <a:endParaRPr lang="fr-FR" sz="1100" b="0" i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42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Âge médian</a:t>
                      </a:r>
                    </a:p>
                    <a:p>
                      <a:pPr marL="72072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≤ 50 (n,%)</a:t>
                      </a:r>
                    </a:p>
                    <a:p>
                      <a:pPr marL="72072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&gt; 50 (n,%)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da-DK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52 (42-61)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55 (47-64)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1834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Sexe (n,%)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Hommes</a:t>
                      </a: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344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Femmes</a:t>
                      </a: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834">
                <a:tc row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Étiologie (n,%)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Hépatite B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834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Hépatite C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1834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Autre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1834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PT, mean (SD)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3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12,7 (1,1)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12,5 (1,1)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1834">
                <a:tc gridSpan="2">
                  <a:txBody>
                    <a:bodyPr/>
                    <a:lstStyle/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ALB, mean (SD)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3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38,1 (3,0)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37,7 (2,9)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1834">
                <a:tc gridSpan="2"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Tbil, mean (SD)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3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14,7 (9,1)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16,8 (59,1)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655675">
                <a:tc gridSpan="2">
                  <a:txBody>
                    <a:bodyPr/>
                    <a:lstStyle/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AFP (ng/mL), médian (IQR)</a:t>
                      </a:r>
                    </a:p>
                    <a:p>
                      <a:pPr marL="72072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&lt; 400 (n,%)</a:t>
                      </a:r>
                    </a:p>
                    <a:p>
                      <a:pPr marL="72072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 400 (n,%)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3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82,6 (57,8-2978,1)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83,4 (7-714,1)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21" name="Tableau 20"/>
          <p:cNvGraphicFramePr>
            <a:graphicFrameLocks noGrp="1"/>
          </p:cNvGraphicFramePr>
          <p:nvPr/>
        </p:nvGraphicFramePr>
        <p:xfrm>
          <a:off x="6276109" y="1395415"/>
          <a:ext cx="5647964" cy="4015631"/>
        </p:xfrm>
        <a:graphic>
          <a:graphicData uri="http://schemas.openxmlformats.org/drawingml/2006/table">
            <a:tbl>
              <a:tblPr firstRow="1" bandRow="1"/>
              <a:tblGrid>
                <a:gridCol w="13932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669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34967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1100" b="0" i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100" b="0" i="0">
                          <a:solidFill>
                            <a:schemeClr val="bg1"/>
                          </a:solidFill>
                          <a:latin typeface="+mn-lt"/>
                        </a:rPr>
                        <a:t>Groupe Sorafenib</a:t>
                      </a:r>
                    </a:p>
                    <a:p>
                      <a:pPr algn="ctr"/>
                      <a:r>
                        <a:rPr lang="fr-FR" sz="1100" b="0" i="0">
                          <a:solidFill>
                            <a:schemeClr val="bg1"/>
                          </a:solidFill>
                          <a:latin typeface="+mn-lt"/>
                        </a:rPr>
                        <a:t>(n=79)</a:t>
                      </a:r>
                      <a:endParaRPr lang="fr-FR" sz="1100" b="0" i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i="0">
                          <a:solidFill>
                            <a:schemeClr val="bg1"/>
                          </a:solidFill>
                          <a:latin typeface="+mn-lt"/>
                        </a:rPr>
                        <a:t>Groupe Sorafenib-TACE</a:t>
                      </a:r>
                    </a:p>
                    <a:p>
                      <a:pPr algn="ctr"/>
                      <a:r>
                        <a:rPr lang="fr-FR" sz="1100" b="0" i="0">
                          <a:solidFill>
                            <a:schemeClr val="bg1"/>
                          </a:solidFill>
                          <a:latin typeface="+mn-lt"/>
                        </a:rPr>
                        <a:t>(n=79)</a:t>
                      </a:r>
                      <a:endParaRPr lang="fr-FR" sz="1100" b="0" i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76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Cirrhose (n,%)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76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476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Nombre de tumeurs intra-hépatiques (n,%)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Unique</a:t>
                      </a: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76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Multiple</a:t>
                      </a: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25502">
                <a:tc gridSpan="2">
                  <a:txBody>
                    <a:bodyPr/>
                    <a:lstStyle/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Taille de la tumeur principale (cm), médiane (IQR)</a:t>
                      </a:r>
                    </a:p>
                    <a:p>
                      <a:pPr marL="623888" indent="68263"/>
                      <a:r>
                        <a:rPr lang="fr-FR" sz="1200"/>
                        <a:t>&lt; 5cm (n,%)</a:t>
                      </a:r>
                      <a:endParaRPr lang="fr-FR" sz="1200" dirty="0"/>
                    </a:p>
                    <a:p>
                      <a:pPr marL="623888" indent="68263"/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</a:t>
                      </a:r>
                      <a:r>
                        <a:rPr lang="fr-FR" sz="1200"/>
                        <a:t> 5cm (n,%)</a:t>
                      </a:r>
                      <a:endParaRPr lang="fr-FR" sz="1200" dirty="0"/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 sz="1400" dirty="0"/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7,5 (5,0-10,0)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3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6,3 (4,5-9,5)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3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3280">
                <a:tc rowSpan="2">
                  <a:txBody>
                    <a:bodyPr/>
                    <a:lstStyle/>
                    <a:p>
                      <a:r>
                        <a:rPr lang="fr-FR" sz="1200"/>
                        <a:t>Invasion macroscopique de la veine porte (n,%)</a:t>
                      </a:r>
                      <a:endParaRPr lang="fr-FR" sz="1200" dirty="0"/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 / II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328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III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3280">
                <a:tc rowSpan="2">
                  <a:txBody>
                    <a:bodyPr/>
                    <a:lstStyle/>
                    <a:p>
                      <a:r>
                        <a:rPr lang="fr-FR" sz="1200"/>
                        <a:t>Thrombus tumoral de la veine hépatique</a:t>
                      </a:r>
                      <a:endParaRPr lang="fr-FR" sz="1200" dirty="0"/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328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108000" marR="36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36000" marR="72000" marT="18000" marB="18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353167FA-1B06-39F9-B55D-E93E6BDF649D}"/>
              </a:ext>
            </a:extLst>
          </p:cNvPr>
          <p:cNvSpPr txBox="1"/>
          <p:nvPr/>
        </p:nvSpPr>
        <p:spPr>
          <a:xfrm>
            <a:off x="755374" y="5577267"/>
            <a:ext cx="68168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Tolérance pas de différence rapportée entre les 2 groupes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94914454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re 23">
            <a:extLst>
              <a:ext uri="{FF2B5EF4-FFF2-40B4-BE49-F238E27FC236}">
                <a16:creationId xmlns:a16="http://schemas.microsoft.com/office/drawing/2014/main" id="{B4E75006-2F09-B318-0548-11B337428E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SOR-TACE : </a:t>
            </a:r>
            <a:r>
              <a:rPr lang="fr-FR" dirty="0" err="1"/>
              <a:t>Sorafenib</a:t>
            </a:r>
            <a:r>
              <a:rPr lang="fr-FR" dirty="0"/>
              <a:t> +/- TACE dans le CHC opéré </a:t>
            </a:r>
            <a:br>
              <a:rPr lang="fr-FR" dirty="0"/>
            </a:br>
            <a:r>
              <a:rPr lang="fr-FR" dirty="0"/>
              <a:t>avec thrombose porte 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Kuang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#493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965630" y="7032577"/>
            <a:ext cx="10946703" cy="3939816"/>
          </a:xfrm>
        </p:spPr>
        <p:txBody>
          <a:bodyPr/>
          <a:lstStyle/>
          <a:p>
            <a:endParaRPr lang="en-US" dirty="0"/>
          </a:p>
          <a:p>
            <a:pPr lvl="1"/>
            <a:endParaRPr lang="en-US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 : SSR et SG</a:t>
            </a:r>
          </a:p>
          <a:p>
            <a:endParaRPr lang="da-DK" dirty="0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62247D69-A234-55B5-DBDD-49C4E2DE05F6}"/>
              </a:ext>
            </a:extLst>
          </p:cNvPr>
          <p:cNvSpPr txBox="1"/>
          <p:nvPr/>
        </p:nvSpPr>
        <p:spPr>
          <a:xfrm>
            <a:off x="453132" y="4574152"/>
            <a:ext cx="225308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Nombre à risque</a:t>
            </a: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6601195A-279D-F3EB-8A2D-693A1A1258BF}"/>
              </a:ext>
            </a:extLst>
          </p:cNvPr>
          <p:cNvGrpSpPr/>
          <p:nvPr/>
        </p:nvGrpSpPr>
        <p:grpSpPr>
          <a:xfrm>
            <a:off x="4448857" y="5456255"/>
            <a:ext cx="3294287" cy="594352"/>
            <a:chOff x="3008792" y="5494914"/>
            <a:chExt cx="3294287" cy="594352"/>
          </a:xfrm>
        </p:grpSpPr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7EC577B9-54A0-9B4B-82D7-3034009FE2DB}"/>
                </a:ext>
              </a:extLst>
            </p:cNvPr>
            <p:cNvSpPr txBox="1"/>
            <p:nvPr/>
          </p:nvSpPr>
          <p:spPr>
            <a:xfrm>
              <a:off x="3008792" y="5494914"/>
              <a:ext cx="3294287" cy="594352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97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Tx/>
                <a:buNone/>
                <a:tabLst/>
                <a:defRPr/>
              </a:pPr>
              <a:r>
                <a:rPr kumimoji="0" lang="da-DK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Etude positive</a:t>
              </a:r>
              <a:endPara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Chevron 21">
              <a:extLst>
                <a:ext uri="{FF2B5EF4-FFF2-40B4-BE49-F238E27FC236}">
                  <a16:creationId xmlns:a16="http://schemas.microsoft.com/office/drawing/2014/main" id="{A61E0FCD-DC85-64D6-E450-23F3B511BF61}"/>
                </a:ext>
              </a:extLst>
            </p:cNvPr>
            <p:cNvSpPr/>
            <p:nvPr/>
          </p:nvSpPr>
          <p:spPr>
            <a:xfrm>
              <a:off x="3175738" y="566532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BA748C73-34B5-2728-EC10-C22DB8B1BD6C}"/>
              </a:ext>
            </a:extLst>
          </p:cNvPr>
          <p:cNvGrpSpPr/>
          <p:nvPr/>
        </p:nvGrpSpPr>
        <p:grpSpPr>
          <a:xfrm>
            <a:off x="424522" y="1624715"/>
            <a:ext cx="11342957" cy="3620524"/>
            <a:chOff x="417243" y="1323265"/>
            <a:chExt cx="10963814" cy="3620524"/>
          </a:xfrm>
        </p:grpSpPr>
        <p:sp>
          <p:nvSpPr>
            <p:cNvPr id="119" name="Rectangle à coins arrondis 33">
              <a:extLst>
                <a:ext uri="{FF2B5EF4-FFF2-40B4-BE49-F238E27FC236}">
                  <a16:creationId xmlns:a16="http://schemas.microsoft.com/office/drawing/2014/main" id="{BB2A0802-42A4-1CFE-4FD7-E0A4341758EF}"/>
                </a:ext>
              </a:extLst>
            </p:cNvPr>
            <p:cNvSpPr/>
            <p:nvPr/>
          </p:nvSpPr>
          <p:spPr>
            <a:xfrm>
              <a:off x="417243" y="1491171"/>
              <a:ext cx="5285057" cy="3452618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" name="Espace réservé du texte 14">
              <a:extLst>
                <a:ext uri="{FF2B5EF4-FFF2-40B4-BE49-F238E27FC236}">
                  <a16:creationId xmlns:a16="http://schemas.microsoft.com/office/drawing/2014/main" id="{5C7704B2-B503-ADFD-CE28-ABA9EED5F41E}"/>
                </a:ext>
              </a:extLst>
            </p:cNvPr>
            <p:cNvSpPr txBox="1">
              <a:spLocks/>
            </p:cNvSpPr>
            <p:nvPr/>
          </p:nvSpPr>
          <p:spPr>
            <a:xfrm>
              <a:off x="643556" y="1323265"/>
              <a:ext cx="1956589" cy="349087"/>
            </a:xfrm>
            <a:prstGeom prst="rect">
              <a:avLst/>
            </a:prstGeom>
            <a:solidFill>
              <a:schemeClr val="bg1"/>
            </a:solidFill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Survie sans récidive</a:t>
              </a:r>
            </a:p>
          </p:txBody>
        </p:sp>
        <p:sp>
          <p:nvSpPr>
            <p:cNvPr id="121" name="Rectangle à coins arrondis 33">
              <a:extLst>
                <a:ext uri="{FF2B5EF4-FFF2-40B4-BE49-F238E27FC236}">
                  <a16:creationId xmlns:a16="http://schemas.microsoft.com/office/drawing/2014/main" id="{483B1F3B-1F11-CC57-B648-208D0D6250E1}"/>
                </a:ext>
              </a:extLst>
            </p:cNvPr>
            <p:cNvSpPr/>
            <p:nvPr/>
          </p:nvSpPr>
          <p:spPr>
            <a:xfrm>
              <a:off x="6096000" y="1491171"/>
              <a:ext cx="5285057" cy="3452618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" name="Espace réservé du texte 14">
              <a:extLst>
                <a:ext uri="{FF2B5EF4-FFF2-40B4-BE49-F238E27FC236}">
                  <a16:creationId xmlns:a16="http://schemas.microsoft.com/office/drawing/2014/main" id="{EB243D95-FDC6-9E8F-34BE-8986F24A1E21}"/>
                </a:ext>
              </a:extLst>
            </p:cNvPr>
            <p:cNvSpPr txBox="1">
              <a:spLocks/>
            </p:cNvSpPr>
            <p:nvPr/>
          </p:nvSpPr>
          <p:spPr>
            <a:xfrm>
              <a:off x="6322313" y="1323265"/>
              <a:ext cx="1532283" cy="349087"/>
            </a:xfrm>
            <a:prstGeom prst="rect">
              <a:avLst/>
            </a:prstGeom>
            <a:solidFill>
              <a:schemeClr val="bg1"/>
            </a:solidFill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Survie Globale</a:t>
              </a:r>
              <a:endPara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" name="Espace réservé du texte 14">
              <a:extLst>
                <a:ext uri="{FF2B5EF4-FFF2-40B4-BE49-F238E27FC236}">
                  <a16:creationId xmlns:a16="http://schemas.microsoft.com/office/drawing/2014/main" id="{67FC028F-8C37-294A-0F9B-20157A5B07F0}"/>
                </a:ext>
              </a:extLst>
            </p:cNvPr>
            <p:cNvSpPr txBox="1">
              <a:spLocks/>
            </p:cNvSpPr>
            <p:nvPr/>
          </p:nvSpPr>
          <p:spPr>
            <a:xfrm>
              <a:off x="643556" y="1695053"/>
              <a:ext cx="1956589" cy="349087"/>
            </a:xfrm>
            <a:prstGeom prst="rect">
              <a:avLst/>
            </a:prstGeom>
            <a:noFill/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Probabilité de survie</a:t>
              </a:r>
            </a:p>
          </p:txBody>
        </p:sp>
        <p:sp>
          <p:nvSpPr>
            <p:cNvPr id="125" name="Espace réservé du texte 14">
              <a:extLst>
                <a:ext uri="{FF2B5EF4-FFF2-40B4-BE49-F238E27FC236}">
                  <a16:creationId xmlns:a16="http://schemas.microsoft.com/office/drawing/2014/main" id="{9187E6DB-4F47-BBD4-8900-83243C929D90}"/>
                </a:ext>
              </a:extLst>
            </p:cNvPr>
            <p:cNvSpPr txBox="1">
              <a:spLocks/>
            </p:cNvSpPr>
            <p:nvPr/>
          </p:nvSpPr>
          <p:spPr>
            <a:xfrm>
              <a:off x="6322313" y="1695053"/>
              <a:ext cx="1532283" cy="349087"/>
            </a:xfrm>
            <a:prstGeom prst="rect">
              <a:avLst/>
            </a:prstGeom>
            <a:noFill/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da-DK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Probabilité de survie</a:t>
              </a:r>
            </a:p>
          </p:txBody>
        </p:sp>
      </p:grpSp>
      <p:sp>
        <p:nvSpPr>
          <p:cNvPr id="29" name="Forme libre 28">
            <a:extLst>
              <a:ext uri="{FF2B5EF4-FFF2-40B4-BE49-F238E27FC236}">
                <a16:creationId xmlns:a16="http://schemas.microsoft.com/office/drawing/2014/main" id="{B481CCAD-D324-7B77-5721-6B2861C55D34}"/>
              </a:ext>
            </a:extLst>
          </p:cNvPr>
          <p:cNvSpPr/>
          <p:nvPr/>
        </p:nvSpPr>
        <p:spPr>
          <a:xfrm>
            <a:off x="866211" y="2311120"/>
            <a:ext cx="4842457" cy="2002352"/>
          </a:xfrm>
          <a:custGeom>
            <a:avLst/>
            <a:gdLst>
              <a:gd name="connsiteX0" fmla="*/ 0 w 4842457"/>
              <a:gd name="connsiteY0" fmla="*/ 0 h 1815921"/>
              <a:gd name="connsiteX1" fmla="*/ 0 w 4842457"/>
              <a:gd name="connsiteY1" fmla="*/ 1815921 h 1815921"/>
              <a:gd name="connsiteX2" fmla="*/ 4842457 w 4842457"/>
              <a:gd name="connsiteY2" fmla="*/ 1815921 h 1815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42457" h="1815921">
                <a:moveTo>
                  <a:pt x="0" y="0"/>
                </a:moveTo>
                <a:lnTo>
                  <a:pt x="0" y="1815921"/>
                </a:lnTo>
                <a:lnTo>
                  <a:pt x="4842457" y="1815921"/>
                </a:ln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08B2379F-CA92-7012-6EAD-AD643A3851B0}"/>
              </a:ext>
            </a:extLst>
          </p:cNvPr>
          <p:cNvSpPr txBox="1"/>
          <p:nvPr/>
        </p:nvSpPr>
        <p:spPr>
          <a:xfrm>
            <a:off x="421263" y="2512187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1.0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49404C4F-01B1-D048-2C52-D6CEE099EBE7}"/>
              </a:ext>
            </a:extLst>
          </p:cNvPr>
          <p:cNvSpPr txBox="1"/>
          <p:nvPr/>
        </p:nvSpPr>
        <p:spPr>
          <a:xfrm>
            <a:off x="421263" y="2924083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0.75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588A4786-431C-B0DA-4EEB-04CD2DC6D910}"/>
              </a:ext>
            </a:extLst>
          </p:cNvPr>
          <p:cNvSpPr txBox="1"/>
          <p:nvPr/>
        </p:nvSpPr>
        <p:spPr>
          <a:xfrm>
            <a:off x="421263" y="3357001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0.50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0A9BD047-B2E3-1A4F-36B2-9571E11D7FD6}"/>
              </a:ext>
            </a:extLst>
          </p:cNvPr>
          <p:cNvSpPr txBox="1"/>
          <p:nvPr/>
        </p:nvSpPr>
        <p:spPr>
          <a:xfrm>
            <a:off x="421263" y="3781401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0.25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AA889C51-C54F-C2BD-FB35-302F105859CB}"/>
              </a:ext>
            </a:extLst>
          </p:cNvPr>
          <p:cNvSpPr txBox="1"/>
          <p:nvPr/>
        </p:nvSpPr>
        <p:spPr>
          <a:xfrm>
            <a:off x="421263" y="4209061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80BC31E8-47CD-2E61-F1DA-C3B145DF5552}"/>
              </a:ext>
            </a:extLst>
          </p:cNvPr>
          <p:cNvSpPr txBox="1"/>
          <p:nvPr/>
        </p:nvSpPr>
        <p:spPr>
          <a:xfrm>
            <a:off x="719713" y="4326755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DE2E6F9A-7FEB-46BA-6964-204881C6C0A2}"/>
              </a:ext>
            </a:extLst>
          </p:cNvPr>
          <p:cNvSpPr txBox="1"/>
          <p:nvPr/>
        </p:nvSpPr>
        <p:spPr>
          <a:xfrm>
            <a:off x="2265453" y="4326755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E11FB864-353F-7F47-51EC-C01C4C2D3CDB}"/>
              </a:ext>
            </a:extLst>
          </p:cNvPr>
          <p:cNvSpPr txBox="1"/>
          <p:nvPr/>
        </p:nvSpPr>
        <p:spPr>
          <a:xfrm>
            <a:off x="3811193" y="4326755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692E391E-8BEE-154B-6C04-D1D85F8C1DF8}"/>
              </a:ext>
            </a:extLst>
          </p:cNvPr>
          <p:cNvSpPr txBox="1"/>
          <p:nvPr/>
        </p:nvSpPr>
        <p:spPr>
          <a:xfrm>
            <a:off x="5356926" y="4326755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AA6E7034-7DB0-3022-26D9-678CD1B2B0F9}"/>
              </a:ext>
            </a:extLst>
          </p:cNvPr>
          <p:cNvSpPr txBox="1"/>
          <p:nvPr/>
        </p:nvSpPr>
        <p:spPr>
          <a:xfrm>
            <a:off x="851828" y="4483952"/>
            <a:ext cx="486294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Temps</a:t>
            </a:r>
          </a:p>
        </p:txBody>
      </p:sp>
      <p:grpSp>
        <p:nvGrpSpPr>
          <p:cNvPr id="53" name="Groupe 52">
            <a:extLst>
              <a:ext uri="{FF2B5EF4-FFF2-40B4-BE49-F238E27FC236}">
                <a16:creationId xmlns:a16="http://schemas.microsoft.com/office/drawing/2014/main" id="{02A1BFD5-BBF9-3368-1100-03A13566131D}"/>
              </a:ext>
            </a:extLst>
          </p:cNvPr>
          <p:cNvGrpSpPr/>
          <p:nvPr/>
        </p:nvGrpSpPr>
        <p:grpSpPr>
          <a:xfrm>
            <a:off x="719713" y="4796736"/>
            <a:ext cx="5040790" cy="369332"/>
            <a:chOff x="800099" y="3933056"/>
            <a:chExt cx="5040790" cy="369332"/>
          </a:xfrm>
        </p:grpSpPr>
        <p:sp>
          <p:nvSpPr>
            <p:cNvPr id="103" name="ZoneTexte 102">
              <a:extLst>
                <a:ext uri="{FF2B5EF4-FFF2-40B4-BE49-F238E27FC236}">
                  <a16:creationId xmlns:a16="http://schemas.microsoft.com/office/drawing/2014/main" id="{766391D9-D362-9FF2-560B-BD793CDEDEC8}"/>
                </a:ext>
              </a:extLst>
            </p:cNvPr>
            <p:cNvSpPr txBox="1"/>
            <p:nvPr/>
          </p:nvSpPr>
          <p:spPr>
            <a:xfrm>
              <a:off x="800099" y="3933056"/>
              <a:ext cx="40357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79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79</a:t>
              </a:r>
            </a:p>
          </p:txBody>
        </p:sp>
        <p:sp>
          <p:nvSpPr>
            <p:cNvPr id="108" name="ZoneTexte 107">
              <a:extLst>
                <a:ext uri="{FF2B5EF4-FFF2-40B4-BE49-F238E27FC236}">
                  <a16:creationId xmlns:a16="http://schemas.microsoft.com/office/drawing/2014/main" id="{CD0A89FC-EC86-31FB-AA12-E57D2296AA1D}"/>
                </a:ext>
              </a:extLst>
            </p:cNvPr>
            <p:cNvSpPr txBox="1"/>
            <p:nvPr/>
          </p:nvSpPr>
          <p:spPr>
            <a:xfrm>
              <a:off x="2355887" y="3933056"/>
              <a:ext cx="40357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113" name="ZoneTexte 112">
              <a:extLst>
                <a:ext uri="{FF2B5EF4-FFF2-40B4-BE49-F238E27FC236}">
                  <a16:creationId xmlns:a16="http://schemas.microsoft.com/office/drawing/2014/main" id="{ADDA7B4A-6668-E50E-93B3-BAFE94E58B3F}"/>
                </a:ext>
              </a:extLst>
            </p:cNvPr>
            <p:cNvSpPr txBox="1"/>
            <p:nvPr/>
          </p:nvSpPr>
          <p:spPr>
            <a:xfrm>
              <a:off x="3891579" y="3933056"/>
              <a:ext cx="40357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27</a:t>
              </a:r>
            </a:p>
          </p:txBody>
        </p:sp>
        <p:sp>
          <p:nvSpPr>
            <p:cNvPr id="118" name="ZoneTexte 117">
              <a:extLst>
                <a:ext uri="{FF2B5EF4-FFF2-40B4-BE49-F238E27FC236}">
                  <a16:creationId xmlns:a16="http://schemas.microsoft.com/office/drawing/2014/main" id="{74259E73-9D58-E9BE-8F97-EEBFD0021717}"/>
                </a:ext>
              </a:extLst>
            </p:cNvPr>
            <p:cNvSpPr txBox="1"/>
            <p:nvPr/>
          </p:nvSpPr>
          <p:spPr>
            <a:xfrm>
              <a:off x="5437312" y="3933056"/>
              <a:ext cx="40357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</a:t>
              </a:r>
            </a:p>
          </p:txBody>
        </p:sp>
      </p:grpSp>
      <p:graphicFrame>
        <p:nvGraphicFramePr>
          <p:cNvPr id="128" name="Tableau 127">
            <a:extLst>
              <a:ext uri="{FF2B5EF4-FFF2-40B4-BE49-F238E27FC236}">
                <a16:creationId xmlns:a16="http://schemas.microsoft.com/office/drawing/2014/main" id="{8ACF2E18-CAFC-5923-F503-7D4114353318}"/>
              </a:ext>
            </a:extLst>
          </p:cNvPr>
          <p:cNvGraphicFramePr>
            <a:graphicFrameLocks noGrp="1"/>
          </p:cNvGraphicFramePr>
          <p:nvPr/>
        </p:nvGraphicFramePr>
        <p:xfrm>
          <a:off x="2800027" y="1891333"/>
          <a:ext cx="2981503" cy="714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777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18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1858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5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Sorafenib + TACE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Sorafenib</a:t>
                      </a:r>
                      <a:endParaRPr kumimoji="0" lang="fr-F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700" dirty="0"/>
                        <a:t>SSR médiane (mois)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16.8 (12.0-NA)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12.6 (7.8-18.1)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700" dirty="0"/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0.57 (0.39-0.83)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500" b="1" i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700" dirty="0"/>
                        <a:t>Log-rank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p=0.0024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852728"/>
                  </a:ext>
                </a:extLst>
              </a:tr>
            </a:tbl>
          </a:graphicData>
        </a:graphic>
      </p:graphicFrame>
      <p:sp>
        <p:nvSpPr>
          <p:cNvPr id="129" name="Forme libre 128">
            <a:extLst>
              <a:ext uri="{FF2B5EF4-FFF2-40B4-BE49-F238E27FC236}">
                <a16:creationId xmlns:a16="http://schemas.microsoft.com/office/drawing/2014/main" id="{6A7C33E0-C5BE-60A2-BC3E-4EF62CB80E37}"/>
              </a:ext>
            </a:extLst>
          </p:cNvPr>
          <p:cNvSpPr/>
          <p:nvPr/>
        </p:nvSpPr>
        <p:spPr>
          <a:xfrm>
            <a:off x="882869" y="3453456"/>
            <a:ext cx="2695903" cy="851338"/>
          </a:xfrm>
          <a:custGeom>
            <a:avLst/>
            <a:gdLst>
              <a:gd name="connsiteX0" fmla="*/ 0 w 2695903"/>
              <a:gd name="connsiteY0" fmla="*/ 0 h 930166"/>
              <a:gd name="connsiteX1" fmla="*/ 2648607 w 2695903"/>
              <a:gd name="connsiteY1" fmla="*/ 0 h 930166"/>
              <a:gd name="connsiteX2" fmla="*/ 2648607 w 2695903"/>
              <a:gd name="connsiteY2" fmla="*/ 930166 h 930166"/>
              <a:gd name="connsiteX3" fmla="*/ 2695903 w 2695903"/>
              <a:gd name="connsiteY3" fmla="*/ 930166 h 930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5903" h="930166">
                <a:moveTo>
                  <a:pt x="0" y="0"/>
                </a:moveTo>
                <a:lnTo>
                  <a:pt x="2648607" y="0"/>
                </a:lnTo>
                <a:lnTo>
                  <a:pt x="2648607" y="930166"/>
                </a:lnTo>
                <a:lnTo>
                  <a:pt x="2695903" y="930166"/>
                </a:ln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32" name="Connecteur droit 131">
            <a:extLst>
              <a:ext uri="{FF2B5EF4-FFF2-40B4-BE49-F238E27FC236}">
                <a16:creationId xmlns:a16="http://schemas.microsoft.com/office/drawing/2014/main" id="{C1BD3902-6D43-BCFE-5AEF-F767922E979C}"/>
              </a:ext>
            </a:extLst>
          </p:cNvPr>
          <p:cNvCxnSpPr/>
          <p:nvPr/>
        </p:nvCxnSpPr>
        <p:spPr>
          <a:xfrm>
            <a:off x="2874579" y="3453456"/>
            <a:ext cx="0" cy="856593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Forme libre 133">
            <a:extLst>
              <a:ext uri="{FF2B5EF4-FFF2-40B4-BE49-F238E27FC236}">
                <a16:creationId xmlns:a16="http://schemas.microsoft.com/office/drawing/2014/main" id="{E5A21FB8-56BB-2CAB-337B-9547145F0895}"/>
              </a:ext>
            </a:extLst>
          </p:cNvPr>
          <p:cNvSpPr/>
          <p:nvPr/>
        </p:nvSpPr>
        <p:spPr>
          <a:xfrm>
            <a:off x="957179" y="2601289"/>
            <a:ext cx="4828674" cy="1529347"/>
          </a:xfrm>
          <a:custGeom>
            <a:avLst/>
            <a:gdLst>
              <a:gd name="connsiteX0" fmla="*/ 0 w 4828674"/>
              <a:gd name="connsiteY0" fmla="*/ 0 h 1529347"/>
              <a:gd name="connsiteX1" fmla="*/ 229937 w 4828674"/>
              <a:gd name="connsiteY1" fmla="*/ 0 h 1529347"/>
              <a:gd name="connsiteX2" fmla="*/ 272716 w 4828674"/>
              <a:gd name="connsiteY2" fmla="*/ 32084 h 1529347"/>
              <a:gd name="connsiteX3" fmla="*/ 331537 w 4828674"/>
              <a:gd name="connsiteY3" fmla="*/ 64168 h 1529347"/>
              <a:gd name="connsiteX4" fmla="*/ 336884 w 4828674"/>
              <a:gd name="connsiteY4" fmla="*/ 69515 h 1529347"/>
              <a:gd name="connsiteX5" fmla="*/ 470568 w 4828674"/>
              <a:gd name="connsiteY5" fmla="*/ 69515 h 1529347"/>
              <a:gd name="connsiteX6" fmla="*/ 470568 w 4828674"/>
              <a:gd name="connsiteY6" fmla="*/ 80210 h 1529347"/>
              <a:gd name="connsiteX7" fmla="*/ 524042 w 4828674"/>
              <a:gd name="connsiteY7" fmla="*/ 133684 h 1529347"/>
              <a:gd name="connsiteX8" fmla="*/ 540084 w 4828674"/>
              <a:gd name="connsiteY8" fmla="*/ 139031 h 1529347"/>
              <a:gd name="connsiteX9" fmla="*/ 556126 w 4828674"/>
              <a:gd name="connsiteY9" fmla="*/ 149726 h 1529347"/>
              <a:gd name="connsiteX10" fmla="*/ 577516 w 4828674"/>
              <a:gd name="connsiteY10" fmla="*/ 155073 h 1529347"/>
              <a:gd name="connsiteX11" fmla="*/ 764674 w 4828674"/>
              <a:gd name="connsiteY11" fmla="*/ 155073 h 1529347"/>
              <a:gd name="connsiteX12" fmla="*/ 764674 w 4828674"/>
              <a:gd name="connsiteY12" fmla="*/ 245979 h 1529347"/>
              <a:gd name="connsiteX13" fmla="*/ 866274 w 4828674"/>
              <a:gd name="connsiteY13" fmla="*/ 245979 h 1529347"/>
              <a:gd name="connsiteX14" fmla="*/ 866274 w 4828674"/>
              <a:gd name="connsiteY14" fmla="*/ 288758 h 1529347"/>
              <a:gd name="connsiteX15" fmla="*/ 967874 w 4828674"/>
              <a:gd name="connsiteY15" fmla="*/ 288758 h 1529347"/>
              <a:gd name="connsiteX16" fmla="*/ 967874 w 4828674"/>
              <a:gd name="connsiteY16" fmla="*/ 304800 h 1529347"/>
              <a:gd name="connsiteX17" fmla="*/ 1016000 w 4828674"/>
              <a:gd name="connsiteY17" fmla="*/ 331537 h 1529347"/>
              <a:gd name="connsiteX18" fmla="*/ 1048084 w 4828674"/>
              <a:gd name="connsiteY18" fmla="*/ 342231 h 1529347"/>
              <a:gd name="connsiteX19" fmla="*/ 1064126 w 4828674"/>
              <a:gd name="connsiteY19" fmla="*/ 352926 h 1529347"/>
              <a:gd name="connsiteX20" fmla="*/ 1074821 w 4828674"/>
              <a:gd name="connsiteY20" fmla="*/ 385010 h 1529347"/>
              <a:gd name="connsiteX21" fmla="*/ 1128295 w 4828674"/>
              <a:gd name="connsiteY21" fmla="*/ 401052 h 1529347"/>
              <a:gd name="connsiteX22" fmla="*/ 1144337 w 4828674"/>
              <a:gd name="connsiteY22" fmla="*/ 406400 h 1529347"/>
              <a:gd name="connsiteX23" fmla="*/ 1160379 w 4828674"/>
              <a:gd name="connsiteY23" fmla="*/ 411747 h 1529347"/>
              <a:gd name="connsiteX24" fmla="*/ 1176421 w 4828674"/>
              <a:gd name="connsiteY24" fmla="*/ 422442 h 1529347"/>
              <a:gd name="connsiteX25" fmla="*/ 1224547 w 4828674"/>
              <a:gd name="connsiteY25" fmla="*/ 438484 h 1529347"/>
              <a:gd name="connsiteX26" fmla="*/ 1240589 w 4828674"/>
              <a:gd name="connsiteY26" fmla="*/ 443831 h 1529347"/>
              <a:gd name="connsiteX27" fmla="*/ 1261979 w 4828674"/>
              <a:gd name="connsiteY27" fmla="*/ 449179 h 1529347"/>
              <a:gd name="connsiteX28" fmla="*/ 1288716 w 4828674"/>
              <a:gd name="connsiteY28" fmla="*/ 502652 h 1529347"/>
              <a:gd name="connsiteX29" fmla="*/ 1331495 w 4828674"/>
              <a:gd name="connsiteY29" fmla="*/ 524042 h 1529347"/>
              <a:gd name="connsiteX30" fmla="*/ 1368926 w 4828674"/>
              <a:gd name="connsiteY30" fmla="*/ 534737 h 1529347"/>
              <a:gd name="connsiteX31" fmla="*/ 1384968 w 4828674"/>
              <a:gd name="connsiteY31" fmla="*/ 540084 h 1529347"/>
              <a:gd name="connsiteX32" fmla="*/ 1443789 w 4828674"/>
              <a:gd name="connsiteY32" fmla="*/ 545431 h 1529347"/>
              <a:gd name="connsiteX33" fmla="*/ 1491916 w 4828674"/>
              <a:gd name="connsiteY33" fmla="*/ 561473 h 1529347"/>
              <a:gd name="connsiteX34" fmla="*/ 1534695 w 4828674"/>
              <a:gd name="connsiteY34" fmla="*/ 582863 h 1529347"/>
              <a:gd name="connsiteX35" fmla="*/ 1550737 w 4828674"/>
              <a:gd name="connsiteY35" fmla="*/ 593558 h 1529347"/>
              <a:gd name="connsiteX36" fmla="*/ 1582821 w 4828674"/>
              <a:gd name="connsiteY36" fmla="*/ 604252 h 1529347"/>
              <a:gd name="connsiteX37" fmla="*/ 1598863 w 4828674"/>
              <a:gd name="connsiteY37" fmla="*/ 614947 h 1529347"/>
              <a:gd name="connsiteX38" fmla="*/ 1614905 w 4828674"/>
              <a:gd name="connsiteY38" fmla="*/ 647031 h 1529347"/>
              <a:gd name="connsiteX39" fmla="*/ 1630947 w 4828674"/>
              <a:gd name="connsiteY39" fmla="*/ 652379 h 1529347"/>
              <a:gd name="connsiteX40" fmla="*/ 1641642 w 4828674"/>
              <a:gd name="connsiteY40" fmla="*/ 657726 h 1529347"/>
              <a:gd name="connsiteX41" fmla="*/ 1711158 w 4828674"/>
              <a:gd name="connsiteY41" fmla="*/ 657726 h 1529347"/>
              <a:gd name="connsiteX42" fmla="*/ 1711158 w 4828674"/>
              <a:gd name="connsiteY42" fmla="*/ 663073 h 1529347"/>
              <a:gd name="connsiteX43" fmla="*/ 1780674 w 4828674"/>
              <a:gd name="connsiteY43" fmla="*/ 716547 h 1529347"/>
              <a:gd name="connsiteX44" fmla="*/ 1812758 w 4828674"/>
              <a:gd name="connsiteY44" fmla="*/ 737937 h 1529347"/>
              <a:gd name="connsiteX45" fmla="*/ 1823453 w 4828674"/>
              <a:gd name="connsiteY45" fmla="*/ 753979 h 1529347"/>
              <a:gd name="connsiteX46" fmla="*/ 1871579 w 4828674"/>
              <a:gd name="connsiteY46" fmla="*/ 796758 h 1529347"/>
              <a:gd name="connsiteX47" fmla="*/ 1887621 w 4828674"/>
              <a:gd name="connsiteY47" fmla="*/ 828842 h 1529347"/>
              <a:gd name="connsiteX48" fmla="*/ 1903663 w 4828674"/>
              <a:gd name="connsiteY48" fmla="*/ 844884 h 1529347"/>
              <a:gd name="connsiteX49" fmla="*/ 1925053 w 4828674"/>
              <a:gd name="connsiteY49" fmla="*/ 876968 h 1529347"/>
              <a:gd name="connsiteX50" fmla="*/ 1935747 w 4828674"/>
              <a:gd name="connsiteY50" fmla="*/ 893010 h 1529347"/>
              <a:gd name="connsiteX51" fmla="*/ 2015958 w 4828674"/>
              <a:gd name="connsiteY51" fmla="*/ 919747 h 1529347"/>
              <a:gd name="connsiteX52" fmla="*/ 2064084 w 4828674"/>
              <a:gd name="connsiteY52" fmla="*/ 935789 h 1529347"/>
              <a:gd name="connsiteX53" fmla="*/ 2080126 w 4828674"/>
              <a:gd name="connsiteY53" fmla="*/ 941137 h 1529347"/>
              <a:gd name="connsiteX54" fmla="*/ 2096168 w 4828674"/>
              <a:gd name="connsiteY54" fmla="*/ 946484 h 1529347"/>
              <a:gd name="connsiteX55" fmla="*/ 2144295 w 4828674"/>
              <a:gd name="connsiteY55" fmla="*/ 967873 h 1529347"/>
              <a:gd name="connsiteX56" fmla="*/ 2160337 w 4828674"/>
              <a:gd name="connsiteY56" fmla="*/ 973221 h 1529347"/>
              <a:gd name="connsiteX57" fmla="*/ 2176379 w 4828674"/>
              <a:gd name="connsiteY57" fmla="*/ 978568 h 1529347"/>
              <a:gd name="connsiteX58" fmla="*/ 2208463 w 4828674"/>
              <a:gd name="connsiteY58" fmla="*/ 999958 h 1529347"/>
              <a:gd name="connsiteX59" fmla="*/ 2245895 w 4828674"/>
              <a:gd name="connsiteY59" fmla="*/ 1010652 h 1529347"/>
              <a:gd name="connsiteX60" fmla="*/ 2261937 w 4828674"/>
              <a:gd name="connsiteY60" fmla="*/ 1016000 h 1529347"/>
              <a:gd name="connsiteX61" fmla="*/ 2294021 w 4828674"/>
              <a:gd name="connsiteY61" fmla="*/ 1037389 h 1529347"/>
              <a:gd name="connsiteX62" fmla="*/ 2315410 w 4828674"/>
              <a:gd name="connsiteY62" fmla="*/ 1085515 h 1529347"/>
              <a:gd name="connsiteX63" fmla="*/ 2331453 w 4828674"/>
              <a:gd name="connsiteY63" fmla="*/ 1090863 h 1529347"/>
              <a:gd name="connsiteX64" fmla="*/ 2363537 w 4828674"/>
              <a:gd name="connsiteY64" fmla="*/ 1106905 h 1529347"/>
              <a:gd name="connsiteX65" fmla="*/ 2395621 w 4828674"/>
              <a:gd name="connsiteY65" fmla="*/ 1128294 h 1529347"/>
              <a:gd name="connsiteX66" fmla="*/ 2427705 w 4828674"/>
              <a:gd name="connsiteY66" fmla="*/ 1160379 h 1529347"/>
              <a:gd name="connsiteX67" fmla="*/ 2443747 w 4828674"/>
              <a:gd name="connsiteY67" fmla="*/ 1176421 h 1529347"/>
              <a:gd name="connsiteX68" fmla="*/ 2459789 w 4828674"/>
              <a:gd name="connsiteY68" fmla="*/ 1181768 h 1529347"/>
              <a:gd name="connsiteX69" fmla="*/ 2491874 w 4828674"/>
              <a:gd name="connsiteY69" fmla="*/ 1197810 h 1529347"/>
              <a:gd name="connsiteX70" fmla="*/ 2507916 w 4828674"/>
              <a:gd name="connsiteY70" fmla="*/ 1208505 h 1529347"/>
              <a:gd name="connsiteX71" fmla="*/ 2534653 w 4828674"/>
              <a:gd name="connsiteY71" fmla="*/ 1224547 h 1529347"/>
              <a:gd name="connsiteX72" fmla="*/ 2684379 w 4828674"/>
              <a:gd name="connsiteY72" fmla="*/ 1224547 h 1529347"/>
              <a:gd name="connsiteX73" fmla="*/ 2684379 w 4828674"/>
              <a:gd name="connsiteY73" fmla="*/ 1278021 h 1529347"/>
              <a:gd name="connsiteX74" fmla="*/ 2946400 w 4828674"/>
              <a:gd name="connsiteY74" fmla="*/ 1278021 h 1529347"/>
              <a:gd name="connsiteX75" fmla="*/ 2973137 w 4828674"/>
              <a:gd name="connsiteY75" fmla="*/ 1315452 h 1529347"/>
              <a:gd name="connsiteX76" fmla="*/ 3005221 w 4828674"/>
              <a:gd name="connsiteY76" fmla="*/ 1326147 h 1529347"/>
              <a:gd name="connsiteX77" fmla="*/ 3021263 w 4828674"/>
              <a:gd name="connsiteY77" fmla="*/ 1331494 h 1529347"/>
              <a:gd name="connsiteX78" fmla="*/ 3048000 w 4828674"/>
              <a:gd name="connsiteY78" fmla="*/ 1347537 h 1529347"/>
              <a:gd name="connsiteX79" fmla="*/ 3422316 w 4828674"/>
              <a:gd name="connsiteY79" fmla="*/ 1347537 h 1529347"/>
              <a:gd name="connsiteX80" fmla="*/ 3459747 w 4828674"/>
              <a:gd name="connsiteY80" fmla="*/ 1374273 h 1529347"/>
              <a:gd name="connsiteX81" fmla="*/ 3475789 w 4828674"/>
              <a:gd name="connsiteY81" fmla="*/ 1379621 h 1529347"/>
              <a:gd name="connsiteX82" fmla="*/ 3491832 w 4828674"/>
              <a:gd name="connsiteY82" fmla="*/ 1390315 h 1529347"/>
              <a:gd name="connsiteX83" fmla="*/ 3507874 w 4828674"/>
              <a:gd name="connsiteY83" fmla="*/ 1395663 h 1529347"/>
              <a:gd name="connsiteX84" fmla="*/ 3523916 w 4828674"/>
              <a:gd name="connsiteY84" fmla="*/ 1406358 h 1529347"/>
              <a:gd name="connsiteX85" fmla="*/ 3550653 w 4828674"/>
              <a:gd name="connsiteY85" fmla="*/ 1406358 h 1529347"/>
              <a:gd name="connsiteX86" fmla="*/ 3871495 w 4828674"/>
              <a:gd name="connsiteY86" fmla="*/ 1406358 h 1529347"/>
              <a:gd name="connsiteX87" fmla="*/ 3871495 w 4828674"/>
              <a:gd name="connsiteY87" fmla="*/ 1438442 h 1529347"/>
              <a:gd name="connsiteX88" fmla="*/ 4133516 w 4828674"/>
              <a:gd name="connsiteY88" fmla="*/ 1438442 h 1529347"/>
              <a:gd name="connsiteX89" fmla="*/ 4133516 w 4828674"/>
              <a:gd name="connsiteY89" fmla="*/ 1475873 h 1529347"/>
              <a:gd name="connsiteX90" fmla="*/ 4203032 w 4828674"/>
              <a:gd name="connsiteY90" fmla="*/ 1475873 h 1529347"/>
              <a:gd name="connsiteX91" fmla="*/ 4203032 w 4828674"/>
              <a:gd name="connsiteY91" fmla="*/ 1529347 h 1529347"/>
              <a:gd name="connsiteX92" fmla="*/ 4828674 w 4828674"/>
              <a:gd name="connsiteY92" fmla="*/ 1529347 h 1529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828674" h="1529347">
                <a:moveTo>
                  <a:pt x="0" y="0"/>
                </a:moveTo>
                <a:lnTo>
                  <a:pt x="229937" y="0"/>
                </a:lnTo>
                <a:lnTo>
                  <a:pt x="272716" y="32084"/>
                </a:lnTo>
                <a:cubicBezTo>
                  <a:pt x="297014" y="44233"/>
                  <a:pt x="311997" y="49513"/>
                  <a:pt x="331537" y="64168"/>
                </a:cubicBezTo>
                <a:cubicBezTo>
                  <a:pt x="333553" y="65680"/>
                  <a:pt x="335102" y="67733"/>
                  <a:pt x="336884" y="69515"/>
                </a:cubicBezTo>
                <a:lnTo>
                  <a:pt x="470568" y="69515"/>
                </a:lnTo>
                <a:lnTo>
                  <a:pt x="470568" y="80210"/>
                </a:lnTo>
                <a:cubicBezTo>
                  <a:pt x="488393" y="98035"/>
                  <a:pt x="504799" y="117401"/>
                  <a:pt x="524042" y="133684"/>
                </a:cubicBezTo>
                <a:cubicBezTo>
                  <a:pt x="528345" y="137325"/>
                  <a:pt x="535043" y="136510"/>
                  <a:pt x="540084" y="139031"/>
                </a:cubicBezTo>
                <a:cubicBezTo>
                  <a:pt x="545832" y="141905"/>
                  <a:pt x="550378" y="146852"/>
                  <a:pt x="556126" y="149726"/>
                </a:cubicBezTo>
                <a:cubicBezTo>
                  <a:pt x="567947" y="155637"/>
                  <a:pt x="568401" y="155073"/>
                  <a:pt x="577516" y="155073"/>
                </a:cubicBezTo>
                <a:lnTo>
                  <a:pt x="764674" y="155073"/>
                </a:lnTo>
                <a:lnTo>
                  <a:pt x="764674" y="245979"/>
                </a:lnTo>
                <a:lnTo>
                  <a:pt x="866274" y="245979"/>
                </a:lnTo>
                <a:lnTo>
                  <a:pt x="866274" y="288758"/>
                </a:lnTo>
                <a:lnTo>
                  <a:pt x="967874" y="288758"/>
                </a:lnTo>
                <a:lnTo>
                  <a:pt x="967874" y="304800"/>
                </a:lnTo>
                <a:cubicBezTo>
                  <a:pt x="983916" y="313712"/>
                  <a:pt x="999370" y="323776"/>
                  <a:pt x="1016000" y="331537"/>
                </a:cubicBezTo>
                <a:cubicBezTo>
                  <a:pt x="1026216" y="336304"/>
                  <a:pt x="1048084" y="342231"/>
                  <a:pt x="1048084" y="342231"/>
                </a:cubicBezTo>
                <a:cubicBezTo>
                  <a:pt x="1053431" y="345796"/>
                  <a:pt x="1060720" y="347476"/>
                  <a:pt x="1064126" y="352926"/>
                </a:cubicBezTo>
                <a:cubicBezTo>
                  <a:pt x="1070101" y="362486"/>
                  <a:pt x="1063884" y="382275"/>
                  <a:pt x="1074821" y="385010"/>
                </a:cubicBezTo>
                <a:cubicBezTo>
                  <a:pt x="1107139" y="393091"/>
                  <a:pt x="1089249" y="388037"/>
                  <a:pt x="1128295" y="401052"/>
                </a:cubicBezTo>
                <a:lnTo>
                  <a:pt x="1144337" y="406400"/>
                </a:lnTo>
                <a:lnTo>
                  <a:pt x="1160379" y="411747"/>
                </a:lnTo>
                <a:cubicBezTo>
                  <a:pt x="1165726" y="415312"/>
                  <a:pt x="1170548" y="419832"/>
                  <a:pt x="1176421" y="422442"/>
                </a:cubicBezTo>
                <a:cubicBezTo>
                  <a:pt x="1176431" y="422447"/>
                  <a:pt x="1216520" y="435809"/>
                  <a:pt x="1224547" y="438484"/>
                </a:cubicBezTo>
                <a:lnTo>
                  <a:pt x="1240589" y="443831"/>
                </a:lnTo>
                <a:cubicBezTo>
                  <a:pt x="1258324" y="449743"/>
                  <a:pt x="1250995" y="449179"/>
                  <a:pt x="1261979" y="449179"/>
                </a:cubicBezTo>
                <a:lnTo>
                  <a:pt x="1288716" y="502652"/>
                </a:lnTo>
                <a:cubicBezTo>
                  <a:pt x="1302976" y="509782"/>
                  <a:pt x="1316981" y="517445"/>
                  <a:pt x="1331495" y="524042"/>
                </a:cubicBezTo>
                <a:cubicBezTo>
                  <a:pt x="1342337" y="528970"/>
                  <a:pt x="1357939" y="531598"/>
                  <a:pt x="1368926" y="534737"/>
                </a:cubicBezTo>
                <a:cubicBezTo>
                  <a:pt x="1374346" y="536286"/>
                  <a:pt x="1379408" y="539157"/>
                  <a:pt x="1384968" y="540084"/>
                </a:cubicBezTo>
                <a:cubicBezTo>
                  <a:pt x="1419414" y="545825"/>
                  <a:pt x="1420758" y="545431"/>
                  <a:pt x="1443789" y="545431"/>
                </a:cubicBezTo>
                <a:lnTo>
                  <a:pt x="1491916" y="561473"/>
                </a:lnTo>
                <a:cubicBezTo>
                  <a:pt x="1506176" y="568603"/>
                  <a:pt x="1520699" y="575229"/>
                  <a:pt x="1534695" y="582863"/>
                </a:cubicBezTo>
                <a:cubicBezTo>
                  <a:pt x="1540337" y="585941"/>
                  <a:pt x="1544864" y="590948"/>
                  <a:pt x="1550737" y="593558"/>
                </a:cubicBezTo>
                <a:cubicBezTo>
                  <a:pt x="1561039" y="598136"/>
                  <a:pt x="1582821" y="604252"/>
                  <a:pt x="1582821" y="604252"/>
                </a:cubicBezTo>
                <a:cubicBezTo>
                  <a:pt x="1588168" y="607817"/>
                  <a:pt x="1594848" y="609928"/>
                  <a:pt x="1598863" y="614947"/>
                </a:cubicBezTo>
                <a:cubicBezTo>
                  <a:pt x="1616086" y="636476"/>
                  <a:pt x="1589859" y="626994"/>
                  <a:pt x="1614905" y="647031"/>
                </a:cubicBezTo>
                <a:cubicBezTo>
                  <a:pt x="1619306" y="650552"/>
                  <a:pt x="1625714" y="650286"/>
                  <a:pt x="1630947" y="652379"/>
                </a:cubicBezTo>
                <a:cubicBezTo>
                  <a:pt x="1634648" y="653859"/>
                  <a:pt x="1638077" y="655944"/>
                  <a:pt x="1641642" y="657726"/>
                </a:cubicBezTo>
                <a:lnTo>
                  <a:pt x="1711158" y="657726"/>
                </a:lnTo>
                <a:lnTo>
                  <a:pt x="1711158" y="663073"/>
                </a:lnTo>
                <a:cubicBezTo>
                  <a:pt x="1734330" y="680898"/>
                  <a:pt x="1757139" y="699205"/>
                  <a:pt x="1780674" y="716547"/>
                </a:cubicBezTo>
                <a:cubicBezTo>
                  <a:pt x="1791022" y="724172"/>
                  <a:pt x="1812758" y="737937"/>
                  <a:pt x="1812758" y="737937"/>
                </a:cubicBezTo>
                <a:cubicBezTo>
                  <a:pt x="1816323" y="743284"/>
                  <a:pt x="1819183" y="749176"/>
                  <a:pt x="1823453" y="753979"/>
                </a:cubicBezTo>
                <a:cubicBezTo>
                  <a:pt x="1850092" y="783948"/>
                  <a:pt x="1847198" y="780503"/>
                  <a:pt x="1871579" y="796758"/>
                </a:cubicBezTo>
                <a:cubicBezTo>
                  <a:pt x="1876938" y="812837"/>
                  <a:pt x="1876102" y="815020"/>
                  <a:pt x="1887621" y="828842"/>
                </a:cubicBezTo>
                <a:cubicBezTo>
                  <a:pt x="1892462" y="834651"/>
                  <a:pt x="1899020" y="838915"/>
                  <a:pt x="1903663" y="844884"/>
                </a:cubicBezTo>
                <a:cubicBezTo>
                  <a:pt x="1911554" y="855030"/>
                  <a:pt x="1917923" y="866273"/>
                  <a:pt x="1925053" y="876968"/>
                </a:cubicBezTo>
                <a:cubicBezTo>
                  <a:pt x="1928618" y="882315"/>
                  <a:pt x="1929650" y="890978"/>
                  <a:pt x="1935747" y="893010"/>
                </a:cubicBezTo>
                <a:lnTo>
                  <a:pt x="2015958" y="919747"/>
                </a:lnTo>
                <a:lnTo>
                  <a:pt x="2064084" y="935789"/>
                </a:lnTo>
                <a:lnTo>
                  <a:pt x="2080126" y="941137"/>
                </a:lnTo>
                <a:lnTo>
                  <a:pt x="2096168" y="946484"/>
                </a:lnTo>
                <a:cubicBezTo>
                  <a:pt x="2121592" y="963434"/>
                  <a:pt x="2106110" y="955145"/>
                  <a:pt x="2144295" y="967873"/>
                </a:cubicBezTo>
                <a:lnTo>
                  <a:pt x="2160337" y="973221"/>
                </a:lnTo>
                <a:lnTo>
                  <a:pt x="2176379" y="978568"/>
                </a:lnTo>
                <a:cubicBezTo>
                  <a:pt x="2187074" y="985698"/>
                  <a:pt x="2196269" y="995894"/>
                  <a:pt x="2208463" y="999958"/>
                </a:cubicBezTo>
                <a:cubicBezTo>
                  <a:pt x="2246946" y="1012785"/>
                  <a:pt x="2198867" y="997215"/>
                  <a:pt x="2245895" y="1010652"/>
                </a:cubicBezTo>
                <a:cubicBezTo>
                  <a:pt x="2251315" y="1012201"/>
                  <a:pt x="2257010" y="1013263"/>
                  <a:pt x="2261937" y="1016000"/>
                </a:cubicBezTo>
                <a:cubicBezTo>
                  <a:pt x="2273173" y="1022242"/>
                  <a:pt x="2294021" y="1037389"/>
                  <a:pt x="2294021" y="1037389"/>
                </a:cubicBezTo>
                <a:cubicBezTo>
                  <a:pt x="2297288" y="1047190"/>
                  <a:pt x="2303856" y="1076272"/>
                  <a:pt x="2315410" y="1085515"/>
                </a:cubicBezTo>
                <a:cubicBezTo>
                  <a:pt x="2319812" y="1089036"/>
                  <a:pt x="2326411" y="1088342"/>
                  <a:pt x="2331453" y="1090863"/>
                </a:cubicBezTo>
                <a:cubicBezTo>
                  <a:pt x="2372913" y="1111594"/>
                  <a:pt x="2323219" y="1093466"/>
                  <a:pt x="2363537" y="1106905"/>
                </a:cubicBezTo>
                <a:cubicBezTo>
                  <a:pt x="2374232" y="1114035"/>
                  <a:pt x="2386532" y="1119205"/>
                  <a:pt x="2395621" y="1128294"/>
                </a:cubicBezTo>
                <a:lnTo>
                  <a:pt x="2427705" y="1160379"/>
                </a:lnTo>
                <a:cubicBezTo>
                  <a:pt x="2433052" y="1165726"/>
                  <a:pt x="2436573" y="1174030"/>
                  <a:pt x="2443747" y="1176421"/>
                </a:cubicBezTo>
                <a:lnTo>
                  <a:pt x="2459789" y="1181768"/>
                </a:lnTo>
                <a:cubicBezTo>
                  <a:pt x="2505772" y="1212423"/>
                  <a:pt x="2447590" y="1175668"/>
                  <a:pt x="2491874" y="1197810"/>
                </a:cubicBezTo>
                <a:cubicBezTo>
                  <a:pt x="2497622" y="1200684"/>
                  <a:pt x="2502168" y="1205631"/>
                  <a:pt x="2507916" y="1208505"/>
                </a:cubicBezTo>
                <a:cubicBezTo>
                  <a:pt x="2535684" y="1222389"/>
                  <a:pt x="2513763" y="1203657"/>
                  <a:pt x="2534653" y="1224547"/>
                </a:cubicBezTo>
                <a:lnTo>
                  <a:pt x="2684379" y="1224547"/>
                </a:lnTo>
                <a:lnTo>
                  <a:pt x="2684379" y="1278021"/>
                </a:lnTo>
                <a:lnTo>
                  <a:pt x="2946400" y="1278021"/>
                </a:lnTo>
                <a:cubicBezTo>
                  <a:pt x="2955312" y="1290498"/>
                  <a:pt x="2961270" y="1305743"/>
                  <a:pt x="2973137" y="1315452"/>
                </a:cubicBezTo>
                <a:cubicBezTo>
                  <a:pt x="2981862" y="1322591"/>
                  <a:pt x="2994526" y="1322582"/>
                  <a:pt x="3005221" y="1326147"/>
                </a:cubicBezTo>
                <a:lnTo>
                  <a:pt x="3021263" y="1331494"/>
                </a:lnTo>
                <a:cubicBezTo>
                  <a:pt x="3040621" y="1344400"/>
                  <a:pt x="3031557" y="1339315"/>
                  <a:pt x="3048000" y="1347537"/>
                </a:cubicBezTo>
                <a:lnTo>
                  <a:pt x="3422316" y="1347537"/>
                </a:lnTo>
                <a:cubicBezTo>
                  <a:pt x="3434793" y="1356449"/>
                  <a:pt x="3446599" y="1366384"/>
                  <a:pt x="3459747" y="1374273"/>
                </a:cubicBezTo>
                <a:cubicBezTo>
                  <a:pt x="3464580" y="1377173"/>
                  <a:pt x="3470747" y="1377100"/>
                  <a:pt x="3475789" y="1379621"/>
                </a:cubicBezTo>
                <a:cubicBezTo>
                  <a:pt x="3481537" y="1382495"/>
                  <a:pt x="3486084" y="1387441"/>
                  <a:pt x="3491832" y="1390315"/>
                </a:cubicBezTo>
                <a:cubicBezTo>
                  <a:pt x="3496874" y="1392836"/>
                  <a:pt x="3502832" y="1393142"/>
                  <a:pt x="3507874" y="1395663"/>
                </a:cubicBezTo>
                <a:cubicBezTo>
                  <a:pt x="3513622" y="1398537"/>
                  <a:pt x="3517681" y="1404799"/>
                  <a:pt x="3523916" y="1406358"/>
                </a:cubicBezTo>
                <a:cubicBezTo>
                  <a:pt x="3532562" y="1408520"/>
                  <a:pt x="3541741" y="1406358"/>
                  <a:pt x="3550653" y="1406358"/>
                </a:cubicBezTo>
                <a:lnTo>
                  <a:pt x="3871495" y="1406358"/>
                </a:lnTo>
                <a:lnTo>
                  <a:pt x="3871495" y="1438442"/>
                </a:lnTo>
                <a:lnTo>
                  <a:pt x="4133516" y="1438442"/>
                </a:lnTo>
                <a:lnTo>
                  <a:pt x="4133516" y="1475873"/>
                </a:lnTo>
                <a:lnTo>
                  <a:pt x="4203032" y="1475873"/>
                </a:lnTo>
                <a:lnTo>
                  <a:pt x="4203032" y="1529347"/>
                </a:lnTo>
                <a:lnTo>
                  <a:pt x="4828674" y="1529347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Forme libre 134">
            <a:extLst>
              <a:ext uri="{FF2B5EF4-FFF2-40B4-BE49-F238E27FC236}">
                <a16:creationId xmlns:a16="http://schemas.microsoft.com/office/drawing/2014/main" id="{D1484775-8174-E9C0-7771-49B3F1E01BB0}"/>
              </a:ext>
            </a:extLst>
          </p:cNvPr>
          <p:cNvSpPr/>
          <p:nvPr/>
        </p:nvSpPr>
        <p:spPr>
          <a:xfrm>
            <a:off x="962526" y="2601289"/>
            <a:ext cx="4817979" cy="1213852"/>
          </a:xfrm>
          <a:custGeom>
            <a:avLst/>
            <a:gdLst>
              <a:gd name="connsiteX0" fmla="*/ 0 w 4817979"/>
              <a:gd name="connsiteY0" fmla="*/ 0 h 1213852"/>
              <a:gd name="connsiteX1" fmla="*/ 438485 w 4817979"/>
              <a:gd name="connsiteY1" fmla="*/ 0 h 1213852"/>
              <a:gd name="connsiteX2" fmla="*/ 438485 w 4817979"/>
              <a:gd name="connsiteY2" fmla="*/ 37431 h 1213852"/>
              <a:gd name="connsiteX3" fmla="*/ 566821 w 4817979"/>
              <a:gd name="connsiteY3" fmla="*/ 37431 h 1213852"/>
              <a:gd name="connsiteX4" fmla="*/ 614948 w 4817979"/>
              <a:gd name="connsiteY4" fmla="*/ 53473 h 1213852"/>
              <a:gd name="connsiteX5" fmla="*/ 630990 w 4817979"/>
              <a:gd name="connsiteY5" fmla="*/ 64168 h 1213852"/>
              <a:gd name="connsiteX6" fmla="*/ 770021 w 4817979"/>
              <a:gd name="connsiteY6" fmla="*/ 69515 h 1213852"/>
              <a:gd name="connsiteX7" fmla="*/ 818148 w 4817979"/>
              <a:gd name="connsiteY7" fmla="*/ 85558 h 1213852"/>
              <a:gd name="connsiteX8" fmla="*/ 834190 w 4817979"/>
              <a:gd name="connsiteY8" fmla="*/ 90905 h 1213852"/>
              <a:gd name="connsiteX9" fmla="*/ 866274 w 4817979"/>
              <a:gd name="connsiteY9" fmla="*/ 112294 h 1213852"/>
              <a:gd name="connsiteX10" fmla="*/ 882316 w 4817979"/>
              <a:gd name="connsiteY10" fmla="*/ 122989 h 1213852"/>
              <a:gd name="connsiteX11" fmla="*/ 930442 w 4817979"/>
              <a:gd name="connsiteY11" fmla="*/ 139031 h 1213852"/>
              <a:gd name="connsiteX12" fmla="*/ 946485 w 4817979"/>
              <a:gd name="connsiteY12" fmla="*/ 144379 h 1213852"/>
              <a:gd name="connsiteX13" fmla="*/ 978569 w 4817979"/>
              <a:gd name="connsiteY13" fmla="*/ 165768 h 1213852"/>
              <a:gd name="connsiteX14" fmla="*/ 1026695 w 4817979"/>
              <a:gd name="connsiteY14" fmla="*/ 181810 h 1213852"/>
              <a:gd name="connsiteX15" fmla="*/ 1042737 w 4817979"/>
              <a:gd name="connsiteY15" fmla="*/ 187158 h 1213852"/>
              <a:gd name="connsiteX16" fmla="*/ 1064127 w 4817979"/>
              <a:gd name="connsiteY16" fmla="*/ 187158 h 1213852"/>
              <a:gd name="connsiteX17" fmla="*/ 1187116 w 4817979"/>
              <a:gd name="connsiteY17" fmla="*/ 187158 h 1213852"/>
              <a:gd name="connsiteX18" fmla="*/ 1187116 w 4817979"/>
              <a:gd name="connsiteY18" fmla="*/ 251326 h 1213852"/>
              <a:gd name="connsiteX19" fmla="*/ 1240590 w 4817979"/>
              <a:gd name="connsiteY19" fmla="*/ 251326 h 1213852"/>
              <a:gd name="connsiteX20" fmla="*/ 1240590 w 4817979"/>
              <a:gd name="connsiteY20" fmla="*/ 278063 h 1213852"/>
              <a:gd name="connsiteX21" fmla="*/ 1368927 w 4817979"/>
              <a:gd name="connsiteY21" fmla="*/ 278063 h 1213852"/>
              <a:gd name="connsiteX22" fmla="*/ 1417053 w 4817979"/>
              <a:gd name="connsiteY22" fmla="*/ 283410 h 1213852"/>
              <a:gd name="connsiteX23" fmla="*/ 1449137 w 4817979"/>
              <a:gd name="connsiteY23" fmla="*/ 304800 h 1213852"/>
              <a:gd name="connsiteX24" fmla="*/ 1465179 w 4817979"/>
              <a:gd name="connsiteY24" fmla="*/ 315494 h 1213852"/>
              <a:gd name="connsiteX25" fmla="*/ 1497263 w 4817979"/>
              <a:gd name="connsiteY25" fmla="*/ 326189 h 1213852"/>
              <a:gd name="connsiteX26" fmla="*/ 1513306 w 4817979"/>
              <a:gd name="connsiteY26" fmla="*/ 331537 h 1213852"/>
              <a:gd name="connsiteX27" fmla="*/ 1534695 w 4817979"/>
              <a:gd name="connsiteY27" fmla="*/ 336884 h 1213852"/>
              <a:gd name="connsiteX28" fmla="*/ 1545390 w 4817979"/>
              <a:gd name="connsiteY28" fmla="*/ 352926 h 1213852"/>
              <a:gd name="connsiteX29" fmla="*/ 1668379 w 4817979"/>
              <a:gd name="connsiteY29" fmla="*/ 352926 h 1213852"/>
              <a:gd name="connsiteX30" fmla="*/ 1668379 w 4817979"/>
              <a:gd name="connsiteY30" fmla="*/ 395705 h 1213852"/>
              <a:gd name="connsiteX31" fmla="*/ 1791369 w 4817979"/>
              <a:gd name="connsiteY31" fmla="*/ 395705 h 1213852"/>
              <a:gd name="connsiteX32" fmla="*/ 1828800 w 4817979"/>
              <a:gd name="connsiteY32" fmla="*/ 427789 h 1213852"/>
              <a:gd name="connsiteX33" fmla="*/ 1860885 w 4817979"/>
              <a:gd name="connsiteY33" fmla="*/ 459873 h 1213852"/>
              <a:gd name="connsiteX34" fmla="*/ 1871579 w 4817979"/>
              <a:gd name="connsiteY34" fmla="*/ 475915 h 1213852"/>
              <a:gd name="connsiteX35" fmla="*/ 1903663 w 4817979"/>
              <a:gd name="connsiteY35" fmla="*/ 486610 h 1213852"/>
              <a:gd name="connsiteX36" fmla="*/ 1919706 w 4817979"/>
              <a:gd name="connsiteY36" fmla="*/ 491958 h 1213852"/>
              <a:gd name="connsiteX37" fmla="*/ 1935748 w 4817979"/>
              <a:gd name="connsiteY37" fmla="*/ 497305 h 1213852"/>
              <a:gd name="connsiteX38" fmla="*/ 1951790 w 4817979"/>
              <a:gd name="connsiteY38" fmla="*/ 502652 h 1213852"/>
              <a:gd name="connsiteX39" fmla="*/ 1973179 w 4817979"/>
              <a:gd name="connsiteY39" fmla="*/ 529389 h 1213852"/>
              <a:gd name="connsiteX40" fmla="*/ 2005263 w 4817979"/>
              <a:gd name="connsiteY40" fmla="*/ 550779 h 1213852"/>
              <a:gd name="connsiteX41" fmla="*/ 2021306 w 4817979"/>
              <a:gd name="connsiteY41" fmla="*/ 561473 h 1213852"/>
              <a:gd name="connsiteX42" fmla="*/ 2058737 w 4817979"/>
              <a:gd name="connsiteY42" fmla="*/ 572168 h 1213852"/>
              <a:gd name="connsiteX43" fmla="*/ 2074779 w 4817979"/>
              <a:gd name="connsiteY43" fmla="*/ 577515 h 1213852"/>
              <a:gd name="connsiteX44" fmla="*/ 2138948 w 4817979"/>
              <a:gd name="connsiteY44" fmla="*/ 609600 h 1213852"/>
              <a:gd name="connsiteX45" fmla="*/ 2154990 w 4817979"/>
              <a:gd name="connsiteY45" fmla="*/ 614947 h 1213852"/>
              <a:gd name="connsiteX46" fmla="*/ 2171032 w 4817979"/>
              <a:gd name="connsiteY46" fmla="*/ 647031 h 1213852"/>
              <a:gd name="connsiteX47" fmla="*/ 2203116 w 4817979"/>
              <a:gd name="connsiteY47" fmla="*/ 657726 h 1213852"/>
              <a:gd name="connsiteX48" fmla="*/ 2229853 w 4817979"/>
              <a:gd name="connsiteY48" fmla="*/ 668421 h 1213852"/>
              <a:gd name="connsiteX49" fmla="*/ 2229853 w 4817979"/>
              <a:gd name="connsiteY49" fmla="*/ 700505 h 1213852"/>
              <a:gd name="connsiteX50" fmla="*/ 2395621 w 4817979"/>
              <a:gd name="connsiteY50" fmla="*/ 700505 h 1213852"/>
              <a:gd name="connsiteX51" fmla="*/ 2395621 w 4817979"/>
              <a:gd name="connsiteY51" fmla="*/ 737937 h 1213852"/>
              <a:gd name="connsiteX52" fmla="*/ 2438400 w 4817979"/>
              <a:gd name="connsiteY52" fmla="*/ 753979 h 1213852"/>
              <a:gd name="connsiteX53" fmla="*/ 2454442 w 4817979"/>
              <a:gd name="connsiteY53" fmla="*/ 759326 h 1213852"/>
              <a:gd name="connsiteX54" fmla="*/ 2470485 w 4817979"/>
              <a:gd name="connsiteY54" fmla="*/ 770021 h 1213852"/>
              <a:gd name="connsiteX55" fmla="*/ 2502569 w 4817979"/>
              <a:gd name="connsiteY55" fmla="*/ 780715 h 1213852"/>
              <a:gd name="connsiteX56" fmla="*/ 2529306 w 4817979"/>
              <a:gd name="connsiteY56" fmla="*/ 807452 h 1213852"/>
              <a:gd name="connsiteX57" fmla="*/ 2545348 w 4817979"/>
              <a:gd name="connsiteY57" fmla="*/ 839537 h 1213852"/>
              <a:gd name="connsiteX58" fmla="*/ 2572085 w 4817979"/>
              <a:gd name="connsiteY58" fmla="*/ 866273 h 1213852"/>
              <a:gd name="connsiteX59" fmla="*/ 2604169 w 4817979"/>
              <a:gd name="connsiteY59" fmla="*/ 876968 h 1213852"/>
              <a:gd name="connsiteX60" fmla="*/ 2636253 w 4817979"/>
              <a:gd name="connsiteY60" fmla="*/ 887663 h 1213852"/>
              <a:gd name="connsiteX61" fmla="*/ 2657642 w 4817979"/>
              <a:gd name="connsiteY61" fmla="*/ 898358 h 1213852"/>
              <a:gd name="connsiteX62" fmla="*/ 2935706 w 4817979"/>
              <a:gd name="connsiteY62" fmla="*/ 898358 h 1213852"/>
              <a:gd name="connsiteX63" fmla="*/ 2935706 w 4817979"/>
              <a:gd name="connsiteY63" fmla="*/ 951831 h 1213852"/>
              <a:gd name="connsiteX64" fmla="*/ 3181685 w 4817979"/>
              <a:gd name="connsiteY64" fmla="*/ 951831 h 1213852"/>
              <a:gd name="connsiteX65" fmla="*/ 3181685 w 4817979"/>
              <a:gd name="connsiteY65" fmla="*/ 1026694 h 1213852"/>
              <a:gd name="connsiteX66" fmla="*/ 3315369 w 4817979"/>
              <a:gd name="connsiteY66" fmla="*/ 1026694 h 1213852"/>
              <a:gd name="connsiteX67" fmla="*/ 3315369 w 4817979"/>
              <a:gd name="connsiteY67" fmla="*/ 1053431 h 1213852"/>
              <a:gd name="connsiteX68" fmla="*/ 3374190 w 4817979"/>
              <a:gd name="connsiteY68" fmla="*/ 1053431 h 1213852"/>
              <a:gd name="connsiteX69" fmla="*/ 3374190 w 4817979"/>
              <a:gd name="connsiteY69" fmla="*/ 1112252 h 1213852"/>
              <a:gd name="connsiteX70" fmla="*/ 3454400 w 4817979"/>
              <a:gd name="connsiteY70" fmla="*/ 1112252 h 1213852"/>
              <a:gd name="connsiteX71" fmla="*/ 3454400 w 4817979"/>
              <a:gd name="connsiteY71" fmla="*/ 1160379 h 1213852"/>
              <a:gd name="connsiteX72" fmla="*/ 3876842 w 4817979"/>
              <a:gd name="connsiteY72" fmla="*/ 1160379 h 1213852"/>
              <a:gd name="connsiteX73" fmla="*/ 3876842 w 4817979"/>
              <a:gd name="connsiteY73" fmla="*/ 1213852 h 1213852"/>
              <a:gd name="connsiteX74" fmla="*/ 4015874 w 4817979"/>
              <a:gd name="connsiteY74" fmla="*/ 1213852 h 1213852"/>
              <a:gd name="connsiteX75" fmla="*/ 4015874 w 4817979"/>
              <a:gd name="connsiteY75" fmla="*/ 1213852 h 1213852"/>
              <a:gd name="connsiteX76" fmla="*/ 4817979 w 4817979"/>
              <a:gd name="connsiteY76" fmla="*/ 1213852 h 1213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817979" h="1213852">
                <a:moveTo>
                  <a:pt x="0" y="0"/>
                </a:moveTo>
                <a:lnTo>
                  <a:pt x="438485" y="0"/>
                </a:lnTo>
                <a:lnTo>
                  <a:pt x="438485" y="37431"/>
                </a:lnTo>
                <a:lnTo>
                  <a:pt x="566821" y="37431"/>
                </a:lnTo>
                <a:cubicBezTo>
                  <a:pt x="582863" y="42778"/>
                  <a:pt x="599339" y="46969"/>
                  <a:pt x="614948" y="53473"/>
                </a:cubicBezTo>
                <a:cubicBezTo>
                  <a:pt x="620880" y="55945"/>
                  <a:pt x="624597" y="63507"/>
                  <a:pt x="630990" y="64168"/>
                </a:cubicBezTo>
                <a:cubicBezTo>
                  <a:pt x="677122" y="68940"/>
                  <a:pt x="723677" y="67733"/>
                  <a:pt x="770021" y="69515"/>
                </a:cubicBezTo>
                <a:lnTo>
                  <a:pt x="818148" y="85558"/>
                </a:lnTo>
                <a:lnTo>
                  <a:pt x="834190" y="90905"/>
                </a:lnTo>
                <a:lnTo>
                  <a:pt x="866274" y="112294"/>
                </a:lnTo>
                <a:cubicBezTo>
                  <a:pt x="871621" y="115859"/>
                  <a:pt x="876219" y="120957"/>
                  <a:pt x="882316" y="122989"/>
                </a:cubicBezTo>
                <a:lnTo>
                  <a:pt x="930442" y="139031"/>
                </a:lnTo>
                <a:cubicBezTo>
                  <a:pt x="935790" y="140814"/>
                  <a:pt x="941795" y="141252"/>
                  <a:pt x="946485" y="144379"/>
                </a:cubicBezTo>
                <a:cubicBezTo>
                  <a:pt x="957180" y="151509"/>
                  <a:pt x="966375" y="161703"/>
                  <a:pt x="978569" y="165768"/>
                </a:cubicBezTo>
                <a:lnTo>
                  <a:pt x="1026695" y="181810"/>
                </a:lnTo>
                <a:cubicBezTo>
                  <a:pt x="1032042" y="183593"/>
                  <a:pt x="1037100" y="187158"/>
                  <a:pt x="1042737" y="187158"/>
                </a:cubicBezTo>
                <a:lnTo>
                  <a:pt x="1064127" y="187158"/>
                </a:lnTo>
                <a:lnTo>
                  <a:pt x="1187116" y="187158"/>
                </a:lnTo>
                <a:lnTo>
                  <a:pt x="1187116" y="251326"/>
                </a:lnTo>
                <a:lnTo>
                  <a:pt x="1240590" y="251326"/>
                </a:lnTo>
                <a:lnTo>
                  <a:pt x="1240590" y="278063"/>
                </a:lnTo>
                <a:lnTo>
                  <a:pt x="1368927" y="278063"/>
                </a:lnTo>
                <a:cubicBezTo>
                  <a:pt x="1384969" y="279845"/>
                  <a:pt x="1401741" y="278306"/>
                  <a:pt x="1417053" y="283410"/>
                </a:cubicBezTo>
                <a:cubicBezTo>
                  <a:pt x="1429247" y="287475"/>
                  <a:pt x="1438442" y="297670"/>
                  <a:pt x="1449137" y="304800"/>
                </a:cubicBezTo>
                <a:cubicBezTo>
                  <a:pt x="1454484" y="308365"/>
                  <a:pt x="1459082" y="313462"/>
                  <a:pt x="1465179" y="315494"/>
                </a:cubicBezTo>
                <a:lnTo>
                  <a:pt x="1497263" y="326189"/>
                </a:lnTo>
                <a:cubicBezTo>
                  <a:pt x="1502611" y="327972"/>
                  <a:pt x="1507837" y="330170"/>
                  <a:pt x="1513306" y="331537"/>
                </a:cubicBezTo>
                <a:lnTo>
                  <a:pt x="1534695" y="336884"/>
                </a:lnTo>
                <a:lnTo>
                  <a:pt x="1545390" y="352926"/>
                </a:lnTo>
                <a:lnTo>
                  <a:pt x="1668379" y="352926"/>
                </a:lnTo>
                <a:lnTo>
                  <a:pt x="1668379" y="395705"/>
                </a:lnTo>
                <a:lnTo>
                  <a:pt x="1791369" y="395705"/>
                </a:lnTo>
                <a:cubicBezTo>
                  <a:pt x="1803846" y="406400"/>
                  <a:pt x="1817180" y="416169"/>
                  <a:pt x="1828800" y="427789"/>
                </a:cubicBezTo>
                <a:cubicBezTo>
                  <a:pt x="1875711" y="474700"/>
                  <a:pt x="1790987" y="407451"/>
                  <a:pt x="1860885" y="459873"/>
                </a:cubicBezTo>
                <a:cubicBezTo>
                  <a:pt x="1864450" y="465220"/>
                  <a:pt x="1866129" y="472509"/>
                  <a:pt x="1871579" y="475915"/>
                </a:cubicBezTo>
                <a:cubicBezTo>
                  <a:pt x="1881139" y="481890"/>
                  <a:pt x="1892968" y="483045"/>
                  <a:pt x="1903663" y="486610"/>
                </a:cubicBezTo>
                <a:lnTo>
                  <a:pt x="1919706" y="491958"/>
                </a:lnTo>
                <a:lnTo>
                  <a:pt x="1935748" y="497305"/>
                </a:lnTo>
                <a:lnTo>
                  <a:pt x="1951790" y="502652"/>
                </a:lnTo>
                <a:cubicBezTo>
                  <a:pt x="1962199" y="533882"/>
                  <a:pt x="1948992" y="505202"/>
                  <a:pt x="1973179" y="529389"/>
                </a:cubicBezTo>
                <a:cubicBezTo>
                  <a:pt x="1997798" y="554008"/>
                  <a:pt x="1966379" y="541057"/>
                  <a:pt x="2005263" y="550779"/>
                </a:cubicBezTo>
                <a:cubicBezTo>
                  <a:pt x="2010611" y="554344"/>
                  <a:pt x="2015558" y="558599"/>
                  <a:pt x="2021306" y="561473"/>
                </a:cubicBezTo>
                <a:cubicBezTo>
                  <a:pt x="2029859" y="565749"/>
                  <a:pt x="2050733" y="569881"/>
                  <a:pt x="2058737" y="572168"/>
                </a:cubicBezTo>
                <a:cubicBezTo>
                  <a:pt x="2064157" y="573716"/>
                  <a:pt x="2069432" y="575733"/>
                  <a:pt x="2074779" y="577515"/>
                </a:cubicBezTo>
                <a:cubicBezTo>
                  <a:pt x="2116242" y="605158"/>
                  <a:pt x="2094670" y="594841"/>
                  <a:pt x="2138948" y="609600"/>
                </a:cubicBezTo>
                <a:lnTo>
                  <a:pt x="2154990" y="614947"/>
                </a:lnTo>
                <a:cubicBezTo>
                  <a:pt x="2157904" y="623689"/>
                  <a:pt x="2162302" y="641575"/>
                  <a:pt x="2171032" y="647031"/>
                </a:cubicBezTo>
                <a:cubicBezTo>
                  <a:pt x="2180592" y="653006"/>
                  <a:pt x="2192421" y="654161"/>
                  <a:pt x="2203116" y="657726"/>
                </a:cubicBezTo>
                <a:cubicBezTo>
                  <a:pt x="2222942" y="664335"/>
                  <a:pt x="2214115" y="660551"/>
                  <a:pt x="2229853" y="668421"/>
                </a:cubicBezTo>
                <a:lnTo>
                  <a:pt x="2229853" y="700505"/>
                </a:lnTo>
                <a:lnTo>
                  <a:pt x="2395621" y="700505"/>
                </a:lnTo>
                <a:lnTo>
                  <a:pt x="2395621" y="737937"/>
                </a:lnTo>
                <a:lnTo>
                  <a:pt x="2438400" y="753979"/>
                </a:lnTo>
                <a:cubicBezTo>
                  <a:pt x="2443697" y="755905"/>
                  <a:pt x="2449400" y="756805"/>
                  <a:pt x="2454442" y="759326"/>
                </a:cubicBezTo>
                <a:cubicBezTo>
                  <a:pt x="2460191" y="762200"/>
                  <a:pt x="2464612" y="767411"/>
                  <a:pt x="2470485" y="770021"/>
                </a:cubicBezTo>
                <a:cubicBezTo>
                  <a:pt x="2480787" y="774599"/>
                  <a:pt x="2502569" y="780715"/>
                  <a:pt x="2502569" y="780715"/>
                </a:cubicBezTo>
                <a:cubicBezTo>
                  <a:pt x="2531084" y="823492"/>
                  <a:pt x="2493659" y="771807"/>
                  <a:pt x="2529306" y="807452"/>
                </a:cubicBezTo>
                <a:cubicBezTo>
                  <a:pt x="2544626" y="822772"/>
                  <a:pt x="2536652" y="822145"/>
                  <a:pt x="2545348" y="839537"/>
                </a:cubicBezTo>
                <a:cubicBezTo>
                  <a:pt x="2551970" y="852781"/>
                  <a:pt x="2558332" y="860161"/>
                  <a:pt x="2572085" y="866273"/>
                </a:cubicBezTo>
                <a:cubicBezTo>
                  <a:pt x="2582387" y="870851"/>
                  <a:pt x="2593474" y="873403"/>
                  <a:pt x="2604169" y="876968"/>
                </a:cubicBezTo>
                <a:lnTo>
                  <a:pt x="2636253" y="887663"/>
                </a:lnTo>
                <a:cubicBezTo>
                  <a:pt x="2654687" y="893808"/>
                  <a:pt x="2648309" y="889024"/>
                  <a:pt x="2657642" y="898358"/>
                </a:cubicBezTo>
                <a:lnTo>
                  <a:pt x="2935706" y="898358"/>
                </a:lnTo>
                <a:lnTo>
                  <a:pt x="2935706" y="951831"/>
                </a:lnTo>
                <a:lnTo>
                  <a:pt x="3181685" y="951831"/>
                </a:lnTo>
                <a:lnTo>
                  <a:pt x="3181685" y="1026694"/>
                </a:lnTo>
                <a:lnTo>
                  <a:pt x="3315369" y="1026694"/>
                </a:lnTo>
                <a:lnTo>
                  <a:pt x="3315369" y="1053431"/>
                </a:lnTo>
                <a:lnTo>
                  <a:pt x="3374190" y="1053431"/>
                </a:lnTo>
                <a:lnTo>
                  <a:pt x="3374190" y="1112252"/>
                </a:lnTo>
                <a:lnTo>
                  <a:pt x="3454400" y="1112252"/>
                </a:lnTo>
                <a:lnTo>
                  <a:pt x="3454400" y="1160379"/>
                </a:lnTo>
                <a:lnTo>
                  <a:pt x="3876842" y="1160379"/>
                </a:lnTo>
                <a:lnTo>
                  <a:pt x="3876842" y="1213852"/>
                </a:lnTo>
                <a:lnTo>
                  <a:pt x="4015874" y="1213852"/>
                </a:lnTo>
                <a:lnTo>
                  <a:pt x="4015874" y="1213852"/>
                </a:lnTo>
                <a:lnTo>
                  <a:pt x="4817979" y="1213852"/>
                </a:lnTo>
              </a:path>
            </a:pathLst>
          </a:cu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36" name="Connecteur droit 135">
            <a:extLst>
              <a:ext uri="{FF2B5EF4-FFF2-40B4-BE49-F238E27FC236}">
                <a16:creationId xmlns:a16="http://schemas.microsoft.com/office/drawing/2014/main" id="{52433DE4-58ED-DA9C-97EE-85AB64E408ED}"/>
              </a:ext>
            </a:extLst>
          </p:cNvPr>
          <p:cNvCxnSpPr>
            <a:cxnSpLocks/>
          </p:cNvCxnSpPr>
          <p:nvPr/>
        </p:nvCxnSpPr>
        <p:spPr>
          <a:xfrm flipV="1">
            <a:off x="1644090" y="4727489"/>
            <a:ext cx="4103570" cy="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ZoneTexte 139">
            <a:extLst>
              <a:ext uri="{FF2B5EF4-FFF2-40B4-BE49-F238E27FC236}">
                <a16:creationId xmlns:a16="http://schemas.microsoft.com/office/drawing/2014/main" id="{D936A44F-88FE-3179-88A9-0AA5BFE8AE1D}"/>
              </a:ext>
            </a:extLst>
          </p:cNvPr>
          <p:cNvSpPr txBox="1"/>
          <p:nvPr/>
        </p:nvSpPr>
        <p:spPr>
          <a:xfrm>
            <a:off x="6341393" y="4574152"/>
            <a:ext cx="225308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Nombre à risque</a:t>
            </a:r>
          </a:p>
        </p:txBody>
      </p:sp>
      <p:sp>
        <p:nvSpPr>
          <p:cNvPr id="141" name="Forme libre 140">
            <a:extLst>
              <a:ext uri="{FF2B5EF4-FFF2-40B4-BE49-F238E27FC236}">
                <a16:creationId xmlns:a16="http://schemas.microsoft.com/office/drawing/2014/main" id="{E1DD5477-F079-64AD-AB71-C495F3FB5592}"/>
              </a:ext>
            </a:extLst>
          </p:cNvPr>
          <p:cNvSpPr/>
          <p:nvPr/>
        </p:nvSpPr>
        <p:spPr>
          <a:xfrm>
            <a:off x="6754472" y="2311120"/>
            <a:ext cx="4842457" cy="2002352"/>
          </a:xfrm>
          <a:custGeom>
            <a:avLst/>
            <a:gdLst>
              <a:gd name="connsiteX0" fmla="*/ 0 w 4842457"/>
              <a:gd name="connsiteY0" fmla="*/ 0 h 1815921"/>
              <a:gd name="connsiteX1" fmla="*/ 0 w 4842457"/>
              <a:gd name="connsiteY1" fmla="*/ 1815921 h 1815921"/>
              <a:gd name="connsiteX2" fmla="*/ 4842457 w 4842457"/>
              <a:gd name="connsiteY2" fmla="*/ 1815921 h 1815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42457" h="1815921">
                <a:moveTo>
                  <a:pt x="0" y="0"/>
                </a:moveTo>
                <a:lnTo>
                  <a:pt x="0" y="1815921"/>
                </a:lnTo>
                <a:lnTo>
                  <a:pt x="4842457" y="1815921"/>
                </a:ln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036E429D-CB4B-07F2-B9C8-35EF694681DF}"/>
              </a:ext>
            </a:extLst>
          </p:cNvPr>
          <p:cNvSpPr txBox="1"/>
          <p:nvPr/>
        </p:nvSpPr>
        <p:spPr>
          <a:xfrm>
            <a:off x="6309524" y="2512187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1.0</a:t>
            </a:r>
          </a:p>
        </p:txBody>
      </p:sp>
      <p:sp>
        <p:nvSpPr>
          <p:cNvPr id="143" name="ZoneTexte 142">
            <a:extLst>
              <a:ext uri="{FF2B5EF4-FFF2-40B4-BE49-F238E27FC236}">
                <a16:creationId xmlns:a16="http://schemas.microsoft.com/office/drawing/2014/main" id="{29038D20-6932-173C-53E5-DB18F9D48D29}"/>
              </a:ext>
            </a:extLst>
          </p:cNvPr>
          <p:cNvSpPr txBox="1"/>
          <p:nvPr/>
        </p:nvSpPr>
        <p:spPr>
          <a:xfrm>
            <a:off x="6309524" y="2924083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0.75</a:t>
            </a:r>
          </a:p>
        </p:txBody>
      </p:sp>
      <p:sp>
        <p:nvSpPr>
          <p:cNvPr id="144" name="ZoneTexte 143">
            <a:extLst>
              <a:ext uri="{FF2B5EF4-FFF2-40B4-BE49-F238E27FC236}">
                <a16:creationId xmlns:a16="http://schemas.microsoft.com/office/drawing/2014/main" id="{1A5A0CCA-436A-F999-B8D7-7A2B2E51A68D}"/>
              </a:ext>
            </a:extLst>
          </p:cNvPr>
          <p:cNvSpPr txBox="1"/>
          <p:nvPr/>
        </p:nvSpPr>
        <p:spPr>
          <a:xfrm>
            <a:off x="6309524" y="3357001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0.50</a:t>
            </a:r>
          </a:p>
        </p:txBody>
      </p:sp>
      <p:sp>
        <p:nvSpPr>
          <p:cNvPr id="145" name="ZoneTexte 144">
            <a:extLst>
              <a:ext uri="{FF2B5EF4-FFF2-40B4-BE49-F238E27FC236}">
                <a16:creationId xmlns:a16="http://schemas.microsoft.com/office/drawing/2014/main" id="{E0FC3A9B-51DA-052B-0E62-2ADA6FA630FF}"/>
              </a:ext>
            </a:extLst>
          </p:cNvPr>
          <p:cNvSpPr txBox="1"/>
          <p:nvPr/>
        </p:nvSpPr>
        <p:spPr>
          <a:xfrm>
            <a:off x="6309524" y="3781401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0.25</a:t>
            </a:r>
          </a:p>
        </p:txBody>
      </p:sp>
      <p:sp>
        <p:nvSpPr>
          <p:cNvPr id="146" name="ZoneTexte 145">
            <a:extLst>
              <a:ext uri="{FF2B5EF4-FFF2-40B4-BE49-F238E27FC236}">
                <a16:creationId xmlns:a16="http://schemas.microsoft.com/office/drawing/2014/main" id="{7795FE3D-56E6-03F1-D393-C2B4014E6F6E}"/>
              </a:ext>
            </a:extLst>
          </p:cNvPr>
          <p:cNvSpPr txBox="1"/>
          <p:nvPr/>
        </p:nvSpPr>
        <p:spPr>
          <a:xfrm>
            <a:off x="6309524" y="4209061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147" name="ZoneTexte 146">
            <a:extLst>
              <a:ext uri="{FF2B5EF4-FFF2-40B4-BE49-F238E27FC236}">
                <a16:creationId xmlns:a16="http://schemas.microsoft.com/office/drawing/2014/main" id="{7101A600-8BA6-7E05-1DF5-E97301064457}"/>
              </a:ext>
            </a:extLst>
          </p:cNvPr>
          <p:cNvSpPr txBox="1"/>
          <p:nvPr/>
        </p:nvSpPr>
        <p:spPr>
          <a:xfrm>
            <a:off x="6607974" y="4326755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148" name="ZoneTexte 147">
            <a:extLst>
              <a:ext uri="{FF2B5EF4-FFF2-40B4-BE49-F238E27FC236}">
                <a16:creationId xmlns:a16="http://schemas.microsoft.com/office/drawing/2014/main" id="{AEDFBF69-260B-63E5-0388-CCB14EE9ECBE}"/>
              </a:ext>
            </a:extLst>
          </p:cNvPr>
          <p:cNvSpPr txBox="1"/>
          <p:nvPr/>
        </p:nvSpPr>
        <p:spPr>
          <a:xfrm>
            <a:off x="8153714" y="4326755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  <p:sp>
        <p:nvSpPr>
          <p:cNvPr id="149" name="ZoneTexte 148">
            <a:extLst>
              <a:ext uri="{FF2B5EF4-FFF2-40B4-BE49-F238E27FC236}">
                <a16:creationId xmlns:a16="http://schemas.microsoft.com/office/drawing/2014/main" id="{DC4D4426-206D-52DD-EF74-35A51364447E}"/>
              </a:ext>
            </a:extLst>
          </p:cNvPr>
          <p:cNvSpPr txBox="1"/>
          <p:nvPr/>
        </p:nvSpPr>
        <p:spPr>
          <a:xfrm>
            <a:off x="9699454" y="4326755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</a:p>
        </p:txBody>
      </p:sp>
      <p:sp>
        <p:nvSpPr>
          <p:cNvPr id="150" name="ZoneTexte 149">
            <a:extLst>
              <a:ext uri="{FF2B5EF4-FFF2-40B4-BE49-F238E27FC236}">
                <a16:creationId xmlns:a16="http://schemas.microsoft.com/office/drawing/2014/main" id="{10BB5DCF-705A-595E-1541-62A63023851D}"/>
              </a:ext>
            </a:extLst>
          </p:cNvPr>
          <p:cNvSpPr txBox="1"/>
          <p:nvPr/>
        </p:nvSpPr>
        <p:spPr>
          <a:xfrm>
            <a:off x="11245187" y="4326755"/>
            <a:ext cx="4035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  <p:sp>
        <p:nvSpPr>
          <p:cNvPr id="151" name="ZoneTexte 150">
            <a:extLst>
              <a:ext uri="{FF2B5EF4-FFF2-40B4-BE49-F238E27FC236}">
                <a16:creationId xmlns:a16="http://schemas.microsoft.com/office/drawing/2014/main" id="{EE6AB066-2913-C90A-E744-0F3521789557}"/>
              </a:ext>
            </a:extLst>
          </p:cNvPr>
          <p:cNvSpPr txBox="1"/>
          <p:nvPr/>
        </p:nvSpPr>
        <p:spPr>
          <a:xfrm>
            <a:off x="6740089" y="4483952"/>
            <a:ext cx="486294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Temps</a:t>
            </a:r>
          </a:p>
        </p:txBody>
      </p:sp>
      <p:grpSp>
        <p:nvGrpSpPr>
          <p:cNvPr id="152" name="Groupe 151">
            <a:extLst>
              <a:ext uri="{FF2B5EF4-FFF2-40B4-BE49-F238E27FC236}">
                <a16:creationId xmlns:a16="http://schemas.microsoft.com/office/drawing/2014/main" id="{C9F17B95-404F-071D-F191-3615AD678750}"/>
              </a:ext>
            </a:extLst>
          </p:cNvPr>
          <p:cNvGrpSpPr/>
          <p:nvPr/>
        </p:nvGrpSpPr>
        <p:grpSpPr>
          <a:xfrm>
            <a:off x="6607974" y="4796736"/>
            <a:ext cx="5040790" cy="369332"/>
            <a:chOff x="800099" y="3933056"/>
            <a:chExt cx="5040790" cy="369332"/>
          </a:xfrm>
        </p:grpSpPr>
        <p:sp>
          <p:nvSpPr>
            <p:cNvPr id="153" name="ZoneTexte 152">
              <a:extLst>
                <a:ext uri="{FF2B5EF4-FFF2-40B4-BE49-F238E27FC236}">
                  <a16:creationId xmlns:a16="http://schemas.microsoft.com/office/drawing/2014/main" id="{17945E84-BAF3-49B7-76C5-748B9BB93D84}"/>
                </a:ext>
              </a:extLst>
            </p:cNvPr>
            <p:cNvSpPr txBox="1"/>
            <p:nvPr/>
          </p:nvSpPr>
          <p:spPr>
            <a:xfrm>
              <a:off x="800099" y="3933056"/>
              <a:ext cx="40357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79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79</a:t>
              </a:r>
            </a:p>
          </p:txBody>
        </p:sp>
        <p:sp>
          <p:nvSpPr>
            <p:cNvPr id="154" name="ZoneTexte 153">
              <a:extLst>
                <a:ext uri="{FF2B5EF4-FFF2-40B4-BE49-F238E27FC236}">
                  <a16:creationId xmlns:a16="http://schemas.microsoft.com/office/drawing/2014/main" id="{DF48FC4D-2ECF-0640-BE64-D7161BF5F07C}"/>
                </a:ext>
              </a:extLst>
            </p:cNvPr>
            <p:cNvSpPr txBox="1"/>
            <p:nvPr/>
          </p:nvSpPr>
          <p:spPr>
            <a:xfrm>
              <a:off x="2355887" y="3933056"/>
              <a:ext cx="40357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72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71</a:t>
              </a:r>
            </a:p>
          </p:txBody>
        </p:sp>
        <p:sp>
          <p:nvSpPr>
            <p:cNvPr id="155" name="ZoneTexte 154">
              <a:extLst>
                <a:ext uri="{FF2B5EF4-FFF2-40B4-BE49-F238E27FC236}">
                  <a16:creationId xmlns:a16="http://schemas.microsoft.com/office/drawing/2014/main" id="{119B33D4-C386-F766-F7A5-891664579596}"/>
                </a:ext>
              </a:extLst>
            </p:cNvPr>
            <p:cNvSpPr txBox="1"/>
            <p:nvPr/>
          </p:nvSpPr>
          <p:spPr>
            <a:xfrm>
              <a:off x="3891579" y="3933056"/>
              <a:ext cx="40357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47</a:t>
              </a:r>
            </a:p>
          </p:txBody>
        </p:sp>
        <p:sp>
          <p:nvSpPr>
            <p:cNvPr id="156" name="ZoneTexte 155">
              <a:extLst>
                <a:ext uri="{FF2B5EF4-FFF2-40B4-BE49-F238E27FC236}">
                  <a16:creationId xmlns:a16="http://schemas.microsoft.com/office/drawing/2014/main" id="{CB63482F-9286-6495-DE83-22244D414351}"/>
                </a:ext>
              </a:extLst>
            </p:cNvPr>
            <p:cNvSpPr txBox="1"/>
            <p:nvPr/>
          </p:nvSpPr>
          <p:spPr>
            <a:xfrm>
              <a:off x="5437312" y="3933056"/>
              <a:ext cx="40357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</a:t>
              </a:r>
            </a:p>
          </p:txBody>
        </p:sp>
      </p:grpSp>
      <p:graphicFrame>
        <p:nvGraphicFramePr>
          <p:cNvPr id="157" name="Tableau 156">
            <a:extLst>
              <a:ext uri="{FF2B5EF4-FFF2-40B4-BE49-F238E27FC236}">
                <a16:creationId xmlns:a16="http://schemas.microsoft.com/office/drawing/2014/main" id="{E0341CE4-FE58-EDB2-C7B5-4AAD9DFB351A}"/>
              </a:ext>
            </a:extLst>
          </p:cNvPr>
          <p:cNvGraphicFramePr>
            <a:graphicFrameLocks noGrp="1"/>
          </p:cNvGraphicFramePr>
          <p:nvPr/>
        </p:nvGraphicFramePr>
        <p:xfrm>
          <a:off x="8688288" y="1871454"/>
          <a:ext cx="2981503" cy="714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777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18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1858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5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Sorafenib + TACE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Sorafenib</a:t>
                      </a:r>
                      <a:endParaRPr kumimoji="0" lang="fr-F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700" dirty="0"/>
                        <a:t>SG médiane (mois)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30.4 (20.6-NA)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22.5 (15-NA)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700" dirty="0"/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0.57 (0.36-0.91)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500" b="1" i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700" dirty="0"/>
                        <a:t>Log-rank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p=0.0174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852728"/>
                  </a:ext>
                </a:extLst>
              </a:tr>
            </a:tbl>
          </a:graphicData>
        </a:graphic>
      </p:graphicFrame>
      <p:sp>
        <p:nvSpPr>
          <p:cNvPr id="158" name="Forme libre 157">
            <a:extLst>
              <a:ext uri="{FF2B5EF4-FFF2-40B4-BE49-F238E27FC236}">
                <a16:creationId xmlns:a16="http://schemas.microsoft.com/office/drawing/2014/main" id="{0F61C812-AEB0-C4E0-C2E3-CBDAA0EAABC1}"/>
              </a:ext>
            </a:extLst>
          </p:cNvPr>
          <p:cNvSpPr/>
          <p:nvPr/>
        </p:nvSpPr>
        <p:spPr>
          <a:xfrm>
            <a:off x="6771130" y="3453456"/>
            <a:ext cx="4817896" cy="851338"/>
          </a:xfrm>
          <a:custGeom>
            <a:avLst/>
            <a:gdLst>
              <a:gd name="connsiteX0" fmla="*/ 0 w 2695903"/>
              <a:gd name="connsiteY0" fmla="*/ 0 h 930166"/>
              <a:gd name="connsiteX1" fmla="*/ 2648607 w 2695903"/>
              <a:gd name="connsiteY1" fmla="*/ 0 h 930166"/>
              <a:gd name="connsiteX2" fmla="*/ 2648607 w 2695903"/>
              <a:gd name="connsiteY2" fmla="*/ 930166 h 930166"/>
              <a:gd name="connsiteX3" fmla="*/ 2695903 w 2695903"/>
              <a:gd name="connsiteY3" fmla="*/ 930166 h 930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5903" h="930166">
                <a:moveTo>
                  <a:pt x="0" y="0"/>
                </a:moveTo>
                <a:lnTo>
                  <a:pt x="2648607" y="0"/>
                </a:lnTo>
                <a:lnTo>
                  <a:pt x="2648607" y="930166"/>
                </a:lnTo>
                <a:lnTo>
                  <a:pt x="2695903" y="930166"/>
                </a:ln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59" name="Connecteur droit 158">
            <a:extLst>
              <a:ext uri="{FF2B5EF4-FFF2-40B4-BE49-F238E27FC236}">
                <a16:creationId xmlns:a16="http://schemas.microsoft.com/office/drawing/2014/main" id="{4179EFB2-D251-2212-C3DD-BC335984DEA8}"/>
              </a:ext>
            </a:extLst>
          </p:cNvPr>
          <p:cNvCxnSpPr/>
          <p:nvPr/>
        </p:nvCxnSpPr>
        <p:spPr>
          <a:xfrm>
            <a:off x="10300092" y="3453456"/>
            <a:ext cx="0" cy="856593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Connecteur droit 161">
            <a:extLst>
              <a:ext uri="{FF2B5EF4-FFF2-40B4-BE49-F238E27FC236}">
                <a16:creationId xmlns:a16="http://schemas.microsoft.com/office/drawing/2014/main" id="{BAD97E6A-104C-5951-5E3A-3447E5B342FE}"/>
              </a:ext>
            </a:extLst>
          </p:cNvPr>
          <p:cNvCxnSpPr>
            <a:cxnSpLocks/>
          </p:cNvCxnSpPr>
          <p:nvPr/>
        </p:nvCxnSpPr>
        <p:spPr>
          <a:xfrm flipV="1">
            <a:off x="7532351" y="4727489"/>
            <a:ext cx="4103570" cy="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6" name="Forme libre 165">
            <a:extLst>
              <a:ext uri="{FF2B5EF4-FFF2-40B4-BE49-F238E27FC236}">
                <a16:creationId xmlns:a16="http://schemas.microsoft.com/office/drawing/2014/main" id="{16616BA3-61E7-FE0F-14BF-33FF0B6653A0}"/>
              </a:ext>
            </a:extLst>
          </p:cNvPr>
          <p:cNvSpPr/>
          <p:nvPr/>
        </p:nvSpPr>
        <p:spPr>
          <a:xfrm>
            <a:off x="6844748" y="2603032"/>
            <a:ext cx="4843669" cy="1192696"/>
          </a:xfrm>
          <a:custGeom>
            <a:avLst/>
            <a:gdLst>
              <a:gd name="connsiteX0" fmla="*/ 0 w 4843669"/>
              <a:gd name="connsiteY0" fmla="*/ 0 h 1192696"/>
              <a:gd name="connsiteX1" fmla="*/ 874643 w 4843669"/>
              <a:gd name="connsiteY1" fmla="*/ 0 h 1192696"/>
              <a:gd name="connsiteX2" fmla="*/ 927652 w 4843669"/>
              <a:gd name="connsiteY2" fmla="*/ 26505 h 1192696"/>
              <a:gd name="connsiteX3" fmla="*/ 1046922 w 4843669"/>
              <a:gd name="connsiteY3" fmla="*/ 46383 h 1192696"/>
              <a:gd name="connsiteX4" fmla="*/ 1086678 w 4843669"/>
              <a:gd name="connsiteY4" fmla="*/ 59635 h 1192696"/>
              <a:gd name="connsiteX5" fmla="*/ 1139687 w 4843669"/>
              <a:gd name="connsiteY5" fmla="*/ 66261 h 1192696"/>
              <a:gd name="connsiteX6" fmla="*/ 1199322 w 4843669"/>
              <a:gd name="connsiteY6" fmla="*/ 79513 h 1192696"/>
              <a:gd name="connsiteX7" fmla="*/ 1530626 w 4843669"/>
              <a:gd name="connsiteY7" fmla="*/ 79513 h 1192696"/>
              <a:gd name="connsiteX8" fmla="*/ 1570382 w 4843669"/>
              <a:gd name="connsiteY8" fmla="*/ 125896 h 1192696"/>
              <a:gd name="connsiteX9" fmla="*/ 1590261 w 4843669"/>
              <a:gd name="connsiteY9" fmla="*/ 132522 h 1192696"/>
              <a:gd name="connsiteX10" fmla="*/ 1610139 w 4843669"/>
              <a:gd name="connsiteY10" fmla="*/ 145774 h 1192696"/>
              <a:gd name="connsiteX11" fmla="*/ 1616765 w 4843669"/>
              <a:gd name="connsiteY11" fmla="*/ 165653 h 1192696"/>
              <a:gd name="connsiteX12" fmla="*/ 1649895 w 4843669"/>
              <a:gd name="connsiteY12" fmla="*/ 205409 h 1192696"/>
              <a:gd name="connsiteX13" fmla="*/ 1669774 w 4843669"/>
              <a:gd name="connsiteY13" fmla="*/ 218661 h 1192696"/>
              <a:gd name="connsiteX14" fmla="*/ 1722782 w 4843669"/>
              <a:gd name="connsiteY14" fmla="*/ 231913 h 1192696"/>
              <a:gd name="connsiteX15" fmla="*/ 1795669 w 4843669"/>
              <a:gd name="connsiteY15" fmla="*/ 258418 h 1192696"/>
              <a:gd name="connsiteX16" fmla="*/ 1842052 w 4843669"/>
              <a:gd name="connsiteY16" fmla="*/ 271670 h 1192696"/>
              <a:gd name="connsiteX17" fmla="*/ 1881809 w 4843669"/>
              <a:gd name="connsiteY17" fmla="*/ 284922 h 1192696"/>
              <a:gd name="connsiteX18" fmla="*/ 1901687 w 4843669"/>
              <a:gd name="connsiteY18" fmla="*/ 298174 h 1192696"/>
              <a:gd name="connsiteX19" fmla="*/ 1941443 w 4843669"/>
              <a:gd name="connsiteY19" fmla="*/ 311426 h 1192696"/>
              <a:gd name="connsiteX20" fmla="*/ 1961322 w 4843669"/>
              <a:gd name="connsiteY20" fmla="*/ 324679 h 1192696"/>
              <a:gd name="connsiteX21" fmla="*/ 1981200 w 4843669"/>
              <a:gd name="connsiteY21" fmla="*/ 331305 h 1192696"/>
              <a:gd name="connsiteX22" fmla="*/ 1987826 w 4843669"/>
              <a:gd name="connsiteY22" fmla="*/ 351183 h 1192696"/>
              <a:gd name="connsiteX23" fmla="*/ 1994452 w 4843669"/>
              <a:gd name="connsiteY23" fmla="*/ 357809 h 1192696"/>
              <a:gd name="connsiteX24" fmla="*/ 2153478 w 4843669"/>
              <a:gd name="connsiteY24" fmla="*/ 357809 h 1192696"/>
              <a:gd name="connsiteX25" fmla="*/ 2153478 w 4843669"/>
              <a:gd name="connsiteY25" fmla="*/ 397566 h 1192696"/>
              <a:gd name="connsiteX26" fmla="*/ 2358887 w 4843669"/>
              <a:gd name="connsiteY26" fmla="*/ 410818 h 1192696"/>
              <a:gd name="connsiteX27" fmla="*/ 2392017 w 4843669"/>
              <a:gd name="connsiteY27" fmla="*/ 463826 h 1192696"/>
              <a:gd name="connsiteX28" fmla="*/ 2418522 w 4843669"/>
              <a:gd name="connsiteY28" fmla="*/ 490331 h 1192696"/>
              <a:gd name="connsiteX29" fmla="*/ 2445026 w 4843669"/>
              <a:gd name="connsiteY29" fmla="*/ 510209 h 1192696"/>
              <a:gd name="connsiteX30" fmla="*/ 2690191 w 4843669"/>
              <a:gd name="connsiteY30" fmla="*/ 510209 h 1192696"/>
              <a:gd name="connsiteX31" fmla="*/ 2690191 w 4843669"/>
              <a:gd name="connsiteY31" fmla="*/ 576470 h 1192696"/>
              <a:gd name="connsiteX32" fmla="*/ 2829339 w 4843669"/>
              <a:gd name="connsiteY32" fmla="*/ 576470 h 1192696"/>
              <a:gd name="connsiteX33" fmla="*/ 2829339 w 4843669"/>
              <a:gd name="connsiteY33" fmla="*/ 576470 h 1192696"/>
              <a:gd name="connsiteX34" fmla="*/ 2882348 w 4843669"/>
              <a:gd name="connsiteY34" fmla="*/ 629479 h 1192696"/>
              <a:gd name="connsiteX35" fmla="*/ 2908852 w 4843669"/>
              <a:gd name="connsiteY35" fmla="*/ 655983 h 1192696"/>
              <a:gd name="connsiteX36" fmla="*/ 3180522 w 4843669"/>
              <a:gd name="connsiteY36" fmla="*/ 655983 h 1192696"/>
              <a:gd name="connsiteX37" fmla="*/ 3180522 w 4843669"/>
              <a:gd name="connsiteY37" fmla="*/ 708992 h 1192696"/>
              <a:gd name="connsiteX38" fmla="*/ 3260035 w 4843669"/>
              <a:gd name="connsiteY38" fmla="*/ 708992 h 1192696"/>
              <a:gd name="connsiteX39" fmla="*/ 3260035 w 4843669"/>
              <a:gd name="connsiteY39" fmla="*/ 708992 h 1192696"/>
              <a:gd name="connsiteX40" fmla="*/ 3260035 w 4843669"/>
              <a:gd name="connsiteY40" fmla="*/ 775253 h 1192696"/>
              <a:gd name="connsiteX41" fmla="*/ 3372678 w 4843669"/>
              <a:gd name="connsiteY41" fmla="*/ 775253 h 1192696"/>
              <a:gd name="connsiteX42" fmla="*/ 3372678 w 4843669"/>
              <a:gd name="connsiteY42" fmla="*/ 795131 h 1192696"/>
              <a:gd name="connsiteX43" fmla="*/ 3438939 w 4843669"/>
              <a:gd name="connsiteY43" fmla="*/ 795131 h 1192696"/>
              <a:gd name="connsiteX44" fmla="*/ 3438939 w 4843669"/>
              <a:gd name="connsiteY44" fmla="*/ 874644 h 1192696"/>
              <a:gd name="connsiteX45" fmla="*/ 3730487 w 4843669"/>
              <a:gd name="connsiteY45" fmla="*/ 874644 h 1192696"/>
              <a:gd name="connsiteX46" fmla="*/ 3730487 w 4843669"/>
              <a:gd name="connsiteY46" fmla="*/ 914400 h 1192696"/>
              <a:gd name="connsiteX47" fmla="*/ 3856382 w 4843669"/>
              <a:gd name="connsiteY47" fmla="*/ 914400 h 1192696"/>
              <a:gd name="connsiteX48" fmla="*/ 3856382 w 4843669"/>
              <a:gd name="connsiteY48" fmla="*/ 954157 h 1192696"/>
              <a:gd name="connsiteX49" fmla="*/ 4492487 w 4843669"/>
              <a:gd name="connsiteY49" fmla="*/ 954157 h 1192696"/>
              <a:gd name="connsiteX50" fmla="*/ 4492487 w 4843669"/>
              <a:gd name="connsiteY50" fmla="*/ 993913 h 1192696"/>
              <a:gd name="connsiteX51" fmla="*/ 4598504 w 4843669"/>
              <a:gd name="connsiteY51" fmla="*/ 993913 h 1192696"/>
              <a:gd name="connsiteX52" fmla="*/ 4598504 w 4843669"/>
              <a:gd name="connsiteY52" fmla="*/ 1060174 h 1192696"/>
              <a:gd name="connsiteX53" fmla="*/ 4678017 w 4843669"/>
              <a:gd name="connsiteY53" fmla="*/ 1060174 h 1192696"/>
              <a:gd name="connsiteX54" fmla="*/ 4678017 w 4843669"/>
              <a:gd name="connsiteY54" fmla="*/ 1152940 h 1192696"/>
              <a:gd name="connsiteX55" fmla="*/ 4678017 w 4843669"/>
              <a:gd name="connsiteY55" fmla="*/ 1192696 h 1192696"/>
              <a:gd name="connsiteX56" fmla="*/ 4843669 w 4843669"/>
              <a:gd name="connsiteY56" fmla="*/ 1192696 h 119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843669" h="1192696">
                <a:moveTo>
                  <a:pt x="0" y="0"/>
                </a:moveTo>
                <a:lnTo>
                  <a:pt x="874643" y="0"/>
                </a:lnTo>
                <a:cubicBezTo>
                  <a:pt x="892313" y="8835"/>
                  <a:pt x="909494" y="18723"/>
                  <a:pt x="927652" y="26505"/>
                </a:cubicBezTo>
                <a:cubicBezTo>
                  <a:pt x="974711" y="46673"/>
                  <a:pt x="987625" y="41442"/>
                  <a:pt x="1046922" y="46383"/>
                </a:cubicBezTo>
                <a:cubicBezTo>
                  <a:pt x="1060174" y="50800"/>
                  <a:pt x="1072817" y="57902"/>
                  <a:pt x="1086678" y="59635"/>
                </a:cubicBezTo>
                <a:lnTo>
                  <a:pt x="1139687" y="66261"/>
                </a:lnTo>
                <a:cubicBezTo>
                  <a:pt x="1189626" y="72920"/>
                  <a:pt x="1172521" y="66114"/>
                  <a:pt x="1199322" y="79513"/>
                </a:cubicBezTo>
                <a:lnTo>
                  <a:pt x="1530626" y="79513"/>
                </a:lnTo>
                <a:cubicBezTo>
                  <a:pt x="1543878" y="94974"/>
                  <a:pt x="1555162" y="112367"/>
                  <a:pt x="1570382" y="125896"/>
                </a:cubicBezTo>
                <a:cubicBezTo>
                  <a:pt x="1575602" y="130536"/>
                  <a:pt x="1584014" y="129398"/>
                  <a:pt x="1590261" y="132522"/>
                </a:cubicBezTo>
                <a:cubicBezTo>
                  <a:pt x="1597384" y="136083"/>
                  <a:pt x="1603513" y="141357"/>
                  <a:pt x="1610139" y="145774"/>
                </a:cubicBezTo>
                <a:cubicBezTo>
                  <a:pt x="1612348" y="152400"/>
                  <a:pt x="1613641" y="159406"/>
                  <a:pt x="1616765" y="165653"/>
                </a:cubicBezTo>
                <a:cubicBezTo>
                  <a:pt x="1624210" y="180544"/>
                  <a:pt x="1637335" y="194943"/>
                  <a:pt x="1649895" y="205409"/>
                </a:cubicBezTo>
                <a:cubicBezTo>
                  <a:pt x="1656013" y="210507"/>
                  <a:pt x="1662290" y="215939"/>
                  <a:pt x="1669774" y="218661"/>
                </a:cubicBezTo>
                <a:cubicBezTo>
                  <a:pt x="1686891" y="224885"/>
                  <a:pt x="1705872" y="225149"/>
                  <a:pt x="1722782" y="231913"/>
                </a:cubicBezTo>
                <a:cubicBezTo>
                  <a:pt x="1768879" y="250353"/>
                  <a:pt x="1744633" y="241406"/>
                  <a:pt x="1795669" y="258418"/>
                </a:cubicBezTo>
                <a:cubicBezTo>
                  <a:pt x="1862464" y="280683"/>
                  <a:pt x="1758867" y="246715"/>
                  <a:pt x="1842052" y="271670"/>
                </a:cubicBezTo>
                <a:cubicBezTo>
                  <a:pt x="1855432" y="275684"/>
                  <a:pt x="1881809" y="284922"/>
                  <a:pt x="1881809" y="284922"/>
                </a:cubicBezTo>
                <a:cubicBezTo>
                  <a:pt x="1888435" y="289339"/>
                  <a:pt x="1894410" y="294940"/>
                  <a:pt x="1901687" y="298174"/>
                </a:cubicBezTo>
                <a:cubicBezTo>
                  <a:pt x="1914452" y="303847"/>
                  <a:pt x="1941443" y="311426"/>
                  <a:pt x="1941443" y="311426"/>
                </a:cubicBezTo>
                <a:cubicBezTo>
                  <a:pt x="1948069" y="315844"/>
                  <a:pt x="1954199" y="321117"/>
                  <a:pt x="1961322" y="324679"/>
                </a:cubicBezTo>
                <a:cubicBezTo>
                  <a:pt x="1967569" y="327803"/>
                  <a:pt x="1976261" y="326366"/>
                  <a:pt x="1981200" y="331305"/>
                </a:cubicBezTo>
                <a:cubicBezTo>
                  <a:pt x="1986139" y="336244"/>
                  <a:pt x="1984702" y="344936"/>
                  <a:pt x="1987826" y="351183"/>
                </a:cubicBezTo>
                <a:cubicBezTo>
                  <a:pt x="1989223" y="353977"/>
                  <a:pt x="1992243" y="355600"/>
                  <a:pt x="1994452" y="357809"/>
                </a:cubicBezTo>
                <a:lnTo>
                  <a:pt x="2153478" y="357809"/>
                </a:lnTo>
                <a:lnTo>
                  <a:pt x="2153478" y="397566"/>
                </a:lnTo>
                <a:lnTo>
                  <a:pt x="2358887" y="410818"/>
                </a:lnTo>
                <a:cubicBezTo>
                  <a:pt x="2369930" y="428487"/>
                  <a:pt x="2379515" y="447157"/>
                  <a:pt x="2392017" y="463826"/>
                </a:cubicBezTo>
                <a:cubicBezTo>
                  <a:pt x="2399514" y="473822"/>
                  <a:pt x="2411591" y="479935"/>
                  <a:pt x="2418522" y="490331"/>
                </a:cubicBezTo>
                <a:cubicBezTo>
                  <a:pt x="2434224" y="513884"/>
                  <a:pt x="2423811" y="510209"/>
                  <a:pt x="2445026" y="510209"/>
                </a:cubicBezTo>
                <a:lnTo>
                  <a:pt x="2690191" y="510209"/>
                </a:lnTo>
                <a:lnTo>
                  <a:pt x="2690191" y="576470"/>
                </a:lnTo>
                <a:lnTo>
                  <a:pt x="2829339" y="576470"/>
                </a:lnTo>
                <a:lnTo>
                  <a:pt x="2829339" y="576470"/>
                </a:lnTo>
                <a:lnTo>
                  <a:pt x="2882348" y="629479"/>
                </a:lnTo>
                <a:lnTo>
                  <a:pt x="2908852" y="655983"/>
                </a:lnTo>
                <a:lnTo>
                  <a:pt x="3180522" y="655983"/>
                </a:lnTo>
                <a:lnTo>
                  <a:pt x="3180522" y="708992"/>
                </a:lnTo>
                <a:lnTo>
                  <a:pt x="3260035" y="708992"/>
                </a:lnTo>
                <a:lnTo>
                  <a:pt x="3260035" y="708992"/>
                </a:lnTo>
                <a:lnTo>
                  <a:pt x="3260035" y="775253"/>
                </a:lnTo>
                <a:lnTo>
                  <a:pt x="3372678" y="775253"/>
                </a:lnTo>
                <a:lnTo>
                  <a:pt x="3372678" y="795131"/>
                </a:lnTo>
                <a:lnTo>
                  <a:pt x="3438939" y="795131"/>
                </a:lnTo>
                <a:lnTo>
                  <a:pt x="3438939" y="874644"/>
                </a:lnTo>
                <a:lnTo>
                  <a:pt x="3730487" y="874644"/>
                </a:lnTo>
                <a:lnTo>
                  <a:pt x="3730487" y="914400"/>
                </a:lnTo>
                <a:lnTo>
                  <a:pt x="3856382" y="914400"/>
                </a:lnTo>
                <a:lnTo>
                  <a:pt x="3856382" y="954157"/>
                </a:lnTo>
                <a:lnTo>
                  <a:pt x="4492487" y="954157"/>
                </a:lnTo>
                <a:lnTo>
                  <a:pt x="4492487" y="993913"/>
                </a:lnTo>
                <a:lnTo>
                  <a:pt x="4598504" y="993913"/>
                </a:lnTo>
                <a:lnTo>
                  <a:pt x="4598504" y="1060174"/>
                </a:lnTo>
                <a:lnTo>
                  <a:pt x="4678017" y="1060174"/>
                </a:lnTo>
                <a:lnTo>
                  <a:pt x="4678017" y="1152940"/>
                </a:lnTo>
                <a:lnTo>
                  <a:pt x="4678017" y="1192696"/>
                </a:lnTo>
                <a:lnTo>
                  <a:pt x="4843669" y="1192696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" name="Forme libre 167">
            <a:extLst>
              <a:ext uri="{FF2B5EF4-FFF2-40B4-BE49-F238E27FC236}">
                <a16:creationId xmlns:a16="http://schemas.microsoft.com/office/drawing/2014/main" id="{883F9A76-130C-9E9F-FF55-2CD7240DA74E}"/>
              </a:ext>
            </a:extLst>
          </p:cNvPr>
          <p:cNvSpPr/>
          <p:nvPr/>
        </p:nvSpPr>
        <p:spPr>
          <a:xfrm>
            <a:off x="6864626" y="2603032"/>
            <a:ext cx="4790661" cy="854766"/>
          </a:xfrm>
          <a:custGeom>
            <a:avLst/>
            <a:gdLst>
              <a:gd name="connsiteX0" fmla="*/ 0 w 4790661"/>
              <a:gd name="connsiteY0" fmla="*/ 0 h 854766"/>
              <a:gd name="connsiteX1" fmla="*/ 1060174 w 4790661"/>
              <a:gd name="connsiteY1" fmla="*/ 0 h 854766"/>
              <a:gd name="connsiteX2" fmla="*/ 1099931 w 4790661"/>
              <a:gd name="connsiteY2" fmla="*/ 19879 h 854766"/>
              <a:gd name="connsiteX3" fmla="*/ 1656522 w 4790661"/>
              <a:gd name="connsiteY3" fmla="*/ 19879 h 854766"/>
              <a:gd name="connsiteX4" fmla="*/ 1762539 w 4790661"/>
              <a:gd name="connsiteY4" fmla="*/ 59635 h 854766"/>
              <a:gd name="connsiteX5" fmla="*/ 1802296 w 4790661"/>
              <a:gd name="connsiteY5" fmla="*/ 72887 h 854766"/>
              <a:gd name="connsiteX6" fmla="*/ 1822174 w 4790661"/>
              <a:gd name="connsiteY6" fmla="*/ 86140 h 854766"/>
              <a:gd name="connsiteX7" fmla="*/ 1842052 w 4790661"/>
              <a:gd name="connsiteY7" fmla="*/ 92766 h 854766"/>
              <a:gd name="connsiteX8" fmla="*/ 2014331 w 4790661"/>
              <a:gd name="connsiteY8" fmla="*/ 106018 h 854766"/>
              <a:gd name="connsiteX9" fmla="*/ 2054087 w 4790661"/>
              <a:gd name="connsiteY9" fmla="*/ 119270 h 854766"/>
              <a:gd name="connsiteX10" fmla="*/ 2067339 w 4790661"/>
              <a:gd name="connsiteY10" fmla="*/ 139148 h 854766"/>
              <a:gd name="connsiteX11" fmla="*/ 2458278 w 4790661"/>
              <a:gd name="connsiteY11" fmla="*/ 185531 h 854766"/>
              <a:gd name="connsiteX12" fmla="*/ 2511287 w 4790661"/>
              <a:gd name="connsiteY12" fmla="*/ 212035 h 854766"/>
              <a:gd name="connsiteX13" fmla="*/ 2551044 w 4790661"/>
              <a:gd name="connsiteY13" fmla="*/ 225287 h 854766"/>
              <a:gd name="connsiteX14" fmla="*/ 2590800 w 4790661"/>
              <a:gd name="connsiteY14" fmla="*/ 238540 h 854766"/>
              <a:gd name="connsiteX15" fmla="*/ 2650435 w 4790661"/>
              <a:gd name="connsiteY15" fmla="*/ 258418 h 854766"/>
              <a:gd name="connsiteX16" fmla="*/ 2670313 w 4790661"/>
              <a:gd name="connsiteY16" fmla="*/ 265044 h 854766"/>
              <a:gd name="connsiteX17" fmla="*/ 2710070 w 4790661"/>
              <a:gd name="connsiteY17" fmla="*/ 265044 h 854766"/>
              <a:gd name="connsiteX18" fmla="*/ 2809461 w 4790661"/>
              <a:gd name="connsiteY18" fmla="*/ 284922 h 854766"/>
              <a:gd name="connsiteX19" fmla="*/ 2835965 w 4790661"/>
              <a:gd name="connsiteY19" fmla="*/ 337931 h 854766"/>
              <a:gd name="connsiteX20" fmla="*/ 2849217 w 4790661"/>
              <a:gd name="connsiteY20" fmla="*/ 357809 h 854766"/>
              <a:gd name="connsiteX21" fmla="*/ 2862470 w 4790661"/>
              <a:gd name="connsiteY21" fmla="*/ 384313 h 854766"/>
              <a:gd name="connsiteX22" fmla="*/ 3187148 w 4790661"/>
              <a:gd name="connsiteY22" fmla="*/ 384313 h 854766"/>
              <a:gd name="connsiteX23" fmla="*/ 3187148 w 4790661"/>
              <a:gd name="connsiteY23" fmla="*/ 457200 h 854766"/>
              <a:gd name="connsiteX24" fmla="*/ 3445565 w 4790661"/>
              <a:gd name="connsiteY24" fmla="*/ 457200 h 854766"/>
              <a:gd name="connsiteX25" fmla="*/ 3445565 w 4790661"/>
              <a:gd name="connsiteY25" fmla="*/ 503583 h 854766"/>
              <a:gd name="connsiteX26" fmla="*/ 3783496 w 4790661"/>
              <a:gd name="connsiteY26" fmla="*/ 503583 h 854766"/>
              <a:gd name="connsiteX27" fmla="*/ 3783496 w 4790661"/>
              <a:gd name="connsiteY27" fmla="*/ 576470 h 854766"/>
              <a:gd name="connsiteX28" fmla="*/ 3942522 w 4790661"/>
              <a:gd name="connsiteY28" fmla="*/ 576470 h 854766"/>
              <a:gd name="connsiteX29" fmla="*/ 3942522 w 4790661"/>
              <a:gd name="connsiteY29" fmla="*/ 576470 h 854766"/>
              <a:gd name="connsiteX30" fmla="*/ 4002157 w 4790661"/>
              <a:gd name="connsiteY30" fmla="*/ 636105 h 854766"/>
              <a:gd name="connsiteX31" fmla="*/ 4061791 w 4790661"/>
              <a:gd name="connsiteY31" fmla="*/ 636105 h 854766"/>
              <a:gd name="connsiteX32" fmla="*/ 4134678 w 4790661"/>
              <a:gd name="connsiteY32" fmla="*/ 662609 h 854766"/>
              <a:gd name="connsiteX33" fmla="*/ 4154557 w 4790661"/>
              <a:gd name="connsiteY33" fmla="*/ 675861 h 854766"/>
              <a:gd name="connsiteX34" fmla="*/ 4187687 w 4790661"/>
              <a:gd name="connsiteY34" fmla="*/ 682487 h 854766"/>
              <a:gd name="connsiteX35" fmla="*/ 4207565 w 4790661"/>
              <a:gd name="connsiteY35" fmla="*/ 689113 h 854766"/>
              <a:gd name="connsiteX36" fmla="*/ 4214191 w 4790661"/>
              <a:gd name="connsiteY36" fmla="*/ 708992 h 854766"/>
              <a:gd name="connsiteX37" fmla="*/ 4247322 w 4790661"/>
              <a:gd name="connsiteY37" fmla="*/ 735496 h 854766"/>
              <a:gd name="connsiteX38" fmla="*/ 4267200 w 4790661"/>
              <a:gd name="connsiteY38" fmla="*/ 735496 h 854766"/>
              <a:gd name="connsiteX39" fmla="*/ 4326835 w 4790661"/>
              <a:gd name="connsiteY39" fmla="*/ 735496 h 854766"/>
              <a:gd name="connsiteX40" fmla="*/ 4326835 w 4790661"/>
              <a:gd name="connsiteY40" fmla="*/ 795131 h 854766"/>
              <a:gd name="connsiteX41" fmla="*/ 4638261 w 4790661"/>
              <a:gd name="connsiteY41" fmla="*/ 795131 h 854766"/>
              <a:gd name="connsiteX42" fmla="*/ 4638261 w 4790661"/>
              <a:gd name="connsiteY42" fmla="*/ 795131 h 854766"/>
              <a:gd name="connsiteX43" fmla="*/ 4638261 w 4790661"/>
              <a:gd name="connsiteY43" fmla="*/ 854766 h 854766"/>
              <a:gd name="connsiteX44" fmla="*/ 4790661 w 4790661"/>
              <a:gd name="connsiteY44" fmla="*/ 854766 h 85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790661" h="854766">
                <a:moveTo>
                  <a:pt x="0" y="0"/>
                </a:moveTo>
                <a:lnTo>
                  <a:pt x="1060174" y="0"/>
                </a:lnTo>
                <a:lnTo>
                  <a:pt x="1099931" y="19879"/>
                </a:lnTo>
                <a:lnTo>
                  <a:pt x="1656522" y="19879"/>
                </a:lnTo>
                <a:cubicBezTo>
                  <a:pt x="1764960" y="74097"/>
                  <a:pt x="1654282" y="23550"/>
                  <a:pt x="1762539" y="59635"/>
                </a:cubicBezTo>
                <a:lnTo>
                  <a:pt x="1802296" y="72887"/>
                </a:lnTo>
                <a:cubicBezTo>
                  <a:pt x="1808922" y="77305"/>
                  <a:pt x="1815051" y="82578"/>
                  <a:pt x="1822174" y="86140"/>
                </a:cubicBezTo>
                <a:cubicBezTo>
                  <a:pt x="1828421" y="89264"/>
                  <a:pt x="1835336" y="90847"/>
                  <a:pt x="1842052" y="92766"/>
                </a:cubicBezTo>
                <a:cubicBezTo>
                  <a:pt x="1904790" y="110691"/>
                  <a:pt x="1917976" y="101638"/>
                  <a:pt x="2014331" y="106018"/>
                </a:cubicBezTo>
                <a:cubicBezTo>
                  <a:pt x="2027583" y="110435"/>
                  <a:pt x="2046338" y="107647"/>
                  <a:pt x="2054087" y="119270"/>
                </a:cubicBezTo>
                <a:lnTo>
                  <a:pt x="2067339" y="139148"/>
                </a:lnTo>
                <a:lnTo>
                  <a:pt x="2458278" y="185531"/>
                </a:lnTo>
                <a:cubicBezTo>
                  <a:pt x="2475948" y="194366"/>
                  <a:pt x="2493129" y="204253"/>
                  <a:pt x="2511287" y="212035"/>
                </a:cubicBezTo>
                <a:cubicBezTo>
                  <a:pt x="2524127" y="217538"/>
                  <a:pt x="2537792" y="220870"/>
                  <a:pt x="2551044" y="225287"/>
                </a:cubicBezTo>
                <a:lnTo>
                  <a:pt x="2590800" y="238540"/>
                </a:lnTo>
                <a:lnTo>
                  <a:pt x="2650435" y="258418"/>
                </a:lnTo>
                <a:cubicBezTo>
                  <a:pt x="2657061" y="260627"/>
                  <a:pt x="2663329" y="265044"/>
                  <a:pt x="2670313" y="265044"/>
                </a:cubicBezTo>
                <a:lnTo>
                  <a:pt x="2710070" y="265044"/>
                </a:lnTo>
                <a:lnTo>
                  <a:pt x="2809461" y="284922"/>
                </a:lnTo>
                <a:cubicBezTo>
                  <a:pt x="2818296" y="302592"/>
                  <a:pt x="2826505" y="320588"/>
                  <a:pt x="2835965" y="337931"/>
                </a:cubicBezTo>
                <a:cubicBezTo>
                  <a:pt x="2839778" y="344922"/>
                  <a:pt x="2845655" y="350686"/>
                  <a:pt x="2849217" y="357809"/>
                </a:cubicBezTo>
                <a:cubicBezTo>
                  <a:pt x="2864445" y="388263"/>
                  <a:pt x="2847501" y="369344"/>
                  <a:pt x="2862470" y="384313"/>
                </a:cubicBezTo>
                <a:lnTo>
                  <a:pt x="3187148" y="384313"/>
                </a:lnTo>
                <a:lnTo>
                  <a:pt x="3187148" y="457200"/>
                </a:lnTo>
                <a:lnTo>
                  <a:pt x="3445565" y="457200"/>
                </a:lnTo>
                <a:lnTo>
                  <a:pt x="3445565" y="503583"/>
                </a:lnTo>
                <a:lnTo>
                  <a:pt x="3783496" y="503583"/>
                </a:lnTo>
                <a:lnTo>
                  <a:pt x="3783496" y="576470"/>
                </a:lnTo>
                <a:lnTo>
                  <a:pt x="3942522" y="576470"/>
                </a:lnTo>
                <a:lnTo>
                  <a:pt x="3942522" y="576470"/>
                </a:lnTo>
                <a:lnTo>
                  <a:pt x="4002157" y="636105"/>
                </a:lnTo>
                <a:lnTo>
                  <a:pt x="4061791" y="636105"/>
                </a:lnTo>
                <a:cubicBezTo>
                  <a:pt x="4086087" y="644940"/>
                  <a:pt x="4110916" y="652426"/>
                  <a:pt x="4134678" y="662609"/>
                </a:cubicBezTo>
                <a:cubicBezTo>
                  <a:pt x="4141998" y="665746"/>
                  <a:pt x="4147100" y="673065"/>
                  <a:pt x="4154557" y="675861"/>
                </a:cubicBezTo>
                <a:cubicBezTo>
                  <a:pt x="4165102" y="679815"/>
                  <a:pt x="4176761" y="679756"/>
                  <a:pt x="4187687" y="682487"/>
                </a:cubicBezTo>
                <a:cubicBezTo>
                  <a:pt x="4194463" y="684181"/>
                  <a:pt x="4200939" y="686904"/>
                  <a:pt x="4207565" y="689113"/>
                </a:cubicBezTo>
                <a:cubicBezTo>
                  <a:pt x="4209774" y="695739"/>
                  <a:pt x="4210597" y="703003"/>
                  <a:pt x="4214191" y="708992"/>
                </a:cubicBezTo>
                <a:cubicBezTo>
                  <a:pt x="4218714" y="716530"/>
                  <a:pt x="4240552" y="733239"/>
                  <a:pt x="4247322" y="735496"/>
                </a:cubicBezTo>
                <a:cubicBezTo>
                  <a:pt x="4253608" y="737591"/>
                  <a:pt x="4260574" y="735496"/>
                  <a:pt x="4267200" y="735496"/>
                </a:cubicBezTo>
                <a:lnTo>
                  <a:pt x="4326835" y="735496"/>
                </a:lnTo>
                <a:lnTo>
                  <a:pt x="4326835" y="795131"/>
                </a:lnTo>
                <a:lnTo>
                  <a:pt x="4638261" y="795131"/>
                </a:lnTo>
                <a:lnTo>
                  <a:pt x="4638261" y="795131"/>
                </a:lnTo>
                <a:lnTo>
                  <a:pt x="4638261" y="854766"/>
                </a:lnTo>
                <a:lnTo>
                  <a:pt x="4790661" y="854766"/>
                </a:lnTo>
              </a:path>
            </a:pathLst>
          </a:cu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" name="ZoneTexte 169">
            <a:extLst>
              <a:ext uri="{FF2B5EF4-FFF2-40B4-BE49-F238E27FC236}">
                <a16:creationId xmlns:a16="http://schemas.microsoft.com/office/drawing/2014/main" id="{5277B370-77C1-4BC9-F6AA-E3A76B731482}"/>
              </a:ext>
            </a:extLst>
          </p:cNvPr>
          <p:cNvSpPr txBox="1"/>
          <p:nvPr/>
        </p:nvSpPr>
        <p:spPr>
          <a:xfrm>
            <a:off x="4976191" y="3369954"/>
            <a:ext cx="806725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Sorafenib </a:t>
            </a:r>
            <a:br>
              <a:rPr kumimoji="0" lang="fr-FR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TACE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srgbClr val="2258B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1" name="ZoneTexte 170">
            <a:extLst>
              <a:ext uri="{FF2B5EF4-FFF2-40B4-BE49-F238E27FC236}">
                <a16:creationId xmlns:a16="http://schemas.microsoft.com/office/drawing/2014/main" id="{F21E4866-6B6A-27CF-B757-50C69B3BD663}"/>
              </a:ext>
            </a:extLst>
          </p:cNvPr>
          <p:cNvSpPr txBox="1"/>
          <p:nvPr/>
        </p:nvSpPr>
        <p:spPr>
          <a:xfrm>
            <a:off x="4996069" y="3833779"/>
            <a:ext cx="940905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Sorafenib 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794436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3" name="Tableau 1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6942198"/>
              </p:ext>
            </p:extLst>
          </p:nvPr>
        </p:nvGraphicFramePr>
        <p:xfrm>
          <a:off x="6210011" y="1748932"/>
          <a:ext cx="5644189" cy="3566218"/>
        </p:xfrm>
        <a:graphic>
          <a:graphicData uri="http://schemas.openxmlformats.org/drawingml/2006/table">
            <a:tbl>
              <a:tblPr firstRow="1" bandRow="1"/>
              <a:tblGrid>
                <a:gridCol w="847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2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7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5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501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598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31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2000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15875" indent="0" algn="l"/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Sous-groupes</a:t>
                      </a:r>
                    </a:p>
                  </a:txBody>
                  <a:tcPr marL="7200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Tous</a:t>
                      </a:r>
                      <a:endParaRPr lang="fr-FR" sz="10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i="0">
                          <a:solidFill>
                            <a:schemeClr val="bg1"/>
                          </a:solidFill>
                          <a:latin typeface="+mn-lt"/>
                        </a:rPr>
                        <a:t>S-T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b="0" i="0">
                          <a:solidFill>
                            <a:schemeClr val="bg1"/>
                          </a:solidFill>
                          <a:latin typeface="+mn-lt"/>
                        </a:rPr>
                        <a:t>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526">
                <a:tc gridSpan="2">
                  <a:txBody>
                    <a:bodyPr/>
                    <a:lstStyle/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da-DK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87313" algn="ctr">
                        <a:spcBef>
                          <a:spcPts val="0"/>
                        </a:spcBef>
                      </a:pPr>
                      <a:endParaRPr lang="fr-FR" sz="10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0,57 (0,36-0,91)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52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Age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≤</a:t>
                      </a: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r>
                        <a:rPr lang="en-US" sz="105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ans</a:t>
                      </a:r>
                      <a:endParaRPr lang="en-US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87313" algn="ctr">
                        <a:spcBef>
                          <a:spcPts val="0"/>
                        </a:spcBef>
                      </a:pPr>
                      <a:endParaRPr lang="fr-FR" sz="10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0,39 (0,19-0,78)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&gt;50 </a:t>
                      </a:r>
                      <a:r>
                        <a:rPr lang="da-DK" sz="105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ans</a:t>
                      </a:r>
                      <a:endParaRPr lang="fr-FR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87313" algn="ctr">
                        <a:spcBef>
                          <a:spcPts val="0"/>
                        </a:spcBef>
                      </a:pPr>
                      <a:endParaRPr lang="fr-FR" sz="10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0,74 (0,40-1,39)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Sexe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Homme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ctr">
                        <a:spcBef>
                          <a:spcPts val="0"/>
                        </a:spcBef>
                      </a:pPr>
                      <a:endParaRPr lang="fr-FR" sz="10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0,56 (0,34-0,94)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Femme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Bef>
                          <a:spcPts val="0"/>
                        </a:spcBef>
                      </a:pPr>
                      <a:endParaRPr lang="fr-FR" sz="10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0,50 (0,16-1,53)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52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Étiologie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914400" rtl="0" eaLnBrk="1" latinLnBrk="0" hangingPunct="1"/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HBV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spcBef>
                          <a:spcPts val="0"/>
                        </a:spcBef>
                      </a:pPr>
                      <a:endParaRPr lang="fr-FR" sz="100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0,64 (0,40-1,05)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Autre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0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0,18 (0,03-0,96)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52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AFP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&lt;400 ng/mL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104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spcBef>
                          <a:spcPts val="0"/>
                        </a:spcBef>
                      </a:pPr>
                      <a:endParaRPr lang="fr-FR" sz="100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0,55 (0,28-1,08)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</a:t>
                      </a: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400 ng/mL</a:t>
                      </a:r>
                      <a:endParaRPr lang="fr-FR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0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0,65 (0,34-1,25)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15875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Nombre </a:t>
                      </a:r>
                      <a:b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de tumeurs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Une seule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0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0,54 (0,26-1,10)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Multiple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0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0,52 (0,27-0,99)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Taille de </a:t>
                      </a:r>
                      <a:b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la tumeur principale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050"/>
                        <a:t>&lt;5 cm</a:t>
                      </a:r>
                      <a:endParaRPr lang="fr-FR" sz="1050" dirty="0"/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0,68 (0,29-1,58)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</a:t>
                      </a: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 cm </a:t>
                      </a:r>
                      <a:endParaRPr lang="fr-FR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0,52 (0,26-0,91)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PVTT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 / II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106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0,62</a:t>
                      </a:r>
                      <a:r>
                        <a:rPr lang="en-US" sz="105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(0,33-1,17)</a:t>
                      </a:r>
                      <a:endParaRPr lang="en-US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526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III</a:t>
                      </a:r>
                      <a:endParaRPr lang="fr-FR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0,62 (0,31-1,24)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graphicFrame>
        <p:nvGraphicFramePr>
          <p:cNvPr id="16" name="Tableau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9366770"/>
              </p:ext>
            </p:extLst>
          </p:nvPr>
        </p:nvGraphicFramePr>
        <p:xfrm>
          <a:off x="379379" y="1748932"/>
          <a:ext cx="5644189" cy="3566218"/>
        </p:xfrm>
        <a:graphic>
          <a:graphicData uri="http://schemas.openxmlformats.org/drawingml/2006/table">
            <a:tbl>
              <a:tblPr firstRow="1" bandRow="1"/>
              <a:tblGrid>
                <a:gridCol w="847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2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7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5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501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598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31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2000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15875" indent="0" algn="l"/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Sous-groupes</a:t>
                      </a:r>
                    </a:p>
                  </a:txBody>
                  <a:tcPr marL="7200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Tous</a:t>
                      </a:r>
                      <a:endParaRPr lang="fr-FR" sz="10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i="0">
                          <a:solidFill>
                            <a:schemeClr val="bg1"/>
                          </a:solidFill>
                          <a:latin typeface="+mn-lt"/>
                        </a:rPr>
                        <a:t>S-T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b="0" i="0">
                          <a:solidFill>
                            <a:schemeClr val="bg1"/>
                          </a:solidFill>
                          <a:latin typeface="+mn-lt"/>
                        </a:rPr>
                        <a:t>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526">
                <a:tc gridSpan="2">
                  <a:txBody>
                    <a:bodyPr/>
                    <a:lstStyle/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da-DK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87313" algn="ctr">
                        <a:spcBef>
                          <a:spcPts val="0"/>
                        </a:spcBef>
                      </a:pPr>
                      <a:endParaRPr lang="fr-FR" sz="10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0,57 (0,40-0,83)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52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Age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≤</a:t>
                      </a: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r>
                        <a:rPr lang="en-US" sz="105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ans</a:t>
                      </a:r>
                      <a:endParaRPr lang="en-US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87313" algn="ctr">
                        <a:spcBef>
                          <a:spcPts val="0"/>
                        </a:spcBef>
                      </a:pPr>
                      <a:endParaRPr lang="fr-FR" sz="10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0,46 (0,26-0,81)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&gt;50 </a:t>
                      </a:r>
                      <a:r>
                        <a:rPr lang="da-DK" sz="105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ans</a:t>
                      </a:r>
                      <a:endParaRPr lang="fr-FR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87313" algn="ctr">
                        <a:spcBef>
                          <a:spcPts val="0"/>
                        </a:spcBef>
                      </a:pPr>
                      <a:endParaRPr lang="fr-FR" sz="10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0,66 (0,41-1,07)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Sexe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Homme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ctr">
                        <a:spcBef>
                          <a:spcPts val="0"/>
                        </a:spcBef>
                      </a:pPr>
                      <a:endParaRPr lang="fr-FR" sz="10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0,59 (0,40-0,88)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Femme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Bef>
                          <a:spcPts val="0"/>
                        </a:spcBef>
                      </a:pPr>
                      <a:endParaRPr lang="fr-FR" sz="10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0,37 (0,12-1,11)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52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Étiologie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914400" rtl="0" eaLnBrk="1" latinLnBrk="0" hangingPunct="1"/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HBV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spcBef>
                          <a:spcPts val="0"/>
                        </a:spcBef>
                      </a:pPr>
                      <a:endParaRPr lang="fr-FR" sz="100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0,63 (0,43-0,92)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Autre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0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0,26 (0,07-0,95)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52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AFP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&lt;400 ng/mL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104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spcBef>
                          <a:spcPts val="0"/>
                        </a:spcBef>
                      </a:pPr>
                      <a:endParaRPr lang="fr-FR" sz="100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0,53 (0,33-0,86)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</a:t>
                      </a: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400 ng/mL</a:t>
                      </a:r>
                      <a:endParaRPr lang="fr-FR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0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0,67 (0,38-1,18)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15875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Nombre </a:t>
                      </a:r>
                      <a:b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de tumeurs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Une seule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0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0,74 (0,42-1,34)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Multiple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0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0,46 (0,28-0,76)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Taille de </a:t>
                      </a:r>
                      <a:b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la tumeur principale</a:t>
                      </a: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050"/>
                        <a:t>&lt;5 cm</a:t>
                      </a:r>
                      <a:endParaRPr lang="fr-FR" sz="1050" dirty="0"/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0,89 (0,45-1,77)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</a:t>
                      </a: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 cm </a:t>
                      </a:r>
                      <a:endParaRPr lang="fr-FR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0,50 (0,33-0,78)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15875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PVTT</a:t>
                      </a:r>
                    </a:p>
                  </a:txBody>
                  <a:tcPr marL="72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 / II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106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0,56</a:t>
                      </a:r>
                      <a:r>
                        <a:rPr lang="en-US" sz="105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(0,35-0,89)</a:t>
                      </a:r>
                      <a:endParaRPr lang="en-US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526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III</a:t>
                      </a:r>
                      <a:endParaRPr lang="fr-FR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05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0,66 (0,36-1,18)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Kuang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#493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1159591"/>
            <a:ext cx="10332000" cy="324436"/>
          </a:xfrm>
        </p:spPr>
        <p:txBody>
          <a:bodyPr/>
          <a:lstStyle/>
          <a:p>
            <a:r>
              <a:rPr lang="da-DK" dirty="0"/>
              <a:t>Résultats : Etude positive dans l’ensemble des sous groupes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FEE20FB-4D27-BAF7-4073-41B2F7AEB2FA}"/>
              </a:ext>
            </a:extLst>
          </p:cNvPr>
          <p:cNvSpPr txBox="1"/>
          <p:nvPr/>
        </p:nvSpPr>
        <p:spPr>
          <a:xfrm>
            <a:off x="391046" y="1463522"/>
            <a:ext cx="10172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SSR</a:t>
            </a:r>
          </a:p>
        </p:txBody>
      </p:sp>
      <p:grpSp>
        <p:nvGrpSpPr>
          <p:cNvPr id="263" name="Groupe 262"/>
          <p:cNvGrpSpPr/>
          <p:nvPr/>
        </p:nvGrpSpPr>
        <p:grpSpPr>
          <a:xfrm>
            <a:off x="70188" y="5775282"/>
            <a:ext cx="12036084" cy="396000"/>
            <a:chOff x="3421181" y="5803858"/>
            <a:chExt cx="5213154" cy="396000"/>
          </a:xfrm>
        </p:grpSpPr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55958524-5DD8-1510-9EB5-02D1589FED71}"/>
                </a:ext>
              </a:extLst>
            </p:cNvPr>
            <p:cNvSpPr txBox="1"/>
            <p:nvPr/>
          </p:nvSpPr>
          <p:spPr>
            <a:xfrm>
              <a:off x="3509465" y="5803858"/>
              <a:ext cx="5124870" cy="39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Tx/>
                <a:buNone/>
                <a:tabLst/>
                <a:defRPr/>
              </a:pPr>
              <a:r>
                <a:rPr kumimoji="0" lang="da-DK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</a:t>
              </a:r>
              <a:r>
                <a:rPr kumimoji="0" lang="da-DK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Etude positive dans </a:t>
              </a:r>
              <a:r>
                <a:rPr kumimoji="0" lang="da-DK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tous</a:t>
              </a:r>
              <a:r>
                <a:rPr kumimoji="0" lang="da-DK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les </a:t>
              </a:r>
              <a:r>
                <a:rPr kumimoji="0" lang="da-DK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sous-groupes</a:t>
              </a:r>
              <a:r>
                <a:rPr kumimoji="0" lang="da-DK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.  </a:t>
              </a:r>
              <a:r>
                <a:rPr kumimoji="0" lang="da-DK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Stratégie</a:t>
              </a:r>
              <a:r>
                <a:rPr kumimoji="0" lang="da-DK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à </a:t>
              </a:r>
              <a:r>
                <a:rPr kumimoji="0" lang="da-DK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confirmer</a:t>
              </a:r>
              <a:r>
                <a:rPr kumimoji="0" lang="da-DK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en population non </a:t>
              </a:r>
              <a:r>
                <a:rPr kumimoji="0" lang="da-DK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asiatique</a:t>
              </a:r>
              <a:r>
                <a:rPr kumimoji="0" lang="da-DK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.</a:t>
              </a:r>
              <a:endPara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Chevron 8">
              <a:extLst>
                <a:ext uri="{FF2B5EF4-FFF2-40B4-BE49-F238E27FC236}">
                  <a16:creationId xmlns:a16="http://schemas.microsoft.com/office/drawing/2014/main" id="{4F269BE6-DB98-9C65-732D-BA6D4CD0C642}"/>
                </a:ext>
              </a:extLst>
            </p:cNvPr>
            <p:cNvSpPr/>
            <p:nvPr/>
          </p:nvSpPr>
          <p:spPr>
            <a:xfrm>
              <a:off x="3421181" y="5883632"/>
              <a:ext cx="177475" cy="253522"/>
            </a:xfrm>
            <a:prstGeom prst="chevron">
              <a:avLst>
                <a:gd name="adj" fmla="val 6079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" name="Titr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SOR-TACE : </a:t>
            </a:r>
            <a:br>
              <a:rPr lang="fr-FR"/>
            </a:br>
            <a:r>
              <a:rPr lang="fr-FR"/>
              <a:t>sorafenib +/- TACE dans le CHC opéré avec thrombose porte </a:t>
            </a:r>
          </a:p>
        </p:txBody>
      </p:sp>
      <p:grpSp>
        <p:nvGrpSpPr>
          <p:cNvPr id="265" name="Groupe 264"/>
          <p:cNvGrpSpPr/>
          <p:nvPr/>
        </p:nvGrpSpPr>
        <p:grpSpPr>
          <a:xfrm>
            <a:off x="2493068" y="2021292"/>
            <a:ext cx="3375991" cy="3701396"/>
            <a:chOff x="2324868" y="2074300"/>
            <a:chExt cx="3375991" cy="3701396"/>
          </a:xfrm>
        </p:grpSpPr>
        <p:sp>
          <p:nvSpPr>
            <p:cNvPr id="17" name="Rectangle 16"/>
            <p:cNvSpPr/>
            <p:nvPr/>
          </p:nvSpPr>
          <p:spPr>
            <a:xfrm>
              <a:off x="2324868" y="5545022"/>
              <a:ext cx="1053650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1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En faveur S-T</a:t>
              </a:r>
              <a:endParaRPr kumimoji="0" lang="fr-FR" sz="800" b="0" i="1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0" name="Groupe 19"/>
            <p:cNvGrpSpPr/>
            <p:nvPr/>
          </p:nvGrpSpPr>
          <p:grpSpPr>
            <a:xfrm>
              <a:off x="3617223" y="5220414"/>
              <a:ext cx="862270" cy="81643"/>
              <a:chOff x="6560600" y="5952247"/>
              <a:chExt cx="862270" cy="81643"/>
            </a:xfrm>
          </p:grpSpPr>
          <p:cxnSp>
            <p:nvCxnSpPr>
              <p:cNvPr id="88" name="Connecteur droit 87"/>
              <p:cNvCxnSpPr/>
              <p:nvPr/>
            </p:nvCxnSpPr>
            <p:spPr>
              <a:xfrm>
                <a:off x="6560600" y="5993068"/>
                <a:ext cx="862270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9" name="Rectangle 88"/>
              <p:cNvSpPr/>
              <p:nvPr/>
            </p:nvSpPr>
            <p:spPr>
              <a:xfrm>
                <a:off x="6848269" y="5952247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Groupe 21"/>
            <p:cNvGrpSpPr/>
            <p:nvPr/>
          </p:nvGrpSpPr>
          <p:grpSpPr>
            <a:xfrm>
              <a:off x="3591112" y="4724035"/>
              <a:ext cx="465569" cy="81643"/>
              <a:chOff x="7125886" y="5826580"/>
              <a:chExt cx="465569" cy="81643"/>
            </a:xfrm>
          </p:grpSpPr>
          <p:cxnSp>
            <p:nvCxnSpPr>
              <p:cNvPr id="84" name="Connecteur droit 83"/>
              <p:cNvCxnSpPr/>
              <p:nvPr/>
            </p:nvCxnSpPr>
            <p:spPr>
              <a:xfrm>
                <a:off x="7125886" y="5867401"/>
                <a:ext cx="465569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Rectangle 8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Groupe 23"/>
            <p:cNvGrpSpPr/>
            <p:nvPr/>
          </p:nvGrpSpPr>
          <p:grpSpPr>
            <a:xfrm>
              <a:off x="3591112" y="3625076"/>
              <a:ext cx="542161" cy="81643"/>
              <a:chOff x="7107741" y="5826580"/>
              <a:chExt cx="542161" cy="81643"/>
            </a:xfrm>
          </p:grpSpPr>
          <p:cxnSp>
            <p:nvCxnSpPr>
              <p:cNvPr id="80" name="Connecteur droit 79"/>
              <p:cNvCxnSpPr/>
              <p:nvPr/>
            </p:nvCxnSpPr>
            <p:spPr>
              <a:xfrm>
                <a:off x="7107741" y="5867401"/>
                <a:ext cx="542161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" name="Rectangle 80"/>
              <p:cNvSpPr/>
              <p:nvPr/>
            </p:nvSpPr>
            <p:spPr>
              <a:xfrm>
                <a:off x="726860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7" name="Groupe 26"/>
            <p:cNvGrpSpPr/>
            <p:nvPr/>
          </p:nvGrpSpPr>
          <p:grpSpPr>
            <a:xfrm>
              <a:off x="3691502" y="3200397"/>
              <a:ext cx="512528" cy="81643"/>
              <a:chOff x="6990427" y="5826580"/>
              <a:chExt cx="512528" cy="81643"/>
            </a:xfrm>
          </p:grpSpPr>
          <p:cxnSp>
            <p:nvCxnSpPr>
              <p:cNvPr id="78" name="Connecteur droit 77"/>
              <p:cNvCxnSpPr/>
              <p:nvPr/>
            </p:nvCxnSpPr>
            <p:spPr>
              <a:xfrm>
                <a:off x="6990427" y="5867401"/>
                <a:ext cx="512528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" name="Rectangle 78"/>
              <p:cNvSpPr/>
              <p:nvPr/>
            </p:nvSpPr>
            <p:spPr>
              <a:xfrm>
                <a:off x="7168438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8" name="Groupe 27"/>
            <p:cNvGrpSpPr/>
            <p:nvPr/>
          </p:nvGrpSpPr>
          <p:grpSpPr>
            <a:xfrm>
              <a:off x="3355627" y="2979416"/>
              <a:ext cx="1050226" cy="81643"/>
              <a:chOff x="6908220" y="5826580"/>
              <a:chExt cx="1050226" cy="81643"/>
            </a:xfrm>
          </p:grpSpPr>
          <p:cxnSp>
            <p:nvCxnSpPr>
              <p:cNvPr id="76" name="Connecteur droit 75"/>
              <p:cNvCxnSpPr/>
              <p:nvPr/>
            </p:nvCxnSpPr>
            <p:spPr>
              <a:xfrm>
                <a:off x="6908220" y="5867401"/>
                <a:ext cx="105022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" name="Rectangle 76"/>
              <p:cNvSpPr/>
              <p:nvPr/>
            </p:nvSpPr>
            <p:spPr>
              <a:xfrm>
                <a:off x="7143705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e 28"/>
            <p:cNvGrpSpPr/>
            <p:nvPr/>
          </p:nvGrpSpPr>
          <p:grpSpPr>
            <a:xfrm>
              <a:off x="3657704" y="2768164"/>
              <a:ext cx="505775" cy="81643"/>
              <a:chOff x="7094176" y="5826580"/>
              <a:chExt cx="505775" cy="81643"/>
            </a:xfrm>
          </p:grpSpPr>
          <p:cxnSp>
            <p:nvCxnSpPr>
              <p:cNvPr id="74" name="Connecteur droit 73"/>
              <p:cNvCxnSpPr/>
              <p:nvPr/>
            </p:nvCxnSpPr>
            <p:spPr>
              <a:xfrm>
                <a:off x="7094176" y="5867401"/>
                <a:ext cx="505775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Rectangle 7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e 29"/>
            <p:cNvGrpSpPr/>
            <p:nvPr/>
          </p:nvGrpSpPr>
          <p:grpSpPr>
            <a:xfrm>
              <a:off x="3661869" y="2546876"/>
              <a:ext cx="707326" cy="81643"/>
              <a:chOff x="7012092" y="5826580"/>
              <a:chExt cx="707326" cy="81643"/>
            </a:xfrm>
          </p:grpSpPr>
          <p:cxnSp>
            <p:nvCxnSpPr>
              <p:cNvPr id="72" name="Connecteur droit 71"/>
              <p:cNvCxnSpPr/>
              <p:nvPr/>
            </p:nvCxnSpPr>
            <p:spPr>
              <a:xfrm>
                <a:off x="7012092" y="5867401"/>
                <a:ext cx="70732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Rectangle 7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1" name="Groupe 30"/>
            <p:cNvGrpSpPr/>
            <p:nvPr/>
          </p:nvGrpSpPr>
          <p:grpSpPr>
            <a:xfrm>
              <a:off x="3508538" y="2343447"/>
              <a:ext cx="582884" cy="81643"/>
              <a:chOff x="7076376" y="5826580"/>
              <a:chExt cx="582884" cy="81643"/>
            </a:xfrm>
          </p:grpSpPr>
          <p:cxnSp>
            <p:nvCxnSpPr>
              <p:cNvPr id="70" name="Connecteur droit 69"/>
              <p:cNvCxnSpPr/>
              <p:nvPr/>
            </p:nvCxnSpPr>
            <p:spPr>
              <a:xfrm>
                <a:off x="7076376" y="5867401"/>
                <a:ext cx="582884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Rectangle 7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2" name="Groupe 31"/>
            <p:cNvGrpSpPr/>
            <p:nvPr/>
          </p:nvGrpSpPr>
          <p:grpSpPr>
            <a:xfrm>
              <a:off x="3195339" y="2074300"/>
              <a:ext cx="1488717" cy="3545788"/>
              <a:chOff x="6343963" y="2589885"/>
              <a:chExt cx="1488717" cy="3545788"/>
            </a:xfrm>
          </p:grpSpPr>
          <p:grpSp>
            <p:nvGrpSpPr>
              <p:cNvPr id="63" name="Groupe 62"/>
              <p:cNvGrpSpPr/>
              <p:nvPr/>
            </p:nvGrpSpPr>
            <p:grpSpPr>
              <a:xfrm>
                <a:off x="6343963" y="2589885"/>
                <a:ext cx="1488717" cy="3471482"/>
                <a:chOff x="6343963" y="2589885"/>
                <a:chExt cx="1488717" cy="3471482"/>
              </a:xfrm>
            </p:grpSpPr>
            <p:cxnSp>
              <p:nvCxnSpPr>
                <p:cNvPr id="68" name="Connecteur droit 67"/>
                <p:cNvCxnSpPr/>
                <p:nvPr/>
              </p:nvCxnSpPr>
              <p:spPr>
                <a:xfrm>
                  <a:off x="6343963" y="6060607"/>
                  <a:ext cx="1488717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9" name="Connecteur droit 68"/>
                <p:cNvCxnSpPr/>
                <p:nvPr/>
              </p:nvCxnSpPr>
              <p:spPr>
                <a:xfrm flipV="1">
                  <a:off x="7432121" y="2589885"/>
                  <a:ext cx="0" cy="347148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4" name="Groupe 63"/>
              <p:cNvGrpSpPr/>
              <p:nvPr/>
            </p:nvGrpSpPr>
            <p:grpSpPr>
              <a:xfrm>
                <a:off x="6657162" y="6063673"/>
                <a:ext cx="1072128" cy="72000"/>
                <a:chOff x="6657162" y="6063673"/>
                <a:chExt cx="1072128" cy="72000"/>
              </a:xfrm>
            </p:grpSpPr>
            <p:cxnSp>
              <p:nvCxnSpPr>
                <p:cNvPr id="65" name="Connecteur droit 64"/>
                <p:cNvCxnSpPr/>
                <p:nvPr/>
              </p:nvCxnSpPr>
              <p:spPr>
                <a:xfrm>
                  <a:off x="6657162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6" name="Connecteur droit 65"/>
                <p:cNvCxnSpPr/>
                <p:nvPr/>
              </p:nvCxnSpPr>
              <p:spPr>
                <a:xfrm>
                  <a:off x="7434362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" name="Connecteur droit 104"/>
                <p:cNvCxnSpPr/>
                <p:nvPr/>
              </p:nvCxnSpPr>
              <p:spPr>
                <a:xfrm>
                  <a:off x="6925132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" name="Connecteur droit 105"/>
                <p:cNvCxnSpPr/>
                <p:nvPr/>
              </p:nvCxnSpPr>
              <p:spPr>
                <a:xfrm>
                  <a:off x="7188478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" name="Connecteur droit 106"/>
                <p:cNvCxnSpPr/>
                <p:nvPr/>
              </p:nvCxnSpPr>
              <p:spPr>
                <a:xfrm>
                  <a:off x="7729290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6" name="Groupe 35"/>
            <p:cNvGrpSpPr/>
            <p:nvPr/>
          </p:nvGrpSpPr>
          <p:grpSpPr>
            <a:xfrm>
              <a:off x="3547303" y="4261295"/>
              <a:ext cx="483940" cy="81643"/>
              <a:chOff x="7116464" y="5826580"/>
              <a:chExt cx="483940" cy="81643"/>
            </a:xfrm>
          </p:grpSpPr>
          <p:cxnSp>
            <p:nvCxnSpPr>
              <p:cNvPr id="61" name="Connecteur droit 60"/>
              <p:cNvCxnSpPr/>
              <p:nvPr/>
            </p:nvCxnSpPr>
            <p:spPr>
              <a:xfrm>
                <a:off x="7116464" y="5867401"/>
                <a:ext cx="483940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Rectangle 6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" name="Groupe 36"/>
            <p:cNvGrpSpPr/>
            <p:nvPr/>
          </p:nvGrpSpPr>
          <p:grpSpPr>
            <a:xfrm>
              <a:off x="3324329" y="3420692"/>
              <a:ext cx="906585" cy="81643"/>
              <a:chOff x="6954687" y="5826580"/>
              <a:chExt cx="906585" cy="81643"/>
            </a:xfrm>
          </p:grpSpPr>
          <p:cxnSp>
            <p:nvCxnSpPr>
              <p:cNvPr id="59" name="Connecteur droit 58"/>
              <p:cNvCxnSpPr/>
              <p:nvPr/>
            </p:nvCxnSpPr>
            <p:spPr>
              <a:xfrm>
                <a:off x="6954687" y="5867401"/>
                <a:ext cx="906585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" name="Rectangle 59"/>
              <p:cNvSpPr/>
              <p:nvPr/>
            </p:nvSpPr>
            <p:spPr>
              <a:xfrm>
                <a:off x="7114752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8" name="Groupe 37"/>
            <p:cNvGrpSpPr/>
            <p:nvPr/>
          </p:nvGrpSpPr>
          <p:grpSpPr>
            <a:xfrm>
              <a:off x="3646410" y="2124877"/>
              <a:ext cx="486863" cy="81643"/>
              <a:chOff x="7097534" y="5826580"/>
              <a:chExt cx="486863" cy="81643"/>
            </a:xfrm>
          </p:grpSpPr>
          <p:cxnSp>
            <p:nvCxnSpPr>
              <p:cNvPr id="57" name="Connecteur droit 56"/>
              <p:cNvCxnSpPr/>
              <p:nvPr/>
            </p:nvCxnSpPr>
            <p:spPr>
              <a:xfrm>
                <a:off x="7097534" y="5867401"/>
                <a:ext cx="486863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" name="Rectangle 57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oupe 38"/>
            <p:cNvGrpSpPr/>
            <p:nvPr/>
          </p:nvGrpSpPr>
          <p:grpSpPr>
            <a:xfrm>
              <a:off x="3591112" y="4994150"/>
              <a:ext cx="572367" cy="81643"/>
              <a:chOff x="7058259" y="5826580"/>
              <a:chExt cx="572367" cy="81643"/>
            </a:xfrm>
          </p:grpSpPr>
          <p:cxnSp>
            <p:nvCxnSpPr>
              <p:cNvPr id="55" name="Connecteur droit 54"/>
              <p:cNvCxnSpPr/>
              <p:nvPr/>
            </p:nvCxnSpPr>
            <p:spPr>
              <a:xfrm>
                <a:off x="7058259" y="5867401"/>
                <a:ext cx="572367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" name="Rectangle 55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" name="Groupe 39"/>
            <p:cNvGrpSpPr/>
            <p:nvPr/>
          </p:nvGrpSpPr>
          <p:grpSpPr>
            <a:xfrm>
              <a:off x="3621163" y="3856487"/>
              <a:ext cx="858330" cy="81643"/>
              <a:chOff x="6971061" y="5826580"/>
              <a:chExt cx="858330" cy="81643"/>
            </a:xfrm>
          </p:grpSpPr>
          <p:cxnSp>
            <p:nvCxnSpPr>
              <p:cNvPr id="53" name="Connecteur droit 52"/>
              <p:cNvCxnSpPr/>
              <p:nvPr/>
            </p:nvCxnSpPr>
            <p:spPr>
              <a:xfrm>
                <a:off x="6971061" y="5867401"/>
                <a:ext cx="858330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" name="Rectangle 53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oupe 110"/>
            <p:cNvGrpSpPr/>
            <p:nvPr/>
          </p:nvGrpSpPr>
          <p:grpSpPr>
            <a:xfrm>
              <a:off x="3391910" y="5560252"/>
              <a:ext cx="1354100" cy="215444"/>
              <a:chOff x="3391910" y="5570926"/>
              <a:chExt cx="1354100" cy="215444"/>
            </a:xfrm>
          </p:grpSpPr>
          <p:sp>
            <p:nvSpPr>
              <p:cNvPr id="33" name="Rectangle 32"/>
              <p:cNvSpPr/>
              <p:nvPr/>
            </p:nvSpPr>
            <p:spPr>
              <a:xfrm>
                <a:off x="4163479" y="5570926"/>
                <a:ext cx="242374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3391910" y="5570926"/>
                <a:ext cx="254500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square" lIns="0" r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0,2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4417074" y="5570926"/>
                <a:ext cx="328936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1,2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3657704" y="5570926"/>
                <a:ext cx="254500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square" lIns="0" r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0,5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3923970" y="5570926"/>
                <a:ext cx="254500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square" lIns="0" r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0,8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oupe 116"/>
            <p:cNvGrpSpPr/>
            <p:nvPr/>
          </p:nvGrpSpPr>
          <p:grpSpPr>
            <a:xfrm>
              <a:off x="3707133" y="4477133"/>
              <a:ext cx="904907" cy="81643"/>
              <a:chOff x="6833271" y="5826580"/>
              <a:chExt cx="904907" cy="81643"/>
            </a:xfrm>
          </p:grpSpPr>
          <p:cxnSp>
            <p:nvCxnSpPr>
              <p:cNvPr id="118" name="Connecteur droit 117"/>
              <p:cNvCxnSpPr/>
              <p:nvPr/>
            </p:nvCxnSpPr>
            <p:spPr>
              <a:xfrm>
                <a:off x="6833271" y="5867401"/>
                <a:ext cx="904907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119" name="Rectangle 11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3" name="Groupe 122"/>
            <p:cNvGrpSpPr/>
            <p:nvPr/>
          </p:nvGrpSpPr>
          <p:grpSpPr>
            <a:xfrm>
              <a:off x="3685976" y="4061849"/>
              <a:ext cx="926064" cy="81643"/>
              <a:chOff x="6812114" y="5826580"/>
              <a:chExt cx="926064" cy="81643"/>
            </a:xfrm>
          </p:grpSpPr>
          <p:cxnSp>
            <p:nvCxnSpPr>
              <p:cNvPr id="124" name="Connecteur droit 123"/>
              <p:cNvCxnSpPr/>
              <p:nvPr/>
            </p:nvCxnSpPr>
            <p:spPr>
              <a:xfrm>
                <a:off x="6812114" y="5867401"/>
                <a:ext cx="926064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125" name="Rectangle 124"/>
              <p:cNvSpPr/>
              <p:nvPr/>
            </p:nvSpPr>
            <p:spPr>
              <a:xfrm>
                <a:off x="7095235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42" name="Rectangle 141"/>
            <p:cNvSpPr/>
            <p:nvPr/>
          </p:nvSpPr>
          <p:spPr>
            <a:xfrm>
              <a:off x="4647209" y="5560012"/>
              <a:ext cx="1053650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1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En faveur T</a:t>
              </a:r>
              <a:endParaRPr kumimoji="0" lang="fr-FR" sz="800" b="0" i="1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64" name="Groupe 263"/>
          <p:cNvGrpSpPr/>
          <p:nvPr/>
        </p:nvGrpSpPr>
        <p:grpSpPr>
          <a:xfrm>
            <a:off x="8263159" y="2021292"/>
            <a:ext cx="3340822" cy="3701396"/>
            <a:chOff x="8094959" y="2074300"/>
            <a:chExt cx="3340822" cy="3701396"/>
          </a:xfrm>
        </p:grpSpPr>
        <p:sp>
          <p:nvSpPr>
            <p:cNvPr id="163" name="Rectangle 162"/>
            <p:cNvSpPr/>
            <p:nvPr/>
          </p:nvSpPr>
          <p:spPr>
            <a:xfrm>
              <a:off x="8094959" y="5545022"/>
              <a:ext cx="1053650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1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En faveur S-T</a:t>
              </a:r>
              <a:endParaRPr kumimoji="0" lang="fr-FR" sz="800" b="0" i="1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4" name="Groupe 163"/>
            <p:cNvGrpSpPr/>
            <p:nvPr/>
          </p:nvGrpSpPr>
          <p:grpSpPr>
            <a:xfrm>
              <a:off x="9387314" y="5220414"/>
              <a:ext cx="922993" cy="81643"/>
              <a:chOff x="6560600" y="5952247"/>
              <a:chExt cx="922993" cy="81643"/>
            </a:xfrm>
          </p:grpSpPr>
          <p:cxnSp>
            <p:nvCxnSpPr>
              <p:cNvPr id="224" name="Connecteur droit 223"/>
              <p:cNvCxnSpPr/>
              <p:nvPr/>
            </p:nvCxnSpPr>
            <p:spPr>
              <a:xfrm>
                <a:off x="6560600" y="5993068"/>
                <a:ext cx="922993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" name="Rectangle 224"/>
              <p:cNvSpPr/>
              <p:nvPr/>
            </p:nvSpPr>
            <p:spPr>
              <a:xfrm>
                <a:off x="6834361" y="5952247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65" name="Groupe 164"/>
            <p:cNvGrpSpPr/>
            <p:nvPr/>
          </p:nvGrpSpPr>
          <p:grpSpPr>
            <a:xfrm>
              <a:off x="9325242" y="4724035"/>
              <a:ext cx="648879" cy="81643"/>
              <a:chOff x="7025981" y="5826580"/>
              <a:chExt cx="648879" cy="81643"/>
            </a:xfrm>
          </p:grpSpPr>
          <p:cxnSp>
            <p:nvCxnSpPr>
              <p:cNvPr id="222" name="Connecteur droit 221"/>
              <p:cNvCxnSpPr/>
              <p:nvPr/>
            </p:nvCxnSpPr>
            <p:spPr>
              <a:xfrm>
                <a:off x="7025981" y="5867401"/>
                <a:ext cx="648879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3" name="Rectangle 22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66" name="Groupe 165"/>
            <p:cNvGrpSpPr/>
            <p:nvPr/>
          </p:nvGrpSpPr>
          <p:grpSpPr>
            <a:xfrm>
              <a:off x="9361203" y="3625076"/>
              <a:ext cx="778083" cy="81643"/>
              <a:chOff x="7107741" y="5826580"/>
              <a:chExt cx="778083" cy="81643"/>
            </a:xfrm>
          </p:grpSpPr>
          <p:cxnSp>
            <p:nvCxnSpPr>
              <p:cNvPr id="220" name="Connecteur droit 219"/>
              <p:cNvCxnSpPr/>
              <p:nvPr/>
            </p:nvCxnSpPr>
            <p:spPr>
              <a:xfrm>
                <a:off x="7107741" y="5867401"/>
                <a:ext cx="778083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1" name="Rectangle 220"/>
              <p:cNvSpPr/>
              <p:nvPr/>
            </p:nvSpPr>
            <p:spPr>
              <a:xfrm>
                <a:off x="7333713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67" name="Groupe 166"/>
            <p:cNvGrpSpPr/>
            <p:nvPr/>
          </p:nvGrpSpPr>
          <p:grpSpPr>
            <a:xfrm>
              <a:off x="9461593" y="3200397"/>
              <a:ext cx="646619" cy="81643"/>
              <a:chOff x="6990427" y="5826580"/>
              <a:chExt cx="646619" cy="81643"/>
            </a:xfrm>
          </p:grpSpPr>
          <p:cxnSp>
            <p:nvCxnSpPr>
              <p:cNvPr id="218" name="Connecteur droit 217"/>
              <p:cNvCxnSpPr/>
              <p:nvPr/>
            </p:nvCxnSpPr>
            <p:spPr>
              <a:xfrm>
                <a:off x="6990427" y="5867401"/>
                <a:ext cx="64661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9" name="Rectangle 218"/>
              <p:cNvSpPr/>
              <p:nvPr/>
            </p:nvSpPr>
            <p:spPr>
              <a:xfrm>
                <a:off x="7193344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1" name="Groupe 170"/>
            <p:cNvGrpSpPr/>
            <p:nvPr/>
          </p:nvGrpSpPr>
          <p:grpSpPr>
            <a:xfrm>
              <a:off x="9278629" y="2343447"/>
              <a:ext cx="582884" cy="81643"/>
              <a:chOff x="7076376" y="5826580"/>
              <a:chExt cx="582884" cy="81643"/>
            </a:xfrm>
          </p:grpSpPr>
          <p:cxnSp>
            <p:nvCxnSpPr>
              <p:cNvPr id="210" name="Connecteur droit 209"/>
              <p:cNvCxnSpPr/>
              <p:nvPr/>
            </p:nvCxnSpPr>
            <p:spPr>
              <a:xfrm>
                <a:off x="7076376" y="5867401"/>
                <a:ext cx="582884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1" name="Rectangle 21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2" name="Groupe 171"/>
            <p:cNvGrpSpPr/>
            <p:nvPr/>
          </p:nvGrpSpPr>
          <p:grpSpPr>
            <a:xfrm>
              <a:off x="8965430" y="2074300"/>
              <a:ext cx="1488717" cy="3545788"/>
              <a:chOff x="6343963" y="2589885"/>
              <a:chExt cx="1488717" cy="3545788"/>
            </a:xfrm>
          </p:grpSpPr>
          <p:grpSp>
            <p:nvGrpSpPr>
              <p:cNvPr id="201" name="Groupe 200"/>
              <p:cNvGrpSpPr/>
              <p:nvPr/>
            </p:nvGrpSpPr>
            <p:grpSpPr>
              <a:xfrm>
                <a:off x="6343963" y="2589885"/>
                <a:ext cx="1488717" cy="3471482"/>
                <a:chOff x="6343963" y="2589885"/>
                <a:chExt cx="1488717" cy="3471482"/>
              </a:xfrm>
            </p:grpSpPr>
            <p:cxnSp>
              <p:nvCxnSpPr>
                <p:cNvPr id="208" name="Connecteur droit 207"/>
                <p:cNvCxnSpPr/>
                <p:nvPr/>
              </p:nvCxnSpPr>
              <p:spPr>
                <a:xfrm>
                  <a:off x="6343963" y="6060607"/>
                  <a:ext cx="1488717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09" name="Connecteur droit 208"/>
                <p:cNvCxnSpPr/>
                <p:nvPr/>
              </p:nvCxnSpPr>
              <p:spPr>
                <a:xfrm flipV="1">
                  <a:off x="7432121" y="2589885"/>
                  <a:ext cx="0" cy="347148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02" name="Groupe 201"/>
              <p:cNvGrpSpPr/>
              <p:nvPr/>
            </p:nvGrpSpPr>
            <p:grpSpPr>
              <a:xfrm>
                <a:off x="6697211" y="6063673"/>
                <a:ext cx="991629" cy="72000"/>
                <a:chOff x="6697211" y="6063673"/>
                <a:chExt cx="991629" cy="72000"/>
              </a:xfrm>
            </p:grpSpPr>
            <p:cxnSp>
              <p:nvCxnSpPr>
                <p:cNvPr id="203" name="Connecteur droit 202"/>
                <p:cNvCxnSpPr/>
                <p:nvPr/>
              </p:nvCxnSpPr>
              <p:spPr>
                <a:xfrm>
                  <a:off x="6697211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04" name="Connecteur droit 203"/>
                <p:cNvCxnSpPr/>
                <p:nvPr/>
              </p:nvCxnSpPr>
              <p:spPr>
                <a:xfrm>
                  <a:off x="7434362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05" name="Connecteur droit 204"/>
                <p:cNvCxnSpPr/>
                <p:nvPr/>
              </p:nvCxnSpPr>
              <p:spPr>
                <a:xfrm>
                  <a:off x="6953887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06" name="Connecteur droit 205"/>
                <p:cNvCxnSpPr/>
                <p:nvPr/>
              </p:nvCxnSpPr>
              <p:spPr>
                <a:xfrm>
                  <a:off x="7188478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07" name="Connecteur droit 206"/>
                <p:cNvCxnSpPr/>
                <p:nvPr/>
              </p:nvCxnSpPr>
              <p:spPr>
                <a:xfrm>
                  <a:off x="7688840" y="6063673"/>
                  <a:ext cx="0" cy="720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173" name="Groupe 172"/>
            <p:cNvGrpSpPr/>
            <p:nvPr/>
          </p:nvGrpSpPr>
          <p:grpSpPr>
            <a:xfrm>
              <a:off x="9317394" y="4261295"/>
              <a:ext cx="738435" cy="81643"/>
              <a:chOff x="7116464" y="5826580"/>
              <a:chExt cx="738435" cy="81643"/>
            </a:xfrm>
          </p:grpSpPr>
          <p:cxnSp>
            <p:nvCxnSpPr>
              <p:cNvPr id="199" name="Connecteur droit 198"/>
              <p:cNvCxnSpPr/>
              <p:nvPr/>
            </p:nvCxnSpPr>
            <p:spPr>
              <a:xfrm>
                <a:off x="7116464" y="5867401"/>
                <a:ext cx="738435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0" name="Rectangle 199"/>
              <p:cNvSpPr/>
              <p:nvPr/>
            </p:nvSpPr>
            <p:spPr>
              <a:xfrm>
                <a:off x="7357742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4" name="Groupe 173"/>
            <p:cNvGrpSpPr/>
            <p:nvPr/>
          </p:nvGrpSpPr>
          <p:grpSpPr>
            <a:xfrm>
              <a:off x="9094420" y="3420692"/>
              <a:ext cx="906585" cy="81643"/>
              <a:chOff x="6954687" y="5826580"/>
              <a:chExt cx="906585" cy="81643"/>
            </a:xfrm>
          </p:grpSpPr>
          <p:cxnSp>
            <p:nvCxnSpPr>
              <p:cNvPr id="197" name="Connecteur droit 196"/>
              <p:cNvCxnSpPr/>
              <p:nvPr/>
            </p:nvCxnSpPr>
            <p:spPr>
              <a:xfrm>
                <a:off x="6954687" y="5867401"/>
                <a:ext cx="906585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98" name="Rectangle 197"/>
              <p:cNvSpPr/>
              <p:nvPr/>
            </p:nvSpPr>
            <p:spPr>
              <a:xfrm>
                <a:off x="7089846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5" name="Groupe 174"/>
            <p:cNvGrpSpPr/>
            <p:nvPr/>
          </p:nvGrpSpPr>
          <p:grpSpPr>
            <a:xfrm>
              <a:off x="9416501" y="2158570"/>
              <a:ext cx="557620" cy="81643"/>
              <a:chOff x="7097534" y="5826580"/>
              <a:chExt cx="557620" cy="81643"/>
            </a:xfrm>
          </p:grpSpPr>
          <p:cxnSp>
            <p:nvCxnSpPr>
              <p:cNvPr id="195" name="Connecteur droit 194"/>
              <p:cNvCxnSpPr/>
              <p:nvPr/>
            </p:nvCxnSpPr>
            <p:spPr>
              <a:xfrm>
                <a:off x="7097534" y="5867401"/>
                <a:ext cx="55762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96" name="Rectangle 195"/>
              <p:cNvSpPr/>
              <p:nvPr/>
            </p:nvSpPr>
            <p:spPr>
              <a:xfrm>
                <a:off x="7269842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6" name="Groupe 175"/>
            <p:cNvGrpSpPr/>
            <p:nvPr/>
          </p:nvGrpSpPr>
          <p:grpSpPr>
            <a:xfrm>
              <a:off x="9391254" y="4994150"/>
              <a:ext cx="830556" cy="81643"/>
              <a:chOff x="6992733" y="5826580"/>
              <a:chExt cx="830556" cy="81643"/>
            </a:xfrm>
          </p:grpSpPr>
          <p:cxnSp>
            <p:nvCxnSpPr>
              <p:cNvPr id="193" name="Connecteur droit 192"/>
              <p:cNvCxnSpPr/>
              <p:nvPr/>
            </p:nvCxnSpPr>
            <p:spPr>
              <a:xfrm>
                <a:off x="6992733" y="5867401"/>
                <a:ext cx="830556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94" name="Rectangle 193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7" name="Groupe 176"/>
            <p:cNvGrpSpPr/>
            <p:nvPr/>
          </p:nvGrpSpPr>
          <p:grpSpPr>
            <a:xfrm>
              <a:off x="9401928" y="3849736"/>
              <a:ext cx="908379" cy="81643"/>
              <a:chOff x="6971061" y="5826580"/>
              <a:chExt cx="908379" cy="81643"/>
            </a:xfrm>
          </p:grpSpPr>
          <p:cxnSp>
            <p:nvCxnSpPr>
              <p:cNvPr id="191" name="Connecteur droit 190"/>
              <p:cNvCxnSpPr/>
              <p:nvPr/>
            </p:nvCxnSpPr>
            <p:spPr>
              <a:xfrm>
                <a:off x="6971061" y="5867401"/>
                <a:ext cx="908379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92" name="Rectangle 19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8" name="Groupe 177"/>
            <p:cNvGrpSpPr/>
            <p:nvPr/>
          </p:nvGrpSpPr>
          <p:grpSpPr>
            <a:xfrm>
              <a:off x="9202050" y="5560252"/>
              <a:ext cx="1273601" cy="215444"/>
              <a:chOff x="3431959" y="5570926"/>
              <a:chExt cx="1273601" cy="215444"/>
            </a:xfrm>
          </p:grpSpPr>
          <p:sp>
            <p:nvSpPr>
              <p:cNvPr id="186" name="Rectangle 185"/>
              <p:cNvSpPr/>
              <p:nvPr/>
            </p:nvSpPr>
            <p:spPr>
              <a:xfrm>
                <a:off x="4163479" y="5570926"/>
                <a:ext cx="242374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Rectangle 186"/>
              <p:cNvSpPr/>
              <p:nvPr/>
            </p:nvSpPr>
            <p:spPr>
              <a:xfrm>
                <a:off x="3431959" y="5570926"/>
                <a:ext cx="254500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square" lIns="0" r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0,2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Rectangle 187"/>
              <p:cNvSpPr/>
              <p:nvPr/>
            </p:nvSpPr>
            <p:spPr>
              <a:xfrm>
                <a:off x="4376624" y="5570926"/>
                <a:ext cx="328936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1,2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3686459" y="5570926"/>
                <a:ext cx="254500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square" lIns="0" r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0,5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3923970" y="5570926"/>
                <a:ext cx="254500" cy="215444"/>
              </a:xfrm>
              <a:prstGeom prst="rect">
                <a:avLst/>
              </a:prstGeom>
              <a:ln w="9525">
                <a:noFill/>
              </a:ln>
            </p:spPr>
            <p:txBody>
              <a:bodyPr wrap="square" lIns="0" r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0,8</a:t>
                </a:r>
                <a:endParaRPr kumimoji="0" lang="fr-FR" sz="8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9" name="Groupe 178"/>
            <p:cNvGrpSpPr/>
            <p:nvPr/>
          </p:nvGrpSpPr>
          <p:grpSpPr>
            <a:xfrm>
              <a:off x="9348880" y="4477133"/>
              <a:ext cx="961427" cy="81643"/>
              <a:chOff x="6833271" y="5826580"/>
              <a:chExt cx="961427" cy="81643"/>
            </a:xfrm>
          </p:grpSpPr>
          <p:cxnSp>
            <p:nvCxnSpPr>
              <p:cNvPr id="184" name="Connecteur droit 183"/>
              <p:cNvCxnSpPr/>
              <p:nvPr/>
            </p:nvCxnSpPr>
            <p:spPr>
              <a:xfrm>
                <a:off x="6833271" y="5867401"/>
                <a:ext cx="961427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185" name="Rectangle 18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81" name="Rectangle 180"/>
            <p:cNvSpPr/>
            <p:nvPr/>
          </p:nvSpPr>
          <p:spPr>
            <a:xfrm>
              <a:off x="10382131" y="5560012"/>
              <a:ext cx="1053650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1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En faveur T</a:t>
              </a:r>
              <a:endParaRPr kumimoji="0" lang="fr-FR" sz="800" b="0" i="1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45" name="Groupe 244"/>
            <p:cNvGrpSpPr/>
            <p:nvPr/>
          </p:nvGrpSpPr>
          <p:grpSpPr>
            <a:xfrm>
              <a:off x="9407240" y="2765953"/>
              <a:ext cx="593765" cy="81643"/>
              <a:chOff x="6908220" y="5826580"/>
              <a:chExt cx="593765" cy="81643"/>
            </a:xfrm>
          </p:grpSpPr>
          <p:cxnSp>
            <p:nvCxnSpPr>
              <p:cNvPr id="246" name="Connecteur droit 245"/>
              <p:cNvCxnSpPr/>
              <p:nvPr/>
            </p:nvCxnSpPr>
            <p:spPr>
              <a:xfrm>
                <a:off x="6908220" y="5867401"/>
                <a:ext cx="593765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47" name="Rectangle 246"/>
              <p:cNvSpPr/>
              <p:nvPr/>
            </p:nvSpPr>
            <p:spPr>
              <a:xfrm>
                <a:off x="7094010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49" name="Groupe 248"/>
            <p:cNvGrpSpPr/>
            <p:nvPr/>
          </p:nvGrpSpPr>
          <p:grpSpPr>
            <a:xfrm>
              <a:off x="9461593" y="2546876"/>
              <a:ext cx="905194" cy="81643"/>
              <a:chOff x="6889504" y="5826580"/>
              <a:chExt cx="905194" cy="81643"/>
            </a:xfrm>
          </p:grpSpPr>
          <p:cxnSp>
            <p:nvCxnSpPr>
              <p:cNvPr id="250" name="Connecteur droit 249"/>
              <p:cNvCxnSpPr/>
              <p:nvPr/>
            </p:nvCxnSpPr>
            <p:spPr>
              <a:xfrm>
                <a:off x="6889504" y="5867401"/>
                <a:ext cx="905194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251" name="Rectangle 250"/>
              <p:cNvSpPr/>
              <p:nvPr/>
            </p:nvSpPr>
            <p:spPr>
              <a:xfrm>
                <a:off x="7218667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55" name="Groupe 254"/>
            <p:cNvGrpSpPr/>
            <p:nvPr/>
          </p:nvGrpSpPr>
          <p:grpSpPr>
            <a:xfrm>
              <a:off x="9229579" y="2983067"/>
              <a:ext cx="1137208" cy="81643"/>
              <a:chOff x="6657490" y="5826580"/>
              <a:chExt cx="1137208" cy="81643"/>
            </a:xfrm>
          </p:grpSpPr>
          <p:cxnSp>
            <p:nvCxnSpPr>
              <p:cNvPr id="256" name="Connecteur droit 255"/>
              <p:cNvCxnSpPr/>
              <p:nvPr/>
            </p:nvCxnSpPr>
            <p:spPr>
              <a:xfrm>
                <a:off x="6657490" y="5867401"/>
                <a:ext cx="1137208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257" name="Rectangle 256"/>
              <p:cNvSpPr/>
              <p:nvPr/>
            </p:nvSpPr>
            <p:spPr>
              <a:xfrm>
                <a:off x="6967886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59" name="Groupe 258"/>
            <p:cNvGrpSpPr/>
            <p:nvPr/>
          </p:nvGrpSpPr>
          <p:grpSpPr>
            <a:xfrm>
              <a:off x="9317394" y="4044770"/>
              <a:ext cx="858550" cy="81643"/>
              <a:chOff x="7116464" y="5826580"/>
              <a:chExt cx="858550" cy="81643"/>
            </a:xfrm>
          </p:grpSpPr>
          <p:cxnSp>
            <p:nvCxnSpPr>
              <p:cNvPr id="260" name="Connecteur droit 259"/>
              <p:cNvCxnSpPr/>
              <p:nvPr/>
            </p:nvCxnSpPr>
            <p:spPr>
              <a:xfrm>
                <a:off x="7116464" y="5867401"/>
                <a:ext cx="858550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61" name="Rectangle 260"/>
              <p:cNvSpPr/>
              <p:nvPr/>
            </p:nvSpPr>
            <p:spPr>
              <a:xfrm>
                <a:off x="7357742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66" name="ZoneTexte 265">
            <a:extLst>
              <a:ext uri="{FF2B5EF4-FFF2-40B4-BE49-F238E27FC236}">
                <a16:creationId xmlns:a16="http://schemas.microsoft.com/office/drawing/2014/main" id="{0FEE20FB-4D27-BAF7-4073-41B2F7AEB2FA}"/>
              </a:ext>
            </a:extLst>
          </p:cNvPr>
          <p:cNvSpPr txBox="1"/>
          <p:nvPr/>
        </p:nvSpPr>
        <p:spPr>
          <a:xfrm>
            <a:off x="6224218" y="1463522"/>
            <a:ext cx="10172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SG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528000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531918" y="636059"/>
            <a:ext cx="10747168" cy="2332772"/>
          </a:xfrm>
          <a:prstGeom prst="rect">
            <a:avLst/>
          </a:prstGeom>
        </p:spPr>
        <p:txBody>
          <a:bodyPr/>
          <a:lstStyle/>
          <a:p>
            <a:r>
              <a:rPr lang="en-US" sz="4000" b="1" dirty="0"/>
              <a:t>NRG/RTOG 1112</a:t>
            </a:r>
            <a:br>
              <a:rPr lang="en-US" sz="4000" b="1" dirty="0"/>
            </a:br>
            <a:r>
              <a:rPr lang="en-US" sz="4000" dirty="0"/>
              <a:t>Phase III </a:t>
            </a:r>
            <a:r>
              <a:rPr lang="en-US" sz="4000" dirty="0" err="1"/>
              <a:t>randomisée</a:t>
            </a:r>
            <a:r>
              <a:rPr lang="en-US" sz="4000" dirty="0"/>
              <a:t> du sorafenib vs. RT </a:t>
            </a:r>
            <a:r>
              <a:rPr lang="en-US" sz="4000" dirty="0" err="1"/>
              <a:t>stéréotaxique</a:t>
            </a:r>
            <a:r>
              <a:rPr lang="en-US" sz="4000" dirty="0"/>
              <a:t> </a:t>
            </a:r>
            <a:r>
              <a:rPr lang="en-US" sz="4000" dirty="0" err="1"/>
              <a:t>suivie</a:t>
            </a:r>
            <a:r>
              <a:rPr lang="en-US" sz="4000" dirty="0"/>
              <a:t> de sorafenib dans le CHC </a:t>
            </a:r>
            <a:r>
              <a:rPr lang="en-US" sz="4000" dirty="0" err="1"/>
              <a:t>avancé</a:t>
            </a:r>
            <a:endParaRPr lang="fr-FR" sz="40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550020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L. Dawson 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#489</a:t>
            </a:r>
          </a:p>
        </p:txBody>
      </p:sp>
    </p:spTree>
    <p:extLst>
      <p:ext uri="{BB962C8B-B14F-4D97-AF65-F5344CB8AC3E}">
        <p14:creationId xmlns:p14="http://schemas.microsoft.com/office/powerpoint/2010/main" val="11475859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23">
            <a:extLst>
              <a:ext uri="{FF2B5EF4-FFF2-40B4-BE49-F238E27FC236}">
                <a16:creationId xmlns:a16="http://schemas.microsoft.com/office/drawing/2014/main" id="{9906E281-84A3-6F50-D794-37876BDFE0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en-US" dirty="0"/>
              <a:t>NRG/RTOG 1112 : </a:t>
            </a:r>
            <a:r>
              <a:rPr lang="fr-FR" dirty="0" err="1"/>
              <a:t>Sorafenib</a:t>
            </a:r>
            <a:r>
              <a:rPr lang="fr-FR" dirty="0"/>
              <a:t> </a:t>
            </a:r>
            <a:r>
              <a:rPr lang="fr-FR" i="1" dirty="0"/>
              <a:t>vs</a:t>
            </a:r>
            <a:r>
              <a:rPr lang="fr-FR" dirty="0"/>
              <a:t> RT + </a:t>
            </a:r>
            <a:r>
              <a:rPr lang="fr-FR" dirty="0" err="1"/>
              <a:t>sorafenib</a:t>
            </a:r>
            <a:r>
              <a:rPr lang="fr-FR" dirty="0"/>
              <a:t> dans le CHC avancé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L. Dawson et al., ASCO GI</a:t>
            </a:r>
            <a:r>
              <a:rPr lang="fr-FR" baseline="30000" dirty="0"/>
              <a:t>®</a:t>
            </a:r>
            <a:r>
              <a:rPr lang="fr-FR" dirty="0"/>
              <a:t> 2023, Abs #489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705454" y="1637833"/>
            <a:ext cx="10843418" cy="2559264"/>
          </a:xfrm>
        </p:spPr>
        <p:txBody>
          <a:bodyPr/>
          <a:lstStyle/>
          <a:p>
            <a:r>
              <a:rPr lang="en-US" sz="2200" dirty="0" err="1"/>
              <a:t>Traitement</a:t>
            </a:r>
            <a:r>
              <a:rPr lang="en-US" sz="2200" dirty="0"/>
              <a:t> de reference </a:t>
            </a:r>
            <a:r>
              <a:rPr lang="en-US" sz="2200" dirty="0" err="1"/>
              <a:t>en</a:t>
            </a:r>
            <a:r>
              <a:rPr lang="en-US" sz="2200" dirty="0"/>
              <a:t> L1 du CHC </a:t>
            </a:r>
            <a:r>
              <a:rPr lang="en-US" sz="2200" dirty="0" err="1"/>
              <a:t>avancé</a:t>
            </a:r>
            <a:r>
              <a:rPr lang="en-US" sz="2200" dirty="0"/>
              <a:t> non </a:t>
            </a:r>
            <a:r>
              <a:rPr lang="en-US" sz="2200" dirty="0" err="1"/>
              <a:t>candidat</a:t>
            </a:r>
            <a:r>
              <a:rPr lang="en-US" sz="2200" dirty="0"/>
              <a:t> </a:t>
            </a:r>
            <a:r>
              <a:rPr lang="en-US" sz="2200" dirty="0" err="1"/>
              <a:t>à</a:t>
            </a:r>
            <a:r>
              <a:rPr lang="en-US" sz="2200" dirty="0"/>
              <a:t> un </a:t>
            </a:r>
            <a:r>
              <a:rPr lang="en-US" sz="2200" dirty="0" err="1"/>
              <a:t>traitement</a:t>
            </a:r>
            <a:r>
              <a:rPr lang="en-US" sz="2200" dirty="0"/>
              <a:t> local</a:t>
            </a:r>
          </a:p>
          <a:p>
            <a:pPr marL="625475" lvl="1" indent="-328613">
              <a:spcBef>
                <a:spcPts val="600"/>
              </a:spcBef>
            </a:pPr>
            <a:r>
              <a:rPr lang="en-US" sz="2000" dirty="0"/>
              <a:t>Sorafenib </a:t>
            </a:r>
            <a:r>
              <a:rPr lang="en-US" i="1" dirty="0"/>
              <a:t>(SHARP, </a:t>
            </a:r>
            <a:r>
              <a:rPr lang="en-US" i="1" dirty="0" err="1"/>
              <a:t>Llovet</a:t>
            </a:r>
            <a:r>
              <a:rPr lang="en-US" i="1" dirty="0"/>
              <a:t>, NEJM 2008)</a:t>
            </a:r>
          </a:p>
          <a:p>
            <a:pPr marL="889000" lvl="2" indent="-219075"/>
            <a:r>
              <a:rPr lang="en-US" sz="1800" dirty="0"/>
              <a:t>SG 10.7 </a:t>
            </a:r>
            <a:r>
              <a:rPr lang="en-US" sz="1800" i="1" dirty="0"/>
              <a:t>vs</a:t>
            </a:r>
            <a:r>
              <a:rPr lang="en-US" sz="1800" dirty="0"/>
              <a:t> 7.9 </a:t>
            </a:r>
            <a:r>
              <a:rPr lang="en-US" sz="1800" dirty="0" err="1"/>
              <a:t>mois</a:t>
            </a:r>
            <a:r>
              <a:rPr lang="en-US" sz="1800" dirty="0"/>
              <a:t> population </a:t>
            </a:r>
            <a:r>
              <a:rPr lang="en-US" sz="1800" dirty="0" err="1"/>
              <a:t>globale</a:t>
            </a:r>
            <a:endParaRPr lang="en-US" sz="1800" dirty="0"/>
          </a:p>
          <a:p>
            <a:pPr marL="889000" lvl="2" indent="-219075"/>
            <a:r>
              <a:rPr lang="en-US" sz="1800" dirty="0"/>
              <a:t>SG 8.9 </a:t>
            </a:r>
            <a:r>
              <a:rPr lang="en-US" sz="1800" i="1" dirty="0"/>
              <a:t>vs</a:t>
            </a:r>
            <a:r>
              <a:rPr lang="en-US" sz="1800" dirty="0"/>
              <a:t> 6.7 </a:t>
            </a:r>
            <a:r>
              <a:rPr lang="en-US" sz="1800" dirty="0" err="1"/>
              <a:t>mois</a:t>
            </a:r>
            <a:r>
              <a:rPr lang="en-US" sz="1800" dirty="0"/>
              <a:t> </a:t>
            </a:r>
            <a:r>
              <a:rPr lang="en-US" sz="1800" dirty="0" err="1"/>
              <a:t>en</a:t>
            </a:r>
            <a:r>
              <a:rPr lang="en-US" sz="1800" dirty="0"/>
              <a:t> </a:t>
            </a:r>
            <a:r>
              <a:rPr lang="en-US" sz="1800" dirty="0" err="1"/>
              <a:t>cas</a:t>
            </a:r>
            <a:r>
              <a:rPr lang="en-US" sz="1800" dirty="0"/>
              <a:t> </a:t>
            </a:r>
            <a:r>
              <a:rPr lang="en-US" sz="1800" dirty="0" err="1"/>
              <a:t>d’invasion</a:t>
            </a:r>
            <a:r>
              <a:rPr lang="en-US" sz="1800" dirty="0"/>
              <a:t> </a:t>
            </a:r>
            <a:r>
              <a:rPr lang="en-US" sz="1800" dirty="0" err="1"/>
              <a:t>vasculaire</a:t>
            </a:r>
            <a:r>
              <a:rPr lang="en-US" sz="1800" dirty="0"/>
              <a:t> </a:t>
            </a:r>
            <a:r>
              <a:rPr lang="en-US" sz="1800" dirty="0" err="1"/>
              <a:t>macroscopique</a:t>
            </a:r>
            <a:endParaRPr lang="en-US" sz="1800" dirty="0"/>
          </a:p>
          <a:p>
            <a:pPr marL="625475" lvl="1" indent="-328613">
              <a:spcBef>
                <a:spcPts val="600"/>
              </a:spcBef>
            </a:pPr>
            <a:r>
              <a:rPr lang="en-US" sz="2000" dirty="0" err="1"/>
              <a:t>Atezolizulmab</a:t>
            </a:r>
            <a:r>
              <a:rPr lang="en-US" sz="2000" dirty="0"/>
              <a:t> + bevacizumab </a:t>
            </a:r>
            <a:r>
              <a:rPr lang="en-US" sz="2000" dirty="0" err="1"/>
              <a:t>depuis</a:t>
            </a:r>
            <a:r>
              <a:rPr lang="en-US" sz="2000" dirty="0"/>
              <a:t> 2021 </a:t>
            </a:r>
            <a:r>
              <a:rPr lang="en-US" i="1" dirty="0"/>
              <a:t>(IMbrave150, </a:t>
            </a:r>
            <a:r>
              <a:rPr lang="en-US" i="1" dirty="0" err="1"/>
              <a:t>Finet</a:t>
            </a:r>
            <a:r>
              <a:rPr lang="en-US" i="1" dirty="0"/>
              <a:t>, NEJM 2020)</a:t>
            </a:r>
          </a:p>
          <a:p>
            <a:pPr>
              <a:spcBef>
                <a:spcPts val="2400"/>
              </a:spcBef>
            </a:pPr>
            <a:r>
              <a:rPr lang="en-US" sz="2400" dirty="0"/>
              <a:t>NRG</a:t>
            </a:r>
            <a:r>
              <a:rPr lang="en-US" sz="2200" dirty="0"/>
              <a:t>/RTOG 1112 : étude </a:t>
            </a:r>
            <a:r>
              <a:rPr lang="en-US" sz="2200" dirty="0" err="1"/>
              <a:t>conçue</a:t>
            </a:r>
            <a:r>
              <a:rPr lang="en-US" sz="2200" dirty="0"/>
              <a:t> </a:t>
            </a:r>
            <a:r>
              <a:rPr lang="en-US" sz="2200" dirty="0" err="1"/>
              <a:t>avant</a:t>
            </a:r>
            <a:r>
              <a:rPr lang="en-US" sz="2200" dirty="0"/>
              <a:t> les </a:t>
            </a:r>
            <a:r>
              <a:rPr lang="en-US" sz="2200" dirty="0" err="1"/>
              <a:t>résultats</a:t>
            </a:r>
            <a:r>
              <a:rPr lang="en-US" sz="2200" dirty="0"/>
              <a:t> d’IMbrave150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Contexte</a:t>
            </a:r>
            <a:endParaRPr lang="da-DK" dirty="0"/>
          </a:p>
        </p:txBody>
      </p:sp>
      <p:grpSp>
        <p:nvGrpSpPr>
          <p:cNvPr id="9" name="Groupe 8"/>
          <p:cNvGrpSpPr/>
          <p:nvPr/>
        </p:nvGrpSpPr>
        <p:grpSpPr>
          <a:xfrm>
            <a:off x="1143157" y="4893550"/>
            <a:ext cx="9905687" cy="918054"/>
            <a:chOff x="1453707" y="5317530"/>
            <a:chExt cx="7887004" cy="823011"/>
          </a:xfrm>
        </p:grpSpPr>
        <p:sp>
          <p:nvSpPr>
            <p:cNvPr id="10" name="ZoneTexte 9"/>
            <p:cNvSpPr txBox="1"/>
            <p:nvPr/>
          </p:nvSpPr>
          <p:spPr>
            <a:xfrm>
              <a:off x="1453707" y="5317530"/>
              <a:ext cx="7887004" cy="823011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NRG/RTOG 1112 : Phase III</a:t>
              </a:r>
            </a:p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sorafenib</a:t>
              </a:r>
              <a:r>
                <a:rPr kumimoji="0" lang="fr-F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2400" b="1" i="1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vs</a:t>
              </a:r>
              <a:r>
                <a:rPr kumimoji="0" lang="fr-F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RT stéréotaxique + </a:t>
              </a:r>
              <a:r>
                <a:rPr kumimoji="0" lang="fr-FR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sorafenib</a:t>
              </a:r>
              <a:r>
                <a:rPr kumimoji="0" lang="fr-F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dans le CHC avancé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Chevron 10"/>
            <p:cNvSpPr/>
            <p:nvPr/>
          </p:nvSpPr>
          <p:spPr>
            <a:xfrm>
              <a:off x="1566963" y="5602275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10801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23">
            <a:extLst>
              <a:ext uri="{FF2B5EF4-FFF2-40B4-BE49-F238E27FC236}">
                <a16:creationId xmlns:a16="http://schemas.microsoft.com/office/drawing/2014/main" id="{7942349A-8F8E-08A8-B4C5-735331A4F6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en-US" dirty="0"/>
              <a:t>NRG/RTOG 1112 : </a:t>
            </a:r>
            <a:r>
              <a:rPr lang="fr-FR" dirty="0" err="1"/>
              <a:t>Sorafenib</a:t>
            </a:r>
            <a:r>
              <a:rPr lang="fr-FR" dirty="0"/>
              <a:t> </a:t>
            </a:r>
            <a:r>
              <a:rPr lang="fr-FR" i="1" dirty="0"/>
              <a:t>vs</a:t>
            </a:r>
            <a:r>
              <a:rPr lang="fr-FR" dirty="0"/>
              <a:t> RT + </a:t>
            </a:r>
            <a:r>
              <a:rPr lang="fr-FR" dirty="0" err="1"/>
              <a:t>sorafenib</a:t>
            </a:r>
            <a:r>
              <a:rPr lang="fr-FR" dirty="0"/>
              <a:t> dans le CHC avancé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L. Dawson et al., ASCO GI</a:t>
            </a:r>
            <a:r>
              <a:rPr lang="fr-FR" baseline="30000" dirty="0"/>
              <a:t>®</a:t>
            </a:r>
            <a:r>
              <a:rPr lang="fr-FR" dirty="0"/>
              <a:t> 2023, Abs #489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11880202" cy="582613"/>
          </a:xfrm>
        </p:spPr>
        <p:txBody>
          <a:bodyPr/>
          <a:lstStyle/>
          <a:p>
            <a:r>
              <a:rPr lang="da-DK" dirty="0"/>
              <a:t>Design – Etude c</a:t>
            </a:r>
            <a:r>
              <a:rPr lang="en-US" dirty="0"/>
              <a:t>lose </a:t>
            </a:r>
            <a:r>
              <a:rPr lang="en-US" dirty="0" err="1"/>
              <a:t>prématurément</a:t>
            </a:r>
            <a:r>
              <a:rPr lang="en-US" dirty="0"/>
              <a:t>, </a:t>
            </a:r>
            <a:r>
              <a:rPr lang="en-US" dirty="0" err="1"/>
              <a:t>hypothèse</a:t>
            </a:r>
            <a:r>
              <a:rPr lang="en-US" dirty="0"/>
              <a:t> </a:t>
            </a:r>
            <a:r>
              <a:rPr lang="en-US" dirty="0" err="1"/>
              <a:t>identique</a:t>
            </a:r>
            <a:r>
              <a:rPr lang="en-US" dirty="0"/>
              <a:t> en SG </a:t>
            </a:r>
            <a:r>
              <a:rPr lang="en-US" sz="2000" b="0" dirty="0"/>
              <a:t>(14.5 vs 10.5, HR 0.72, puissance 65%)  </a:t>
            </a:r>
            <a:endParaRPr lang="en-US" b="0" dirty="0"/>
          </a:p>
        </p:txBody>
      </p:sp>
      <p:grpSp>
        <p:nvGrpSpPr>
          <p:cNvPr id="79" name="Groupe 78">
            <a:extLst>
              <a:ext uri="{FF2B5EF4-FFF2-40B4-BE49-F238E27FC236}">
                <a16:creationId xmlns:a16="http://schemas.microsoft.com/office/drawing/2014/main" id="{E74215B5-6EFE-CC80-80DC-456B528FBC72}"/>
              </a:ext>
            </a:extLst>
          </p:cNvPr>
          <p:cNvGrpSpPr/>
          <p:nvPr/>
        </p:nvGrpSpPr>
        <p:grpSpPr>
          <a:xfrm>
            <a:off x="304800" y="1452769"/>
            <a:ext cx="11582400" cy="4467366"/>
            <a:chOff x="304800" y="1490869"/>
            <a:chExt cx="11582400" cy="4467366"/>
          </a:xfrm>
        </p:grpSpPr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91F0117A-C529-FA4E-D69D-E0776B239902}"/>
                </a:ext>
              </a:extLst>
            </p:cNvPr>
            <p:cNvSpPr txBox="1"/>
            <p:nvPr/>
          </p:nvSpPr>
          <p:spPr>
            <a:xfrm>
              <a:off x="480735" y="5583798"/>
              <a:ext cx="160762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n=117/292 prévus</a:t>
              </a: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27938242-4662-A7E6-D566-1AF84E268511}"/>
                </a:ext>
              </a:extLst>
            </p:cNvPr>
            <p:cNvSpPr/>
            <p:nvPr/>
          </p:nvSpPr>
          <p:spPr>
            <a:xfrm>
              <a:off x="9996030" y="1692837"/>
              <a:ext cx="1745567" cy="214321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Objectif principal</a:t>
              </a: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SG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Objectifs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secondaires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SSP, </a:t>
              </a:r>
              <a:b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Tps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à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progression</a:t>
              </a: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olérance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QdV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" name="Rectangle à coins arrondis 33">
              <a:extLst>
                <a:ext uri="{FF2B5EF4-FFF2-40B4-BE49-F238E27FC236}">
                  <a16:creationId xmlns:a16="http://schemas.microsoft.com/office/drawing/2014/main" id="{8C9E1203-3E5B-4D3F-C333-16769B3CC077}"/>
                </a:ext>
              </a:extLst>
            </p:cNvPr>
            <p:cNvSpPr/>
            <p:nvPr/>
          </p:nvSpPr>
          <p:spPr>
            <a:xfrm>
              <a:off x="304800" y="1490869"/>
              <a:ext cx="11582400" cy="4467366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7" name="Groupe 26">
              <a:extLst>
                <a:ext uri="{FF2B5EF4-FFF2-40B4-BE49-F238E27FC236}">
                  <a16:creationId xmlns:a16="http://schemas.microsoft.com/office/drawing/2014/main" id="{FED78053-CC25-D7EB-91E1-3A0570BD4F34}"/>
                </a:ext>
              </a:extLst>
            </p:cNvPr>
            <p:cNvGrpSpPr/>
            <p:nvPr/>
          </p:nvGrpSpPr>
          <p:grpSpPr>
            <a:xfrm>
              <a:off x="9866463" y="1645983"/>
              <a:ext cx="117884" cy="2236922"/>
              <a:chOff x="9747547" y="2512730"/>
              <a:chExt cx="117884" cy="2236922"/>
            </a:xfrm>
          </p:grpSpPr>
          <p:cxnSp>
            <p:nvCxnSpPr>
              <p:cNvPr id="28" name="Connecteur droit 27">
                <a:extLst>
                  <a:ext uri="{FF2B5EF4-FFF2-40B4-BE49-F238E27FC236}">
                    <a16:creationId xmlns:a16="http://schemas.microsoft.com/office/drawing/2014/main" id="{B7DBD019-5BC3-E2BF-9CFF-D09C31A74D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47548" y="2512730"/>
                <a:ext cx="0" cy="2236922"/>
              </a:xfrm>
              <a:prstGeom prst="line">
                <a:avLst/>
              </a:prstGeom>
              <a:ln w="19050">
                <a:solidFill>
                  <a:schemeClr val="bg1">
                    <a:lumMod val="6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Freeform 55">
                <a:extLst>
                  <a:ext uri="{FF2B5EF4-FFF2-40B4-BE49-F238E27FC236}">
                    <a16:creationId xmlns:a16="http://schemas.microsoft.com/office/drawing/2014/main" id="{DF2C8A27-BE12-1DDC-04BE-370D9B13D445}"/>
                  </a:ext>
                </a:extLst>
              </p:cNvPr>
              <p:cNvSpPr/>
              <p:nvPr/>
            </p:nvSpPr>
            <p:spPr>
              <a:xfrm rot="5400000">
                <a:off x="9594942" y="3572249"/>
                <a:ext cx="423093" cy="1178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p:spPr>
            <p:txBody>
              <a:bodyPr spcFirstLastPara="0" vert="horz" wrap="square" lIns="0" tIns="60722" rIns="77862" bIns="60722" numCol="1" spcCol="1270" anchor="ctr" anchorCtr="0">
                <a:noAutofit/>
              </a:bodyPr>
              <a:lstStyle/>
              <a:p>
                <a:pPr marL="0" marR="0" lvl="0" indent="0" algn="ctr" defTabSz="350044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A885F336-4094-A72C-62D9-5310817FE337}"/>
                </a:ext>
              </a:extLst>
            </p:cNvPr>
            <p:cNvGrpSpPr/>
            <p:nvPr/>
          </p:nvGrpSpPr>
          <p:grpSpPr>
            <a:xfrm>
              <a:off x="5874009" y="1679925"/>
              <a:ext cx="3950840" cy="2141223"/>
              <a:chOff x="4845309" y="2198969"/>
              <a:chExt cx="3950840" cy="2141223"/>
            </a:xfrm>
          </p:grpSpPr>
          <p:sp>
            <p:nvSpPr>
              <p:cNvPr id="19" name="Parenthèse ouvrante 18">
                <a:extLst>
                  <a:ext uri="{FF2B5EF4-FFF2-40B4-BE49-F238E27FC236}">
                    <a16:creationId xmlns:a16="http://schemas.microsoft.com/office/drawing/2014/main" id="{F5FFC2BC-3A91-99DF-D429-2DD089486307}"/>
                  </a:ext>
                </a:extLst>
              </p:cNvPr>
              <p:cNvSpPr/>
              <p:nvPr/>
            </p:nvSpPr>
            <p:spPr>
              <a:xfrm>
                <a:off x="5111337" y="2572379"/>
                <a:ext cx="277427" cy="1395454"/>
              </a:xfrm>
              <a:prstGeom prst="leftBracket">
                <a:avLst>
                  <a:gd name="adj" fmla="val 0"/>
                </a:avLst>
              </a:prstGeom>
              <a:ln w="19050">
                <a:solidFill>
                  <a:schemeClr val="tx1">
                    <a:lumMod val="50000"/>
                    <a:lumOff val="50000"/>
                  </a:schemeClr>
                </a:solidFill>
                <a:headEnd type="triangle" w="lg" len="lg"/>
                <a:tailEnd type="triangle" w="lg" len="lg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" name="Ellipse 21">
                <a:extLst>
                  <a:ext uri="{FF2B5EF4-FFF2-40B4-BE49-F238E27FC236}">
                    <a16:creationId xmlns:a16="http://schemas.microsoft.com/office/drawing/2014/main" id="{6D25E694-01C1-91CC-68A7-453B1E031B41}"/>
                  </a:ext>
                </a:extLst>
              </p:cNvPr>
              <p:cNvSpPr/>
              <p:nvPr/>
            </p:nvSpPr>
            <p:spPr>
              <a:xfrm>
                <a:off x="4845309" y="3004077"/>
                <a:ext cx="532056" cy="532056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effectLst/>
              <a:scene3d>
                <a:camera prst="orthographicFront">
                  <a:rot lat="0" lon="0" rev="0"/>
                </a:camera>
                <a:lightRig rig="threePt" dir="t">
                  <a:rot lat="0" lon="0" rev="1200000"/>
                </a:lightRig>
              </a:scene3d>
              <a:sp3d/>
            </p:spPr>
            <p:style>
              <a:lnRef idx="0">
                <a:schemeClr val="accent2"/>
              </a:lnRef>
              <a:fillRef idx="3">
                <a:schemeClr val="accent2"/>
              </a:fillRef>
              <a:effectRef idx="3">
                <a:schemeClr val="accent2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R</a:t>
                </a:r>
                <a:endParaRPr kumimoji="0" lang="en-US" altLang="zh-CN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41">
                <a:extLst>
                  <a:ext uri="{FF2B5EF4-FFF2-40B4-BE49-F238E27FC236}">
                    <a16:creationId xmlns:a16="http://schemas.microsoft.com/office/drawing/2014/main" id="{210605AA-CCCE-EB55-4F8F-835C85082FF3}"/>
                  </a:ext>
                </a:extLst>
              </p:cNvPr>
              <p:cNvSpPr/>
              <p:nvPr/>
            </p:nvSpPr>
            <p:spPr>
              <a:xfrm>
                <a:off x="5413986" y="2198969"/>
                <a:ext cx="1526331" cy="735048"/>
              </a:xfrm>
              <a:prstGeom prst="roundRect">
                <a:avLst>
                  <a:gd name="adj" fmla="val 9151"/>
                </a:avLst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51435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Sorafenib</a:t>
                </a:r>
                <a:b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</a:b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400 x 2/j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41">
                <a:extLst>
                  <a:ext uri="{FF2B5EF4-FFF2-40B4-BE49-F238E27FC236}">
                    <a16:creationId xmlns:a16="http://schemas.microsoft.com/office/drawing/2014/main" id="{C54F994E-8804-7EE1-68C4-92FC011B00A5}"/>
                  </a:ext>
                </a:extLst>
              </p:cNvPr>
              <p:cNvSpPr/>
              <p:nvPr/>
            </p:nvSpPr>
            <p:spPr>
              <a:xfrm>
                <a:off x="7157532" y="3605144"/>
                <a:ext cx="1638617" cy="735048"/>
              </a:xfrm>
              <a:prstGeom prst="roundRect">
                <a:avLst>
                  <a:gd name="adj" fmla="val 9151"/>
                </a:avLst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51435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Sorafenib</a:t>
                </a:r>
                <a:b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</a:b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200 mg x2/j  </a:t>
                </a:r>
                <a:r>
                  <a:rPr kumimoji="0" lang="en-US" sz="1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pdt</a:t>
                </a: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. </a:t>
                </a:r>
                <a:r>
                  <a:rPr kumimoji="0" lang="en-US" sz="1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sem</a:t>
                </a: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, </a:t>
                </a:r>
                <a:r>
                  <a:rPr kumimoji="0" lang="en-US" sz="1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puis</a:t>
                </a: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400 x2/j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37" name="Connecteur droit avec flèche 36">
                <a:extLst>
                  <a:ext uri="{FF2B5EF4-FFF2-40B4-BE49-F238E27FC236}">
                    <a16:creationId xmlns:a16="http://schemas.microsoft.com/office/drawing/2014/main" id="{66E46128-D6D1-E172-80A1-D43C61C1EE52}"/>
                  </a:ext>
                </a:extLst>
              </p:cNvPr>
              <p:cNvCxnSpPr/>
              <p:nvPr/>
            </p:nvCxnSpPr>
            <p:spPr>
              <a:xfrm>
                <a:off x="6408938" y="3973704"/>
                <a:ext cx="723482" cy="0"/>
              </a:xfrm>
              <a:prstGeom prst="straightConnector1">
                <a:avLst/>
              </a:prstGeom>
              <a:ln w="19050">
                <a:solidFill>
                  <a:schemeClr val="tx1">
                    <a:lumMod val="50000"/>
                    <a:lumOff val="50000"/>
                  </a:schemeClr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Freeform 41">
                <a:extLst>
                  <a:ext uri="{FF2B5EF4-FFF2-40B4-BE49-F238E27FC236}">
                    <a16:creationId xmlns:a16="http://schemas.microsoft.com/office/drawing/2014/main" id="{A1C60229-7A5C-B251-6948-0C5EFBD44CD0}"/>
                  </a:ext>
                </a:extLst>
              </p:cNvPr>
              <p:cNvSpPr/>
              <p:nvPr/>
            </p:nvSpPr>
            <p:spPr>
              <a:xfrm>
                <a:off x="5413986" y="3605144"/>
                <a:ext cx="1526331" cy="735048"/>
              </a:xfrm>
              <a:prstGeom prst="roundRect">
                <a:avLst>
                  <a:gd name="adj" fmla="val 9151"/>
                </a:avLst>
              </a:prstGeom>
              <a:solidFill>
                <a:schemeClr val="accent4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51435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SBRT</a:t>
                </a:r>
                <a:b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</a:b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27.5-50 </a:t>
                </a:r>
                <a:r>
                  <a:rPr kumimoji="0" lang="en-US" sz="1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Gy</a:t>
                </a: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</a:t>
                </a:r>
                <a:b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</a:br>
                <a:r>
                  <a:rPr kumimoji="0" lang="en-US" sz="1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en</a:t>
                </a: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5 fractions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45" name="Connecteur droit avec flèche 44">
              <a:extLst>
                <a:ext uri="{FF2B5EF4-FFF2-40B4-BE49-F238E27FC236}">
                  <a16:creationId xmlns:a16="http://schemas.microsoft.com/office/drawing/2014/main" id="{9332D60E-80C2-5486-4CC8-2B427F86D22F}"/>
                </a:ext>
              </a:extLst>
            </p:cNvPr>
            <p:cNvCxnSpPr>
              <a:cxnSpLocks/>
            </p:cNvCxnSpPr>
            <p:nvPr/>
          </p:nvCxnSpPr>
          <p:spPr>
            <a:xfrm>
              <a:off x="2499247" y="2767177"/>
              <a:ext cx="723482" cy="0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101F08EC-288A-ED21-C124-3AABC82EC9E7}"/>
                </a:ext>
              </a:extLst>
            </p:cNvPr>
            <p:cNvSpPr/>
            <p:nvPr/>
          </p:nvSpPr>
          <p:spPr>
            <a:xfrm>
              <a:off x="546100" y="1777916"/>
              <a:ext cx="2489200" cy="2982374"/>
            </a:xfrm>
            <a:prstGeom prst="rect">
              <a:avLst/>
            </a:prstGeom>
            <a:solidFill>
              <a:schemeClr val="bg1"/>
            </a:solidFill>
            <a:ln w="25400" cap="flat" cmpd="sng" algn="ctr">
              <a:solidFill>
                <a:schemeClr val="bg2"/>
              </a:solidFill>
              <a:prstDash val="solid"/>
            </a:ln>
            <a:effectLst/>
          </p:spPr>
          <p:txBody>
            <a:bodyPr spcFirstLastPara="0" vert="horz" wrap="square" lIns="108000" tIns="108000" rIns="108000" bIns="108000" numCol="1" spcCol="1270" anchor="ctr" anchorCtr="0">
              <a:noAutofit/>
            </a:bodyPr>
            <a:lstStyle/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Eligibilité</a:t>
              </a: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CHC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localement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avancé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Inéligibles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,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réfractaires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ou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récidivants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après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résection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, RFA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ou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TACE.</a:t>
              </a: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Child Pugh A</a:t>
              </a: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Plaquettes &gt; 60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bil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/L</a:t>
              </a: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BCLC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stade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ou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C</a:t>
              </a: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HCC ≤ 20 cm</a:t>
              </a: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≤ 5 foyers de CHC</a:t>
              </a: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≤ 3 cm de CHC extra-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hépatique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Tout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degré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d'invasion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vasculaire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46" name="Connecteur droit avec flèche 45">
              <a:extLst>
                <a:ext uri="{FF2B5EF4-FFF2-40B4-BE49-F238E27FC236}">
                  <a16:creationId xmlns:a16="http://schemas.microsoft.com/office/drawing/2014/main" id="{735120AB-1D86-1CE4-8DE4-16013E30DA97}"/>
                </a:ext>
              </a:extLst>
            </p:cNvPr>
            <p:cNvCxnSpPr>
              <a:cxnSpLocks/>
            </p:cNvCxnSpPr>
            <p:nvPr/>
          </p:nvCxnSpPr>
          <p:spPr>
            <a:xfrm>
              <a:off x="5077347" y="2767177"/>
              <a:ext cx="723482" cy="0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Freeform 5">
              <a:extLst>
                <a:ext uri="{FF2B5EF4-FFF2-40B4-BE49-F238E27FC236}">
                  <a16:creationId xmlns:a16="http://schemas.microsoft.com/office/drawing/2014/main" id="{3715FA3C-D5FF-AFE0-641B-96E937F7452D}"/>
                </a:ext>
              </a:extLst>
            </p:cNvPr>
            <p:cNvSpPr/>
            <p:nvPr/>
          </p:nvSpPr>
          <p:spPr>
            <a:xfrm>
              <a:off x="3296923" y="1777916"/>
              <a:ext cx="2291078" cy="1978522"/>
            </a:xfrm>
            <a:prstGeom prst="rect">
              <a:avLst/>
            </a:prstGeom>
            <a:solidFill>
              <a:schemeClr val="bg1"/>
            </a:solidFill>
            <a:ln w="25400" cap="flat" cmpd="sng" algn="ctr">
              <a:solidFill>
                <a:schemeClr val="bg2"/>
              </a:solidFill>
              <a:prstDash val="solid"/>
            </a:ln>
            <a:effectLst/>
          </p:spPr>
          <p:txBody>
            <a:bodyPr spcFirstLastPara="0" vert="horz" wrap="square" lIns="108000" tIns="108000" rIns="108000" bIns="108000" numCol="1" spcCol="1270" anchor="ctr" anchorCtr="0">
              <a:noAutofit/>
            </a:bodyPr>
            <a:lstStyle/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Stratification</a:t>
              </a: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invasion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macrovasculaire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(MVI) (IVC/ PV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principale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D/G PV ;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autre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;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aucune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)</a:t>
              </a: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Hépatite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 vs. C vs.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autre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Site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nord-américain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vs site non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nord-américain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77800" marR="0" lvl="0" indent="-17780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Volume du CHC/volume du foie (&lt;10%, 10-40%, &gt;40%)</a:t>
              </a:r>
            </a:p>
          </p:txBody>
        </p:sp>
        <p:grpSp>
          <p:nvGrpSpPr>
            <p:cNvPr id="78" name="Groupe 77">
              <a:extLst>
                <a:ext uri="{FF2B5EF4-FFF2-40B4-BE49-F238E27FC236}">
                  <a16:creationId xmlns:a16="http://schemas.microsoft.com/office/drawing/2014/main" id="{E3CD0E98-1A36-406C-588E-CFB410487AED}"/>
                </a:ext>
              </a:extLst>
            </p:cNvPr>
            <p:cNvGrpSpPr/>
            <p:nvPr/>
          </p:nvGrpSpPr>
          <p:grpSpPr>
            <a:xfrm>
              <a:off x="2997923" y="3977957"/>
              <a:ext cx="6323876" cy="1742588"/>
              <a:chOff x="2883623" y="4092257"/>
              <a:chExt cx="6323876" cy="1742588"/>
            </a:xfrm>
          </p:grpSpPr>
          <p:grpSp>
            <p:nvGrpSpPr>
              <p:cNvPr id="75" name="Groupe 74">
                <a:extLst>
                  <a:ext uri="{FF2B5EF4-FFF2-40B4-BE49-F238E27FC236}">
                    <a16:creationId xmlns:a16="http://schemas.microsoft.com/office/drawing/2014/main" id="{3B2349E3-875A-1FF5-B803-A193DF756CC4}"/>
                  </a:ext>
                </a:extLst>
              </p:cNvPr>
              <p:cNvGrpSpPr/>
              <p:nvPr/>
            </p:nvGrpSpPr>
            <p:grpSpPr>
              <a:xfrm>
                <a:off x="2883623" y="4092257"/>
                <a:ext cx="3607520" cy="1578904"/>
                <a:chOff x="2667723" y="4079557"/>
                <a:chExt cx="3607520" cy="1578904"/>
              </a:xfrm>
            </p:grpSpPr>
            <p:pic>
              <p:nvPicPr>
                <p:cNvPr id="44" name="Image 43">
                  <a:extLst>
                    <a:ext uri="{FF2B5EF4-FFF2-40B4-BE49-F238E27FC236}">
                      <a16:creationId xmlns:a16="http://schemas.microsoft.com/office/drawing/2014/main" id="{746F0E60-9CFA-C391-0FF5-8649074B817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82932" y="4111835"/>
                  <a:ext cx="1622564" cy="1492285"/>
                </a:xfrm>
                <a:prstGeom prst="rect">
                  <a:avLst/>
                </a:prstGeom>
              </p:spPr>
            </p:pic>
            <p:sp>
              <p:nvSpPr>
                <p:cNvPr id="47" name="ZoneTexte 46">
                  <a:extLst>
                    <a:ext uri="{FF2B5EF4-FFF2-40B4-BE49-F238E27FC236}">
                      <a16:creationId xmlns:a16="http://schemas.microsoft.com/office/drawing/2014/main" id="{13C17F35-2F71-7DF8-9208-6BC507122D76}"/>
                    </a:ext>
                  </a:extLst>
                </p:cNvPr>
                <p:cNvSpPr txBox="1"/>
                <p:nvPr/>
              </p:nvSpPr>
              <p:spPr>
                <a:xfrm>
                  <a:off x="4143508" y="4079557"/>
                  <a:ext cx="518400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IVC</a:t>
                  </a:r>
                </a:p>
              </p:txBody>
            </p:sp>
            <p:sp>
              <p:nvSpPr>
                <p:cNvPr id="48" name="ZoneTexte 47">
                  <a:extLst>
                    <a:ext uri="{FF2B5EF4-FFF2-40B4-BE49-F238E27FC236}">
                      <a16:creationId xmlns:a16="http://schemas.microsoft.com/office/drawing/2014/main" id="{3BCB6E32-EB87-DE50-13E6-9677D304B7FF}"/>
                    </a:ext>
                  </a:extLst>
                </p:cNvPr>
                <p:cNvSpPr txBox="1"/>
                <p:nvPr/>
              </p:nvSpPr>
              <p:spPr>
                <a:xfrm>
                  <a:off x="3469603" y="4114413"/>
                  <a:ext cx="759677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Veine hépatique</a:t>
                  </a:r>
                </a:p>
              </p:txBody>
            </p:sp>
            <p:cxnSp>
              <p:nvCxnSpPr>
                <p:cNvPr id="50" name="Connecteur droit avec flèche 49">
                  <a:extLst>
                    <a:ext uri="{FF2B5EF4-FFF2-40B4-BE49-F238E27FC236}">
                      <a16:creationId xmlns:a16="http://schemas.microsoft.com/office/drawing/2014/main" id="{82C88840-FC53-0070-4DCC-30C45E9A4A0B}"/>
                    </a:ext>
                  </a:extLst>
                </p:cNvPr>
                <p:cNvCxnSpPr/>
                <p:nvPr/>
              </p:nvCxnSpPr>
              <p:spPr>
                <a:xfrm flipV="1">
                  <a:off x="4525107" y="4234375"/>
                  <a:ext cx="178191" cy="93784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headEnd type="oval" w="sm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ZoneTexte 50">
                  <a:extLst>
                    <a:ext uri="{FF2B5EF4-FFF2-40B4-BE49-F238E27FC236}">
                      <a16:creationId xmlns:a16="http://schemas.microsoft.com/office/drawing/2014/main" id="{B14969E4-2C52-534C-F2A1-D5EC4FEA508C}"/>
                    </a:ext>
                  </a:extLst>
                </p:cNvPr>
                <p:cNvSpPr txBox="1"/>
                <p:nvPr/>
              </p:nvSpPr>
              <p:spPr>
                <a:xfrm>
                  <a:off x="4729662" y="4149895"/>
                  <a:ext cx="518400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Aorte</a:t>
                  </a:r>
                </a:p>
              </p:txBody>
            </p:sp>
            <p:cxnSp>
              <p:nvCxnSpPr>
                <p:cNvPr id="52" name="Connecteur droit avec flèche 51">
                  <a:extLst>
                    <a:ext uri="{FF2B5EF4-FFF2-40B4-BE49-F238E27FC236}">
                      <a16:creationId xmlns:a16="http://schemas.microsoft.com/office/drawing/2014/main" id="{58EFDA0D-0C1A-94D0-B7D0-6AF7034636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164037" y="4248443"/>
                  <a:ext cx="140503" cy="100604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headEnd type="oval" w="sm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Connecteur droit avec flèche 54">
                  <a:extLst>
                    <a:ext uri="{FF2B5EF4-FFF2-40B4-BE49-F238E27FC236}">
                      <a16:creationId xmlns:a16="http://schemas.microsoft.com/office/drawing/2014/main" id="{7844B3C1-380D-2B39-CE70-BD5BBAF035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756074" y="4426634"/>
                  <a:ext cx="367079" cy="148594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headEnd type="oval" w="sm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" name="ZoneTexte 56">
                  <a:extLst>
                    <a:ext uri="{FF2B5EF4-FFF2-40B4-BE49-F238E27FC236}">
                      <a16:creationId xmlns:a16="http://schemas.microsoft.com/office/drawing/2014/main" id="{43CDBE69-12EF-1FC1-8490-1D17134D8B9B}"/>
                    </a:ext>
                  </a:extLst>
                </p:cNvPr>
                <p:cNvSpPr txBox="1"/>
                <p:nvPr/>
              </p:nvSpPr>
              <p:spPr>
                <a:xfrm>
                  <a:off x="2966723" y="4272669"/>
                  <a:ext cx="759677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Système veineux central</a:t>
                  </a:r>
                </a:p>
              </p:txBody>
            </p:sp>
            <p:cxnSp>
              <p:nvCxnSpPr>
                <p:cNvPr id="58" name="Connecteur droit avec flèche 57">
                  <a:extLst>
                    <a:ext uri="{FF2B5EF4-FFF2-40B4-BE49-F238E27FC236}">
                      <a16:creationId xmlns:a16="http://schemas.microsoft.com/office/drawing/2014/main" id="{7F98800C-2BCF-AE2B-CBE0-AC900E283B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61095" y="4670474"/>
                  <a:ext cx="42203" cy="178191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headEnd type="oval" w="sm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Connecteur droit avec flèche 60">
                  <a:extLst>
                    <a:ext uri="{FF2B5EF4-FFF2-40B4-BE49-F238E27FC236}">
                      <a16:creationId xmlns:a16="http://schemas.microsoft.com/office/drawing/2014/main" id="{5A5680E1-A692-A032-FCA2-E11442314F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427418" y="4834665"/>
                  <a:ext cx="219610" cy="112473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headEnd type="oval" w="sm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4" name="ZoneTexte 63">
                  <a:extLst>
                    <a:ext uri="{FF2B5EF4-FFF2-40B4-BE49-F238E27FC236}">
                      <a16:creationId xmlns:a16="http://schemas.microsoft.com/office/drawing/2014/main" id="{F3E832EC-620D-38FD-21EF-17495DC10E72}"/>
                    </a:ext>
                  </a:extLst>
                </p:cNvPr>
                <p:cNvSpPr txBox="1"/>
                <p:nvPr/>
              </p:nvSpPr>
              <p:spPr>
                <a:xfrm>
                  <a:off x="4748912" y="4768377"/>
                  <a:ext cx="1526331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Branches distales de la veine porte</a:t>
                  </a:r>
                </a:p>
              </p:txBody>
            </p:sp>
            <p:sp>
              <p:nvSpPr>
                <p:cNvPr id="65" name="ZoneTexte 64">
                  <a:extLst>
                    <a:ext uri="{FF2B5EF4-FFF2-40B4-BE49-F238E27FC236}">
                      <a16:creationId xmlns:a16="http://schemas.microsoft.com/office/drawing/2014/main" id="{4D9DB326-40A6-AE3B-D706-01BFBD931972}"/>
                    </a:ext>
                  </a:extLst>
                </p:cNvPr>
                <p:cNvSpPr txBox="1"/>
                <p:nvPr/>
              </p:nvSpPr>
              <p:spPr>
                <a:xfrm>
                  <a:off x="4678572" y="4935129"/>
                  <a:ext cx="1245121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Principale gauche : veine porte </a:t>
                  </a:r>
                </a:p>
              </p:txBody>
            </p:sp>
            <p:sp>
              <p:nvSpPr>
                <p:cNvPr id="67" name="ZoneTexte 66">
                  <a:extLst>
                    <a:ext uri="{FF2B5EF4-FFF2-40B4-BE49-F238E27FC236}">
                      <a16:creationId xmlns:a16="http://schemas.microsoft.com/office/drawing/2014/main" id="{B203A658-9D39-8AA4-E22E-1487CBDB3A8B}"/>
                    </a:ext>
                  </a:extLst>
                </p:cNvPr>
                <p:cNvSpPr txBox="1"/>
                <p:nvPr/>
              </p:nvSpPr>
              <p:spPr>
                <a:xfrm>
                  <a:off x="4143508" y="5445224"/>
                  <a:ext cx="518400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IVC</a:t>
                  </a:r>
                </a:p>
              </p:txBody>
            </p:sp>
            <p:cxnSp>
              <p:nvCxnSpPr>
                <p:cNvPr id="68" name="Connecteur droit avec flèche 67">
                  <a:extLst>
                    <a:ext uri="{FF2B5EF4-FFF2-40B4-BE49-F238E27FC236}">
                      <a16:creationId xmlns:a16="http://schemas.microsoft.com/office/drawing/2014/main" id="{B814BE55-BB4D-30A2-D466-A171BFC037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629465" y="4900246"/>
                  <a:ext cx="614289" cy="450166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headEnd type="oval" w="sm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1" name="ZoneTexte 70">
                  <a:extLst>
                    <a:ext uri="{FF2B5EF4-FFF2-40B4-BE49-F238E27FC236}">
                      <a16:creationId xmlns:a16="http://schemas.microsoft.com/office/drawing/2014/main" id="{78B36B9D-E5A9-4DAA-A6C1-D2380C3FD11E}"/>
                    </a:ext>
                  </a:extLst>
                </p:cNvPr>
                <p:cNvSpPr txBox="1"/>
                <p:nvPr/>
              </p:nvSpPr>
              <p:spPr>
                <a:xfrm>
                  <a:off x="2667723" y="5285151"/>
                  <a:ext cx="919030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Branche principale droite de la veine porte</a:t>
                  </a:r>
                </a:p>
              </p:txBody>
            </p:sp>
            <p:cxnSp>
              <p:nvCxnSpPr>
                <p:cNvPr id="72" name="Connecteur droit avec flèche 71">
                  <a:extLst>
                    <a:ext uri="{FF2B5EF4-FFF2-40B4-BE49-F238E27FC236}">
                      <a16:creationId xmlns:a16="http://schemas.microsoft.com/office/drawing/2014/main" id="{2D67F6D1-6B9A-A74F-1A69-6875ED4AD3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220308" y="5176910"/>
                  <a:ext cx="107852" cy="112542"/>
                </a:xfrm>
                <a:prstGeom prst="straightConnector1">
                  <a:avLst/>
                </a:prstGeom>
                <a:ln w="12700">
                  <a:solidFill>
                    <a:schemeClr val="tx2"/>
                  </a:solidFill>
                  <a:headEnd type="oval" w="sm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4" name="ZoneTexte 73">
                  <a:extLst>
                    <a:ext uri="{FF2B5EF4-FFF2-40B4-BE49-F238E27FC236}">
                      <a16:creationId xmlns:a16="http://schemas.microsoft.com/office/drawing/2014/main" id="{D447EF07-331A-73A9-042C-A23A63010100}"/>
                    </a:ext>
                  </a:extLst>
                </p:cNvPr>
                <p:cNvSpPr txBox="1"/>
                <p:nvPr/>
              </p:nvSpPr>
              <p:spPr>
                <a:xfrm>
                  <a:off x="3896750" y="5289129"/>
                  <a:ext cx="342982" cy="36933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Main portal vein</a:t>
                  </a:r>
                </a:p>
              </p:txBody>
            </p:sp>
          </p:grpSp>
          <p:grpSp>
            <p:nvGrpSpPr>
              <p:cNvPr id="77" name="Groupe 76">
                <a:extLst>
                  <a:ext uri="{FF2B5EF4-FFF2-40B4-BE49-F238E27FC236}">
                    <a16:creationId xmlns:a16="http://schemas.microsoft.com/office/drawing/2014/main" id="{E513AE52-C63E-8581-A8BC-E6CA7D97666A}"/>
                  </a:ext>
                </a:extLst>
              </p:cNvPr>
              <p:cNvGrpSpPr/>
              <p:nvPr/>
            </p:nvGrpSpPr>
            <p:grpSpPr>
              <a:xfrm>
                <a:off x="4919662" y="5219292"/>
                <a:ext cx="4287837" cy="615553"/>
                <a:chOff x="5097462" y="5181192"/>
                <a:chExt cx="4287837" cy="615553"/>
              </a:xfrm>
            </p:grpSpPr>
            <p:sp>
              <p:nvSpPr>
                <p:cNvPr id="76" name="ZoneTexte 75">
                  <a:extLst>
                    <a:ext uri="{FF2B5EF4-FFF2-40B4-BE49-F238E27FC236}">
                      <a16:creationId xmlns:a16="http://schemas.microsoft.com/office/drawing/2014/main" id="{DAC123F5-B805-CD0A-C709-80A2CD9B4D32}"/>
                    </a:ext>
                  </a:extLst>
                </p:cNvPr>
                <p:cNvSpPr txBox="1"/>
                <p:nvPr/>
              </p:nvSpPr>
              <p:spPr>
                <a:xfrm>
                  <a:off x="5142123" y="5181192"/>
                  <a:ext cx="4243176" cy="61555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Stratification MVI 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      IVC, veine porte (PV), atteinte VP D/G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Autre invasion vasculaire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Pas d'invasion vasculaire</a:t>
                  </a:r>
                </a:p>
              </p:txBody>
            </p:sp>
            <p:pic>
              <p:nvPicPr>
                <p:cNvPr id="32" name="Image 31" descr="Une image contenant texte&#10;&#10;Description générée automatiquement">
                  <a:extLst>
                    <a:ext uri="{FF2B5EF4-FFF2-40B4-BE49-F238E27FC236}">
                      <a16:creationId xmlns:a16="http://schemas.microsoft.com/office/drawing/2014/main" id="{065E67CE-DBB4-31E7-AC05-B43E5318528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097462" y="5327651"/>
                  <a:ext cx="195263" cy="171450"/>
                </a:xfrm>
                <a:prstGeom prst="rect">
                  <a:avLst/>
                </a:prstGeom>
              </p:spPr>
            </p:pic>
          </p:grpSp>
        </p:grpSp>
      </p:grpSp>
    </p:spTree>
    <p:extLst>
      <p:ext uri="{BB962C8B-B14F-4D97-AF65-F5344CB8AC3E}">
        <p14:creationId xmlns:p14="http://schemas.microsoft.com/office/powerpoint/2010/main" val="3844245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oneTexte 10">
            <a:extLst>
              <a:ext uri="{FF2B5EF4-FFF2-40B4-BE49-F238E27FC236}">
                <a16:creationId xmlns:a16="http://schemas.microsoft.com/office/drawing/2014/main" id="{C5E1F541-233B-FB30-71E5-E79148561E7D}"/>
              </a:ext>
            </a:extLst>
          </p:cNvPr>
          <p:cNvSpPr txBox="1"/>
          <p:nvPr/>
        </p:nvSpPr>
        <p:spPr>
          <a:xfrm>
            <a:off x="9359899" y="2730206"/>
            <a:ext cx="233680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bras </a:t>
            </a:r>
            <a:r>
              <a:rPr kumimoji="0" lang="fr-FR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Sorafenib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12% ont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recu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RT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après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sorafenib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bras RT + </a:t>
            </a:r>
            <a:r>
              <a:rPr kumimoji="0" lang="fr-FR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Sor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94% ont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reçu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la RT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prévue</a:t>
            </a:r>
          </a:p>
        </p:txBody>
      </p:sp>
      <p:cxnSp>
        <p:nvCxnSpPr>
          <p:cNvPr id="38" name="Connecteur droit 37">
            <a:extLst>
              <a:ext uri="{FF2B5EF4-FFF2-40B4-BE49-F238E27FC236}">
                <a16:creationId xmlns:a16="http://schemas.microsoft.com/office/drawing/2014/main" id="{B2ABEF6C-BB56-AC79-E7A4-4A9C1DA3D1CA}"/>
              </a:ext>
            </a:extLst>
          </p:cNvPr>
          <p:cNvCxnSpPr>
            <a:cxnSpLocks/>
          </p:cNvCxnSpPr>
          <p:nvPr/>
        </p:nvCxnSpPr>
        <p:spPr>
          <a:xfrm>
            <a:off x="8826500" y="3748036"/>
            <a:ext cx="2171700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re 23">
            <a:extLst>
              <a:ext uri="{FF2B5EF4-FFF2-40B4-BE49-F238E27FC236}">
                <a16:creationId xmlns:a16="http://schemas.microsoft.com/office/drawing/2014/main" id="{F2369DC7-93BA-25F6-5E74-9A2CD6C232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133767"/>
            <a:ext cx="11633314" cy="483477"/>
          </a:xfrm>
        </p:spPr>
        <p:txBody>
          <a:bodyPr/>
          <a:lstStyle/>
          <a:p>
            <a:r>
              <a:rPr lang="en-US" dirty="0"/>
              <a:t>NRG/RTOG 1112 : </a:t>
            </a:r>
            <a:r>
              <a:rPr lang="fr-FR" dirty="0" err="1"/>
              <a:t>Sorafenib</a:t>
            </a:r>
            <a:r>
              <a:rPr lang="fr-FR" dirty="0"/>
              <a:t> </a:t>
            </a:r>
            <a:r>
              <a:rPr lang="fr-FR" i="1" dirty="0"/>
              <a:t>vs</a:t>
            </a:r>
            <a:r>
              <a:rPr lang="fr-FR" dirty="0"/>
              <a:t> RT + </a:t>
            </a:r>
            <a:r>
              <a:rPr lang="fr-FR" dirty="0" err="1"/>
              <a:t>sorafenib</a:t>
            </a:r>
            <a:r>
              <a:rPr lang="fr-FR" dirty="0"/>
              <a:t> dans le CHC avancé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L. Dawson et al., ASCO GI</a:t>
            </a:r>
            <a:r>
              <a:rPr lang="fr-FR" baseline="30000" dirty="0"/>
              <a:t>®</a:t>
            </a:r>
            <a:r>
              <a:rPr lang="fr-FR" dirty="0"/>
              <a:t> 2023, Abs #489</a:t>
            </a:r>
          </a:p>
        </p:txBody>
      </p:sp>
      <p:sp>
        <p:nvSpPr>
          <p:cNvPr id="32" name="Espace réservé du texte 31">
            <a:extLst>
              <a:ext uri="{FF2B5EF4-FFF2-40B4-BE49-F238E27FC236}">
                <a16:creationId xmlns:a16="http://schemas.microsoft.com/office/drawing/2014/main" id="{B510AB6F-BF87-16E0-44B5-56DB1283C98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24910" y="1435259"/>
            <a:ext cx="10915172" cy="788778"/>
          </a:xfrm>
        </p:spPr>
        <p:txBody>
          <a:bodyPr/>
          <a:lstStyle/>
          <a:p>
            <a:r>
              <a:rPr lang="da-DK" dirty="0"/>
              <a:t>Age </a:t>
            </a:r>
            <a:r>
              <a:rPr lang="da-DK" dirty="0" err="1"/>
              <a:t>médian</a:t>
            </a:r>
            <a:r>
              <a:rPr lang="da-DK" dirty="0"/>
              <a:t> 66 </a:t>
            </a:r>
            <a:r>
              <a:rPr lang="da-DK" sz="1800" dirty="0"/>
              <a:t>(27-84)</a:t>
            </a:r>
          </a:p>
          <a:p>
            <a:r>
              <a:rPr lang="da-DK" dirty="0" err="1"/>
              <a:t>Taille</a:t>
            </a:r>
            <a:r>
              <a:rPr lang="da-DK" dirty="0"/>
              <a:t> </a:t>
            </a:r>
            <a:r>
              <a:rPr lang="da-DK" dirty="0" err="1"/>
              <a:t>médiane</a:t>
            </a:r>
            <a:r>
              <a:rPr lang="da-DK" dirty="0"/>
              <a:t> 7.8 cm </a:t>
            </a:r>
            <a:r>
              <a:rPr lang="da-DK" sz="1800" dirty="0"/>
              <a:t>(1-19.1), </a:t>
            </a:r>
            <a:r>
              <a:rPr lang="da-DK" dirty="0" err="1"/>
              <a:t>volume</a:t>
            </a:r>
            <a:r>
              <a:rPr lang="da-DK" dirty="0"/>
              <a:t> </a:t>
            </a:r>
            <a:r>
              <a:rPr lang="da-DK" dirty="0" err="1"/>
              <a:t>médian</a:t>
            </a:r>
            <a:r>
              <a:rPr lang="da-DK" dirty="0"/>
              <a:t> 180 cc </a:t>
            </a:r>
            <a:r>
              <a:rPr lang="da-DK" sz="1800" dirty="0"/>
              <a:t>(72-189)</a:t>
            </a:r>
          </a:p>
          <a:p>
            <a:endParaRPr lang="fr-FR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Caractéristiques</a:t>
            </a:r>
            <a:endParaRPr lang="da-DK" dirty="0"/>
          </a:p>
        </p:txBody>
      </p:sp>
      <p:graphicFrame>
        <p:nvGraphicFramePr>
          <p:cNvPr id="7" name="Tableau 7">
            <a:extLst>
              <a:ext uri="{FF2B5EF4-FFF2-40B4-BE49-F238E27FC236}">
                <a16:creationId xmlns:a16="http://schemas.microsoft.com/office/drawing/2014/main" id="{5FC3DC12-BC44-90EB-715D-73B25876A6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5487963"/>
              </p:ext>
            </p:extLst>
          </p:nvPr>
        </p:nvGraphicFramePr>
        <p:xfrm>
          <a:off x="1588160" y="2439540"/>
          <a:ext cx="7491680" cy="2680097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825664">
                  <a:extLst>
                    <a:ext uri="{9D8B030D-6E8A-4147-A177-3AD203B41FA5}">
                      <a16:colId xmlns:a16="http://schemas.microsoft.com/office/drawing/2014/main" val="2494173199"/>
                    </a:ext>
                  </a:extLst>
                </a:gridCol>
                <a:gridCol w="2176587">
                  <a:extLst>
                    <a:ext uri="{9D8B030D-6E8A-4147-A177-3AD203B41FA5}">
                      <a16:colId xmlns:a16="http://schemas.microsoft.com/office/drawing/2014/main" val="423317683"/>
                    </a:ext>
                  </a:extLst>
                </a:gridCol>
                <a:gridCol w="2489429">
                  <a:extLst>
                    <a:ext uri="{9D8B030D-6E8A-4147-A177-3AD203B41FA5}">
                      <a16:colId xmlns:a16="http://schemas.microsoft.com/office/drawing/2014/main" val="1270286881"/>
                    </a:ext>
                  </a:extLst>
                </a:gridCol>
              </a:tblGrid>
              <a:tr h="382871">
                <a:tc>
                  <a:txBody>
                    <a:bodyPr/>
                    <a:lstStyle/>
                    <a:p>
                      <a:endParaRPr lang="fr-FR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err="1"/>
                        <a:t>Sorafenib</a:t>
                      </a:r>
                      <a:r>
                        <a:rPr lang="fr-FR" dirty="0"/>
                        <a:t> </a:t>
                      </a:r>
                      <a:r>
                        <a:rPr lang="fr-FR" sz="1600" b="0" dirty="0"/>
                        <a:t>(%)</a:t>
                      </a:r>
                      <a:endParaRPr lang="fr-FR" b="0" dirty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RT + </a:t>
                      </a:r>
                      <a:r>
                        <a:rPr lang="fr-FR" dirty="0" err="1"/>
                        <a:t>sorafenib</a:t>
                      </a:r>
                      <a:r>
                        <a:rPr lang="fr-FR" dirty="0"/>
                        <a:t> </a:t>
                      </a:r>
                      <a:r>
                        <a:rPr lang="fr-FR" sz="1600" b="0" dirty="0"/>
                        <a:t>(%)</a:t>
                      </a:r>
                      <a:endParaRPr lang="fr-FR" b="0" dirty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239533"/>
                  </a:ext>
                </a:extLst>
              </a:tr>
              <a:tr h="382871">
                <a:tc>
                  <a:txBody>
                    <a:bodyPr/>
                    <a:lstStyle/>
                    <a:p>
                      <a:r>
                        <a:rPr lang="fr-FR" dirty="0"/>
                        <a:t>ECOG PS 1-2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0909350"/>
                  </a:ext>
                </a:extLst>
              </a:tr>
              <a:tr h="382871">
                <a:tc>
                  <a:txBody>
                    <a:bodyPr/>
                    <a:lstStyle/>
                    <a:p>
                      <a:r>
                        <a:rPr lang="fr-FR" dirty="0"/>
                        <a:t>Etiologie VHHC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41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41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4437871"/>
                  </a:ext>
                </a:extLst>
              </a:tr>
              <a:tr h="382871">
                <a:tc>
                  <a:txBody>
                    <a:bodyPr/>
                    <a:lstStyle/>
                    <a:p>
                      <a:r>
                        <a:rPr lang="fr-FR" dirty="0"/>
                        <a:t>BCLC stade C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84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3095444"/>
                  </a:ext>
                </a:extLst>
              </a:tr>
              <a:tr h="382871">
                <a:tc>
                  <a:txBody>
                    <a:bodyPr/>
                    <a:lstStyle/>
                    <a:p>
                      <a:r>
                        <a:rPr lang="fr-FR" dirty="0"/>
                        <a:t>AFP &gt; 400 </a:t>
                      </a:r>
                      <a:r>
                        <a:rPr lang="fr-FR" dirty="0" err="1"/>
                        <a:t>ng</a:t>
                      </a:r>
                      <a:r>
                        <a:rPr lang="fr-FR" dirty="0"/>
                        <a:t>/ml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31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5797736"/>
                  </a:ext>
                </a:extLst>
              </a:tr>
              <a:tr h="382871">
                <a:tc>
                  <a:txBody>
                    <a:bodyPr/>
                    <a:lstStyle/>
                    <a:p>
                      <a:r>
                        <a:rPr lang="fr-FR" dirty="0"/>
                        <a:t>&gt; 1 lésion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56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62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79943"/>
                  </a:ext>
                </a:extLst>
              </a:tr>
              <a:tr h="382871">
                <a:tc>
                  <a:txBody>
                    <a:bodyPr/>
                    <a:lstStyle/>
                    <a:p>
                      <a:r>
                        <a:rPr lang="fr-FR" dirty="0"/>
                        <a:t>Invasion vasculaire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73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1" dirty="0"/>
                        <a:t>75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4476294"/>
                  </a:ext>
                </a:extLst>
              </a:tr>
            </a:tbl>
          </a:graphicData>
        </a:graphic>
      </p:graphicFrame>
      <p:sp>
        <p:nvSpPr>
          <p:cNvPr id="40" name="Espace réservé du texte 31">
            <a:extLst>
              <a:ext uri="{FF2B5EF4-FFF2-40B4-BE49-F238E27FC236}">
                <a16:creationId xmlns:a16="http://schemas.microsoft.com/office/drawing/2014/main" id="{EDE0C4BB-5957-1999-15CB-1E4B3D069BDC}"/>
              </a:ext>
            </a:extLst>
          </p:cNvPr>
          <p:cNvSpPr txBox="1">
            <a:spLocks/>
          </p:cNvSpPr>
          <p:nvPr/>
        </p:nvSpPr>
        <p:spPr>
          <a:xfrm>
            <a:off x="924910" y="5421523"/>
            <a:ext cx="10915172" cy="522077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da-DK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Tolérance: </a:t>
            </a:r>
            <a:r>
              <a:rPr kumimoji="0" lang="da-DK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Pas de différence entre les 2 bras</a:t>
            </a:r>
          </a:p>
        </p:txBody>
      </p:sp>
    </p:spTree>
    <p:extLst>
      <p:ext uri="{BB962C8B-B14F-4D97-AF65-F5344CB8AC3E}">
        <p14:creationId xmlns:p14="http://schemas.microsoft.com/office/powerpoint/2010/main" val="4276130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23">
            <a:extLst>
              <a:ext uri="{FF2B5EF4-FFF2-40B4-BE49-F238E27FC236}">
                <a16:creationId xmlns:a16="http://schemas.microsoft.com/office/drawing/2014/main" id="{FF2913B4-DD4E-236D-6755-FFBB71CAAA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578450" cy="483477"/>
          </a:xfrm>
        </p:spPr>
        <p:txBody>
          <a:bodyPr/>
          <a:lstStyle/>
          <a:p>
            <a:r>
              <a:rPr lang="en-US" dirty="0"/>
              <a:t>NRG/RTOG 1112 : </a:t>
            </a:r>
            <a:r>
              <a:rPr lang="fr-FR" dirty="0" err="1"/>
              <a:t>Sorafenib</a:t>
            </a:r>
            <a:r>
              <a:rPr lang="fr-FR" dirty="0"/>
              <a:t> vs RT + </a:t>
            </a:r>
            <a:r>
              <a:rPr lang="fr-FR" dirty="0" err="1"/>
              <a:t>sorafenib</a:t>
            </a:r>
            <a:r>
              <a:rPr lang="fr-FR" dirty="0"/>
              <a:t> dans le CHC avancé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L. Dawson et al., ASCO GI</a:t>
            </a:r>
            <a:r>
              <a:rPr lang="fr-FR" baseline="30000" dirty="0"/>
              <a:t>®</a:t>
            </a:r>
            <a:r>
              <a:rPr lang="fr-FR" dirty="0"/>
              <a:t> 2023, Abs #489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 : SG et SSP</a:t>
            </a:r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D4767D43-5E35-2256-36DB-2ACE5F61DA1E}"/>
              </a:ext>
            </a:extLst>
          </p:cNvPr>
          <p:cNvGrpSpPr/>
          <p:nvPr/>
        </p:nvGrpSpPr>
        <p:grpSpPr>
          <a:xfrm>
            <a:off x="291031" y="5418730"/>
            <a:ext cx="11696178" cy="688621"/>
            <a:chOff x="1467060" y="5355770"/>
            <a:chExt cx="10510576" cy="688621"/>
          </a:xfrm>
        </p:grpSpPr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0B57B1BC-7187-BD79-B5E5-31AD6F7BE6B3}"/>
                </a:ext>
              </a:extLst>
            </p:cNvPr>
            <p:cNvSpPr txBox="1"/>
            <p:nvPr/>
          </p:nvSpPr>
          <p:spPr>
            <a:xfrm>
              <a:off x="1467060" y="5355770"/>
              <a:ext cx="10510576" cy="688621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Avantage au bras RT + </a:t>
              </a:r>
              <a:r>
                <a:rPr kumimoji="0" lang="fr-FR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Sorafenib</a:t>
              </a: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mais objectif non atteint - Bras de référence ‘‘obsolète’’</a:t>
              </a:r>
            </a:p>
          </p:txBody>
        </p:sp>
        <p:sp>
          <p:nvSpPr>
            <p:cNvPr id="24" name="Chevron 23">
              <a:extLst>
                <a:ext uri="{FF2B5EF4-FFF2-40B4-BE49-F238E27FC236}">
                  <a16:creationId xmlns:a16="http://schemas.microsoft.com/office/drawing/2014/main" id="{C0BDD3EA-FE1E-DA65-5E08-4E689EBCB9B6}"/>
                </a:ext>
              </a:extLst>
            </p:cNvPr>
            <p:cNvSpPr/>
            <p:nvPr/>
          </p:nvSpPr>
          <p:spPr>
            <a:xfrm>
              <a:off x="1655855" y="5569732"/>
              <a:ext cx="293525" cy="260696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7" name="ZoneTexte 26">
            <a:extLst>
              <a:ext uri="{FF2B5EF4-FFF2-40B4-BE49-F238E27FC236}">
                <a16:creationId xmlns:a16="http://schemas.microsoft.com/office/drawing/2014/main" id="{A929C3D7-F1D2-E714-9DBE-FCE2EB8CA578}"/>
              </a:ext>
            </a:extLst>
          </p:cNvPr>
          <p:cNvSpPr txBox="1"/>
          <p:nvPr/>
        </p:nvSpPr>
        <p:spPr>
          <a:xfrm>
            <a:off x="6250075" y="4760214"/>
            <a:ext cx="421026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9388" marR="0" lvl="0" indent="-17938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Amélioration significative de la SSP</a:t>
            </a:r>
          </a:p>
        </p:txBody>
      </p:sp>
      <p:sp>
        <p:nvSpPr>
          <p:cNvPr id="29" name="Rectangle à coins arrondis 33">
            <a:extLst>
              <a:ext uri="{FF2B5EF4-FFF2-40B4-BE49-F238E27FC236}">
                <a16:creationId xmlns:a16="http://schemas.microsoft.com/office/drawing/2014/main" id="{914E319F-346C-3043-A23F-47DE0C5FA5F6}"/>
              </a:ext>
            </a:extLst>
          </p:cNvPr>
          <p:cNvSpPr/>
          <p:nvPr/>
        </p:nvSpPr>
        <p:spPr>
          <a:xfrm>
            <a:off x="546100" y="1356530"/>
            <a:ext cx="11099800" cy="3828422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Espace réservé du texte 25">
            <a:extLst>
              <a:ext uri="{FF2B5EF4-FFF2-40B4-BE49-F238E27FC236}">
                <a16:creationId xmlns:a16="http://schemas.microsoft.com/office/drawing/2014/main" id="{47E2002C-8C37-1416-71DD-65A96DB8E1AF}"/>
              </a:ext>
            </a:extLst>
          </p:cNvPr>
          <p:cNvSpPr txBox="1">
            <a:spLocks/>
          </p:cNvSpPr>
          <p:nvPr/>
        </p:nvSpPr>
        <p:spPr>
          <a:xfrm>
            <a:off x="1031973" y="1213447"/>
            <a:ext cx="2062919" cy="313902"/>
          </a:xfrm>
          <a:prstGeom prst="rect">
            <a:avLst/>
          </a:prstGeom>
          <a:solidFill>
            <a:schemeClr val="bg1"/>
          </a:solidFill>
        </p:spPr>
        <p:txBody>
          <a:bodyPr anchor="ctr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Globale (%)</a:t>
            </a:r>
          </a:p>
        </p:txBody>
      </p:sp>
      <p:cxnSp>
        <p:nvCxnSpPr>
          <p:cNvPr id="34" name="Connecteur droit 33">
            <a:extLst>
              <a:ext uri="{FF2B5EF4-FFF2-40B4-BE49-F238E27FC236}">
                <a16:creationId xmlns:a16="http://schemas.microsoft.com/office/drawing/2014/main" id="{AF97F660-14BE-3742-9F83-9168428F1339}"/>
              </a:ext>
            </a:extLst>
          </p:cNvPr>
          <p:cNvCxnSpPr>
            <a:cxnSpLocks/>
          </p:cNvCxnSpPr>
          <p:nvPr/>
        </p:nvCxnSpPr>
        <p:spPr>
          <a:xfrm>
            <a:off x="6096000" y="1477109"/>
            <a:ext cx="0" cy="361740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ZoneTexte 35">
            <a:extLst>
              <a:ext uri="{FF2B5EF4-FFF2-40B4-BE49-F238E27FC236}">
                <a16:creationId xmlns:a16="http://schemas.microsoft.com/office/drawing/2014/main" id="{1E88E3D7-5B6E-0B58-AD0E-2B4DB9F3E9E6}"/>
              </a:ext>
            </a:extLst>
          </p:cNvPr>
          <p:cNvSpPr txBox="1"/>
          <p:nvPr/>
        </p:nvSpPr>
        <p:spPr>
          <a:xfrm>
            <a:off x="887665" y="4462696"/>
            <a:ext cx="4936686" cy="6360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9388" marR="0" lvl="0" indent="-17938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Etude négative sur la SG </a:t>
            </a: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(p=0.055)</a:t>
            </a:r>
          </a:p>
          <a:p>
            <a:pPr marL="179388" marR="0" lvl="0" indent="-17938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HR 0.72 en analyse multivariée </a:t>
            </a: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(p=0.042) </a:t>
            </a: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1" name="Tableau 7">
            <a:extLst>
              <a:ext uri="{FF2B5EF4-FFF2-40B4-BE49-F238E27FC236}">
                <a16:creationId xmlns:a16="http://schemas.microsoft.com/office/drawing/2014/main" id="{642873C8-77ED-FB0B-BD8C-37282D27E9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4499647"/>
              </p:ext>
            </p:extLst>
          </p:nvPr>
        </p:nvGraphicFramePr>
        <p:xfrm>
          <a:off x="6349542" y="3941910"/>
          <a:ext cx="4914299" cy="746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2299">
                  <a:extLst>
                    <a:ext uri="{9D8B030D-6E8A-4147-A177-3AD203B41FA5}">
                      <a16:colId xmlns:a16="http://schemas.microsoft.com/office/drawing/2014/main" val="2494173199"/>
                    </a:ext>
                  </a:extLst>
                </a:gridCol>
                <a:gridCol w="1836000">
                  <a:extLst>
                    <a:ext uri="{9D8B030D-6E8A-4147-A177-3AD203B41FA5}">
                      <a16:colId xmlns:a16="http://schemas.microsoft.com/office/drawing/2014/main" val="423317683"/>
                    </a:ext>
                  </a:extLst>
                </a:gridCol>
                <a:gridCol w="1836000">
                  <a:extLst>
                    <a:ext uri="{9D8B030D-6E8A-4147-A177-3AD203B41FA5}">
                      <a16:colId xmlns:a16="http://schemas.microsoft.com/office/drawing/2014/main" val="1270286881"/>
                    </a:ext>
                  </a:extLst>
                </a:gridCol>
              </a:tblGrid>
              <a:tr h="221439">
                <a:tc>
                  <a:txBody>
                    <a:bodyPr/>
                    <a:lstStyle/>
                    <a:p>
                      <a:r>
                        <a:rPr lang="fr-FR" sz="1000" dirty="0"/>
                        <a:t>Estimate </a:t>
                      </a:r>
                      <a:r>
                        <a:rPr lang="fr-FR" sz="900" b="0" dirty="0"/>
                        <a:t>(95% CI)</a:t>
                      </a:r>
                      <a:endParaRPr lang="fr-FR" sz="1000" b="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 err="1"/>
                        <a:t>Sorafenib</a:t>
                      </a:r>
                      <a:r>
                        <a:rPr lang="fr-FR" sz="1000" dirty="0"/>
                        <a:t> </a:t>
                      </a:r>
                      <a:r>
                        <a:rPr lang="fr-FR" sz="900" b="0" dirty="0"/>
                        <a:t>(n=92), </a:t>
                      </a:r>
                      <a:r>
                        <a:rPr lang="fr-FR" sz="900" b="1" dirty="0"/>
                        <a:t>%</a:t>
                      </a:r>
                      <a:endParaRPr lang="fr-FR" sz="1000" b="1" dirty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/>
                        <a:t>SBRT &amp; S</a:t>
                      </a:r>
                      <a:r>
                        <a:rPr lang="fr-FR" sz="1000" dirty="0" err="1"/>
                        <a:t>orafenib</a:t>
                      </a:r>
                      <a:r>
                        <a:rPr lang="fr-FR" sz="1000" dirty="0"/>
                        <a:t> </a:t>
                      </a:r>
                      <a:r>
                        <a:rPr lang="fr-FR" sz="900" b="0" dirty="0"/>
                        <a:t>(n=85), </a:t>
                      </a:r>
                      <a:r>
                        <a:rPr lang="fr-FR" sz="900" b="1" dirty="0"/>
                        <a:t>%</a:t>
                      </a:r>
                      <a:endParaRPr lang="fr-FR" sz="1000" b="1" dirty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239533"/>
                  </a:ext>
                </a:extLst>
              </a:tr>
              <a:tr h="228359">
                <a:tc>
                  <a:txBody>
                    <a:bodyPr/>
                    <a:lstStyle/>
                    <a:p>
                      <a:r>
                        <a:rPr lang="fr-FR" sz="1050" dirty="0"/>
                        <a:t>6-mois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b="1" dirty="0"/>
                        <a:t>41% (30, 50)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b="1" dirty="0"/>
                        <a:t>71% (62, 81)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0909350"/>
                  </a:ext>
                </a:extLst>
              </a:tr>
              <a:tr h="238037">
                <a:tc>
                  <a:txBody>
                    <a:bodyPr/>
                    <a:lstStyle/>
                    <a:p>
                      <a:r>
                        <a:rPr lang="fr-FR" sz="1050" dirty="0"/>
                        <a:t>12-mois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b="1" dirty="0"/>
                        <a:t>20% (12, 29)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b="1" dirty="0"/>
                        <a:t>37% (26, 47)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4476294"/>
                  </a:ext>
                </a:extLst>
              </a:tr>
            </a:tbl>
          </a:graphicData>
        </a:graphic>
      </p:graphicFrame>
      <p:grpSp>
        <p:nvGrpSpPr>
          <p:cNvPr id="164" name="Groupe 163">
            <a:extLst>
              <a:ext uri="{FF2B5EF4-FFF2-40B4-BE49-F238E27FC236}">
                <a16:creationId xmlns:a16="http://schemas.microsoft.com/office/drawing/2014/main" id="{0289E419-D967-4637-F6AE-54F634763090}"/>
              </a:ext>
            </a:extLst>
          </p:cNvPr>
          <p:cNvGrpSpPr/>
          <p:nvPr/>
        </p:nvGrpSpPr>
        <p:grpSpPr>
          <a:xfrm>
            <a:off x="764045" y="1570495"/>
            <a:ext cx="5013134" cy="2717200"/>
            <a:chOff x="992645" y="1570495"/>
            <a:chExt cx="5013134" cy="2717200"/>
          </a:xfrm>
        </p:grpSpPr>
        <p:sp>
          <p:nvSpPr>
            <p:cNvPr id="43" name="Forme libre 42">
              <a:extLst>
                <a:ext uri="{FF2B5EF4-FFF2-40B4-BE49-F238E27FC236}">
                  <a16:creationId xmlns:a16="http://schemas.microsoft.com/office/drawing/2014/main" id="{4125B8B8-6CF9-3646-AA84-E0DEEC8D1A46}"/>
                </a:ext>
              </a:extLst>
            </p:cNvPr>
            <p:cNvSpPr/>
            <p:nvPr/>
          </p:nvSpPr>
          <p:spPr>
            <a:xfrm>
              <a:off x="1281193" y="1570495"/>
              <a:ext cx="4442848" cy="1947620"/>
            </a:xfrm>
            <a:custGeom>
              <a:avLst/>
              <a:gdLst>
                <a:gd name="connsiteX0" fmla="*/ 0 w 4442848"/>
                <a:gd name="connsiteY0" fmla="*/ 0 h 1947620"/>
                <a:gd name="connsiteX1" fmla="*/ 0 w 4442848"/>
                <a:gd name="connsiteY1" fmla="*/ 1947620 h 1947620"/>
                <a:gd name="connsiteX2" fmla="*/ 4442848 w 4442848"/>
                <a:gd name="connsiteY2" fmla="*/ 1947620 h 194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2848" h="1947620">
                  <a:moveTo>
                    <a:pt x="0" y="0"/>
                  </a:moveTo>
                  <a:lnTo>
                    <a:pt x="0" y="1947620"/>
                  </a:lnTo>
                  <a:lnTo>
                    <a:pt x="4442848" y="194762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CEF83D87-1DAF-E1A8-76ED-82BBF0D16A95}"/>
                </a:ext>
              </a:extLst>
            </p:cNvPr>
            <p:cNvSpPr txBox="1"/>
            <p:nvPr/>
          </p:nvSpPr>
          <p:spPr>
            <a:xfrm>
              <a:off x="992645" y="1601869"/>
              <a:ext cx="226024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ADEA279C-69CE-354D-45E0-E95D40766A98}"/>
                </a:ext>
              </a:extLst>
            </p:cNvPr>
            <p:cNvSpPr txBox="1"/>
            <p:nvPr/>
          </p:nvSpPr>
          <p:spPr>
            <a:xfrm>
              <a:off x="1067986" y="1951757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D5C6BFEB-20D2-CE24-AFCD-F1754785C40D}"/>
                </a:ext>
              </a:extLst>
            </p:cNvPr>
            <p:cNvSpPr txBox="1"/>
            <p:nvPr/>
          </p:nvSpPr>
          <p:spPr>
            <a:xfrm>
              <a:off x="1067986" y="2285132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588978E2-1248-42D5-8001-6CEE691B788A}"/>
                </a:ext>
              </a:extLst>
            </p:cNvPr>
            <p:cNvSpPr txBox="1"/>
            <p:nvPr/>
          </p:nvSpPr>
          <p:spPr>
            <a:xfrm>
              <a:off x="1067987" y="2628032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899ED884-7744-E1BF-F6B9-4BD3034B81D6}"/>
                </a:ext>
              </a:extLst>
            </p:cNvPr>
            <p:cNvSpPr txBox="1"/>
            <p:nvPr/>
          </p:nvSpPr>
          <p:spPr>
            <a:xfrm>
              <a:off x="1067987" y="2961407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A4FE8758-581E-733B-8823-5C8623D86150}"/>
                </a:ext>
              </a:extLst>
            </p:cNvPr>
            <p:cNvSpPr txBox="1"/>
            <p:nvPr/>
          </p:nvSpPr>
          <p:spPr>
            <a:xfrm>
              <a:off x="1143328" y="3297957"/>
              <a:ext cx="75341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grpSp>
          <p:nvGrpSpPr>
            <p:cNvPr id="65" name="Groupe 64">
              <a:extLst>
                <a:ext uri="{FF2B5EF4-FFF2-40B4-BE49-F238E27FC236}">
                  <a16:creationId xmlns:a16="http://schemas.microsoft.com/office/drawing/2014/main" id="{C3BA568D-D745-7F4D-7882-5C3B402411A0}"/>
                </a:ext>
              </a:extLst>
            </p:cNvPr>
            <p:cNvGrpSpPr/>
            <p:nvPr/>
          </p:nvGrpSpPr>
          <p:grpSpPr>
            <a:xfrm>
              <a:off x="1312452" y="3529707"/>
              <a:ext cx="4205042" cy="161583"/>
              <a:chOff x="1312452" y="3529707"/>
              <a:chExt cx="4205042" cy="161583"/>
            </a:xfrm>
          </p:grpSpPr>
          <p:sp>
            <p:nvSpPr>
              <p:cNvPr id="50" name="ZoneTexte 49">
                <a:extLst>
                  <a:ext uri="{FF2B5EF4-FFF2-40B4-BE49-F238E27FC236}">
                    <a16:creationId xmlns:a16="http://schemas.microsoft.com/office/drawing/2014/main" id="{46395675-2BFD-1FD5-A7F8-C86E431F1ACE}"/>
                  </a:ext>
                </a:extLst>
              </p:cNvPr>
              <p:cNvSpPr txBox="1"/>
              <p:nvPr/>
            </p:nvSpPr>
            <p:spPr>
              <a:xfrm>
                <a:off x="1312452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51" name="ZoneTexte 50">
                <a:extLst>
                  <a:ext uri="{FF2B5EF4-FFF2-40B4-BE49-F238E27FC236}">
                    <a16:creationId xmlns:a16="http://schemas.microsoft.com/office/drawing/2014/main" id="{C12F1CFD-B5AF-30E7-FABE-87BAC55BD862}"/>
                  </a:ext>
                </a:extLst>
              </p:cNvPr>
              <p:cNvSpPr txBox="1"/>
              <p:nvPr/>
            </p:nvSpPr>
            <p:spPr>
              <a:xfrm>
                <a:off x="1631504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52" name="ZoneTexte 51">
                <a:extLst>
                  <a:ext uri="{FF2B5EF4-FFF2-40B4-BE49-F238E27FC236}">
                    <a16:creationId xmlns:a16="http://schemas.microsoft.com/office/drawing/2014/main" id="{4A60D339-A504-7FE9-2459-F99669D5C7EC}"/>
                  </a:ext>
                </a:extLst>
              </p:cNvPr>
              <p:cNvSpPr txBox="1"/>
              <p:nvPr/>
            </p:nvSpPr>
            <p:spPr>
              <a:xfrm>
                <a:off x="1960524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</a:t>
                </a:r>
              </a:p>
            </p:txBody>
          </p:sp>
          <p:sp>
            <p:nvSpPr>
              <p:cNvPr id="53" name="ZoneTexte 52">
                <a:extLst>
                  <a:ext uri="{FF2B5EF4-FFF2-40B4-BE49-F238E27FC236}">
                    <a16:creationId xmlns:a16="http://schemas.microsoft.com/office/drawing/2014/main" id="{E80747CC-E126-9B2C-9F5D-2E916D7B406F}"/>
                  </a:ext>
                </a:extLst>
              </p:cNvPr>
              <p:cNvSpPr txBox="1"/>
              <p:nvPr/>
            </p:nvSpPr>
            <p:spPr>
              <a:xfrm>
                <a:off x="2279576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</a:t>
                </a:r>
              </a:p>
            </p:txBody>
          </p:sp>
          <p:sp>
            <p:nvSpPr>
              <p:cNvPr id="54" name="ZoneTexte 53">
                <a:extLst>
                  <a:ext uri="{FF2B5EF4-FFF2-40B4-BE49-F238E27FC236}">
                    <a16:creationId xmlns:a16="http://schemas.microsoft.com/office/drawing/2014/main" id="{C7F3435C-3643-BC4E-EDCD-AF69BDDF7D31}"/>
                  </a:ext>
                </a:extLst>
              </p:cNvPr>
              <p:cNvSpPr txBox="1"/>
              <p:nvPr/>
            </p:nvSpPr>
            <p:spPr>
              <a:xfrm>
                <a:off x="2604691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</a:t>
                </a:r>
              </a:p>
            </p:txBody>
          </p:sp>
          <p:sp>
            <p:nvSpPr>
              <p:cNvPr id="55" name="ZoneTexte 54">
                <a:extLst>
                  <a:ext uri="{FF2B5EF4-FFF2-40B4-BE49-F238E27FC236}">
                    <a16:creationId xmlns:a16="http://schemas.microsoft.com/office/drawing/2014/main" id="{6AEFFF54-B670-BB16-6C6C-A97A2D35E5DD}"/>
                  </a:ext>
                </a:extLst>
              </p:cNvPr>
              <p:cNvSpPr txBox="1"/>
              <p:nvPr/>
            </p:nvSpPr>
            <p:spPr>
              <a:xfrm>
                <a:off x="2923743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56" name="ZoneTexte 55">
                <a:extLst>
                  <a:ext uri="{FF2B5EF4-FFF2-40B4-BE49-F238E27FC236}">
                    <a16:creationId xmlns:a16="http://schemas.microsoft.com/office/drawing/2014/main" id="{9545D786-0033-F215-3A6F-B0F37BEA313B}"/>
                  </a:ext>
                </a:extLst>
              </p:cNvPr>
              <p:cNvSpPr txBox="1"/>
              <p:nvPr/>
            </p:nvSpPr>
            <p:spPr>
              <a:xfrm>
                <a:off x="3256668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</p:txBody>
          </p:sp>
          <p:sp>
            <p:nvSpPr>
              <p:cNvPr id="57" name="ZoneTexte 56">
                <a:extLst>
                  <a:ext uri="{FF2B5EF4-FFF2-40B4-BE49-F238E27FC236}">
                    <a16:creationId xmlns:a16="http://schemas.microsoft.com/office/drawing/2014/main" id="{81EADCC2-2179-DC73-4106-D5BB7FDBAC6F}"/>
                  </a:ext>
                </a:extLst>
              </p:cNvPr>
              <p:cNvSpPr txBox="1"/>
              <p:nvPr/>
            </p:nvSpPr>
            <p:spPr>
              <a:xfrm>
                <a:off x="3575720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21</a:t>
                </a:r>
              </a:p>
            </p:txBody>
          </p:sp>
          <p:sp>
            <p:nvSpPr>
              <p:cNvPr id="59" name="ZoneTexte 58">
                <a:extLst>
                  <a:ext uri="{FF2B5EF4-FFF2-40B4-BE49-F238E27FC236}">
                    <a16:creationId xmlns:a16="http://schemas.microsoft.com/office/drawing/2014/main" id="{B8CD3782-DD7A-70E0-91B1-066CA8EE8662}"/>
                  </a:ext>
                </a:extLst>
              </p:cNvPr>
              <p:cNvSpPr txBox="1"/>
              <p:nvPr/>
            </p:nvSpPr>
            <p:spPr>
              <a:xfrm>
                <a:off x="3904740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24</a:t>
                </a:r>
              </a:p>
            </p:txBody>
          </p:sp>
          <p:sp>
            <p:nvSpPr>
              <p:cNvPr id="60" name="ZoneTexte 59">
                <a:extLst>
                  <a:ext uri="{FF2B5EF4-FFF2-40B4-BE49-F238E27FC236}">
                    <a16:creationId xmlns:a16="http://schemas.microsoft.com/office/drawing/2014/main" id="{24193456-A8B6-52B2-3C99-C65C3043E874}"/>
                  </a:ext>
                </a:extLst>
              </p:cNvPr>
              <p:cNvSpPr txBox="1"/>
              <p:nvPr/>
            </p:nvSpPr>
            <p:spPr>
              <a:xfrm>
                <a:off x="4223792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27</a:t>
                </a:r>
              </a:p>
            </p:txBody>
          </p:sp>
          <p:sp>
            <p:nvSpPr>
              <p:cNvPr id="61" name="ZoneTexte 60">
                <a:extLst>
                  <a:ext uri="{FF2B5EF4-FFF2-40B4-BE49-F238E27FC236}">
                    <a16:creationId xmlns:a16="http://schemas.microsoft.com/office/drawing/2014/main" id="{93D9F0D0-E846-C463-EDAF-193048ADCFBE}"/>
                  </a:ext>
                </a:extLst>
              </p:cNvPr>
              <p:cNvSpPr txBox="1"/>
              <p:nvPr/>
            </p:nvSpPr>
            <p:spPr>
              <a:xfrm>
                <a:off x="4552082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</a:t>
                </a:r>
              </a:p>
            </p:txBody>
          </p:sp>
          <p:sp>
            <p:nvSpPr>
              <p:cNvPr id="63" name="ZoneTexte 62">
                <a:extLst>
                  <a:ext uri="{FF2B5EF4-FFF2-40B4-BE49-F238E27FC236}">
                    <a16:creationId xmlns:a16="http://schemas.microsoft.com/office/drawing/2014/main" id="{BE31EB4F-1A63-AF28-881B-C96A303FAC48}"/>
                  </a:ext>
                </a:extLst>
              </p:cNvPr>
              <p:cNvSpPr txBox="1"/>
              <p:nvPr/>
            </p:nvSpPr>
            <p:spPr>
              <a:xfrm>
                <a:off x="4882282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33</a:t>
                </a:r>
              </a:p>
            </p:txBody>
          </p:sp>
          <p:sp>
            <p:nvSpPr>
              <p:cNvPr id="64" name="ZoneTexte 63">
                <a:extLst>
                  <a:ext uri="{FF2B5EF4-FFF2-40B4-BE49-F238E27FC236}">
                    <a16:creationId xmlns:a16="http://schemas.microsoft.com/office/drawing/2014/main" id="{221D8E24-56BC-1EAA-2BE3-7F59DF200936}"/>
                  </a:ext>
                </a:extLst>
              </p:cNvPr>
              <p:cNvSpPr txBox="1"/>
              <p:nvPr/>
            </p:nvSpPr>
            <p:spPr>
              <a:xfrm>
                <a:off x="5223396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36</a:t>
                </a:r>
              </a:p>
            </p:txBody>
          </p:sp>
        </p:grp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57A12BCA-A58D-9ECA-30D8-2EA2019A1F84}"/>
                </a:ext>
              </a:extLst>
            </p:cNvPr>
            <p:cNvGrpSpPr/>
            <p:nvPr/>
          </p:nvGrpSpPr>
          <p:grpSpPr>
            <a:xfrm>
              <a:off x="1312452" y="3964530"/>
              <a:ext cx="4205042" cy="323165"/>
              <a:chOff x="1312452" y="3529707"/>
              <a:chExt cx="4205042" cy="323165"/>
            </a:xfrm>
          </p:grpSpPr>
          <p:sp>
            <p:nvSpPr>
              <p:cNvPr id="67" name="ZoneTexte 66">
                <a:extLst>
                  <a:ext uri="{FF2B5EF4-FFF2-40B4-BE49-F238E27FC236}">
                    <a16:creationId xmlns:a16="http://schemas.microsoft.com/office/drawing/2014/main" id="{CD03AB5F-CBA1-D852-DBE1-F6CA532CFF71}"/>
                  </a:ext>
                </a:extLst>
              </p:cNvPr>
              <p:cNvSpPr txBox="1"/>
              <p:nvPr/>
            </p:nvSpPr>
            <p:spPr>
              <a:xfrm>
                <a:off x="1312452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92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85</a:t>
                </a:r>
              </a:p>
            </p:txBody>
          </p:sp>
          <p:sp>
            <p:nvSpPr>
              <p:cNvPr id="68" name="ZoneTexte 67">
                <a:extLst>
                  <a:ext uri="{FF2B5EF4-FFF2-40B4-BE49-F238E27FC236}">
                    <a16:creationId xmlns:a16="http://schemas.microsoft.com/office/drawing/2014/main" id="{2C6A85EE-9501-6678-C0D5-97CF332057EB}"/>
                  </a:ext>
                </a:extLst>
              </p:cNvPr>
              <p:cNvSpPr txBox="1"/>
              <p:nvPr/>
            </p:nvSpPr>
            <p:spPr>
              <a:xfrm>
                <a:off x="1631504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82</a:t>
                </a:r>
              </a:p>
            </p:txBody>
          </p:sp>
          <p:sp>
            <p:nvSpPr>
              <p:cNvPr id="69" name="ZoneTexte 68">
                <a:extLst>
                  <a:ext uri="{FF2B5EF4-FFF2-40B4-BE49-F238E27FC236}">
                    <a16:creationId xmlns:a16="http://schemas.microsoft.com/office/drawing/2014/main" id="{0B3C7B2E-DD3A-A6BE-9331-CC7019CBE976}"/>
                  </a:ext>
                </a:extLst>
              </p:cNvPr>
              <p:cNvSpPr txBox="1"/>
              <p:nvPr/>
            </p:nvSpPr>
            <p:spPr>
              <a:xfrm>
                <a:off x="1960524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63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74</a:t>
                </a:r>
              </a:p>
            </p:txBody>
          </p:sp>
          <p:sp>
            <p:nvSpPr>
              <p:cNvPr id="70" name="ZoneTexte 69">
                <a:extLst>
                  <a:ext uri="{FF2B5EF4-FFF2-40B4-BE49-F238E27FC236}">
                    <a16:creationId xmlns:a16="http://schemas.microsoft.com/office/drawing/2014/main" id="{93ED1A89-F47B-52B6-8CE1-F660739DF246}"/>
                  </a:ext>
                </a:extLst>
              </p:cNvPr>
              <p:cNvSpPr txBox="1"/>
              <p:nvPr/>
            </p:nvSpPr>
            <p:spPr>
              <a:xfrm>
                <a:off x="2279576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57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61</a:t>
                </a:r>
              </a:p>
            </p:txBody>
          </p:sp>
          <p:sp>
            <p:nvSpPr>
              <p:cNvPr id="71" name="ZoneTexte 70">
                <a:extLst>
                  <a:ext uri="{FF2B5EF4-FFF2-40B4-BE49-F238E27FC236}">
                    <a16:creationId xmlns:a16="http://schemas.microsoft.com/office/drawing/2014/main" id="{57998DD5-8631-C147-E44B-FDD72C2DDA94}"/>
                  </a:ext>
                </a:extLst>
              </p:cNvPr>
              <p:cNvSpPr txBox="1"/>
              <p:nvPr/>
            </p:nvSpPr>
            <p:spPr>
              <a:xfrm>
                <a:off x="2604691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47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48</a:t>
                </a:r>
              </a:p>
            </p:txBody>
          </p:sp>
          <p:sp>
            <p:nvSpPr>
              <p:cNvPr id="72" name="ZoneTexte 71">
                <a:extLst>
                  <a:ext uri="{FF2B5EF4-FFF2-40B4-BE49-F238E27FC236}">
                    <a16:creationId xmlns:a16="http://schemas.microsoft.com/office/drawing/2014/main" id="{47552383-EF7A-6B8F-E670-47E9DA311D07}"/>
                  </a:ext>
                </a:extLst>
              </p:cNvPr>
              <p:cNvSpPr txBox="1"/>
              <p:nvPr/>
            </p:nvSpPr>
            <p:spPr>
              <a:xfrm>
                <a:off x="2923743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34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42</a:t>
                </a:r>
              </a:p>
            </p:txBody>
          </p:sp>
          <p:sp>
            <p:nvSpPr>
              <p:cNvPr id="73" name="ZoneTexte 72">
                <a:extLst>
                  <a:ext uri="{FF2B5EF4-FFF2-40B4-BE49-F238E27FC236}">
                    <a16:creationId xmlns:a16="http://schemas.microsoft.com/office/drawing/2014/main" id="{14B55751-BC89-6262-F996-9FE03DA5A206}"/>
                  </a:ext>
                </a:extLst>
              </p:cNvPr>
              <p:cNvSpPr txBox="1"/>
              <p:nvPr/>
            </p:nvSpPr>
            <p:spPr>
              <a:xfrm>
                <a:off x="3256668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35</a:t>
                </a:r>
              </a:p>
            </p:txBody>
          </p:sp>
          <p:sp>
            <p:nvSpPr>
              <p:cNvPr id="74" name="ZoneTexte 73">
                <a:extLst>
                  <a:ext uri="{FF2B5EF4-FFF2-40B4-BE49-F238E27FC236}">
                    <a16:creationId xmlns:a16="http://schemas.microsoft.com/office/drawing/2014/main" id="{10296F97-CD1C-8300-7864-C8F4170E8FE0}"/>
                  </a:ext>
                </a:extLst>
              </p:cNvPr>
              <p:cNvSpPr txBox="1"/>
              <p:nvPr/>
            </p:nvSpPr>
            <p:spPr>
              <a:xfrm>
                <a:off x="3575720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25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</a:t>
                </a:r>
              </a:p>
            </p:txBody>
          </p:sp>
          <p:sp>
            <p:nvSpPr>
              <p:cNvPr id="75" name="ZoneTexte 74">
                <a:extLst>
                  <a:ext uri="{FF2B5EF4-FFF2-40B4-BE49-F238E27FC236}">
                    <a16:creationId xmlns:a16="http://schemas.microsoft.com/office/drawing/2014/main" id="{5ABFDF29-AAE2-A551-C790-499C5057B59D}"/>
                  </a:ext>
                </a:extLst>
              </p:cNvPr>
              <p:cNvSpPr txBox="1"/>
              <p:nvPr/>
            </p:nvSpPr>
            <p:spPr>
              <a:xfrm>
                <a:off x="3904740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19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26</a:t>
                </a:r>
              </a:p>
            </p:txBody>
          </p:sp>
          <p:sp>
            <p:nvSpPr>
              <p:cNvPr id="76" name="ZoneTexte 75">
                <a:extLst>
                  <a:ext uri="{FF2B5EF4-FFF2-40B4-BE49-F238E27FC236}">
                    <a16:creationId xmlns:a16="http://schemas.microsoft.com/office/drawing/2014/main" id="{421C0E86-B833-690D-FBC4-DC9C85D1A449}"/>
                  </a:ext>
                </a:extLst>
              </p:cNvPr>
              <p:cNvSpPr txBox="1"/>
              <p:nvPr/>
            </p:nvSpPr>
            <p:spPr>
              <a:xfrm>
                <a:off x="4223792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24</a:t>
                </a:r>
              </a:p>
            </p:txBody>
          </p:sp>
          <p:sp>
            <p:nvSpPr>
              <p:cNvPr id="77" name="ZoneTexte 76">
                <a:extLst>
                  <a:ext uri="{FF2B5EF4-FFF2-40B4-BE49-F238E27FC236}">
                    <a16:creationId xmlns:a16="http://schemas.microsoft.com/office/drawing/2014/main" id="{6A68AEFA-BC62-440C-BAF7-6B0BAEB768AF}"/>
                  </a:ext>
                </a:extLst>
              </p:cNvPr>
              <p:cNvSpPr txBox="1"/>
              <p:nvPr/>
            </p:nvSpPr>
            <p:spPr>
              <a:xfrm>
                <a:off x="4552082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78" name="ZoneTexte 77">
                <a:extLst>
                  <a:ext uri="{FF2B5EF4-FFF2-40B4-BE49-F238E27FC236}">
                    <a16:creationId xmlns:a16="http://schemas.microsoft.com/office/drawing/2014/main" id="{14881191-9F13-7D43-FCC7-06A6586F5FAE}"/>
                  </a:ext>
                </a:extLst>
              </p:cNvPr>
              <p:cNvSpPr txBox="1"/>
              <p:nvPr/>
            </p:nvSpPr>
            <p:spPr>
              <a:xfrm>
                <a:off x="4882282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13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79" name="ZoneTexte 78">
                <a:extLst>
                  <a:ext uri="{FF2B5EF4-FFF2-40B4-BE49-F238E27FC236}">
                    <a16:creationId xmlns:a16="http://schemas.microsoft.com/office/drawing/2014/main" id="{9393D630-9A2D-3470-E02C-EAE350730F67}"/>
                  </a:ext>
                </a:extLst>
              </p:cNvPr>
              <p:cNvSpPr txBox="1"/>
              <p:nvPr/>
            </p:nvSpPr>
            <p:spPr>
              <a:xfrm>
                <a:off x="5223396" y="3529707"/>
                <a:ext cx="294098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339FD5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13</a:t>
                </a:r>
              </a:p>
            </p:txBody>
          </p:sp>
        </p:grpSp>
        <p:sp>
          <p:nvSpPr>
            <p:cNvPr id="83" name="ZoneTexte 82">
              <a:extLst>
                <a:ext uri="{FF2B5EF4-FFF2-40B4-BE49-F238E27FC236}">
                  <a16:creationId xmlns:a16="http://schemas.microsoft.com/office/drawing/2014/main" id="{F61FF3C8-98A5-3821-C7BA-E47C2EE9C75F}"/>
                </a:ext>
              </a:extLst>
            </p:cNvPr>
            <p:cNvSpPr txBox="1"/>
            <p:nvPr/>
          </p:nvSpPr>
          <p:spPr>
            <a:xfrm>
              <a:off x="1280161" y="3694617"/>
              <a:ext cx="409838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 après randomisation</a:t>
              </a:r>
            </a:p>
          </p:txBody>
        </p:sp>
        <p:cxnSp>
          <p:nvCxnSpPr>
            <p:cNvPr id="86" name="Connecteur droit 85">
              <a:extLst>
                <a:ext uri="{FF2B5EF4-FFF2-40B4-BE49-F238E27FC236}">
                  <a16:creationId xmlns:a16="http://schemas.microsoft.com/office/drawing/2014/main" id="{9EAC849D-C077-712F-4B83-1175B39BD1C3}"/>
                </a:ext>
              </a:extLst>
            </p:cNvPr>
            <p:cNvCxnSpPr/>
            <p:nvPr/>
          </p:nvCxnSpPr>
          <p:spPr>
            <a:xfrm>
              <a:off x="2105591" y="1888112"/>
              <a:ext cx="0" cy="1626150"/>
            </a:xfrm>
            <a:prstGeom prst="line">
              <a:avLst/>
            </a:prstGeom>
            <a:ln w="1270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Connecteur droit 86">
              <a:extLst>
                <a:ext uri="{FF2B5EF4-FFF2-40B4-BE49-F238E27FC236}">
                  <a16:creationId xmlns:a16="http://schemas.microsoft.com/office/drawing/2014/main" id="{A47300AD-BC1B-DAC0-CFFB-9034C582AD85}"/>
                </a:ext>
              </a:extLst>
            </p:cNvPr>
            <p:cNvCxnSpPr>
              <a:cxnSpLocks/>
            </p:cNvCxnSpPr>
            <p:nvPr/>
          </p:nvCxnSpPr>
          <p:spPr>
            <a:xfrm>
              <a:off x="2749032" y="2397211"/>
              <a:ext cx="0" cy="1117051"/>
            </a:xfrm>
            <a:prstGeom prst="line">
              <a:avLst/>
            </a:prstGeom>
            <a:ln w="1270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Connecteur droit 88">
              <a:extLst>
                <a:ext uri="{FF2B5EF4-FFF2-40B4-BE49-F238E27FC236}">
                  <a16:creationId xmlns:a16="http://schemas.microsoft.com/office/drawing/2014/main" id="{1EE727A6-4070-927B-769F-D7805334C30D}"/>
                </a:ext>
              </a:extLst>
            </p:cNvPr>
            <p:cNvCxnSpPr>
              <a:cxnSpLocks/>
            </p:cNvCxnSpPr>
            <p:nvPr/>
          </p:nvCxnSpPr>
          <p:spPr>
            <a:xfrm>
              <a:off x="3402046" y="2664117"/>
              <a:ext cx="0" cy="850145"/>
            </a:xfrm>
            <a:prstGeom prst="line">
              <a:avLst/>
            </a:prstGeom>
            <a:ln w="1270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Connecteur droit 90">
              <a:extLst>
                <a:ext uri="{FF2B5EF4-FFF2-40B4-BE49-F238E27FC236}">
                  <a16:creationId xmlns:a16="http://schemas.microsoft.com/office/drawing/2014/main" id="{D71DC3BB-1B45-5743-2B8F-151A4F22844E}"/>
                </a:ext>
              </a:extLst>
            </p:cNvPr>
            <p:cNvCxnSpPr>
              <a:cxnSpLocks/>
            </p:cNvCxnSpPr>
            <p:nvPr/>
          </p:nvCxnSpPr>
          <p:spPr>
            <a:xfrm>
              <a:off x="4052252" y="2827226"/>
              <a:ext cx="0" cy="687036"/>
            </a:xfrm>
            <a:prstGeom prst="line">
              <a:avLst/>
            </a:prstGeom>
            <a:ln w="1270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Forme libre 92">
              <a:extLst>
                <a:ext uri="{FF2B5EF4-FFF2-40B4-BE49-F238E27FC236}">
                  <a16:creationId xmlns:a16="http://schemas.microsoft.com/office/drawing/2014/main" id="{8FCB73E8-714E-9660-32D7-75FF6FC4F061}"/>
                </a:ext>
              </a:extLst>
            </p:cNvPr>
            <p:cNvSpPr/>
            <p:nvPr/>
          </p:nvSpPr>
          <p:spPr>
            <a:xfrm>
              <a:off x="1472925" y="1695347"/>
              <a:ext cx="4077730" cy="1458097"/>
            </a:xfrm>
            <a:custGeom>
              <a:avLst/>
              <a:gdLst>
                <a:gd name="connsiteX0" fmla="*/ 0 w 4077730"/>
                <a:gd name="connsiteY0" fmla="*/ 0 h 1458097"/>
                <a:gd name="connsiteX1" fmla="*/ 118625 w 4077730"/>
                <a:gd name="connsiteY1" fmla="*/ 0 h 1458097"/>
                <a:gd name="connsiteX2" fmla="*/ 143339 w 4077730"/>
                <a:gd name="connsiteY2" fmla="*/ 49427 h 1458097"/>
                <a:gd name="connsiteX3" fmla="*/ 158167 w 4077730"/>
                <a:gd name="connsiteY3" fmla="*/ 59312 h 1458097"/>
                <a:gd name="connsiteX4" fmla="*/ 192766 w 4077730"/>
                <a:gd name="connsiteY4" fmla="*/ 98854 h 1458097"/>
                <a:gd name="connsiteX5" fmla="*/ 207594 w 4077730"/>
                <a:gd name="connsiteY5" fmla="*/ 108739 h 1458097"/>
                <a:gd name="connsiteX6" fmla="*/ 237250 w 4077730"/>
                <a:gd name="connsiteY6" fmla="*/ 118625 h 1458097"/>
                <a:gd name="connsiteX7" fmla="*/ 252078 w 4077730"/>
                <a:gd name="connsiteY7" fmla="*/ 123568 h 1458097"/>
                <a:gd name="connsiteX8" fmla="*/ 281734 w 4077730"/>
                <a:gd name="connsiteY8" fmla="*/ 138396 h 1458097"/>
                <a:gd name="connsiteX9" fmla="*/ 301505 w 4077730"/>
                <a:gd name="connsiteY9" fmla="*/ 158167 h 1458097"/>
                <a:gd name="connsiteX10" fmla="*/ 331161 w 4077730"/>
                <a:gd name="connsiteY10" fmla="*/ 168052 h 1458097"/>
                <a:gd name="connsiteX11" fmla="*/ 345990 w 4077730"/>
                <a:gd name="connsiteY11" fmla="*/ 172995 h 1458097"/>
                <a:gd name="connsiteX12" fmla="*/ 360818 w 4077730"/>
                <a:gd name="connsiteY12" fmla="*/ 182880 h 1458097"/>
                <a:gd name="connsiteX13" fmla="*/ 370703 w 4077730"/>
                <a:gd name="connsiteY13" fmla="*/ 212536 h 1458097"/>
                <a:gd name="connsiteX14" fmla="*/ 375646 w 4077730"/>
                <a:gd name="connsiteY14" fmla="*/ 227364 h 1458097"/>
                <a:gd name="connsiteX15" fmla="*/ 385531 w 4077730"/>
                <a:gd name="connsiteY15" fmla="*/ 237250 h 1458097"/>
                <a:gd name="connsiteX16" fmla="*/ 410245 w 4077730"/>
                <a:gd name="connsiteY16" fmla="*/ 276791 h 1458097"/>
                <a:gd name="connsiteX17" fmla="*/ 439901 w 4077730"/>
                <a:gd name="connsiteY17" fmla="*/ 286677 h 1458097"/>
                <a:gd name="connsiteX18" fmla="*/ 454729 w 4077730"/>
                <a:gd name="connsiteY18" fmla="*/ 291619 h 1458097"/>
                <a:gd name="connsiteX19" fmla="*/ 474500 w 4077730"/>
                <a:gd name="connsiteY19" fmla="*/ 311390 h 1458097"/>
                <a:gd name="connsiteX20" fmla="*/ 484385 w 4077730"/>
                <a:gd name="connsiteY20" fmla="*/ 321276 h 1458097"/>
                <a:gd name="connsiteX21" fmla="*/ 499213 w 4077730"/>
                <a:gd name="connsiteY21" fmla="*/ 350932 h 1458097"/>
                <a:gd name="connsiteX22" fmla="*/ 514041 w 4077730"/>
                <a:gd name="connsiteY22" fmla="*/ 355875 h 1458097"/>
                <a:gd name="connsiteX23" fmla="*/ 523927 w 4077730"/>
                <a:gd name="connsiteY23" fmla="*/ 365760 h 1458097"/>
                <a:gd name="connsiteX24" fmla="*/ 533812 w 4077730"/>
                <a:gd name="connsiteY24" fmla="*/ 395416 h 1458097"/>
                <a:gd name="connsiteX25" fmla="*/ 538755 w 4077730"/>
                <a:gd name="connsiteY25" fmla="*/ 410244 h 1458097"/>
                <a:gd name="connsiteX26" fmla="*/ 543698 w 4077730"/>
                <a:gd name="connsiteY26" fmla="*/ 425072 h 1458097"/>
                <a:gd name="connsiteX27" fmla="*/ 578297 w 4077730"/>
                <a:gd name="connsiteY27" fmla="*/ 454729 h 1458097"/>
                <a:gd name="connsiteX28" fmla="*/ 588182 w 4077730"/>
                <a:gd name="connsiteY28" fmla="*/ 469557 h 1458097"/>
                <a:gd name="connsiteX29" fmla="*/ 593125 w 4077730"/>
                <a:gd name="connsiteY29" fmla="*/ 484385 h 1458097"/>
                <a:gd name="connsiteX30" fmla="*/ 607953 w 4077730"/>
                <a:gd name="connsiteY30" fmla="*/ 489328 h 1458097"/>
                <a:gd name="connsiteX31" fmla="*/ 657380 w 4077730"/>
                <a:gd name="connsiteY31" fmla="*/ 494270 h 1458097"/>
                <a:gd name="connsiteX32" fmla="*/ 721635 w 4077730"/>
                <a:gd name="connsiteY32" fmla="*/ 509098 h 1458097"/>
                <a:gd name="connsiteX33" fmla="*/ 766119 w 4077730"/>
                <a:gd name="connsiteY33" fmla="*/ 523927 h 1458097"/>
                <a:gd name="connsiteX34" fmla="*/ 780947 w 4077730"/>
                <a:gd name="connsiteY34" fmla="*/ 528869 h 1458097"/>
                <a:gd name="connsiteX35" fmla="*/ 790833 w 4077730"/>
                <a:gd name="connsiteY35" fmla="*/ 538755 h 1458097"/>
                <a:gd name="connsiteX36" fmla="*/ 815546 w 4077730"/>
                <a:gd name="connsiteY36" fmla="*/ 573354 h 1458097"/>
                <a:gd name="connsiteX37" fmla="*/ 869916 w 4077730"/>
                <a:gd name="connsiteY37" fmla="*/ 578296 h 1458097"/>
                <a:gd name="connsiteX38" fmla="*/ 884744 w 4077730"/>
                <a:gd name="connsiteY38" fmla="*/ 583239 h 1458097"/>
                <a:gd name="connsiteX39" fmla="*/ 894630 w 4077730"/>
                <a:gd name="connsiteY39" fmla="*/ 593124 h 1458097"/>
                <a:gd name="connsiteX40" fmla="*/ 924286 w 4077730"/>
                <a:gd name="connsiteY40" fmla="*/ 603010 h 1458097"/>
                <a:gd name="connsiteX41" fmla="*/ 968770 w 4077730"/>
                <a:gd name="connsiteY41" fmla="*/ 617838 h 1458097"/>
                <a:gd name="connsiteX42" fmla="*/ 998426 w 4077730"/>
                <a:gd name="connsiteY42" fmla="*/ 627723 h 1458097"/>
                <a:gd name="connsiteX43" fmla="*/ 1013254 w 4077730"/>
                <a:gd name="connsiteY43" fmla="*/ 632666 h 1458097"/>
                <a:gd name="connsiteX44" fmla="*/ 1018197 w 4077730"/>
                <a:gd name="connsiteY44" fmla="*/ 647494 h 1458097"/>
                <a:gd name="connsiteX45" fmla="*/ 1077510 w 4077730"/>
                <a:gd name="connsiteY45" fmla="*/ 662322 h 1458097"/>
                <a:gd name="connsiteX46" fmla="*/ 1107166 w 4077730"/>
                <a:gd name="connsiteY46" fmla="*/ 672208 h 1458097"/>
                <a:gd name="connsiteX47" fmla="*/ 1136822 w 4077730"/>
                <a:gd name="connsiteY47" fmla="*/ 687036 h 1458097"/>
                <a:gd name="connsiteX48" fmla="*/ 1146707 w 4077730"/>
                <a:gd name="connsiteY48" fmla="*/ 701864 h 1458097"/>
                <a:gd name="connsiteX49" fmla="*/ 1156593 w 4077730"/>
                <a:gd name="connsiteY49" fmla="*/ 741405 h 1458097"/>
                <a:gd name="connsiteX50" fmla="*/ 1166478 w 4077730"/>
                <a:gd name="connsiteY50" fmla="*/ 751291 h 1458097"/>
                <a:gd name="connsiteX51" fmla="*/ 1171421 w 4077730"/>
                <a:gd name="connsiteY51" fmla="*/ 766119 h 1458097"/>
                <a:gd name="connsiteX52" fmla="*/ 1215905 w 4077730"/>
                <a:gd name="connsiteY52" fmla="*/ 785890 h 1458097"/>
                <a:gd name="connsiteX53" fmla="*/ 1230733 w 4077730"/>
                <a:gd name="connsiteY53" fmla="*/ 790832 h 1458097"/>
                <a:gd name="connsiteX54" fmla="*/ 1240619 w 4077730"/>
                <a:gd name="connsiteY54" fmla="*/ 800718 h 1458097"/>
                <a:gd name="connsiteX55" fmla="*/ 1265332 w 4077730"/>
                <a:gd name="connsiteY55" fmla="*/ 805661 h 1458097"/>
                <a:gd name="connsiteX56" fmla="*/ 1280160 w 4077730"/>
                <a:gd name="connsiteY56" fmla="*/ 810603 h 1458097"/>
                <a:gd name="connsiteX57" fmla="*/ 1285103 w 4077730"/>
                <a:gd name="connsiteY57" fmla="*/ 825431 h 1458097"/>
                <a:gd name="connsiteX58" fmla="*/ 1309817 w 4077730"/>
                <a:gd name="connsiteY58" fmla="*/ 845202 h 1458097"/>
                <a:gd name="connsiteX59" fmla="*/ 1339473 w 4077730"/>
                <a:gd name="connsiteY59" fmla="*/ 855088 h 1458097"/>
                <a:gd name="connsiteX60" fmla="*/ 1369129 w 4077730"/>
                <a:gd name="connsiteY60" fmla="*/ 869916 h 1458097"/>
                <a:gd name="connsiteX61" fmla="*/ 1393843 w 4077730"/>
                <a:gd name="connsiteY61" fmla="*/ 889687 h 1458097"/>
                <a:gd name="connsiteX62" fmla="*/ 1423499 w 4077730"/>
                <a:gd name="connsiteY62" fmla="*/ 904515 h 1458097"/>
                <a:gd name="connsiteX63" fmla="*/ 1433384 w 4077730"/>
                <a:gd name="connsiteY63" fmla="*/ 919343 h 1458097"/>
                <a:gd name="connsiteX64" fmla="*/ 1463040 w 4077730"/>
                <a:gd name="connsiteY64" fmla="*/ 929228 h 1458097"/>
                <a:gd name="connsiteX65" fmla="*/ 1492697 w 4077730"/>
                <a:gd name="connsiteY65" fmla="*/ 939114 h 1458097"/>
                <a:gd name="connsiteX66" fmla="*/ 1507525 w 4077730"/>
                <a:gd name="connsiteY66" fmla="*/ 948999 h 1458097"/>
                <a:gd name="connsiteX67" fmla="*/ 1527296 w 4077730"/>
                <a:gd name="connsiteY67" fmla="*/ 973712 h 1458097"/>
                <a:gd name="connsiteX68" fmla="*/ 1542124 w 4077730"/>
                <a:gd name="connsiteY68" fmla="*/ 978655 h 1458097"/>
                <a:gd name="connsiteX69" fmla="*/ 1552009 w 4077730"/>
                <a:gd name="connsiteY69" fmla="*/ 988541 h 1458097"/>
                <a:gd name="connsiteX70" fmla="*/ 1561894 w 4077730"/>
                <a:gd name="connsiteY70" fmla="*/ 1003369 h 1458097"/>
                <a:gd name="connsiteX71" fmla="*/ 1636035 w 4077730"/>
                <a:gd name="connsiteY71" fmla="*/ 1018197 h 1458097"/>
                <a:gd name="connsiteX72" fmla="*/ 1636035 w 4077730"/>
                <a:gd name="connsiteY72" fmla="*/ 1018197 h 1458097"/>
                <a:gd name="connsiteX73" fmla="*/ 1636035 w 4077730"/>
                <a:gd name="connsiteY73" fmla="*/ 1018197 h 1458097"/>
                <a:gd name="connsiteX74" fmla="*/ 1636035 w 4077730"/>
                <a:gd name="connsiteY74" fmla="*/ 1057738 h 1458097"/>
                <a:gd name="connsiteX75" fmla="*/ 1843629 w 4077730"/>
                <a:gd name="connsiteY75" fmla="*/ 1057738 h 1458097"/>
                <a:gd name="connsiteX76" fmla="*/ 1838686 w 4077730"/>
                <a:gd name="connsiteY76" fmla="*/ 1057738 h 1458097"/>
                <a:gd name="connsiteX77" fmla="*/ 1907884 w 4077730"/>
                <a:gd name="connsiteY77" fmla="*/ 1126936 h 1458097"/>
                <a:gd name="connsiteX78" fmla="*/ 2179732 w 4077730"/>
                <a:gd name="connsiteY78" fmla="*/ 1126936 h 1458097"/>
                <a:gd name="connsiteX79" fmla="*/ 2179732 w 4077730"/>
                <a:gd name="connsiteY79" fmla="*/ 1186249 h 1458097"/>
                <a:gd name="connsiteX80" fmla="*/ 2258816 w 4077730"/>
                <a:gd name="connsiteY80" fmla="*/ 1186249 h 1458097"/>
                <a:gd name="connsiteX81" fmla="*/ 2258816 w 4077730"/>
                <a:gd name="connsiteY81" fmla="*/ 1186249 h 1458097"/>
                <a:gd name="connsiteX82" fmla="*/ 2313185 w 4077730"/>
                <a:gd name="connsiteY82" fmla="*/ 1220848 h 1458097"/>
                <a:gd name="connsiteX83" fmla="*/ 2328013 w 4077730"/>
                <a:gd name="connsiteY83" fmla="*/ 1225790 h 1458097"/>
                <a:gd name="connsiteX84" fmla="*/ 2337899 w 4077730"/>
                <a:gd name="connsiteY84" fmla="*/ 1255447 h 1458097"/>
                <a:gd name="connsiteX85" fmla="*/ 2441696 w 4077730"/>
                <a:gd name="connsiteY85" fmla="*/ 1255447 h 1458097"/>
                <a:gd name="connsiteX86" fmla="*/ 2441696 w 4077730"/>
                <a:gd name="connsiteY86" fmla="*/ 1299931 h 1458097"/>
                <a:gd name="connsiteX87" fmla="*/ 2589977 w 4077730"/>
                <a:gd name="connsiteY87" fmla="*/ 1299931 h 1458097"/>
                <a:gd name="connsiteX88" fmla="*/ 2589977 w 4077730"/>
                <a:gd name="connsiteY88" fmla="*/ 1344415 h 1458097"/>
                <a:gd name="connsiteX89" fmla="*/ 3148502 w 4077730"/>
                <a:gd name="connsiteY89" fmla="*/ 1344415 h 1458097"/>
                <a:gd name="connsiteX90" fmla="*/ 3148502 w 4077730"/>
                <a:gd name="connsiteY90" fmla="*/ 1354301 h 1458097"/>
                <a:gd name="connsiteX91" fmla="*/ 3197929 w 4077730"/>
                <a:gd name="connsiteY91" fmla="*/ 1374071 h 1458097"/>
                <a:gd name="connsiteX92" fmla="*/ 3212757 w 4077730"/>
                <a:gd name="connsiteY92" fmla="*/ 1379014 h 1458097"/>
                <a:gd name="connsiteX93" fmla="*/ 3247356 w 4077730"/>
                <a:gd name="connsiteY93" fmla="*/ 1383957 h 1458097"/>
                <a:gd name="connsiteX94" fmla="*/ 3262184 w 4077730"/>
                <a:gd name="connsiteY94" fmla="*/ 1388899 h 1458097"/>
                <a:gd name="connsiteX95" fmla="*/ 3277012 w 4077730"/>
                <a:gd name="connsiteY95" fmla="*/ 1403728 h 1458097"/>
                <a:gd name="connsiteX96" fmla="*/ 3435179 w 4077730"/>
                <a:gd name="connsiteY96" fmla="*/ 1403728 h 1458097"/>
                <a:gd name="connsiteX97" fmla="*/ 3435179 w 4077730"/>
                <a:gd name="connsiteY97" fmla="*/ 1433384 h 1458097"/>
                <a:gd name="connsiteX98" fmla="*/ 3662543 w 4077730"/>
                <a:gd name="connsiteY98" fmla="*/ 1433384 h 1458097"/>
                <a:gd name="connsiteX99" fmla="*/ 3662543 w 4077730"/>
                <a:gd name="connsiteY99" fmla="*/ 1458097 h 1458097"/>
                <a:gd name="connsiteX100" fmla="*/ 3776225 w 4077730"/>
                <a:gd name="connsiteY100" fmla="*/ 1458097 h 1458097"/>
                <a:gd name="connsiteX101" fmla="*/ 3776225 w 4077730"/>
                <a:gd name="connsiteY101" fmla="*/ 1458097 h 1458097"/>
                <a:gd name="connsiteX102" fmla="*/ 4077730 w 4077730"/>
                <a:gd name="connsiteY102" fmla="*/ 1458097 h 145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4077730" h="1458097">
                  <a:moveTo>
                    <a:pt x="0" y="0"/>
                  </a:moveTo>
                  <a:lnTo>
                    <a:pt x="118625" y="0"/>
                  </a:lnTo>
                  <a:cubicBezTo>
                    <a:pt x="128670" y="26787"/>
                    <a:pt x="125624" y="35256"/>
                    <a:pt x="143339" y="49427"/>
                  </a:cubicBezTo>
                  <a:cubicBezTo>
                    <a:pt x="147978" y="53138"/>
                    <a:pt x="153224" y="56017"/>
                    <a:pt x="158167" y="59312"/>
                  </a:cubicBezTo>
                  <a:cubicBezTo>
                    <a:pt x="168618" y="74990"/>
                    <a:pt x="175414" y="87286"/>
                    <a:pt x="192766" y="98854"/>
                  </a:cubicBezTo>
                  <a:cubicBezTo>
                    <a:pt x="197709" y="102149"/>
                    <a:pt x="202166" y="106326"/>
                    <a:pt x="207594" y="108739"/>
                  </a:cubicBezTo>
                  <a:cubicBezTo>
                    <a:pt x="217116" y="112971"/>
                    <a:pt x="227365" y="115330"/>
                    <a:pt x="237250" y="118625"/>
                  </a:cubicBezTo>
                  <a:cubicBezTo>
                    <a:pt x="242193" y="120273"/>
                    <a:pt x="247743" y="120678"/>
                    <a:pt x="252078" y="123568"/>
                  </a:cubicBezTo>
                  <a:cubicBezTo>
                    <a:pt x="271241" y="136343"/>
                    <a:pt x="261271" y="131574"/>
                    <a:pt x="281734" y="138396"/>
                  </a:cubicBezTo>
                  <a:cubicBezTo>
                    <a:pt x="288324" y="144986"/>
                    <a:pt x="292663" y="155220"/>
                    <a:pt x="301505" y="158167"/>
                  </a:cubicBezTo>
                  <a:lnTo>
                    <a:pt x="331161" y="168052"/>
                  </a:lnTo>
                  <a:cubicBezTo>
                    <a:pt x="336104" y="169700"/>
                    <a:pt x="341655" y="170105"/>
                    <a:pt x="345990" y="172995"/>
                  </a:cubicBezTo>
                  <a:lnTo>
                    <a:pt x="360818" y="182880"/>
                  </a:lnTo>
                  <a:lnTo>
                    <a:pt x="370703" y="212536"/>
                  </a:lnTo>
                  <a:cubicBezTo>
                    <a:pt x="372351" y="217479"/>
                    <a:pt x="371962" y="223680"/>
                    <a:pt x="375646" y="227364"/>
                  </a:cubicBezTo>
                  <a:lnTo>
                    <a:pt x="385531" y="237250"/>
                  </a:lnTo>
                  <a:cubicBezTo>
                    <a:pt x="393712" y="261790"/>
                    <a:pt x="388790" y="267255"/>
                    <a:pt x="410245" y="276791"/>
                  </a:cubicBezTo>
                  <a:cubicBezTo>
                    <a:pt x="419767" y="281023"/>
                    <a:pt x="430016" y="283382"/>
                    <a:pt x="439901" y="286677"/>
                  </a:cubicBezTo>
                  <a:lnTo>
                    <a:pt x="454729" y="291619"/>
                  </a:lnTo>
                  <a:lnTo>
                    <a:pt x="474500" y="311390"/>
                  </a:lnTo>
                  <a:lnTo>
                    <a:pt x="484385" y="321276"/>
                  </a:lnTo>
                  <a:cubicBezTo>
                    <a:pt x="487641" y="331043"/>
                    <a:pt x="490503" y="343964"/>
                    <a:pt x="499213" y="350932"/>
                  </a:cubicBezTo>
                  <a:cubicBezTo>
                    <a:pt x="503281" y="354187"/>
                    <a:pt x="509098" y="354227"/>
                    <a:pt x="514041" y="355875"/>
                  </a:cubicBezTo>
                  <a:cubicBezTo>
                    <a:pt x="517336" y="359170"/>
                    <a:pt x="521843" y="361592"/>
                    <a:pt x="523927" y="365760"/>
                  </a:cubicBezTo>
                  <a:cubicBezTo>
                    <a:pt x="528587" y="375080"/>
                    <a:pt x="530517" y="385531"/>
                    <a:pt x="533812" y="395416"/>
                  </a:cubicBezTo>
                  <a:lnTo>
                    <a:pt x="538755" y="410244"/>
                  </a:lnTo>
                  <a:cubicBezTo>
                    <a:pt x="540403" y="415187"/>
                    <a:pt x="540014" y="421388"/>
                    <a:pt x="543698" y="425072"/>
                  </a:cubicBezTo>
                  <a:cubicBezTo>
                    <a:pt x="567670" y="449044"/>
                    <a:pt x="555714" y="439673"/>
                    <a:pt x="578297" y="454729"/>
                  </a:cubicBezTo>
                  <a:cubicBezTo>
                    <a:pt x="581592" y="459672"/>
                    <a:pt x="585525" y="464244"/>
                    <a:pt x="588182" y="469557"/>
                  </a:cubicBezTo>
                  <a:cubicBezTo>
                    <a:pt x="590512" y="474217"/>
                    <a:pt x="589441" y="480701"/>
                    <a:pt x="593125" y="484385"/>
                  </a:cubicBezTo>
                  <a:cubicBezTo>
                    <a:pt x="596809" y="488069"/>
                    <a:pt x="602804" y="488536"/>
                    <a:pt x="607953" y="489328"/>
                  </a:cubicBezTo>
                  <a:cubicBezTo>
                    <a:pt x="624318" y="491846"/>
                    <a:pt x="640904" y="492623"/>
                    <a:pt x="657380" y="494270"/>
                  </a:cubicBezTo>
                  <a:cubicBezTo>
                    <a:pt x="698088" y="507840"/>
                    <a:pt x="676721" y="502683"/>
                    <a:pt x="721635" y="509098"/>
                  </a:cubicBezTo>
                  <a:lnTo>
                    <a:pt x="766119" y="523927"/>
                  </a:lnTo>
                  <a:lnTo>
                    <a:pt x="780947" y="528869"/>
                  </a:lnTo>
                  <a:cubicBezTo>
                    <a:pt x="784242" y="532164"/>
                    <a:pt x="788749" y="534587"/>
                    <a:pt x="790833" y="538755"/>
                  </a:cubicBezTo>
                  <a:cubicBezTo>
                    <a:pt x="803506" y="564101"/>
                    <a:pt x="790263" y="569742"/>
                    <a:pt x="815546" y="573354"/>
                  </a:cubicBezTo>
                  <a:cubicBezTo>
                    <a:pt x="833561" y="575927"/>
                    <a:pt x="851793" y="576649"/>
                    <a:pt x="869916" y="578296"/>
                  </a:cubicBezTo>
                  <a:cubicBezTo>
                    <a:pt x="874859" y="579944"/>
                    <a:pt x="880276" y="580558"/>
                    <a:pt x="884744" y="583239"/>
                  </a:cubicBezTo>
                  <a:cubicBezTo>
                    <a:pt x="888740" y="585637"/>
                    <a:pt x="890462" y="591040"/>
                    <a:pt x="894630" y="593124"/>
                  </a:cubicBezTo>
                  <a:cubicBezTo>
                    <a:pt x="903950" y="597784"/>
                    <a:pt x="914401" y="599715"/>
                    <a:pt x="924286" y="603010"/>
                  </a:cubicBezTo>
                  <a:lnTo>
                    <a:pt x="968770" y="617838"/>
                  </a:lnTo>
                  <a:lnTo>
                    <a:pt x="998426" y="627723"/>
                  </a:lnTo>
                  <a:lnTo>
                    <a:pt x="1013254" y="632666"/>
                  </a:lnTo>
                  <a:cubicBezTo>
                    <a:pt x="1014902" y="637609"/>
                    <a:pt x="1015516" y="643027"/>
                    <a:pt x="1018197" y="647494"/>
                  </a:cubicBezTo>
                  <a:cubicBezTo>
                    <a:pt x="1030602" y="668168"/>
                    <a:pt x="1056098" y="660181"/>
                    <a:pt x="1077510" y="662322"/>
                  </a:cubicBezTo>
                  <a:cubicBezTo>
                    <a:pt x="1087395" y="665617"/>
                    <a:pt x="1098496" y="666428"/>
                    <a:pt x="1107166" y="672208"/>
                  </a:cubicBezTo>
                  <a:cubicBezTo>
                    <a:pt x="1126329" y="684983"/>
                    <a:pt x="1116359" y="680214"/>
                    <a:pt x="1136822" y="687036"/>
                  </a:cubicBezTo>
                  <a:cubicBezTo>
                    <a:pt x="1140117" y="691979"/>
                    <a:pt x="1144621" y="696302"/>
                    <a:pt x="1146707" y="701864"/>
                  </a:cubicBezTo>
                  <a:cubicBezTo>
                    <a:pt x="1150252" y="711317"/>
                    <a:pt x="1150494" y="731240"/>
                    <a:pt x="1156593" y="741405"/>
                  </a:cubicBezTo>
                  <a:cubicBezTo>
                    <a:pt x="1158991" y="745401"/>
                    <a:pt x="1163183" y="747996"/>
                    <a:pt x="1166478" y="751291"/>
                  </a:cubicBezTo>
                  <a:cubicBezTo>
                    <a:pt x="1168126" y="756234"/>
                    <a:pt x="1168166" y="762051"/>
                    <a:pt x="1171421" y="766119"/>
                  </a:cubicBezTo>
                  <a:cubicBezTo>
                    <a:pt x="1179965" y="776799"/>
                    <a:pt x="1206845" y="782870"/>
                    <a:pt x="1215905" y="785890"/>
                  </a:cubicBezTo>
                  <a:lnTo>
                    <a:pt x="1230733" y="790832"/>
                  </a:lnTo>
                  <a:cubicBezTo>
                    <a:pt x="1234028" y="794127"/>
                    <a:pt x="1236336" y="798882"/>
                    <a:pt x="1240619" y="800718"/>
                  </a:cubicBezTo>
                  <a:cubicBezTo>
                    <a:pt x="1248341" y="804027"/>
                    <a:pt x="1257182" y="803624"/>
                    <a:pt x="1265332" y="805661"/>
                  </a:cubicBezTo>
                  <a:cubicBezTo>
                    <a:pt x="1270386" y="806925"/>
                    <a:pt x="1275217" y="808956"/>
                    <a:pt x="1280160" y="810603"/>
                  </a:cubicBezTo>
                  <a:cubicBezTo>
                    <a:pt x="1281808" y="815546"/>
                    <a:pt x="1282422" y="820963"/>
                    <a:pt x="1285103" y="825431"/>
                  </a:cubicBezTo>
                  <a:cubicBezTo>
                    <a:pt x="1288838" y="831656"/>
                    <a:pt x="1304306" y="842752"/>
                    <a:pt x="1309817" y="845202"/>
                  </a:cubicBezTo>
                  <a:cubicBezTo>
                    <a:pt x="1319339" y="849434"/>
                    <a:pt x="1330803" y="849308"/>
                    <a:pt x="1339473" y="855088"/>
                  </a:cubicBezTo>
                  <a:cubicBezTo>
                    <a:pt x="1381968" y="883417"/>
                    <a:pt x="1328202" y="849453"/>
                    <a:pt x="1369129" y="869916"/>
                  </a:cubicBezTo>
                  <a:cubicBezTo>
                    <a:pt x="1389415" y="880059"/>
                    <a:pt x="1378517" y="877426"/>
                    <a:pt x="1393843" y="889687"/>
                  </a:cubicBezTo>
                  <a:cubicBezTo>
                    <a:pt x="1407530" y="900636"/>
                    <a:pt x="1407839" y="899294"/>
                    <a:pt x="1423499" y="904515"/>
                  </a:cubicBezTo>
                  <a:cubicBezTo>
                    <a:pt x="1426794" y="909458"/>
                    <a:pt x="1428347" y="916195"/>
                    <a:pt x="1433384" y="919343"/>
                  </a:cubicBezTo>
                  <a:cubicBezTo>
                    <a:pt x="1442220" y="924866"/>
                    <a:pt x="1453155" y="925933"/>
                    <a:pt x="1463040" y="929228"/>
                  </a:cubicBezTo>
                  <a:cubicBezTo>
                    <a:pt x="1463041" y="929228"/>
                    <a:pt x="1492696" y="939113"/>
                    <a:pt x="1492697" y="939114"/>
                  </a:cubicBezTo>
                  <a:lnTo>
                    <a:pt x="1507525" y="948999"/>
                  </a:lnTo>
                  <a:cubicBezTo>
                    <a:pt x="1512016" y="955736"/>
                    <a:pt x="1519468" y="969016"/>
                    <a:pt x="1527296" y="973712"/>
                  </a:cubicBezTo>
                  <a:cubicBezTo>
                    <a:pt x="1531764" y="976393"/>
                    <a:pt x="1537181" y="977007"/>
                    <a:pt x="1542124" y="978655"/>
                  </a:cubicBezTo>
                  <a:cubicBezTo>
                    <a:pt x="1545419" y="981950"/>
                    <a:pt x="1549098" y="984902"/>
                    <a:pt x="1552009" y="988541"/>
                  </a:cubicBezTo>
                  <a:cubicBezTo>
                    <a:pt x="1555720" y="993180"/>
                    <a:pt x="1557693" y="999169"/>
                    <a:pt x="1561894" y="1003369"/>
                  </a:cubicBezTo>
                  <a:cubicBezTo>
                    <a:pt x="1581017" y="1022491"/>
                    <a:pt x="1612042" y="1018197"/>
                    <a:pt x="1636035" y="1018197"/>
                  </a:cubicBezTo>
                  <a:lnTo>
                    <a:pt x="1636035" y="1018197"/>
                  </a:lnTo>
                  <a:lnTo>
                    <a:pt x="1636035" y="1018197"/>
                  </a:lnTo>
                  <a:lnTo>
                    <a:pt x="1636035" y="1057738"/>
                  </a:lnTo>
                  <a:lnTo>
                    <a:pt x="1843629" y="1057738"/>
                  </a:lnTo>
                  <a:lnTo>
                    <a:pt x="1838686" y="1057738"/>
                  </a:lnTo>
                  <a:lnTo>
                    <a:pt x="1907884" y="1126936"/>
                  </a:lnTo>
                  <a:lnTo>
                    <a:pt x="2179732" y="1126936"/>
                  </a:lnTo>
                  <a:lnTo>
                    <a:pt x="2179732" y="1186249"/>
                  </a:lnTo>
                  <a:lnTo>
                    <a:pt x="2258816" y="1186249"/>
                  </a:lnTo>
                  <a:lnTo>
                    <a:pt x="2258816" y="1186249"/>
                  </a:lnTo>
                  <a:cubicBezTo>
                    <a:pt x="2276939" y="1197782"/>
                    <a:pt x="2294534" y="1210190"/>
                    <a:pt x="2313185" y="1220848"/>
                  </a:cubicBezTo>
                  <a:cubicBezTo>
                    <a:pt x="2317709" y="1223433"/>
                    <a:pt x="2324985" y="1221551"/>
                    <a:pt x="2328013" y="1225790"/>
                  </a:cubicBezTo>
                  <a:cubicBezTo>
                    <a:pt x="2334070" y="1234269"/>
                    <a:pt x="2337899" y="1255447"/>
                    <a:pt x="2337899" y="1255447"/>
                  </a:cubicBezTo>
                  <a:lnTo>
                    <a:pt x="2441696" y="1255447"/>
                  </a:lnTo>
                  <a:lnTo>
                    <a:pt x="2441696" y="1299931"/>
                  </a:lnTo>
                  <a:lnTo>
                    <a:pt x="2589977" y="1299931"/>
                  </a:lnTo>
                  <a:lnTo>
                    <a:pt x="2589977" y="1344415"/>
                  </a:lnTo>
                  <a:lnTo>
                    <a:pt x="3148502" y="1344415"/>
                  </a:lnTo>
                  <a:lnTo>
                    <a:pt x="3148502" y="1354301"/>
                  </a:lnTo>
                  <a:lnTo>
                    <a:pt x="3197929" y="1374071"/>
                  </a:lnTo>
                  <a:cubicBezTo>
                    <a:pt x="3202792" y="1375941"/>
                    <a:pt x="3207648" y="1377992"/>
                    <a:pt x="3212757" y="1379014"/>
                  </a:cubicBezTo>
                  <a:cubicBezTo>
                    <a:pt x="3224181" y="1381299"/>
                    <a:pt x="3235823" y="1382309"/>
                    <a:pt x="3247356" y="1383957"/>
                  </a:cubicBezTo>
                  <a:cubicBezTo>
                    <a:pt x="3252299" y="1385604"/>
                    <a:pt x="3257716" y="1386219"/>
                    <a:pt x="3262184" y="1388899"/>
                  </a:cubicBezTo>
                  <a:cubicBezTo>
                    <a:pt x="3262190" y="1388902"/>
                    <a:pt x="3274538" y="1401254"/>
                    <a:pt x="3277012" y="1403728"/>
                  </a:cubicBezTo>
                  <a:lnTo>
                    <a:pt x="3435179" y="1403728"/>
                  </a:lnTo>
                  <a:lnTo>
                    <a:pt x="3435179" y="1433384"/>
                  </a:lnTo>
                  <a:lnTo>
                    <a:pt x="3662543" y="1433384"/>
                  </a:lnTo>
                  <a:lnTo>
                    <a:pt x="3662543" y="1458097"/>
                  </a:lnTo>
                  <a:lnTo>
                    <a:pt x="3776225" y="1458097"/>
                  </a:lnTo>
                  <a:lnTo>
                    <a:pt x="3776225" y="1458097"/>
                  </a:lnTo>
                  <a:lnTo>
                    <a:pt x="4077730" y="1458097"/>
                  </a:lnTo>
                </a:path>
              </a:pathLst>
            </a:custGeom>
            <a:no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Forme libre 93">
              <a:extLst>
                <a:ext uri="{FF2B5EF4-FFF2-40B4-BE49-F238E27FC236}">
                  <a16:creationId xmlns:a16="http://schemas.microsoft.com/office/drawing/2014/main" id="{1D0626D8-21BD-97EF-B7E2-B5F025D2F252}"/>
                </a:ext>
              </a:extLst>
            </p:cNvPr>
            <p:cNvSpPr/>
            <p:nvPr/>
          </p:nvSpPr>
          <p:spPr>
            <a:xfrm>
              <a:off x="1487754" y="1690404"/>
              <a:ext cx="4023360" cy="1354301"/>
            </a:xfrm>
            <a:custGeom>
              <a:avLst/>
              <a:gdLst>
                <a:gd name="connsiteX0" fmla="*/ 0 w 4023360"/>
                <a:gd name="connsiteY0" fmla="*/ 0 h 1354301"/>
                <a:gd name="connsiteX1" fmla="*/ 187822 w 4023360"/>
                <a:gd name="connsiteY1" fmla="*/ 0 h 1354301"/>
                <a:gd name="connsiteX2" fmla="*/ 227364 w 4023360"/>
                <a:gd name="connsiteY2" fmla="*/ 34599 h 1354301"/>
                <a:gd name="connsiteX3" fmla="*/ 271848 w 4023360"/>
                <a:gd name="connsiteY3" fmla="*/ 44485 h 1354301"/>
                <a:gd name="connsiteX4" fmla="*/ 301504 w 4023360"/>
                <a:gd name="connsiteY4" fmla="*/ 54370 h 1354301"/>
                <a:gd name="connsiteX5" fmla="*/ 316332 w 4023360"/>
                <a:gd name="connsiteY5" fmla="*/ 59313 h 1354301"/>
                <a:gd name="connsiteX6" fmla="*/ 326218 w 4023360"/>
                <a:gd name="connsiteY6" fmla="*/ 69198 h 1354301"/>
                <a:gd name="connsiteX7" fmla="*/ 355874 w 4023360"/>
                <a:gd name="connsiteY7" fmla="*/ 79084 h 1354301"/>
                <a:gd name="connsiteX8" fmla="*/ 395416 w 4023360"/>
                <a:gd name="connsiteY8" fmla="*/ 98854 h 1354301"/>
                <a:gd name="connsiteX9" fmla="*/ 410244 w 4023360"/>
                <a:gd name="connsiteY9" fmla="*/ 103797 h 1354301"/>
                <a:gd name="connsiteX10" fmla="*/ 425072 w 4023360"/>
                <a:gd name="connsiteY10" fmla="*/ 108740 h 1354301"/>
                <a:gd name="connsiteX11" fmla="*/ 459671 w 4023360"/>
                <a:gd name="connsiteY11" fmla="*/ 118625 h 1354301"/>
                <a:gd name="connsiteX12" fmla="*/ 469556 w 4023360"/>
                <a:gd name="connsiteY12" fmla="*/ 128511 h 1354301"/>
                <a:gd name="connsiteX13" fmla="*/ 518983 w 4023360"/>
                <a:gd name="connsiteY13" fmla="*/ 143339 h 1354301"/>
                <a:gd name="connsiteX14" fmla="*/ 548640 w 4023360"/>
                <a:gd name="connsiteY14" fmla="*/ 153224 h 1354301"/>
                <a:gd name="connsiteX15" fmla="*/ 573353 w 4023360"/>
                <a:gd name="connsiteY15" fmla="*/ 168052 h 1354301"/>
                <a:gd name="connsiteX16" fmla="*/ 603009 w 4023360"/>
                <a:gd name="connsiteY16" fmla="*/ 192766 h 1354301"/>
                <a:gd name="connsiteX17" fmla="*/ 632665 w 4023360"/>
                <a:gd name="connsiteY17" fmla="*/ 202651 h 1354301"/>
                <a:gd name="connsiteX18" fmla="*/ 647494 w 4023360"/>
                <a:gd name="connsiteY18" fmla="*/ 207594 h 1354301"/>
                <a:gd name="connsiteX19" fmla="*/ 662322 w 4023360"/>
                <a:gd name="connsiteY19" fmla="*/ 217479 h 1354301"/>
                <a:gd name="connsiteX20" fmla="*/ 682092 w 4023360"/>
                <a:gd name="connsiteY20" fmla="*/ 222422 h 1354301"/>
                <a:gd name="connsiteX21" fmla="*/ 711749 w 4023360"/>
                <a:gd name="connsiteY21" fmla="*/ 232307 h 1354301"/>
                <a:gd name="connsiteX22" fmla="*/ 726577 w 4023360"/>
                <a:gd name="connsiteY22" fmla="*/ 237250 h 1354301"/>
                <a:gd name="connsiteX23" fmla="*/ 761176 w 4023360"/>
                <a:gd name="connsiteY23" fmla="*/ 271849 h 1354301"/>
                <a:gd name="connsiteX24" fmla="*/ 776004 w 4023360"/>
                <a:gd name="connsiteY24" fmla="*/ 286677 h 1354301"/>
                <a:gd name="connsiteX25" fmla="*/ 790832 w 4023360"/>
                <a:gd name="connsiteY25" fmla="*/ 311391 h 1354301"/>
                <a:gd name="connsiteX26" fmla="*/ 810603 w 4023360"/>
                <a:gd name="connsiteY26" fmla="*/ 341047 h 1354301"/>
                <a:gd name="connsiteX27" fmla="*/ 820488 w 4023360"/>
                <a:gd name="connsiteY27" fmla="*/ 370703 h 1354301"/>
                <a:gd name="connsiteX28" fmla="*/ 825431 w 4023360"/>
                <a:gd name="connsiteY28" fmla="*/ 385531 h 1354301"/>
                <a:gd name="connsiteX29" fmla="*/ 855087 w 4023360"/>
                <a:gd name="connsiteY29" fmla="*/ 395417 h 1354301"/>
                <a:gd name="connsiteX30" fmla="*/ 869915 w 4023360"/>
                <a:gd name="connsiteY30" fmla="*/ 400359 h 1354301"/>
                <a:gd name="connsiteX31" fmla="*/ 884743 w 4023360"/>
                <a:gd name="connsiteY31" fmla="*/ 400359 h 1354301"/>
                <a:gd name="connsiteX32" fmla="*/ 884743 w 4023360"/>
                <a:gd name="connsiteY32" fmla="*/ 400359 h 1354301"/>
                <a:gd name="connsiteX33" fmla="*/ 909457 w 4023360"/>
                <a:gd name="connsiteY33" fmla="*/ 425073 h 1354301"/>
                <a:gd name="connsiteX34" fmla="*/ 958884 w 4023360"/>
                <a:gd name="connsiteY34" fmla="*/ 425073 h 1354301"/>
                <a:gd name="connsiteX35" fmla="*/ 958884 w 4023360"/>
                <a:gd name="connsiteY35" fmla="*/ 494271 h 1354301"/>
                <a:gd name="connsiteX36" fmla="*/ 1136821 w 4023360"/>
                <a:gd name="connsiteY36" fmla="*/ 494271 h 1354301"/>
                <a:gd name="connsiteX37" fmla="*/ 1151649 w 4023360"/>
                <a:gd name="connsiteY37" fmla="*/ 533812 h 1354301"/>
                <a:gd name="connsiteX38" fmla="*/ 1161535 w 4023360"/>
                <a:gd name="connsiteY38" fmla="*/ 578297 h 1354301"/>
                <a:gd name="connsiteX39" fmla="*/ 1166477 w 4023360"/>
                <a:gd name="connsiteY39" fmla="*/ 593125 h 1354301"/>
                <a:gd name="connsiteX40" fmla="*/ 1206019 w 4023360"/>
                <a:gd name="connsiteY40" fmla="*/ 642552 h 1354301"/>
                <a:gd name="connsiteX41" fmla="*/ 1206019 w 4023360"/>
                <a:gd name="connsiteY41" fmla="*/ 642552 h 1354301"/>
                <a:gd name="connsiteX42" fmla="*/ 1225790 w 4023360"/>
                <a:gd name="connsiteY42" fmla="*/ 667265 h 1354301"/>
                <a:gd name="connsiteX43" fmla="*/ 1235675 w 4023360"/>
                <a:gd name="connsiteY43" fmla="*/ 696921 h 1354301"/>
                <a:gd name="connsiteX44" fmla="*/ 1393842 w 4023360"/>
                <a:gd name="connsiteY44" fmla="*/ 696921 h 1354301"/>
                <a:gd name="connsiteX45" fmla="*/ 1393842 w 4023360"/>
                <a:gd name="connsiteY45" fmla="*/ 771062 h 1354301"/>
                <a:gd name="connsiteX46" fmla="*/ 1472925 w 4023360"/>
                <a:gd name="connsiteY46" fmla="*/ 771062 h 1354301"/>
                <a:gd name="connsiteX47" fmla="*/ 1472925 w 4023360"/>
                <a:gd name="connsiteY47" fmla="*/ 771062 h 1354301"/>
                <a:gd name="connsiteX48" fmla="*/ 1472925 w 4023360"/>
                <a:gd name="connsiteY48" fmla="*/ 771062 h 1354301"/>
                <a:gd name="connsiteX49" fmla="*/ 1472925 w 4023360"/>
                <a:gd name="connsiteY49" fmla="*/ 771062 h 1354301"/>
                <a:gd name="connsiteX50" fmla="*/ 1472925 w 4023360"/>
                <a:gd name="connsiteY50" fmla="*/ 820489 h 1354301"/>
                <a:gd name="connsiteX51" fmla="*/ 1675576 w 4023360"/>
                <a:gd name="connsiteY51" fmla="*/ 820489 h 1354301"/>
                <a:gd name="connsiteX52" fmla="*/ 1675576 w 4023360"/>
                <a:gd name="connsiteY52" fmla="*/ 874859 h 1354301"/>
                <a:gd name="connsiteX53" fmla="*/ 1799143 w 4023360"/>
                <a:gd name="connsiteY53" fmla="*/ 874859 h 1354301"/>
                <a:gd name="connsiteX54" fmla="*/ 1799143 w 4023360"/>
                <a:gd name="connsiteY54" fmla="*/ 944057 h 1354301"/>
                <a:gd name="connsiteX55" fmla="*/ 1917768 w 4023360"/>
                <a:gd name="connsiteY55" fmla="*/ 944057 h 1354301"/>
                <a:gd name="connsiteX56" fmla="*/ 1917768 w 4023360"/>
                <a:gd name="connsiteY56" fmla="*/ 953942 h 1354301"/>
                <a:gd name="connsiteX57" fmla="*/ 1967195 w 4023360"/>
                <a:gd name="connsiteY57" fmla="*/ 978655 h 1354301"/>
                <a:gd name="connsiteX58" fmla="*/ 1996851 w 4023360"/>
                <a:gd name="connsiteY58" fmla="*/ 988541 h 1354301"/>
                <a:gd name="connsiteX59" fmla="*/ 2041336 w 4023360"/>
                <a:gd name="connsiteY59" fmla="*/ 1003369 h 1354301"/>
                <a:gd name="connsiteX60" fmla="*/ 2085820 w 4023360"/>
                <a:gd name="connsiteY60" fmla="*/ 1018197 h 1354301"/>
                <a:gd name="connsiteX61" fmla="*/ 2100648 w 4023360"/>
                <a:gd name="connsiteY61" fmla="*/ 1023140 h 1354301"/>
                <a:gd name="connsiteX62" fmla="*/ 2125362 w 4023360"/>
                <a:gd name="connsiteY62" fmla="*/ 1028082 h 1354301"/>
                <a:gd name="connsiteX63" fmla="*/ 2135247 w 4023360"/>
                <a:gd name="connsiteY63" fmla="*/ 1037968 h 1354301"/>
                <a:gd name="connsiteX64" fmla="*/ 2140190 w 4023360"/>
                <a:gd name="connsiteY64" fmla="*/ 1052796 h 1354301"/>
                <a:gd name="connsiteX65" fmla="*/ 2174789 w 4023360"/>
                <a:gd name="connsiteY65" fmla="*/ 1067624 h 1354301"/>
                <a:gd name="connsiteX66" fmla="*/ 2194560 w 4023360"/>
                <a:gd name="connsiteY66" fmla="*/ 1067624 h 1354301"/>
                <a:gd name="connsiteX67" fmla="*/ 2308242 w 4023360"/>
                <a:gd name="connsiteY67" fmla="*/ 1067624 h 1354301"/>
                <a:gd name="connsiteX68" fmla="*/ 2308242 w 4023360"/>
                <a:gd name="connsiteY68" fmla="*/ 1117051 h 1354301"/>
                <a:gd name="connsiteX69" fmla="*/ 2807455 w 4023360"/>
                <a:gd name="connsiteY69" fmla="*/ 1117051 h 1354301"/>
                <a:gd name="connsiteX70" fmla="*/ 2807455 w 4023360"/>
                <a:gd name="connsiteY70" fmla="*/ 1117051 h 1354301"/>
                <a:gd name="connsiteX71" fmla="*/ 2807455 w 4023360"/>
                <a:gd name="connsiteY71" fmla="*/ 1166478 h 1354301"/>
                <a:gd name="connsiteX72" fmla="*/ 3079303 w 4023360"/>
                <a:gd name="connsiteY72" fmla="*/ 1166478 h 1354301"/>
                <a:gd name="connsiteX73" fmla="*/ 3079303 w 4023360"/>
                <a:gd name="connsiteY73" fmla="*/ 1166478 h 1354301"/>
                <a:gd name="connsiteX74" fmla="*/ 3079303 w 4023360"/>
                <a:gd name="connsiteY74" fmla="*/ 1166478 h 1354301"/>
                <a:gd name="connsiteX75" fmla="*/ 3079303 w 4023360"/>
                <a:gd name="connsiteY75" fmla="*/ 1215905 h 1354301"/>
                <a:gd name="connsiteX76" fmla="*/ 3202871 w 4023360"/>
                <a:gd name="connsiteY76" fmla="*/ 1215905 h 1354301"/>
                <a:gd name="connsiteX77" fmla="*/ 3202871 w 4023360"/>
                <a:gd name="connsiteY77" fmla="*/ 1215905 h 1354301"/>
                <a:gd name="connsiteX78" fmla="*/ 3202871 w 4023360"/>
                <a:gd name="connsiteY78" fmla="*/ 1270275 h 1354301"/>
                <a:gd name="connsiteX79" fmla="*/ 3687256 w 4023360"/>
                <a:gd name="connsiteY79" fmla="*/ 1270275 h 1354301"/>
                <a:gd name="connsiteX80" fmla="*/ 3687256 w 4023360"/>
                <a:gd name="connsiteY80" fmla="*/ 1354301 h 1354301"/>
                <a:gd name="connsiteX81" fmla="*/ 4023360 w 4023360"/>
                <a:gd name="connsiteY81" fmla="*/ 1354301 h 135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23360" h="1354301">
                  <a:moveTo>
                    <a:pt x="0" y="0"/>
                  </a:moveTo>
                  <a:lnTo>
                    <a:pt x="187822" y="0"/>
                  </a:lnTo>
                  <a:lnTo>
                    <a:pt x="227364" y="34599"/>
                  </a:lnTo>
                  <a:cubicBezTo>
                    <a:pt x="242192" y="37894"/>
                    <a:pt x="257171" y="40571"/>
                    <a:pt x="271848" y="44485"/>
                  </a:cubicBezTo>
                  <a:cubicBezTo>
                    <a:pt x="281916" y="47170"/>
                    <a:pt x="291619" y="51075"/>
                    <a:pt x="301504" y="54370"/>
                  </a:cubicBezTo>
                  <a:lnTo>
                    <a:pt x="316332" y="59313"/>
                  </a:lnTo>
                  <a:cubicBezTo>
                    <a:pt x="319627" y="62608"/>
                    <a:pt x="322050" y="67114"/>
                    <a:pt x="326218" y="69198"/>
                  </a:cubicBezTo>
                  <a:cubicBezTo>
                    <a:pt x="335538" y="73858"/>
                    <a:pt x="355874" y="79084"/>
                    <a:pt x="355874" y="79084"/>
                  </a:cubicBezTo>
                  <a:cubicBezTo>
                    <a:pt x="373129" y="96337"/>
                    <a:pt x="361338" y="87495"/>
                    <a:pt x="395416" y="98854"/>
                  </a:cubicBezTo>
                  <a:lnTo>
                    <a:pt x="410244" y="103797"/>
                  </a:lnTo>
                  <a:cubicBezTo>
                    <a:pt x="415187" y="105445"/>
                    <a:pt x="420017" y="107477"/>
                    <a:pt x="425072" y="108740"/>
                  </a:cubicBezTo>
                  <a:cubicBezTo>
                    <a:pt x="449898" y="114945"/>
                    <a:pt x="438399" y="111534"/>
                    <a:pt x="459671" y="118625"/>
                  </a:cubicBezTo>
                  <a:cubicBezTo>
                    <a:pt x="462966" y="121920"/>
                    <a:pt x="465388" y="126427"/>
                    <a:pt x="469556" y="128511"/>
                  </a:cubicBezTo>
                  <a:cubicBezTo>
                    <a:pt x="487024" y="137245"/>
                    <a:pt x="501251" y="138019"/>
                    <a:pt x="518983" y="143339"/>
                  </a:cubicBezTo>
                  <a:cubicBezTo>
                    <a:pt x="528964" y="146333"/>
                    <a:pt x="548640" y="153224"/>
                    <a:pt x="548640" y="153224"/>
                  </a:cubicBezTo>
                  <a:cubicBezTo>
                    <a:pt x="579421" y="184008"/>
                    <a:pt x="534861" y="142391"/>
                    <a:pt x="573353" y="168052"/>
                  </a:cubicBezTo>
                  <a:cubicBezTo>
                    <a:pt x="596632" y="183571"/>
                    <a:pt x="578753" y="181985"/>
                    <a:pt x="603009" y="192766"/>
                  </a:cubicBezTo>
                  <a:cubicBezTo>
                    <a:pt x="612531" y="196998"/>
                    <a:pt x="622780" y="199356"/>
                    <a:pt x="632665" y="202651"/>
                  </a:cubicBezTo>
                  <a:cubicBezTo>
                    <a:pt x="637608" y="204299"/>
                    <a:pt x="643159" y="204704"/>
                    <a:pt x="647494" y="207594"/>
                  </a:cubicBezTo>
                  <a:cubicBezTo>
                    <a:pt x="652437" y="210889"/>
                    <a:pt x="656862" y="215139"/>
                    <a:pt x="662322" y="217479"/>
                  </a:cubicBezTo>
                  <a:cubicBezTo>
                    <a:pt x="668566" y="220155"/>
                    <a:pt x="675586" y="220470"/>
                    <a:pt x="682092" y="222422"/>
                  </a:cubicBezTo>
                  <a:cubicBezTo>
                    <a:pt x="692073" y="225416"/>
                    <a:pt x="701863" y="229012"/>
                    <a:pt x="711749" y="232307"/>
                  </a:cubicBezTo>
                  <a:lnTo>
                    <a:pt x="726577" y="237250"/>
                  </a:lnTo>
                  <a:lnTo>
                    <a:pt x="761176" y="271849"/>
                  </a:lnTo>
                  <a:lnTo>
                    <a:pt x="776004" y="286677"/>
                  </a:lnTo>
                  <a:cubicBezTo>
                    <a:pt x="785454" y="315027"/>
                    <a:pt x="774550" y="289681"/>
                    <a:pt x="790832" y="311391"/>
                  </a:cubicBezTo>
                  <a:cubicBezTo>
                    <a:pt x="797960" y="320896"/>
                    <a:pt x="810603" y="341047"/>
                    <a:pt x="810603" y="341047"/>
                  </a:cubicBezTo>
                  <a:lnTo>
                    <a:pt x="820488" y="370703"/>
                  </a:lnTo>
                  <a:cubicBezTo>
                    <a:pt x="822136" y="375646"/>
                    <a:pt x="820488" y="383883"/>
                    <a:pt x="825431" y="385531"/>
                  </a:cubicBezTo>
                  <a:lnTo>
                    <a:pt x="855087" y="395417"/>
                  </a:lnTo>
                  <a:cubicBezTo>
                    <a:pt x="860030" y="397065"/>
                    <a:pt x="864705" y="400359"/>
                    <a:pt x="869915" y="400359"/>
                  </a:cubicBezTo>
                  <a:lnTo>
                    <a:pt x="884743" y="400359"/>
                  </a:lnTo>
                  <a:lnTo>
                    <a:pt x="884743" y="400359"/>
                  </a:lnTo>
                  <a:lnTo>
                    <a:pt x="909457" y="425073"/>
                  </a:lnTo>
                  <a:lnTo>
                    <a:pt x="958884" y="425073"/>
                  </a:lnTo>
                  <a:lnTo>
                    <a:pt x="958884" y="494271"/>
                  </a:lnTo>
                  <a:lnTo>
                    <a:pt x="1136821" y="494271"/>
                  </a:lnTo>
                  <a:lnTo>
                    <a:pt x="1151649" y="533812"/>
                  </a:lnTo>
                  <a:cubicBezTo>
                    <a:pt x="1154944" y="548640"/>
                    <a:pt x="1157851" y="563560"/>
                    <a:pt x="1161535" y="578297"/>
                  </a:cubicBezTo>
                  <a:cubicBezTo>
                    <a:pt x="1162799" y="583351"/>
                    <a:pt x="1163947" y="588571"/>
                    <a:pt x="1166477" y="593125"/>
                  </a:cubicBezTo>
                  <a:cubicBezTo>
                    <a:pt x="1182064" y="621182"/>
                    <a:pt x="1185185" y="621718"/>
                    <a:pt x="1206019" y="642552"/>
                  </a:cubicBezTo>
                  <a:lnTo>
                    <a:pt x="1206019" y="642552"/>
                  </a:lnTo>
                  <a:cubicBezTo>
                    <a:pt x="1218489" y="661257"/>
                    <a:pt x="1211703" y="653180"/>
                    <a:pt x="1225790" y="667265"/>
                  </a:cubicBezTo>
                  <a:lnTo>
                    <a:pt x="1235675" y="696921"/>
                  </a:lnTo>
                  <a:lnTo>
                    <a:pt x="1393842" y="696921"/>
                  </a:lnTo>
                  <a:lnTo>
                    <a:pt x="1393842" y="771062"/>
                  </a:lnTo>
                  <a:lnTo>
                    <a:pt x="1472925" y="771062"/>
                  </a:lnTo>
                  <a:lnTo>
                    <a:pt x="1472925" y="771062"/>
                  </a:lnTo>
                  <a:lnTo>
                    <a:pt x="1472925" y="771062"/>
                  </a:lnTo>
                  <a:lnTo>
                    <a:pt x="1472925" y="771062"/>
                  </a:lnTo>
                  <a:lnTo>
                    <a:pt x="1472925" y="820489"/>
                  </a:lnTo>
                  <a:lnTo>
                    <a:pt x="1675576" y="820489"/>
                  </a:lnTo>
                  <a:lnTo>
                    <a:pt x="1675576" y="874859"/>
                  </a:lnTo>
                  <a:lnTo>
                    <a:pt x="1799143" y="874859"/>
                  </a:lnTo>
                  <a:lnTo>
                    <a:pt x="1799143" y="944057"/>
                  </a:lnTo>
                  <a:lnTo>
                    <a:pt x="1917768" y="944057"/>
                  </a:lnTo>
                  <a:lnTo>
                    <a:pt x="1917768" y="953942"/>
                  </a:lnTo>
                  <a:cubicBezTo>
                    <a:pt x="1934244" y="962180"/>
                    <a:pt x="1950319" y="971272"/>
                    <a:pt x="1967195" y="978655"/>
                  </a:cubicBezTo>
                  <a:cubicBezTo>
                    <a:pt x="1976741" y="982832"/>
                    <a:pt x="1986966" y="985246"/>
                    <a:pt x="1996851" y="988541"/>
                  </a:cubicBezTo>
                  <a:lnTo>
                    <a:pt x="2041336" y="1003369"/>
                  </a:lnTo>
                  <a:lnTo>
                    <a:pt x="2085820" y="1018197"/>
                  </a:lnTo>
                  <a:cubicBezTo>
                    <a:pt x="2090763" y="1019845"/>
                    <a:pt x="2095539" y="1022118"/>
                    <a:pt x="2100648" y="1023140"/>
                  </a:cubicBezTo>
                  <a:lnTo>
                    <a:pt x="2125362" y="1028082"/>
                  </a:lnTo>
                  <a:cubicBezTo>
                    <a:pt x="2128657" y="1031377"/>
                    <a:pt x="2132849" y="1033972"/>
                    <a:pt x="2135247" y="1037968"/>
                  </a:cubicBezTo>
                  <a:cubicBezTo>
                    <a:pt x="2137928" y="1042436"/>
                    <a:pt x="2136935" y="1048728"/>
                    <a:pt x="2140190" y="1052796"/>
                  </a:cubicBezTo>
                  <a:cubicBezTo>
                    <a:pt x="2149108" y="1063943"/>
                    <a:pt x="2162478" y="1064106"/>
                    <a:pt x="2174789" y="1067624"/>
                  </a:cubicBezTo>
                  <a:cubicBezTo>
                    <a:pt x="2192459" y="1072673"/>
                    <a:pt x="2185651" y="1076533"/>
                    <a:pt x="2194560" y="1067624"/>
                  </a:cubicBezTo>
                  <a:lnTo>
                    <a:pt x="2308242" y="1067624"/>
                  </a:lnTo>
                  <a:lnTo>
                    <a:pt x="2308242" y="1117051"/>
                  </a:lnTo>
                  <a:lnTo>
                    <a:pt x="2807455" y="1117051"/>
                  </a:lnTo>
                  <a:lnTo>
                    <a:pt x="2807455" y="1117051"/>
                  </a:lnTo>
                  <a:lnTo>
                    <a:pt x="2807455" y="1166478"/>
                  </a:lnTo>
                  <a:lnTo>
                    <a:pt x="3079303" y="1166478"/>
                  </a:lnTo>
                  <a:lnTo>
                    <a:pt x="3079303" y="1166478"/>
                  </a:lnTo>
                  <a:lnTo>
                    <a:pt x="3079303" y="1166478"/>
                  </a:lnTo>
                  <a:lnTo>
                    <a:pt x="3079303" y="1215905"/>
                  </a:lnTo>
                  <a:lnTo>
                    <a:pt x="3202871" y="1215905"/>
                  </a:lnTo>
                  <a:lnTo>
                    <a:pt x="3202871" y="1215905"/>
                  </a:lnTo>
                  <a:lnTo>
                    <a:pt x="3202871" y="1270275"/>
                  </a:lnTo>
                  <a:lnTo>
                    <a:pt x="3687256" y="1270275"/>
                  </a:lnTo>
                  <a:lnTo>
                    <a:pt x="3687256" y="1354301"/>
                  </a:lnTo>
                  <a:lnTo>
                    <a:pt x="4023360" y="1354301"/>
                  </a:lnTo>
                </a:path>
              </a:pathLst>
            </a:custGeom>
            <a:noFill/>
            <a:ln w="317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D5FB9C56-6A41-C278-DAC6-B19D6977DC37}"/>
                </a:ext>
              </a:extLst>
            </p:cNvPr>
            <p:cNvSpPr txBox="1"/>
            <p:nvPr/>
          </p:nvSpPr>
          <p:spPr>
            <a:xfrm>
              <a:off x="2049825" y="1690064"/>
              <a:ext cx="29409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88%</a:t>
              </a:r>
            </a:p>
          </p:txBody>
        </p:sp>
        <p:sp>
          <p:nvSpPr>
            <p:cNvPr id="96" name="ZoneTexte 95">
              <a:extLst>
                <a:ext uri="{FF2B5EF4-FFF2-40B4-BE49-F238E27FC236}">
                  <a16:creationId xmlns:a16="http://schemas.microsoft.com/office/drawing/2014/main" id="{86F30228-A659-1232-22CA-F4AB9FE077F5}"/>
                </a:ext>
              </a:extLst>
            </p:cNvPr>
            <p:cNvSpPr txBox="1"/>
            <p:nvPr/>
          </p:nvSpPr>
          <p:spPr>
            <a:xfrm>
              <a:off x="1779163" y="2216759"/>
              <a:ext cx="29409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71%</a:t>
              </a:r>
            </a:p>
          </p:txBody>
        </p:sp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49540570-858E-98C0-F125-1C97AABE782E}"/>
                </a:ext>
              </a:extLst>
            </p:cNvPr>
            <p:cNvSpPr txBox="1"/>
            <p:nvPr/>
          </p:nvSpPr>
          <p:spPr>
            <a:xfrm>
              <a:off x="2711624" y="2132856"/>
              <a:ext cx="29409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59%</a:t>
              </a:r>
            </a:p>
          </p:txBody>
        </p:sp>
        <p:sp>
          <p:nvSpPr>
            <p:cNvPr id="98" name="ZoneTexte 97">
              <a:extLst>
                <a:ext uri="{FF2B5EF4-FFF2-40B4-BE49-F238E27FC236}">
                  <a16:creationId xmlns:a16="http://schemas.microsoft.com/office/drawing/2014/main" id="{130CAD18-3E8E-9C53-E743-3E9C1CE4AC16}"/>
                </a:ext>
              </a:extLst>
            </p:cNvPr>
            <p:cNvSpPr txBox="1"/>
            <p:nvPr/>
          </p:nvSpPr>
          <p:spPr>
            <a:xfrm>
              <a:off x="3359696" y="2420888"/>
              <a:ext cx="29409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43%</a:t>
              </a:r>
            </a:p>
          </p:txBody>
        </p:sp>
        <p:sp>
          <p:nvSpPr>
            <p:cNvPr id="99" name="ZoneTexte 98">
              <a:extLst>
                <a:ext uri="{FF2B5EF4-FFF2-40B4-BE49-F238E27FC236}">
                  <a16:creationId xmlns:a16="http://schemas.microsoft.com/office/drawing/2014/main" id="{D0321681-4E2C-09D7-D38C-2733815136C5}"/>
                </a:ext>
              </a:extLst>
            </p:cNvPr>
            <p:cNvSpPr txBox="1"/>
            <p:nvPr/>
          </p:nvSpPr>
          <p:spPr>
            <a:xfrm>
              <a:off x="3935760" y="2564904"/>
              <a:ext cx="29409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33%</a:t>
              </a:r>
            </a:p>
          </p:txBody>
        </p:sp>
        <p:sp>
          <p:nvSpPr>
            <p:cNvPr id="100" name="ZoneTexte 99">
              <a:extLst>
                <a:ext uri="{FF2B5EF4-FFF2-40B4-BE49-F238E27FC236}">
                  <a16:creationId xmlns:a16="http://schemas.microsoft.com/office/drawing/2014/main" id="{6709AD92-CADE-C35D-BB0E-71062D9E947E}"/>
                </a:ext>
              </a:extLst>
            </p:cNvPr>
            <p:cNvSpPr txBox="1"/>
            <p:nvPr/>
          </p:nvSpPr>
          <p:spPr>
            <a:xfrm>
              <a:off x="4836883" y="2744351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SBRT &amp; Sorafenib</a:t>
              </a:r>
            </a:p>
          </p:txBody>
        </p:sp>
        <p:sp>
          <p:nvSpPr>
            <p:cNvPr id="101" name="ZoneTexte 100">
              <a:extLst>
                <a:ext uri="{FF2B5EF4-FFF2-40B4-BE49-F238E27FC236}">
                  <a16:creationId xmlns:a16="http://schemas.microsoft.com/office/drawing/2014/main" id="{B2E54261-F0F5-631C-0AE1-AA073CD1FD05}"/>
                </a:ext>
              </a:extLst>
            </p:cNvPr>
            <p:cNvSpPr txBox="1"/>
            <p:nvPr/>
          </p:nvSpPr>
          <p:spPr>
            <a:xfrm>
              <a:off x="4836883" y="3241093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Sorafenib</a:t>
              </a:r>
            </a:p>
          </p:txBody>
        </p:sp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6E63FA9E-D077-2BE5-26FE-0AA36D21778A}"/>
                </a:ext>
              </a:extLst>
            </p:cNvPr>
            <p:cNvSpPr txBox="1"/>
            <p:nvPr/>
          </p:nvSpPr>
          <p:spPr>
            <a:xfrm>
              <a:off x="2423592" y="2564904"/>
              <a:ext cx="29409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53%</a:t>
              </a:r>
            </a:p>
          </p:txBody>
        </p:sp>
        <p:sp>
          <p:nvSpPr>
            <p:cNvPr id="103" name="ZoneTexte 102">
              <a:extLst>
                <a:ext uri="{FF2B5EF4-FFF2-40B4-BE49-F238E27FC236}">
                  <a16:creationId xmlns:a16="http://schemas.microsoft.com/office/drawing/2014/main" id="{A4B9A567-DB79-439B-5488-A314CF5E4779}"/>
                </a:ext>
              </a:extLst>
            </p:cNvPr>
            <p:cNvSpPr txBox="1"/>
            <p:nvPr/>
          </p:nvSpPr>
          <p:spPr>
            <a:xfrm>
              <a:off x="3071664" y="2852936"/>
              <a:ext cx="29409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35%</a:t>
              </a:r>
            </a:p>
          </p:txBody>
        </p:sp>
        <p:sp>
          <p:nvSpPr>
            <p:cNvPr id="104" name="ZoneTexte 103">
              <a:extLst>
                <a:ext uri="{FF2B5EF4-FFF2-40B4-BE49-F238E27FC236}">
                  <a16:creationId xmlns:a16="http://schemas.microsoft.com/office/drawing/2014/main" id="{22053036-2977-E3AB-D105-F2DC5008F2C2}"/>
                </a:ext>
              </a:extLst>
            </p:cNvPr>
            <p:cNvSpPr txBox="1"/>
            <p:nvPr/>
          </p:nvSpPr>
          <p:spPr>
            <a:xfrm>
              <a:off x="3719736" y="3068960"/>
              <a:ext cx="29409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23%</a:t>
              </a:r>
            </a:p>
          </p:txBody>
        </p:sp>
      </p:grpSp>
      <p:graphicFrame>
        <p:nvGraphicFramePr>
          <p:cNvPr id="105" name="Tableau 104">
            <a:extLst>
              <a:ext uri="{FF2B5EF4-FFF2-40B4-BE49-F238E27FC236}">
                <a16:creationId xmlns:a16="http://schemas.microsoft.com/office/drawing/2014/main" id="{75853063-F10D-7A3A-2F51-346A5E7A1B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4301156"/>
              </p:ext>
            </p:extLst>
          </p:nvPr>
        </p:nvGraphicFramePr>
        <p:xfrm>
          <a:off x="3350363" y="1469010"/>
          <a:ext cx="2617943" cy="81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39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6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Sorafenib</a:t>
                      </a:r>
                      <a:endParaRPr lang="fr-FR" sz="5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SBRT &amp; Sorafenib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médiane, mois (90%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12.3 (10.6, 14.3)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15.8 (11.4, 19.2)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(90%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0.77 (0.59, 1.01) - </a:t>
                      </a:r>
                      <a:r>
                        <a:rPr lang="fr-FR" sz="600" b="0" i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1-sided p=0.055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Nombre de patients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85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8527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Échec / Censure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 / 12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73 / 12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0376010"/>
                  </a:ext>
                </a:extLst>
              </a:tr>
            </a:tbl>
          </a:graphicData>
        </a:graphic>
      </p:graphicFrame>
      <p:grpSp>
        <p:nvGrpSpPr>
          <p:cNvPr id="127" name="Groupe 126">
            <a:extLst>
              <a:ext uri="{FF2B5EF4-FFF2-40B4-BE49-F238E27FC236}">
                <a16:creationId xmlns:a16="http://schemas.microsoft.com/office/drawing/2014/main" id="{B3BB40BD-A375-281C-1D9D-171AA4525FF6}"/>
              </a:ext>
            </a:extLst>
          </p:cNvPr>
          <p:cNvGrpSpPr/>
          <p:nvPr/>
        </p:nvGrpSpPr>
        <p:grpSpPr>
          <a:xfrm>
            <a:off x="6608352" y="3516294"/>
            <a:ext cx="4205042" cy="323165"/>
            <a:chOff x="1312452" y="3529707"/>
            <a:chExt cx="4205042" cy="323165"/>
          </a:xfrm>
        </p:grpSpPr>
        <p:sp>
          <p:nvSpPr>
            <p:cNvPr id="128" name="ZoneTexte 127">
              <a:extLst>
                <a:ext uri="{FF2B5EF4-FFF2-40B4-BE49-F238E27FC236}">
                  <a16:creationId xmlns:a16="http://schemas.microsoft.com/office/drawing/2014/main" id="{11C64D6F-0386-02DF-C6D2-A5DF203E92D3}"/>
                </a:ext>
              </a:extLst>
            </p:cNvPr>
            <p:cNvSpPr txBox="1"/>
            <p:nvPr/>
          </p:nvSpPr>
          <p:spPr>
            <a:xfrm>
              <a:off x="1312452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92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85</a:t>
              </a:r>
            </a:p>
          </p:txBody>
        </p:sp>
        <p:sp>
          <p:nvSpPr>
            <p:cNvPr id="129" name="ZoneTexte 128">
              <a:extLst>
                <a:ext uri="{FF2B5EF4-FFF2-40B4-BE49-F238E27FC236}">
                  <a16:creationId xmlns:a16="http://schemas.microsoft.com/office/drawing/2014/main" id="{FE52B226-3431-27CA-8278-C89A18F89F33}"/>
                </a:ext>
              </a:extLst>
            </p:cNvPr>
            <p:cNvSpPr txBox="1"/>
            <p:nvPr/>
          </p:nvSpPr>
          <p:spPr>
            <a:xfrm>
              <a:off x="1631504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78</a:t>
              </a:r>
            </a:p>
          </p:txBody>
        </p:sp>
        <p:sp>
          <p:nvSpPr>
            <p:cNvPr id="130" name="ZoneTexte 129">
              <a:extLst>
                <a:ext uri="{FF2B5EF4-FFF2-40B4-BE49-F238E27FC236}">
                  <a16:creationId xmlns:a16="http://schemas.microsoft.com/office/drawing/2014/main" id="{6FA0F7CE-38C4-F8A1-4A94-B487CB84DCB7}"/>
                </a:ext>
              </a:extLst>
            </p:cNvPr>
            <p:cNvSpPr txBox="1"/>
            <p:nvPr/>
          </p:nvSpPr>
          <p:spPr>
            <a:xfrm>
              <a:off x="1960524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131" name="ZoneTexte 130">
              <a:extLst>
                <a:ext uri="{FF2B5EF4-FFF2-40B4-BE49-F238E27FC236}">
                  <a16:creationId xmlns:a16="http://schemas.microsoft.com/office/drawing/2014/main" id="{76088B43-1CA4-B929-1B4F-2A88F7238AF7}"/>
                </a:ext>
              </a:extLst>
            </p:cNvPr>
            <p:cNvSpPr txBox="1"/>
            <p:nvPr/>
          </p:nvSpPr>
          <p:spPr>
            <a:xfrm>
              <a:off x="2279576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43</a:t>
              </a:r>
            </a:p>
          </p:txBody>
        </p:sp>
        <p:sp>
          <p:nvSpPr>
            <p:cNvPr id="132" name="ZoneTexte 131">
              <a:extLst>
                <a:ext uri="{FF2B5EF4-FFF2-40B4-BE49-F238E27FC236}">
                  <a16:creationId xmlns:a16="http://schemas.microsoft.com/office/drawing/2014/main" id="{27929AA2-48CE-325B-CC99-5A24BD2E8DBF}"/>
                </a:ext>
              </a:extLst>
            </p:cNvPr>
            <p:cNvSpPr txBox="1"/>
            <p:nvPr/>
          </p:nvSpPr>
          <p:spPr>
            <a:xfrm>
              <a:off x="2604691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133" name="ZoneTexte 132">
              <a:extLst>
                <a:ext uri="{FF2B5EF4-FFF2-40B4-BE49-F238E27FC236}">
                  <a16:creationId xmlns:a16="http://schemas.microsoft.com/office/drawing/2014/main" id="{A56F92D1-3413-F876-2A97-2A8F0822349B}"/>
                </a:ext>
              </a:extLst>
            </p:cNvPr>
            <p:cNvSpPr txBox="1"/>
            <p:nvPr/>
          </p:nvSpPr>
          <p:spPr>
            <a:xfrm>
              <a:off x="2923743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</a:p>
          </p:txBody>
        </p:sp>
        <p:sp>
          <p:nvSpPr>
            <p:cNvPr id="134" name="ZoneTexte 133">
              <a:extLst>
                <a:ext uri="{FF2B5EF4-FFF2-40B4-BE49-F238E27FC236}">
                  <a16:creationId xmlns:a16="http://schemas.microsoft.com/office/drawing/2014/main" id="{F99E43B7-3FD8-FC50-85B4-C8ED29B6C799}"/>
                </a:ext>
              </a:extLst>
            </p:cNvPr>
            <p:cNvSpPr txBox="1"/>
            <p:nvPr/>
          </p:nvSpPr>
          <p:spPr>
            <a:xfrm>
              <a:off x="3256668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23</a:t>
              </a:r>
            </a:p>
          </p:txBody>
        </p:sp>
        <p:sp>
          <p:nvSpPr>
            <p:cNvPr id="135" name="ZoneTexte 134">
              <a:extLst>
                <a:ext uri="{FF2B5EF4-FFF2-40B4-BE49-F238E27FC236}">
                  <a16:creationId xmlns:a16="http://schemas.microsoft.com/office/drawing/2014/main" id="{C22035EC-01DF-BA1D-C523-54796927D4EB}"/>
                </a:ext>
              </a:extLst>
            </p:cNvPr>
            <p:cNvSpPr txBox="1"/>
            <p:nvPr/>
          </p:nvSpPr>
          <p:spPr>
            <a:xfrm>
              <a:off x="3575720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17</a:t>
              </a:r>
            </a:p>
          </p:txBody>
        </p:sp>
        <p:sp>
          <p:nvSpPr>
            <p:cNvPr id="136" name="ZoneTexte 135">
              <a:extLst>
                <a:ext uri="{FF2B5EF4-FFF2-40B4-BE49-F238E27FC236}">
                  <a16:creationId xmlns:a16="http://schemas.microsoft.com/office/drawing/2014/main" id="{E833FEB6-184B-207A-CA3F-3BFC4471D8A0}"/>
                </a:ext>
              </a:extLst>
            </p:cNvPr>
            <p:cNvSpPr txBox="1"/>
            <p:nvPr/>
          </p:nvSpPr>
          <p:spPr>
            <a:xfrm>
              <a:off x="3904740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</a:t>
              </a:r>
            </a:p>
          </p:txBody>
        </p:sp>
        <p:sp>
          <p:nvSpPr>
            <p:cNvPr id="137" name="ZoneTexte 136">
              <a:extLst>
                <a:ext uri="{FF2B5EF4-FFF2-40B4-BE49-F238E27FC236}">
                  <a16:creationId xmlns:a16="http://schemas.microsoft.com/office/drawing/2014/main" id="{1692716A-FA29-119E-22D5-628528384B0E}"/>
                </a:ext>
              </a:extLst>
            </p:cNvPr>
            <p:cNvSpPr txBox="1"/>
            <p:nvPr/>
          </p:nvSpPr>
          <p:spPr>
            <a:xfrm>
              <a:off x="4223792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</a:t>
              </a:r>
            </a:p>
          </p:txBody>
        </p:sp>
        <p:sp>
          <p:nvSpPr>
            <p:cNvPr id="138" name="ZoneTexte 137">
              <a:extLst>
                <a:ext uri="{FF2B5EF4-FFF2-40B4-BE49-F238E27FC236}">
                  <a16:creationId xmlns:a16="http://schemas.microsoft.com/office/drawing/2014/main" id="{9F560559-B9DE-B62C-3EB2-F0F6B4045F14}"/>
                </a:ext>
              </a:extLst>
            </p:cNvPr>
            <p:cNvSpPr txBox="1"/>
            <p:nvPr/>
          </p:nvSpPr>
          <p:spPr>
            <a:xfrm>
              <a:off x="4552082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139" name="ZoneTexte 138">
              <a:extLst>
                <a:ext uri="{FF2B5EF4-FFF2-40B4-BE49-F238E27FC236}">
                  <a16:creationId xmlns:a16="http://schemas.microsoft.com/office/drawing/2014/main" id="{5694BFFD-707A-10DC-9DA2-672349319CA2}"/>
                </a:ext>
              </a:extLst>
            </p:cNvPr>
            <p:cNvSpPr txBox="1"/>
            <p:nvPr/>
          </p:nvSpPr>
          <p:spPr>
            <a:xfrm>
              <a:off x="4882282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140" name="ZoneTexte 139">
              <a:extLst>
                <a:ext uri="{FF2B5EF4-FFF2-40B4-BE49-F238E27FC236}">
                  <a16:creationId xmlns:a16="http://schemas.microsoft.com/office/drawing/2014/main" id="{35CA52B8-1B33-01A7-01BE-EF4FDEA3C5EF}"/>
                </a:ext>
              </a:extLst>
            </p:cNvPr>
            <p:cNvSpPr txBox="1"/>
            <p:nvPr/>
          </p:nvSpPr>
          <p:spPr>
            <a:xfrm>
              <a:off x="5223396" y="3529707"/>
              <a:ext cx="294098" cy="3231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</a:t>
              </a:r>
            </a:p>
          </p:txBody>
        </p:sp>
      </p:grpSp>
      <p:graphicFrame>
        <p:nvGraphicFramePr>
          <p:cNvPr id="158" name="Tableau 157">
            <a:extLst>
              <a:ext uri="{FF2B5EF4-FFF2-40B4-BE49-F238E27FC236}">
                <a16:creationId xmlns:a16="http://schemas.microsoft.com/office/drawing/2014/main" id="{CA64B632-7CF4-D239-63B6-9D191A6686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9633531"/>
              </p:ext>
            </p:extLst>
          </p:nvPr>
        </p:nvGraphicFramePr>
        <p:xfrm>
          <a:off x="8488845" y="1469010"/>
          <a:ext cx="2775360" cy="81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961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96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9623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6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Sorafenib</a:t>
                      </a:r>
                      <a:endParaRPr lang="fr-FR" sz="5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SBRT &amp; Sorafenib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médiane, mois (90%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5.5 (3.4, 6.3)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9.2 (7.5, 11.9)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(90%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0.55 (0.40, 0.75) - </a:t>
                      </a:r>
                      <a:r>
                        <a:rPr lang="fr-FR" sz="600" b="0" i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p=0.0001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Nombre de patients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85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8527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Échec / Censure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88 / 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 / 5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0376010"/>
                  </a:ext>
                </a:extLst>
              </a:tr>
            </a:tbl>
          </a:graphicData>
        </a:graphic>
      </p:graphicFrame>
      <p:grpSp>
        <p:nvGrpSpPr>
          <p:cNvPr id="163" name="Groupe 162">
            <a:extLst>
              <a:ext uri="{FF2B5EF4-FFF2-40B4-BE49-F238E27FC236}">
                <a16:creationId xmlns:a16="http://schemas.microsoft.com/office/drawing/2014/main" id="{5DAED20D-D2D2-1CDA-5025-70CDC7421E47}"/>
              </a:ext>
            </a:extLst>
          </p:cNvPr>
          <p:cNvGrpSpPr/>
          <p:nvPr/>
        </p:nvGrpSpPr>
        <p:grpSpPr>
          <a:xfrm>
            <a:off x="6288545" y="1570495"/>
            <a:ext cx="5289306" cy="1887709"/>
            <a:chOff x="6288545" y="1570495"/>
            <a:chExt cx="5289306" cy="2384892"/>
          </a:xfrm>
        </p:grpSpPr>
        <p:sp>
          <p:nvSpPr>
            <p:cNvPr id="106" name="Forme libre 105">
              <a:extLst>
                <a:ext uri="{FF2B5EF4-FFF2-40B4-BE49-F238E27FC236}">
                  <a16:creationId xmlns:a16="http://schemas.microsoft.com/office/drawing/2014/main" id="{74A9B025-16CF-3BDB-6E25-BC937C63EFF1}"/>
                </a:ext>
              </a:extLst>
            </p:cNvPr>
            <p:cNvSpPr/>
            <p:nvPr/>
          </p:nvSpPr>
          <p:spPr>
            <a:xfrm>
              <a:off x="6577093" y="1570495"/>
              <a:ext cx="4442848" cy="1947620"/>
            </a:xfrm>
            <a:custGeom>
              <a:avLst/>
              <a:gdLst>
                <a:gd name="connsiteX0" fmla="*/ 0 w 4442848"/>
                <a:gd name="connsiteY0" fmla="*/ 0 h 1947620"/>
                <a:gd name="connsiteX1" fmla="*/ 0 w 4442848"/>
                <a:gd name="connsiteY1" fmla="*/ 1947620 h 1947620"/>
                <a:gd name="connsiteX2" fmla="*/ 4442848 w 4442848"/>
                <a:gd name="connsiteY2" fmla="*/ 1947620 h 194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2848" h="1947620">
                  <a:moveTo>
                    <a:pt x="0" y="0"/>
                  </a:moveTo>
                  <a:lnTo>
                    <a:pt x="0" y="1947620"/>
                  </a:lnTo>
                  <a:lnTo>
                    <a:pt x="4442848" y="194762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ZoneTexte 106">
              <a:extLst>
                <a:ext uri="{FF2B5EF4-FFF2-40B4-BE49-F238E27FC236}">
                  <a16:creationId xmlns:a16="http://schemas.microsoft.com/office/drawing/2014/main" id="{C2D00710-C373-AF3A-D894-4B1BCE8B67B6}"/>
                </a:ext>
              </a:extLst>
            </p:cNvPr>
            <p:cNvSpPr txBox="1"/>
            <p:nvPr/>
          </p:nvSpPr>
          <p:spPr>
            <a:xfrm>
              <a:off x="6288545" y="1601869"/>
              <a:ext cx="226024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108" name="ZoneTexte 107">
              <a:extLst>
                <a:ext uri="{FF2B5EF4-FFF2-40B4-BE49-F238E27FC236}">
                  <a16:creationId xmlns:a16="http://schemas.microsoft.com/office/drawing/2014/main" id="{FFFCC2B3-D1C3-8F5B-E74B-95700612BF6F}"/>
                </a:ext>
              </a:extLst>
            </p:cNvPr>
            <p:cNvSpPr txBox="1"/>
            <p:nvPr/>
          </p:nvSpPr>
          <p:spPr>
            <a:xfrm>
              <a:off x="6363886" y="1951757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109" name="ZoneTexte 108">
              <a:extLst>
                <a:ext uri="{FF2B5EF4-FFF2-40B4-BE49-F238E27FC236}">
                  <a16:creationId xmlns:a16="http://schemas.microsoft.com/office/drawing/2014/main" id="{D00EE5A3-382E-114B-84A7-048F920CF12A}"/>
                </a:ext>
              </a:extLst>
            </p:cNvPr>
            <p:cNvSpPr txBox="1"/>
            <p:nvPr/>
          </p:nvSpPr>
          <p:spPr>
            <a:xfrm>
              <a:off x="6363886" y="2285132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110" name="ZoneTexte 109">
              <a:extLst>
                <a:ext uri="{FF2B5EF4-FFF2-40B4-BE49-F238E27FC236}">
                  <a16:creationId xmlns:a16="http://schemas.microsoft.com/office/drawing/2014/main" id="{BCD269A0-0A21-4259-80F9-DB0B4AF7D7CB}"/>
                </a:ext>
              </a:extLst>
            </p:cNvPr>
            <p:cNvSpPr txBox="1"/>
            <p:nvPr/>
          </p:nvSpPr>
          <p:spPr>
            <a:xfrm>
              <a:off x="6363887" y="2628032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111" name="ZoneTexte 110">
              <a:extLst>
                <a:ext uri="{FF2B5EF4-FFF2-40B4-BE49-F238E27FC236}">
                  <a16:creationId xmlns:a16="http://schemas.microsoft.com/office/drawing/2014/main" id="{8BF8E929-C270-C23D-703E-E64FE607BE53}"/>
                </a:ext>
              </a:extLst>
            </p:cNvPr>
            <p:cNvSpPr txBox="1"/>
            <p:nvPr/>
          </p:nvSpPr>
          <p:spPr>
            <a:xfrm>
              <a:off x="6363887" y="2961407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112" name="ZoneTexte 111">
              <a:extLst>
                <a:ext uri="{FF2B5EF4-FFF2-40B4-BE49-F238E27FC236}">
                  <a16:creationId xmlns:a16="http://schemas.microsoft.com/office/drawing/2014/main" id="{3074E5C8-D945-4DC3-EBC8-7DF8DC807E6F}"/>
                </a:ext>
              </a:extLst>
            </p:cNvPr>
            <p:cNvSpPr txBox="1"/>
            <p:nvPr/>
          </p:nvSpPr>
          <p:spPr>
            <a:xfrm>
              <a:off x="6439228" y="3297957"/>
              <a:ext cx="75341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grpSp>
          <p:nvGrpSpPr>
            <p:cNvPr id="113" name="Groupe 112">
              <a:extLst>
                <a:ext uri="{FF2B5EF4-FFF2-40B4-BE49-F238E27FC236}">
                  <a16:creationId xmlns:a16="http://schemas.microsoft.com/office/drawing/2014/main" id="{E48CF7F4-1FE7-7F51-D90F-75C8FB48F6F3}"/>
                </a:ext>
              </a:extLst>
            </p:cNvPr>
            <p:cNvGrpSpPr/>
            <p:nvPr/>
          </p:nvGrpSpPr>
          <p:grpSpPr>
            <a:xfrm>
              <a:off x="6608352" y="3529707"/>
              <a:ext cx="4205042" cy="161583"/>
              <a:chOff x="1312452" y="3529707"/>
              <a:chExt cx="4205042" cy="161583"/>
            </a:xfrm>
          </p:grpSpPr>
          <p:sp>
            <p:nvSpPr>
              <p:cNvPr id="114" name="ZoneTexte 113">
                <a:extLst>
                  <a:ext uri="{FF2B5EF4-FFF2-40B4-BE49-F238E27FC236}">
                    <a16:creationId xmlns:a16="http://schemas.microsoft.com/office/drawing/2014/main" id="{76BBF691-8C76-8D3F-CA0D-BA7EF6DE88ED}"/>
                  </a:ext>
                </a:extLst>
              </p:cNvPr>
              <p:cNvSpPr txBox="1"/>
              <p:nvPr/>
            </p:nvSpPr>
            <p:spPr>
              <a:xfrm>
                <a:off x="1312452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115" name="ZoneTexte 114">
                <a:extLst>
                  <a:ext uri="{FF2B5EF4-FFF2-40B4-BE49-F238E27FC236}">
                    <a16:creationId xmlns:a16="http://schemas.microsoft.com/office/drawing/2014/main" id="{951470E1-5DDB-6D06-186D-14A31A847453}"/>
                  </a:ext>
                </a:extLst>
              </p:cNvPr>
              <p:cNvSpPr txBox="1"/>
              <p:nvPr/>
            </p:nvSpPr>
            <p:spPr>
              <a:xfrm>
                <a:off x="1631504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116" name="ZoneTexte 115">
                <a:extLst>
                  <a:ext uri="{FF2B5EF4-FFF2-40B4-BE49-F238E27FC236}">
                    <a16:creationId xmlns:a16="http://schemas.microsoft.com/office/drawing/2014/main" id="{5A2ED36B-3C2F-CBD6-5A63-31BD95555A35}"/>
                  </a:ext>
                </a:extLst>
              </p:cNvPr>
              <p:cNvSpPr txBox="1"/>
              <p:nvPr/>
            </p:nvSpPr>
            <p:spPr>
              <a:xfrm>
                <a:off x="1960524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</a:t>
                </a:r>
              </a:p>
            </p:txBody>
          </p:sp>
          <p:sp>
            <p:nvSpPr>
              <p:cNvPr id="117" name="ZoneTexte 116">
                <a:extLst>
                  <a:ext uri="{FF2B5EF4-FFF2-40B4-BE49-F238E27FC236}">
                    <a16:creationId xmlns:a16="http://schemas.microsoft.com/office/drawing/2014/main" id="{EB31C54B-E83F-101C-567C-C51879602485}"/>
                  </a:ext>
                </a:extLst>
              </p:cNvPr>
              <p:cNvSpPr txBox="1"/>
              <p:nvPr/>
            </p:nvSpPr>
            <p:spPr>
              <a:xfrm>
                <a:off x="2279576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</a:t>
                </a:r>
              </a:p>
            </p:txBody>
          </p:sp>
          <p:sp>
            <p:nvSpPr>
              <p:cNvPr id="118" name="ZoneTexte 117">
                <a:extLst>
                  <a:ext uri="{FF2B5EF4-FFF2-40B4-BE49-F238E27FC236}">
                    <a16:creationId xmlns:a16="http://schemas.microsoft.com/office/drawing/2014/main" id="{78D3CA28-6D4C-4B37-3C2F-FEE363D5AE20}"/>
                  </a:ext>
                </a:extLst>
              </p:cNvPr>
              <p:cNvSpPr txBox="1"/>
              <p:nvPr/>
            </p:nvSpPr>
            <p:spPr>
              <a:xfrm>
                <a:off x="2604691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</a:t>
                </a:r>
              </a:p>
            </p:txBody>
          </p:sp>
          <p:sp>
            <p:nvSpPr>
              <p:cNvPr id="119" name="ZoneTexte 118">
                <a:extLst>
                  <a:ext uri="{FF2B5EF4-FFF2-40B4-BE49-F238E27FC236}">
                    <a16:creationId xmlns:a16="http://schemas.microsoft.com/office/drawing/2014/main" id="{027B5A1A-7BAE-2889-062E-A88CBEF92459}"/>
                  </a:ext>
                </a:extLst>
              </p:cNvPr>
              <p:cNvSpPr txBox="1"/>
              <p:nvPr/>
            </p:nvSpPr>
            <p:spPr>
              <a:xfrm>
                <a:off x="2923743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120" name="ZoneTexte 119">
                <a:extLst>
                  <a:ext uri="{FF2B5EF4-FFF2-40B4-BE49-F238E27FC236}">
                    <a16:creationId xmlns:a16="http://schemas.microsoft.com/office/drawing/2014/main" id="{A2212C20-7C60-800E-928E-4F1E04D5C2E0}"/>
                  </a:ext>
                </a:extLst>
              </p:cNvPr>
              <p:cNvSpPr txBox="1"/>
              <p:nvPr/>
            </p:nvSpPr>
            <p:spPr>
              <a:xfrm>
                <a:off x="3256668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</p:txBody>
          </p:sp>
          <p:sp>
            <p:nvSpPr>
              <p:cNvPr id="121" name="ZoneTexte 120">
                <a:extLst>
                  <a:ext uri="{FF2B5EF4-FFF2-40B4-BE49-F238E27FC236}">
                    <a16:creationId xmlns:a16="http://schemas.microsoft.com/office/drawing/2014/main" id="{AFA5FD62-7782-8D79-1A4A-0A9B2D5DC2DC}"/>
                  </a:ext>
                </a:extLst>
              </p:cNvPr>
              <p:cNvSpPr txBox="1"/>
              <p:nvPr/>
            </p:nvSpPr>
            <p:spPr>
              <a:xfrm>
                <a:off x="3575720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21</a:t>
                </a:r>
              </a:p>
            </p:txBody>
          </p:sp>
          <p:sp>
            <p:nvSpPr>
              <p:cNvPr id="122" name="ZoneTexte 121">
                <a:extLst>
                  <a:ext uri="{FF2B5EF4-FFF2-40B4-BE49-F238E27FC236}">
                    <a16:creationId xmlns:a16="http://schemas.microsoft.com/office/drawing/2014/main" id="{5C3C991A-AE88-366B-CA5A-D0C94F8F3984}"/>
                  </a:ext>
                </a:extLst>
              </p:cNvPr>
              <p:cNvSpPr txBox="1"/>
              <p:nvPr/>
            </p:nvSpPr>
            <p:spPr>
              <a:xfrm>
                <a:off x="3904740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24</a:t>
                </a:r>
              </a:p>
            </p:txBody>
          </p:sp>
          <p:sp>
            <p:nvSpPr>
              <p:cNvPr id="123" name="ZoneTexte 122">
                <a:extLst>
                  <a:ext uri="{FF2B5EF4-FFF2-40B4-BE49-F238E27FC236}">
                    <a16:creationId xmlns:a16="http://schemas.microsoft.com/office/drawing/2014/main" id="{607FA420-27E7-DDE2-9B2A-C10C8D2C6F5E}"/>
                  </a:ext>
                </a:extLst>
              </p:cNvPr>
              <p:cNvSpPr txBox="1"/>
              <p:nvPr/>
            </p:nvSpPr>
            <p:spPr>
              <a:xfrm>
                <a:off x="4223792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27</a:t>
                </a:r>
              </a:p>
            </p:txBody>
          </p:sp>
          <p:sp>
            <p:nvSpPr>
              <p:cNvPr id="124" name="ZoneTexte 123">
                <a:extLst>
                  <a:ext uri="{FF2B5EF4-FFF2-40B4-BE49-F238E27FC236}">
                    <a16:creationId xmlns:a16="http://schemas.microsoft.com/office/drawing/2014/main" id="{AA624DEF-F1E8-03E8-5856-F207478AD5AE}"/>
                  </a:ext>
                </a:extLst>
              </p:cNvPr>
              <p:cNvSpPr txBox="1"/>
              <p:nvPr/>
            </p:nvSpPr>
            <p:spPr>
              <a:xfrm>
                <a:off x="4552082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</a:t>
                </a:r>
              </a:p>
            </p:txBody>
          </p:sp>
          <p:sp>
            <p:nvSpPr>
              <p:cNvPr id="125" name="ZoneTexte 124">
                <a:extLst>
                  <a:ext uri="{FF2B5EF4-FFF2-40B4-BE49-F238E27FC236}">
                    <a16:creationId xmlns:a16="http://schemas.microsoft.com/office/drawing/2014/main" id="{A442468D-AE03-DC4D-8FEC-AAFBAE9FF8E2}"/>
                  </a:ext>
                </a:extLst>
              </p:cNvPr>
              <p:cNvSpPr txBox="1"/>
              <p:nvPr/>
            </p:nvSpPr>
            <p:spPr>
              <a:xfrm>
                <a:off x="4882282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33</a:t>
                </a:r>
              </a:p>
            </p:txBody>
          </p:sp>
          <p:sp>
            <p:nvSpPr>
              <p:cNvPr id="126" name="ZoneTexte 125">
                <a:extLst>
                  <a:ext uri="{FF2B5EF4-FFF2-40B4-BE49-F238E27FC236}">
                    <a16:creationId xmlns:a16="http://schemas.microsoft.com/office/drawing/2014/main" id="{85ABC869-44CE-A24E-D311-21FE7E28E0CC}"/>
                  </a:ext>
                </a:extLst>
              </p:cNvPr>
              <p:cNvSpPr txBox="1"/>
              <p:nvPr/>
            </p:nvSpPr>
            <p:spPr>
              <a:xfrm>
                <a:off x="5223396" y="3529707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36</a:t>
                </a:r>
              </a:p>
            </p:txBody>
          </p:sp>
        </p:grpSp>
        <p:sp>
          <p:nvSpPr>
            <p:cNvPr id="141" name="ZoneTexte 140">
              <a:extLst>
                <a:ext uri="{FF2B5EF4-FFF2-40B4-BE49-F238E27FC236}">
                  <a16:creationId xmlns:a16="http://schemas.microsoft.com/office/drawing/2014/main" id="{B17D16F5-DC76-DEF7-5EB0-37C6338733CB}"/>
                </a:ext>
              </a:extLst>
            </p:cNvPr>
            <p:cNvSpPr txBox="1"/>
            <p:nvPr/>
          </p:nvSpPr>
          <p:spPr>
            <a:xfrm>
              <a:off x="6576061" y="3751246"/>
              <a:ext cx="4098388" cy="2041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 après randomisation</a:t>
              </a:r>
            </a:p>
          </p:txBody>
        </p:sp>
        <p:sp>
          <p:nvSpPr>
            <p:cNvPr id="153" name="ZoneTexte 152">
              <a:extLst>
                <a:ext uri="{FF2B5EF4-FFF2-40B4-BE49-F238E27FC236}">
                  <a16:creationId xmlns:a16="http://schemas.microsoft.com/office/drawing/2014/main" id="{94670F2A-1C6B-DC32-0EB9-AB9F0C7B4DB0}"/>
                </a:ext>
              </a:extLst>
            </p:cNvPr>
            <p:cNvSpPr txBox="1"/>
            <p:nvPr/>
          </p:nvSpPr>
          <p:spPr>
            <a:xfrm>
              <a:off x="9932616" y="2868143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SBRT &amp; Sorafenib</a:t>
              </a:r>
            </a:p>
          </p:txBody>
        </p:sp>
        <p:sp>
          <p:nvSpPr>
            <p:cNvPr id="154" name="ZoneTexte 153">
              <a:extLst>
                <a:ext uri="{FF2B5EF4-FFF2-40B4-BE49-F238E27FC236}">
                  <a16:creationId xmlns:a16="http://schemas.microsoft.com/office/drawing/2014/main" id="{626F85FE-F6E2-752C-B0E3-4B8971EE3CFE}"/>
                </a:ext>
              </a:extLst>
            </p:cNvPr>
            <p:cNvSpPr txBox="1"/>
            <p:nvPr/>
          </p:nvSpPr>
          <p:spPr>
            <a:xfrm>
              <a:off x="10915255" y="3233347"/>
              <a:ext cx="662596" cy="19441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Sorafenib</a:t>
              </a:r>
            </a:p>
          </p:txBody>
        </p:sp>
        <p:sp>
          <p:nvSpPr>
            <p:cNvPr id="161" name="Forme libre 160">
              <a:extLst>
                <a:ext uri="{FF2B5EF4-FFF2-40B4-BE49-F238E27FC236}">
                  <a16:creationId xmlns:a16="http://schemas.microsoft.com/office/drawing/2014/main" id="{4BEB85D2-0812-C8B6-0814-C3722F3D1ED9}"/>
                </a:ext>
              </a:extLst>
            </p:cNvPr>
            <p:cNvSpPr/>
            <p:nvPr/>
          </p:nvSpPr>
          <p:spPr>
            <a:xfrm>
              <a:off x="6774135" y="1677302"/>
              <a:ext cx="4074220" cy="1688123"/>
            </a:xfrm>
            <a:custGeom>
              <a:avLst/>
              <a:gdLst>
                <a:gd name="connsiteX0" fmla="*/ 0 w 4074220"/>
                <a:gd name="connsiteY0" fmla="*/ 0 h 1688123"/>
                <a:gd name="connsiteX1" fmla="*/ 129856 w 4074220"/>
                <a:gd name="connsiteY1" fmla="*/ 0 h 1688123"/>
                <a:gd name="connsiteX2" fmla="*/ 146087 w 4074220"/>
                <a:gd name="connsiteY2" fmla="*/ 43285 h 1688123"/>
                <a:gd name="connsiteX3" fmla="*/ 178551 w 4074220"/>
                <a:gd name="connsiteY3" fmla="*/ 81160 h 1688123"/>
                <a:gd name="connsiteX4" fmla="*/ 200194 w 4074220"/>
                <a:gd name="connsiteY4" fmla="*/ 108213 h 1688123"/>
                <a:gd name="connsiteX5" fmla="*/ 211015 w 4074220"/>
                <a:gd name="connsiteY5" fmla="*/ 140677 h 1688123"/>
                <a:gd name="connsiteX6" fmla="*/ 238069 w 4074220"/>
                <a:gd name="connsiteY6" fmla="*/ 162319 h 1688123"/>
                <a:gd name="connsiteX7" fmla="*/ 248890 w 4074220"/>
                <a:gd name="connsiteY7" fmla="*/ 173141 h 1688123"/>
                <a:gd name="connsiteX8" fmla="*/ 254301 w 4074220"/>
                <a:gd name="connsiteY8" fmla="*/ 189373 h 1688123"/>
                <a:gd name="connsiteX9" fmla="*/ 265122 w 4074220"/>
                <a:gd name="connsiteY9" fmla="*/ 205605 h 1688123"/>
                <a:gd name="connsiteX10" fmla="*/ 275943 w 4074220"/>
                <a:gd name="connsiteY10" fmla="*/ 238068 h 1688123"/>
                <a:gd name="connsiteX11" fmla="*/ 281354 w 4074220"/>
                <a:gd name="connsiteY11" fmla="*/ 302996 h 1688123"/>
                <a:gd name="connsiteX12" fmla="*/ 286764 w 4074220"/>
                <a:gd name="connsiteY12" fmla="*/ 422031 h 1688123"/>
                <a:gd name="connsiteX13" fmla="*/ 308407 w 4074220"/>
                <a:gd name="connsiteY13" fmla="*/ 486958 h 1688123"/>
                <a:gd name="connsiteX14" fmla="*/ 319228 w 4074220"/>
                <a:gd name="connsiteY14" fmla="*/ 519422 h 1688123"/>
                <a:gd name="connsiteX15" fmla="*/ 335460 w 4074220"/>
                <a:gd name="connsiteY15" fmla="*/ 568118 h 1688123"/>
                <a:gd name="connsiteX16" fmla="*/ 340871 w 4074220"/>
                <a:gd name="connsiteY16" fmla="*/ 584350 h 1688123"/>
                <a:gd name="connsiteX17" fmla="*/ 362514 w 4074220"/>
                <a:gd name="connsiteY17" fmla="*/ 616814 h 1688123"/>
                <a:gd name="connsiteX18" fmla="*/ 373335 w 4074220"/>
                <a:gd name="connsiteY18" fmla="*/ 633046 h 1688123"/>
                <a:gd name="connsiteX19" fmla="*/ 384156 w 4074220"/>
                <a:gd name="connsiteY19" fmla="*/ 665510 h 1688123"/>
                <a:gd name="connsiteX20" fmla="*/ 389567 w 4074220"/>
                <a:gd name="connsiteY20" fmla="*/ 681742 h 1688123"/>
                <a:gd name="connsiteX21" fmla="*/ 400388 w 4074220"/>
                <a:gd name="connsiteY21" fmla="*/ 697974 h 1688123"/>
                <a:gd name="connsiteX22" fmla="*/ 438263 w 4074220"/>
                <a:gd name="connsiteY22" fmla="*/ 746670 h 1688123"/>
                <a:gd name="connsiteX23" fmla="*/ 486958 w 4074220"/>
                <a:gd name="connsiteY23" fmla="*/ 762902 h 1688123"/>
                <a:gd name="connsiteX24" fmla="*/ 503190 w 4074220"/>
                <a:gd name="connsiteY24" fmla="*/ 768312 h 1688123"/>
                <a:gd name="connsiteX25" fmla="*/ 519422 w 4074220"/>
                <a:gd name="connsiteY25" fmla="*/ 773723 h 1688123"/>
                <a:gd name="connsiteX26" fmla="*/ 530244 w 4074220"/>
                <a:gd name="connsiteY26" fmla="*/ 784544 h 1688123"/>
                <a:gd name="connsiteX27" fmla="*/ 551886 w 4074220"/>
                <a:gd name="connsiteY27" fmla="*/ 817008 h 1688123"/>
                <a:gd name="connsiteX28" fmla="*/ 562708 w 4074220"/>
                <a:gd name="connsiteY28" fmla="*/ 827829 h 1688123"/>
                <a:gd name="connsiteX29" fmla="*/ 568118 w 4074220"/>
                <a:gd name="connsiteY29" fmla="*/ 844061 h 1688123"/>
                <a:gd name="connsiteX30" fmla="*/ 600582 w 4074220"/>
                <a:gd name="connsiteY30" fmla="*/ 887347 h 1688123"/>
                <a:gd name="connsiteX31" fmla="*/ 616814 w 4074220"/>
                <a:gd name="connsiteY31" fmla="*/ 914400 h 1688123"/>
                <a:gd name="connsiteX32" fmla="*/ 633046 w 4074220"/>
                <a:gd name="connsiteY32" fmla="*/ 963096 h 1688123"/>
                <a:gd name="connsiteX33" fmla="*/ 638457 w 4074220"/>
                <a:gd name="connsiteY33" fmla="*/ 979328 h 1688123"/>
                <a:gd name="connsiteX34" fmla="*/ 654689 w 4074220"/>
                <a:gd name="connsiteY34" fmla="*/ 995560 h 1688123"/>
                <a:gd name="connsiteX35" fmla="*/ 665510 w 4074220"/>
                <a:gd name="connsiteY35" fmla="*/ 1011791 h 1688123"/>
                <a:gd name="connsiteX36" fmla="*/ 681742 w 4074220"/>
                <a:gd name="connsiteY36" fmla="*/ 1017202 h 1688123"/>
                <a:gd name="connsiteX37" fmla="*/ 697974 w 4074220"/>
                <a:gd name="connsiteY37" fmla="*/ 1028023 h 1688123"/>
                <a:gd name="connsiteX38" fmla="*/ 714206 w 4074220"/>
                <a:gd name="connsiteY38" fmla="*/ 1033434 h 1688123"/>
                <a:gd name="connsiteX39" fmla="*/ 730438 w 4074220"/>
                <a:gd name="connsiteY39" fmla="*/ 1044255 h 1688123"/>
                <a:gd name="connsiteX40" fmla="*/ 779134 w 4074220"/>
                <a:gd name="connsiteY40" fmla="*/ 1065898 h 1688123"/>
                <a:gd name="connsiteX41" fmla="*/ 784544 w 4074220"/>
                <a:gd name="connsiteY41" fmla="*/ 1071309 h 1688123"/>
                <a:gd name="connsiteX42" fmla="*/ 908989 w 4074220"/>
                <a:gd name="connsiteY42" fmla="*/ 1071309 h 1688123"/>
                <a:gd name="connsiteX43" fmla="*/ 936043 w 4074220"/>
                <a:gd name="connsiteY43" fmla="*/ 1114594 h 1688123"/>
                <a:gd name="connsiteX44" fmla="*/ 973917 w 4074220"/>
                <a:gd name="connsiteY44" fmla="*/ 1163290 h 1688123"/>
                <a:gd name="connsiteX45" fmla="*/ 1006381 w 4074220"/>
                <a:gd name="connsiteY45" fmla="*/ 1184932 h 1688123"/>
                <a:gd name="connsiteX46" fmla="*/ 1022613 w 4074220"/>
                <a:gd name="connsiteY46" fmla="*/ 1201164 h 1688123"/>
                <a:gd name="connsiteX47" fmla="*/ 1022613 w 4074220"/>
                <a:gd name="connsiteY47" fmla="*/ 1201164 h 1688123"/>
                <a:gd name="connsiteX48" fmla="*/ 1022613 w 4074220"/>
                <a:gd name="connsiteY48" fmla="*/ 1201164 h 1688123"/>
                <a:gd name="connsiteX49" fmla="*/ 1022613 w 4074220"/>
                <a:gd name="connsiteY49" fmla="*/ 1201164 h 1688123"/>
                <a:gd name="connsiteX50" fmla="*/ 1092951 w 4074220"/>
                <a:gd name="connsiteY50" fmla="*/ 1239039 h 1688123"/>
                <a:gd name="connsiteX51" fmla="*/ 1130826 w 4074220"/>
                <a:gd name="connsiteY51" fmla="*/ 1266092 h 1688123"/>
                <a:gd name="connsiteX52" fmla="*/ 1163290 w 4074220"/>
                <a:gd name="connsiteY52" fmla="*/ 1276913 h 1688123"/>
                <a:gd name="connsiteX53" fmla="*/ 1179522 w 4074220"/>
                <a:gd name="connsiteY53" fmla="*/ 1282324 h 1688123"/>
                <a:gd name="connsiteX54" fmla="*/ 1195754 w 4074220"/>
                <a:gd name="connsiteY54" fmla="*/ 1287735 h 1688123"/>
                <a:gd name="connsiteX55" fmla="*/ 1211986 w 4074220"/>
                <a:gd name="connsiteY55" fmla="*/ 1298556 h 1688123"/>
                <a:gd name="connsiteX56" fmla="*/ 1222807 w 4074220"/>
                <a:gd name="connsiteY56" fmla="*/ 1331020 h 1688123"/>
                <a:gd name="connsiteX57" fmla="*/ 1228218 w 4074220"/>
                <a:gd name="connsiteY57" fmla="*/ 1347252 h 1688123"/>
                <a:gd name="connsiteX58" fmla="*/ 1244450 w 4074220"/>
                <a:gd name="connsiteY58" fmla="*/ 1352662 h 1688123"/>
                <a:gd name="connsiteX59" fmla="*/ 1266092 w 4074220"/>
                <a:gd name="connsiteY59" fmla="*/ 1358073 h 1688123"/>
                <a:gd name="connsiteX60" fmla="*/ 1298556 w 4074220"/>
                <a:gd name="connsiteY60" fmla="*/ 1363484 h 1688123"/>
                <a:gd name="connsiteX61" fmla="*/ 1336431 w 4074220"/>
                <a:gd name="connsiteY61" fmla="*/ 1417590 h 1688123"/>
                <a:gd name="connsiteX62" fmla="*/ 1374305 w 4074220"/>
                <a:gd name="connsiteY62" fmla="*/ 1450054 h 1688123"/>
                <a:gd name="connsiteX63" fmla="*/ 1390537 w 4074220"/>
                <a:gd name="connsiteY63" fmla="*/ 1444644 h 1688123"/>
                <a:gd name="connsiteX64" fmla="*/ 1531214 w 4074220"/>
                <a:gd name="connsiteY64" fmla="*/ 1444644 h 1688123"/>
                <a:gd name="connsiteX65" fmla="*/ 1531214 w 4074220"/>
                <a:gd name="connsiteY65" fmla="*/ 1487929 h 1688123"/>
                <a:gd name="connsiteX66" fmla="*/ 1650248 w 4074220"/>
                <a:gd name="connsiteY66" fmla="*/ 1487929 h 1688123"/>
                <a:gd name="connsiteX67" fmla="*/ 1650248 w 4074220"/>
                <a:gd name="connsiteY67" fmla="*/ 1487929 h 1688123"/>
                <a:gd name="connsiteX68" fmla="*/ 1650248 w 4074220"/>
                <a:gd name="connsiteY68" fmla="*/ 1487929 h 1688123"/>
                <a:gd name="connsiteX69" fmla="*/ 1650248 w 4074220"/>
                <a:gd name="connsiteY69" fmla="*/ 1487929 h 1688123"/>
                <a:gd name="connsiteX70" fmla="*/ 1650248 w 4074220"/>
                <a:gd name="connsiteY70" fmla="*/ 1487929 h 1688123"/>
                <a:gd name="connsiteX71" fmla="*/ 2158850 w 4074220"/>
                <a:gd name="connsiteY71" fmla="*/ 1487929 h 1688123"/>
                <a:gd name="connsiteX72" fmla="*/ 2158850 w 4074220"/>
                <a:gd name="connsiteY72" fmla="*/ 1552857 h 1688123"/>
                <a:gd name="connsiteX73" fmla="*/ 2294116 w 4074220"/>
                <a:gd name="connsiteY73" fmla="*/ 1552857 h 1688123"/>
                <a:gd name="connsiteX74" fmla="*/ 2310348 w 4074220"/>
                <a:gd name="connsiteY74" fmla="*/ 1569089 h 1688123"/>
                <a:gd name="connsiteX75" fmla="*/ 2856824 w 4074220"/>
                <a:gd name="connsiteY75" fmla="*/ 1569089 h 1688123"/>
                <a:gd name="connsiteX76" fmla="*/ 2856824 w 4074220"/>
                <a:gd name="connsiteY76" fmla="*/ 1612374 h 1688123"/>
                <a:gd name="connsiteX77" fmla="*/ 3424942 w 4074220"/>
                <a:gd name="connsiteY77" fmla="*/ 1612374 h 1688123"/>
                <a:gd name="connsiteX78" fmla="*/ 3424942 w 4074220"/>
                <a:gd name="connsiteY78" fmla="*/ 1612374 h 1688123"/>
                <a:gd name="connsiteX79" fmla="*/ 3424942 w 4074220"/>
                <a:gd name="connsiteY79" fmla="*/ 1612374 h 1688123"/>
                <a:gd name="connsiteX80" fmla="*/ 3424942 w 4074220"/>
                <a:gd name="connsiteY80" fmla="*/ 1612374 h 1688123"/>
                <a:gd name="connsiteX81" fmla="*/ 3451995 w 4074220"/>
                <a:gd name="connsiteY81" fmla="*/ 1639427 h 1688123"/>
                <a:gd name="connsiteX82" fmla="*/ 3787456 w 4074220"/>
                <a:gd name="connsiteY82" fmla="*/ 1639427 h 1688123"/>
                <a:gd name="connsiteX83" fmla="*/ 3787456 w 4074220"/>
                <a:gd name="connsiteY83" fmla="*/ 1688123 h 1688123"/>
                <a:gd name="connsiteX84" fmla="*/ 4074220 w 4074220"/>
                <a:gd name="connsiteY84" fmla="*/ 1688123 h 168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074220" h="1688123">
                  <a:moveTo>
                    <a:pt x="0" y="0"/>
                  </a:moveTo>
                  <a:lnTo>
                    <a:pt x="129856" y="0"/>
                  </a:lnTo>
                  <a:lnTo>
                    <a:pt x="146087" y="43285"/>
                  </a:lnTo>
                  <a:cubicBezTo>
                    <a:pt x="156908" y="55910"/>
                    <a:pt x="167504" y="68732"/>
                    <a:pt x="178551" y="81160"/>
                  </a:cubicBezTo>
                  <a:cubicBezTo>
                    <a:pt x="188547" y="92405"/>
                    <a:pt x="193458" y="93057"/>
                    <a:pt x="200194" y="108213"/>
                  </a:cubicBezTo>
                  <a:cubicBezTo>
                    <a:pt x="204827" y="118637"/>
                    <a:pt x="202949" y="132612"/>
                    <a:pt x="211015" y="140677"/>
                  </a:cubicBezTo>
                  <a:cubicBezTo>
                    <a:pt x="237154" y="166814"/>
                    <a:pt x="203929" y="135006"/>
                    <a:pt x="238069" y="162319"/>
                  </a:cubicBezTo>
                  <a:cubicBezTo>
                    <a:pt x="242052" y="165506"/>
                    <a:pt x="245283" y="169534"/>
                    <a:pt x="248890" y="173141"/>
                  </a:cubicBezTo>
                  <a:cubicBezTo>
                    <a:pt x="250694" y="178552"/>
                    <a:pt x="251750" y="184272"/>
                    <a:pt x="254301" y="189373"/>
                  </a:cubicBezTo>
                  <a:cubicBezTo>
                    <a:pt x="257209" y="195189"/>
                    <a:pt x="262481" y="199663"/>
                    <a:pt x="265122" y="205605"/>
                  </a:cubicBezTo>
                  <a:cubicBezTo>
                    <a:pt x="269755" y="216028"/>
                    <a:pt x="275943" y="238068"/>
                    <a:pt x="275943" y="238068"/>
                  </a:cubicBezTo>
                  <a:cubicBezTo>
                    <a:pt x="277747" y="259711"/>
                    <a:pt x="280079" y="281316"/>
                    <a:pt x="281354" y="302996"/>
                  </a:cubicBezTo>
                  <a:cubicBezTo>
                    <a:pt x="283686" y="342647"/>
                    <a:pt x="282812" y="382509"/>
                    <a:pt x="286764" y="422031"/>
                  </a:cubicBezTo>
                  <a:cubicBezTo>
                    <a:pt x="291467" y="469063"/>
                    <a:pt x="295314" y="454225"/>
                    <a:pt x="308407" y="486958"/>
                  </a:cubicBezTo>
                  <a:cubicBezTo>
                    <a:pt x="312643" y="497549"/>
                    <a:pt x="315621" y="508601"/>
                    <a:pt x="319228" y="519422"/>
                  </a:cubicBezTo>
                  <a:lnTo>
                    <a:pt x="335460" y="568118"/>
                  </a:lnTo>
                  <a:cubicBezTo>
                    <a:pt x="337264" y="573529"/>
                    <a:pt x="337707" y="579605"/>
                    <a:pt x="340871" y="584350"/>
                  </a:cubicBezTo>
                  <a:lnTo>
                    <a:pt x="362514" y="616814"/>
                  </a:lnTo>
                  <a:lnTo>
                    <a:pt x="373335" y="633046"/>
                  </a:lnTo>
                  <a:lnTo>
                    <a:pt x="384156" y="665510"/>
                  </a:lnTo>
                  <a:cubicBezTo>
                    <a:pt x="385960" y="670921"/>
                    <a:pt x="386403" y="676996"/>
                    <a:pt x="389567" y="681742"/>
                  </a:cubicBezTo>
                  <a:cubicBezTo>
                    <a:pt x="393174" y="687153"/>
                    <a:pt x="397480" y="692158"/>
                    <a:pt x="400388" y="697974"/>
                  </a:cubicBezTo>
                  <a:cubicBezTo>
                    <a:pt x="411347" y="719893"/>
                    <a:pt x="399865" y="733871"/>
                    <a:pt x="438263" y="746670"/>
                  </a:cubicBezTo>
                  <a:lnTo>
                    <a:pt x="486958" y="762902"/>
                  </a:lnTo>
                  <a:lnTo>
                    <a:pt x="503190" y="768312"/>
                  </a:lnTo>
                  <a:lnTo>
                    <a:pt x="519422" y="773723"/>
                  </a:lnTo>
                  <a:cubicBezTo>
                    <a:pt x="523029" y="777330"/>
                    <a:pt x="527183" y="780463"/>
                    <a:pt x="530244" y="784544"/>
                  </a:cubicBezTo>
                  <a:cubicBezTo>
                    <a:pt x="538047" y="794948"/>
                    <a:pt x="542689" y="807812"/>
                    <a:pt x="551886" y="817008"/>
                  </a:cubicBezTo>
                  <a:lnTo>
                    <a:pt x="562708" y="827829"/>
                  </a:lnTo>
                  <a:cubicBezTo>
                    <a:pt x="564511" y="833240"/>
                    <a:pt x="565184" y="839170"/>
                    <a:pt x="568118" y="844061"/>
                  </a:cubicBezTo>
                  <a:cubicBezTo>
                    <a:pt x="587350" y="876114"/>
                    <a:pt x="578116" y="819957"/>
                    <a:pt x="600582" y="887347"/>
                  </a:cubicBezTo>
                  <a:cubicBezTo>
                    <a:pt x="607606" y="908417"/>
                    <a:pt x="601961" y="899545"/>
                    <a:pt x="616814" y="914400"/>
                  </a:cubicBezTo>
                  <a:lnTo>
                    <a:pt x="633046" y="963096"/>
                  </a:lnTo>
                  <a:cubicBezTo>
                    <a:pt x="634850" y="968507"/>
                    <a:pt x="634424" y="975295"/>
                    <a:pt x="638457" y="979328"/>
                  </a:cubicBezTo>
                  <a:cubicBezTo>
                    <a:pt x="643868" y="984739"/>
                    <a:pt x="649790" y="989682"/>
                    <a:pt x="654689" y="995560"/>
                  </a:cubicBezTo>
                  <a:cubicBezTo>
                    <a:pt x="658852" y="1000555"/>
                    <a:pt x="660432" y="1007729"/>
                    <a:pt x="665510" y="1011791"/>
                  </a:cubicBezTo>
                  <a:cubicBezTo>
                    <a:pt x="669964" y="1015354"/>
                    <a:pt x="676641" y="1014651"/>
                    <a:pt x="681742" y="1017202"/>
                  </a:cubicBezTo>
                  <a:cubicBezTo>
                    <a:pt x="687558" y="1020110"/>
                    <a:pt x="692158" y="1025115"/>
                    <a:pt x="697974" y="1028023"/>
                  </a:cubicBezTo>
                  <a:cubicBezTo>
                    <a:pt x="703075" y="1030574"/>
                    <a:pt x="709105" y="1030883"/>
                    <a:pt x="714206" y="1033434"/>
                  </a:cubicBezTo>
                  <a:cubicBezTo>
                    <a:pt x="720022" y="1036342"/>
                    <a:pt x="724496" y="1041614"/>
                    <a:pt x="730438" y="1044255"/>
                  </a:cubicBezTo>
                  <a:cubicBezTo>
                    <a:pt x="770805" y="1062196"/>
                    <a:pt x="752422" y="1045864"/>
                    <a:pt x="779134" y="1065898"/>
                  </a:cubicBezTo>
                  <a:cubicBezTo>
                    <a:pt x="781174" y="1067428"/>
                    <a:pt x="782741" y="1069505"/>
                    <a:pt x="784544" y="1071309"/>
                  </a:cubicBezTo>
                  <a:lnTo>
                    <a:pt x="908989" y="1071309"/>
                  </a:lnTo>
                  <a:lnTo>
                    <a:pt x="936043" y="1114594"/>
                  </a:lnTo>
                  <a:cubicBezTo>
                    <a:pt x="940562" y="1120921"/>
                    <a:pt x="960510" y="1153235"/>
                    <a:pt x="973917" y="1163290"/>
                  </a:cubicBezTo>
                  <a:cubicBezTo>
                    <a:pt x="984321" y="1171093"/>
                    <a:pt x="997185" y="1175735"/>
                    <a:pt x="1006381" y="1184932"/>
                  </a:cubicBezTo>
                  <a:lnTo>
                    <a:pt x="1022613" y="1201164"/>
                  </a:lnTo>
                  <a:lnTo>
                    <a:pt x="1022613" y="1201164"/>
                  </a:lnTo>
                  <a:lnTo>
                    <a:pt x="1022613" y="1201164"/>
                  </a:lnTo>
                  <a:lnTo>
                    <a:pt x="1022613" y="1201164"/>
                  </a:lnTo>
                  <a:lnTo>
                    <a:pt x="1092951" y="1239039"/>
                  </a:lnTo>
                  <a:cubicBezTo>
                    <a:pt x="1105576" y="1248057"/>
                    <a:pt x="1117166" y="1258737"/>
                    <a:pt x="1130826" y="1266092"/>
                  </a:cubicBezTo>
                  <a:cubicBezTo>
                    <a:pt x="1140869" y="1271500"/>
                    <a:pt x="1152469" y="1273306"/>
                    <a:pt x="1163290" y="1276913"/>
                  </a:cubicBezTo>
                  <a:lnTo>
                    <a:pt x="1179522" y="1282324"/>
                  </a:lnTo>
                  <a:cubicBezTo>
                    <a:pt x="1184933" y="1284128"/>
                    <a:pt x="1191008" y="1284571"/>
                    <a:pt x="1195754" y="1287735"/>
                  </a:cubicBezTo>
                  <a:lnTo>
                    <a:pt x="1211986" y="1298556"/>
                  </a:lnTo>
                  <a:lnTo>
                    <a:pt x="1222807" y="1331020"/>
                  </a:lnTo>
                  <a:cubicBezTo>
                    <a:pt x="1224611" y="1336431"/>
                    <a:pt x="1222807" y="1345449"/>
                    <a:pt x="1228218" y="1347252"/>
                  </a:cubicBezTo>
                  <a:cubicBezTo>
                    <a:pt x="1233629" y="1349055"/>
                    <a:pt x="1238966" y="1351095"/>
                    <a:pt x="1244450" y="1352662"/>
                  </a:cubicBezTo>
                  <a:cubicBezTo>
                    <a:pt x="1251600" y="1354705"/>
                    <a:pt x="1258970" y="1355936"/>
                    <a:pt x="1266092" y="1358073"/>
                  </a:cubicBezTo>
                  <a:cubicBezTo>
                    <a:pt x="1300267" y="1368326"/>
                    <a:pt x="1298556" y="1380481"/>
                    <a:pt x="1298556" y="1363484"/>
                  </a:cubicBezTo>
                  <a:lnTo>
                    <a:pt x="1336431" y="1417590"/>
                  </a:lnTo>
                  <a:cubicBezTo>
                    <a:pt x="1349056" y="1428411"/>
                    <a:pt x="1359433" y="1442618"/>
                    <a:pt x="1374305" y="1450054"/>
                  </a:cubicBezTo>
                  <a:cubicBezTo>
                    <a:pt x="1379406" y="1452605"/>
                    <a:pt x="1390537" y="1444644"/>
                    <a:pt x="1390537" y="1444644"/>
                  </a:cubicBezTo>
                  <a:lnTo>
                    <a:pt x="1531214" y="1444644"/>
                  </a:lnTo>
                  <a:lnTo>
                    <a:pt x="1531214" y="1487929"/>
                  </a:lnTo>
                  <a:lnTo>
                    <a:pt x="1650248" y="1487929"/>
                  </a:lnTo>
                  <a:lnTo>
                    <a:pt x="1650248" y="1487929"/>
                  </a:lnTo>
                  <a:lnTo>
                    <a:pt x="1650248" y="1487929"/>
                  </a:lnTo>
                  <a:lnTo>
                    <a:pt x="1650248" y="1487929"/>
                  </a:lnTo>
                  <a:lnTo>
                    <a:pt x="1650248" y="1487929"/>
                  </a:lnTo>
                  <a:lnTo>
                    <a:pt x="2158850" y="1487929"/>
                  </a:lnTo>
                  <a:lnTo>
                    <a:pt x="2158850" y="1552857"/>
                  </a:lnTo>
                  <a:lnTo>
                    <a:pt x="2294116" y="1552857"/>
                  </a:lnTo>
                  <a:lnTo>
                    <a:pt x="2310348" y="1569089"/>
                  </a:lnTo>
                  <a:lnTo>
                    <a:pt x="2856824" y="1569089"/>
                  </a:lnTo>
                  <a:lnTo>
                    <a:pt x="2856824" y="1612374"/>
                  </a:lnTo>
                  <a:lnTo>
                    <a:pt x="3424942" y="1612374"/>
                  </a:lnTo>
                  <a:lnTo>
                    <a:pt x="3424942" y="1612374"/>
                  </a:lnTo>
                  <a:lnTo>
                    <a:pt x="3424942" y="1612374"/>
                  </a:lnTo>
                  <a:lnTo>
                    <a:pt x="3424942" y="1612374"/>
                  </a:lnTo>
                  <a:lnTo>
                    <a:pt x="3451995" y="1639427"/>
                  </a:lnTo>
                  <a:lnTo>
                    <a:pt x="3787456" y="1639427"/>
                  </a:lnTo>
                  <a:lnTo>
                    <a:pt x="3787456" y="1688123"/>
                  </a:lnTo>
                  <a:lnTo>
                    <a:pt x="4074220" y="1688123"/>
                  </a:lnTo>
                </a:path>
              </a:pathLst>
            </a:custGeom>
            <a:no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Forme libre 161">
              <a:extLst>
                <a:ext uri="{FF2B5EF4-FFF2-40B4-BE49-F238E27FC236}">
                  <a16:creationId xmlns:a16="http://schemas.microsoft.com/office/drawing/2014/main" id="{01120673-A1CE-262F-BB17-0C425101AAB0}"/>
                </a:ext>
              </a:extLst>
            </p:cNvPr>
            <p:cNvSpPr/>
            <p:nvPr/>
          </p:nvSpPr>
          <p:spPr>
            <a:xfrm>
              <a:off x="6790367" y="1677302"/>
              <a:ext cx="4063399" cy="1558267"/>
            </a:xfrm>
            <a:custGeom>
              <a:avLst/>
              <a:gdLst>
                <a:gd name="connsiteX0" fmla="*/ 0 w 4063399"/>
                <a:gd name="connsiteY0" fmla="*/ 5410 h 1558267"/>
                <a:gd name="connsiteX1" fmla="*/ 151498 w 4063399"/>
                <a:gd name="connsiteY1" fmla="*/ 5410 h 1558267"/>
                <a:gd name="connsiteX2" fmla="*/ 151498 w 4063399"/>
                <a:gd name="connsiteY2" fmla="*/ 0 h 1558267"/>
                <a:gd name="connsiteX3" fmla="*/ 194783 w 4063399"/>
                <a:gd name="connsiteY3" fmla="*/ 21642 h 1558267"/>
                <a:gd name="connsiteX4" fmla="*/ 211015 w 4063399"/>
                <a:gd name="connsiteY4" fmla="*/ 48696 h 1558267"/>
                <a:gd name="connsiteX5" fmla="*/ 238069 w 4063399"/>
                <a:gd name="connsiteY5" fmla="*/ 64928 h 1558267"/>
                <a:gd name="connsiteX6" fmla="*/ 254300 w 4063399"/>
                <a:gd name="connsiteY6" fmla="*/ 75749 h 1558267"/>
                <a:gd name="connsiteX7" fmla="*/ 281354 w 4063399"/>
                <a:gd name="connsiteY7" fmla="*/ 102802 h 1558267"/>
                <a:gd name="connsiteX8" fmla="*/ 297586 w 4063399"/>
                <a:gd name="connsiteY8" fmla="*/ 129855 h 1558267"/>
                <a:gd name="connsiteX9" fmla="*/ 302996 w 4063399"/>
                <a:gd name="connsiteY9" fmla="*/ 146087 h 1558267"/>
                <a:gd name="connsiteX10" fmla="*/ 313818 w 4063399"/>
                <a:gd name="connsiteY10" fmla="*/ 156909 h 1558267"/>
                <a:gd name="connsiteX11" fmla="*/ 335460 w 4063399"/>
                <a:gd name="connsiteY11" fmla="*/ 189373 h 1558267"/>
                <a:gd name="connsiteX12" fmla="*/ 357103 w 4063399"/>
                <a:gd name="connsiteY12" fmla="*/ 216426 h 1558267"/>
                <a:gd name="connsiteX13" fmla="*/ 362513 w 4063399"/>
                <a:gd name="connsiteY13" fmla="*/ 232658 h 1558267"/>
                <a:gd name="connsiteX14" fmla="*/ 378745 w 4063399"/>
                <a:gd name="connsiteY14" fmla="*/ 238068 h 1558267"/>
                <a:gd name="connsiteX15" fmla="*/ 405799 w 4063399"/>
                <a:gd name="connsiteY15" fmla="*/ 243479 h 1558267"/>
                <a:gd name="connsiteX16" fmla="*/ 438263 w 4063399"/>
                <a:gd name="connsiteY16" fmla="*/ 254300 h 1558267"/>
                <a:gd name="connsiteX17" fmla="*/ 443673 w 4063399"/>
                <a:gd name="connsiteY17" fmla="*/ 270532 h 1558267"/>
                <a:gd name="connsiteX18" fmla="*/ 492369 w 4063399"/>
                <a:gd name="connsiteY18" fmla="*/ 302996 h 1558267"/>
                <a:gd name="connsiteX19" fmla="*/ 524833 w 4063399"/>
                <a:gd name="connsiteY19" fmla="*/ 313818 h 1558267"/>
                <a:gd name="connsiteX20" fmla="*/ 541065 w 4063399"/>
                <a:gd name="connsiteY20" fmla="*/ 319228 h 1558267"/>
                <a:gd name="connsiteX21" fmla="*/ 557297 w 4063399"/>
                <a:gd name="connsiteY21" fmla="*/ 330049 h 1558267"/>
                <a:gd name="connsiteX22" fmla="*/ 589761 w 4063399"/>
                <a:gd name="connsiteY22" fmla="*/ 340871 h 1558267"/>
                <a:gd name="connsiteX23" fmla="*/ 600582 w 4063399"/>
                <a:gd name="connsiteY23" fmla="*/ 384156 h 1558267"/>
                <a:gd name="connsiteX24" fmla="*/ 611403 w 4063399"/>
                <a:gd name="connsiteY24" fmla="*/ 416620 h 1558267"/>
                <a:gd name="connsiteX25" fmla="*/ 616814 w 4063399"/>
                <a:gd name="connsiteY25" fmla="*/ 432852 h 1558267"/>
                <a:gd name="connsiteX26" fmla="*/ 622225 w 4063399"/>
                <a:gd name="connsiteY26" fmla="*/ 449084 h 1558267"/>
                <a:gd name="connsiteX27" fmla="*/ 643867 w 4063399"/>
                <a:gd name="connsiteY27" fmla="*/ 481548 h 1558267"/>
                <a:gd name="connsiteX28" fmla="*/ 654689 w 4063399"/>
                <a:gd name="connsiteY28" fmla="*/ 514012 h 1558267"/>
                <a:gd name="connsiteX29" fmla="*/ 665510 w 4063399"/>
                <a:gd name="connsiteY29" fmla="*/ 530244 h 1558267"/>
                <a:gd name="connsiteX30" fmla="*/ 676331 w 4063399"/>
                <a:gd name="connsiteY30" fmla="*/ 562707 h 1558267"/>
                <a:gd name="connsiteX31" fmla="*/ 681742 w 4063399"/>
                <a:gd name="connsiteY31" fmla="*/ 578939 h 1558267"/>
                <a:gd name="connsiteX32" fmla="*/ 719616 w 4063399"/>
                <a:gd name="connsiteY32" fmla="*/ 589761 h 1558267"/>
                <a:gd name="connsiteX33" fmla="*/ 746670 w 4063399"/>
                <a:gd name="connsiteY33" fmla="*/ 611403 h 1558267"/>
                <a:gd name="connsiteX34" fmla="*/ 773723 w 4063399"/>
                <a:gd name="connsiteY34" fmla="*/ 633046 h 1558267"/>
                <a:gd name="connsiteX35" fmla="*/ 784544 w 4063399"/>
                <a:gd name="connsiteY35" fmla="*/ 665510 h 1558267"/>
                <a:gd name="connsiteX36" fmla="*/ 811597 w 4063399"/>
                <a:gd name="connsiteY36" fmla="*/ 714206 h 1558267"/>
                <a:gd name="connsiteX37" fmla="*/ 822419 w 4063399"/>
                <a:gd name="connsiteY37" fmla="*/ 725027 h 1558267"/>
                <a:gd name="connsiteX38" fmla="*/ 838651 w 4063399"/>
                <a:gd name="connsiteY38" fmla="*/ 730438 h 1558267"/>
                <a:gd name="connsiteX39" fmla="*/ 871115 w 4063399"/>
                <a:gd name="connsiteY39" fmla="*/ 752080 h 1558267"/>
                <a:gd name="connsiteX40" fmla="*/ 903579 w 4063399"/>
                <a:gd name="connsiteY40" fmla="*/ 762902 h 1558267"/>
                <a:gd name="connsiteX41" fmla="*/ 919811 w 4063399"/>
                <a:gd name="connsiteY41" fmla="*/ 779134 h 1558267"/>
                <a:gd name="connsiteX42" fmla="*/ 936042 w 4063399"/>
                <a:gd name="connsiteY42" fmla="*/ 827829 h 1558267"/>
                <a:gd name="connsiteX43" fmla="*/ 952274 w 4063399"/>
                <a:gd name="connsiteY43" fmla="*/ 854883 h 1558267"/>
                <a:gd name="connsiteX44" fmla="*/ 968506 w 4063399"/>
                <a:gd name="connsiteY44" fmla="*/ 860293 h 1558267"/>
                <a:gd name="connsiteX45" fmla="*/ 995560 w 4063399"/>
                <a:gd name="connsiteY45" fmla="*/ 876525 h 1558267"/>
                <a:gd name="connsiteX46" fmla="*/ 1006381 w 4063399"/>
                <a:gd name="connsiteY46" fmla="*/ 887347 h 1558267"/>
                <a:gd name="connsiteX47" fmla="*/ 1022613 w 4063399"/>
                <a:gd name="connsiteY47" fmla="*/ 914400 h 1558267"/>
                <a:gd name="connsiteX48" fmla="*/ 1038845 w 4063399"/>
                <a:gd name="connsiteY48" fmla="*/ 919810 h 1558267"/>
                <a:gd name="connsiteX49" fmla="*/ 1055077 w 4063399"/>
                <a:gd name="connsiteY49" fmla="*/ 914400 h 1558267"/>
                <a:gd name="connsiteX50" fmla="*/ 1125415 w 4063399"/>
                <a:gd name="connsiteY50" fmla="*/ 919810 h 1558267"/>
                <a:gd name="connsiteX51" fmla="*/ 1130826 w 4063399"/>
                <a:gd name="connsiteY51" fmla="*/ 936042 h 1558267"/>
                <a:gd name="connsiteX52" fmla="*/ 1141647 w 4063399"/>
                <a:gd name="connsiteY52" fmla="*/ 952274 h 1558267"/>
                <a:gd name="connsiteX53" fmla="*/ 1163290 w 4063399"/>
                <a:gd name="connsiteY53" fmla="*/ 995560 h 1558267"/>
                <a:gd name="connsiteX54" fmla="*/ 1233628 w 4063399"/>
                <a:gd name="connsiteY54" fmla="*/ 1006381 h 1558267"/>
                <a:gd name="connsiteX55" fmla="*/ 1260682 w 4063399"/>
                <a:gd name="connsiteY55" fmla="*/ 1044255 h 1558267"/>
                <a:gd name="connsiteX56" fmla="*/ 1287735 w 4063399"/>
                <a:gd name="connsiteY56" fmla="*/ 1060487 h 1558267"/>
                <a:gd name="connsiteX57" fmla="*/ 1331020 w 4063399"/>
                <a:gd name="connsiteY57" fmla="*/ 1092951 h 1558267"/>
                <a:gd name="connsiteX58" fmla="*/ 1352663 w 4063399"/>
                <a:gd name="connsiteY58" fmla="*/ 1103773 h 1558267"/>
                <a:gd name="connsiteX59" fmla="*/ 1395948 w 4063399"/>
                <a:gd name="connsiteY59" fmla="*/ 1114594 h 1558267"/>
                <a:gd name="connsiteX60" fmla="*/ 1439233 w 4063399"/>
                <a:gd name="connsiteY60" fmla="*/ 1141647 h 1558267"/>
                <a:gd name="connsiteX61" fmla="*/ 1471697 w 4063399"/>
                <a:gd name="connsiteY61" fmla="*/ 1147058 h 1558267"/>
                <a:gd name="connsiteX62" fmla="*/ 1487929 w 4063399"/>
                <a:gd name="connsiteY62" fmla="*/ 1152468 h 1558267"/>
                <a:gd name="connsiteX63" fmla="*/ 1698944 w 4063399"/>
                <a:gd name="connsiteY63" fmla="*/ 1152468 h 1558267"/>
                <a:gd name="connsiteX64" fmla="*/ 1698944 w 4063399"/>
                <a:gd name="connsiteY64" fmla="*/ 1206575 h 1558267"/>
                <a:gd name="connsiteX65" fmla="*/ 1920781 w 4063399"/>
                <a:gd name="connsiteY65" fmla="*/ 1206575 h 1558267"/>
                <a:gd name="connsiteX66" fmla="*/ 1920781 w 4063399"/>
                <a:gd name="connsiteY66" fmla="*/ 1298556 h 1558267"/>
                <a:gd name="connsiteX67" fmla="*/ 2158850 w 4063399"/>
                <a:gd name="connsiteY67" fmla="*/ 1298556 h 1558267"/>
                <a:gd name="connsiteX68" fmla="*/ 2158850 w 4063399"/>
                <a:gd name="connsiteY68" fmla="*/ 1352662 h 1558267"/>
                <a:gd name="connsiteX69" fmla="*/ 2391508 w 4063399"/>
                <a:gd name="connsiteY69" fmla="*/ 1352662 h 1558267"/>
                <a:gd name="connsiteX70" fmla="*/ 2391508 w 4063399"/>
                <a:gd name="connsiteY70" fmla="*/ 1406769 h 1558267"/>
                <a:gd name="connsiteX71" fmla="*/ 2856824 w 4063399"/>
                <a:gd name="connsiteY71" fmla="*/ 1406769 h 1558267"/>
                <a:gd name="connsiteX72" fmla="*/ 2856824 w 4063399"/>
                <a:gd name="connsiteY72" fmla="*/ 1460876 h 1558267"/>
                <a:gd name="connsiteX73" fmla="*/ 3046196 w 4063399"/>
                <a:gd name="connsiteY73" fmla="*/ 1460876 h 1558267"/>
                <a:gd name="connsiteX74" fmla="*/ 3046196 w 4063399"/>
                <a:gd name="connsiteY74" fmla="*/ 1460876 h 1558267"/>
                <a:gd name="connsiteX75" fmla="*/ 3046196 w 4063399"/>
                <a:gd name="connsiteY75" fmla="*/ 1460876 h 1558267"/>
                <a:gd name="connsiteX76" fmla="*/ 3046196 w 4063399"/>
                <a:gd name="connsiteY76" fmla="*/ 1509571 h 1558267"/>
                <a:gd name="connsiteX77" fmla="*/ 3711706 w 4063399"/>
                <a:gd name="connsiteY77" fmla="*/ 1509571 h 1558267"/>
                <a:gd name="connsiteX78" fmla="*/ 3711706 w 4063399"/>
                <a:gd name="connsiteY78" fmla="*/ 1509571 h 1558267"/>
                <a:gd name="connsiteX79" fmla="*/ 3711706 w 4063399"/>
                <a:gd name="connsiteY79" fmla="*/ 1509571 h 1558267"/>
                <a:gd name="connsiteX80" fmla="*/ 3711706 w 4063399"/>
                <a:gd name="connsiteY80" fmla="*/ 1509571 h 1558267"/>
                <a:gd name="connsiteX81" fmla="*/ 3711706 w 4063399"/>
                <a:gd name="connsiteY81" fmla="*/ 1509571 h 1558267"/>
                <a:gd name="connsiteX82" fmla="*/ 3711706 w 4063399"/>
                <a:gd name="connsiteY82" fmla="*/ 1509571 h 1558267"/>
                <a:gd name="connsiteX83" fmla="*/ 3711706 w 4063399"/>
                <a:gd name="connsiteY83" fmla="*/ 1558267 h 1558267"/>
                <a:gd name="connsiteX84" fmla="*/ 4063399 w 4063399"/>
                <a:gd name="connsiteY84" fmla="*/ 1558267 h 155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063399" h="1558267">
                  <a:moveTo>
                    <a:pt x="0" y="5410"/>
                  </a:moveTo>
                  <a:lnTo>
                    <a:pt x="151498" y="5410"/>
                  </a:lnTo>
                  <a:lnTo>
                    <a:pt x="151498" y="0"/>
                  </a:lnTo>
                  <a:cubicBezTo>
                    <a:pt x="165926" y="7214"/>
                    <a:pt x="180951" y="13343"/>
                    <a:pt x="194783" y="21642"/>
                  </a:cubicBezTo>
                  <a:cubicBezTo>
                    <a:pt x="211922" y="31925"/>
                    <a:pt x="201438" y="32735"/>
                    <a:pt x="211015" y="48696"/>
                  </a:cubicBezTo>
                  <a:cubicBezTo>
                    <a:pt x="220073" y="63792"/>
                    <a:pt x="223479" y="57633"/>
                    <a:pt x="238069" y="64928"/>
                  </a:cubicBezTo>
                  <a:cubicBezTo>
                    <a:pt x="243885" y="67836"/>
                    <a:pt x="249406" y="71467"/>
                    <a:pt x="254300" y="75749"/>
                  </a:cubicBezTo>
                  <a:cubicBezTo>
                    <a:pt x="263898" y="84147"/>
                    <a:pt x="281354" y="102802"/>
                    <a:pt x="281354" y="102802"/>
                  </a:cubicBezTo>
                  <a:cubicBezTo>
                    <a:pt x="296679" y="148784"/>
                    <a:pt x="275305" y="92720"/>
                    <a:pt x="297586" y="129855"/>
                  </a:cubicBezTo>
                  <a:cubicBezTo>
                    <a:pt x="300520" y="134746"/>
                    <a:pt x="300062" y="141196"/>
                    <a:pt x="302996" y="146087"/>
                  </a:cubicBezTo>
                  <a:cubicBezTo>
                    <a:pt x="305621" y="150462"/>
                    <a:pt x="310757" y="152828"/>
                    <a:pt x="313818" y="156909"/>
                  </a:cubicBezTo>
                  <a:cubicBezTo>
                    <a:pt x="321621" y="167313"/>
                    <a:pt x="326263" y="180177"/>
                    <a:pt x="335460" y="189373"/>
                  </a:cubicBezTo>
                  <a:cubicBezTo>
                    <a:pt x="350880" y="204792"/>
                    <a:pt x="343452" y="195949"/>
                    <a:pt x="357103" y="216426"/>
                  </a:cubicBezTo>
                  <a:cubicBezTo>
                    <a:pt x="358906" y="221837"/>
                    <a:pt x="358480" y="228625"/>
                    <a:pt x="362513" y="232658"/>
                  </a:cubicBezTo>
                  <a:cubicBezTo>
                    <a:pt x="366546" y="236691"/>
                    <a:pt x="373212" y="236685"/>
                    <a:pt x="378745" y="238068"/>
                  </a:cubicBezTo>
                  <a:cubicBezTo>
                    <a:pt x="387667" y="240298"/>
                    <a:pt x="396926" y="241059"/>
                    <a:pt x="405799" y="243479"/>
                  </a:cubicBezTo>
                  <a:cubicBezTo>
                    <a:pt x="416804" y="246480"/>
                    <a:pt x="438263" y="254300"/>
                    <a:pt x="438263" y="254300"/>
                  </a:cubicBezTo>
                  <a:cubicBezTo>
                    <a:pt x="440066" y="259711"/>
                    <a:pt x="440251" y="265969"/>
                    <a:pt x="443673" y="270532"/>
                  </a:cubicBezTo>
                  <a:cubicBezTo>
                    <a:pt x="468385" y="303483"/>
                    <a:pt x="462784" y="294121"/>
                    <a:pt x="492369" y="302996"/>
                  </a:cubicBezTo>
                  <a:cubicBezTo>
                    <a:pt x="503295" y="306274"/>
                    <a:pt x="514012" y="310211"/>
                    <a:pt x="524833" y="313818"/>
                  </a:cubicBezTo>
                  <a:lnTo>
                    <a:pt x="541065" y="319228"/>
                  </a:lnTo>
                  <a:cubicBezTo>
                    <a:pt x="546476" y="322835"/>
                    <a:pt x="551355" y="327408"/>
                    <a:pt x="557297" y="330049"/>
                  </a:cubicBezTo>
                  <a:cubicBezTo>
                    <a:pt x="567721" y="334682"/>
                    <a:pt x="589761" y="340871"/>
                    <a:pt x="589761" y="340871"/>
                  </a:cubicBezTo>
                  <a:cubicBezTo>
                    <a:pt x="606180" y="390135"/>
                    <a:pt x="580989" y="312315"/>
                    <a:pt x="600582" y="384156"/>
                  </a:cubicBezTo>
                  <a:cubicBezTo>
                    <a:pt x="603583" y="395161"/>
                    <a:pt x="607796" y="405799"/>
                    <a:pt x="611403" y="416620"/>
                  </a:cubicBezTo>
                  <a:lnTo>
                    <a:pt x="616814" y="432852"/>
                  </a:lnTo>
                  <a:cubicBezTo>
                    <a:pt x="618618" y="438263"/>
                    <a:pt x="619061" y="444338"/>
                    <a:pt x="622225" y="449084"/>
                  </a:cubicBezTo>
                  <a:cubicBezTo>
                    <a:pt x="629439" y="459905"/>
                    <a:pt x="639754" y="469210"/>
                    <a:pt x="643867" y="481548"/>
                  </a:cubicBezTo>
                  <a:cubicBezTo>
                    <a:pt x="647474" y="492369"/>
                    <a:pt x="648362" y="504521"/>
                    <a:pt x="654689" y="514012"/>
                  </a:cubicBezTo>
                  <a:cubicBezTo>
                    <a:pt x="658296" y="519423"/>
                    <a:pt x="662869" y="524302"/>
                    <a:pt x="665510" y="530244"/>
                  </a:cubicBezTo>
                  <a:cubicBezTo>
                    <a:pt x="670143" y="540667"/>
                    <a:pt x="672724" y="551886"/>
                    <a:pt x="676331" y="562707"/>
                  </a:cubicBezTo>
                  <a:cubicBezTo>
                    <a:pt x="678135" y="568118"/>
                    <a:pt x="676209" y="577556"/>
                    <a:pt x="681742" y="578939"/>
                  </a:cubicBezTo>
                  <a:cubicBezTo>
                    <a:pt x="708917" y="585733"/>
                    <a:pt x="696330" y="581998"/>
                    <a:pt x="719616" y="589761"/>
                  </a:cubicBezTo>
                  <a:cubicBezTo>
                    <a:pt x="745755" y="615898"/>
                    <a:pt x="712530" y="584090"/>
                    <a:pt x="746670" y="611403"/>
                  </a:cubicBezTo>
                  <a:cubicBezTo>
                    <a:pt x="785218" y="642242"/>
                    <a:pt x="723763" y="599741"/>
                    <a:pt x="773723" y="633046"/>
                  </a:cubicBezTo>
                  <a:lnTo>
                    <a:pt x="784544" y="665510"/>
                  </a:lnTo>
                  <a:cubicBezTo>
                    <a:pt x="791347" y="685919"/>
                    <a:pt x="792996" y="695607"/>
                    <a:pt x="811597" y="714206"/>
                  </a:cubicBezTo>
                  <a:cubicBezTo>
                    <a:pt x="815204" y="717813"/>
                    <a:pt x="818045" y="722402"/>
                    <a:pt x="822419" y="725027"/>
                  </a:cubicBezTo>
                  <a:cubicBezTo>
                    <a:pt x="827310" y="727961"/>
                    <a:pt x="833665" y="727668"/>
                    <a:pt x="838651" y="730438"/>
                  </a:cubicBezTo>
                  <a:cubicBezTo>
                    <a:pt x="850020" y="736754"/>
                    <a:pt x="858777" y="747967"/>
                    <a:pt x="871115" y="752080"/>
                  </a:cubicBezTo>
                  <a:lnTo>
                    <a:pt x="903579" y="762902"/>
                  </a:lnTo>
                  <a:cubicBezTo>
                    <a:pt x="908990" y="768313"/>
                    <a:pt x="916095" y="772445"/>
                    <a:pt x="919811" y="779134"/>
                  </a:cubicBezTo>
                  <a:cubicBezTo>
                    <a:pt x="919816" y="779143"/>
                    <a:pt x="933335" y="819708"/>
                    <a:pt x="936042" y="827829"/>
                  </a:cubicBezTo>
                  <a:cubicBezTo>
                    <a:pt x="940297" y="840595"/>
                    <a:pt x="939897" y="847457"/>
                    <a:pt x="952274" y="854883"/>
                  </a:cubicBezTo>
                  <a:cubicBezTo>
                    <a:pt x="957165" y="857817"/>
                    <a:pt x="963095" y="858490"/>
                    <a:pt x="968506" y="860293"/>
                  </a:cubicBezTo>
                  <a:cubicBezTo>
                    <a:pt x="995929" y="887716"/>
                    <a:pt x="960438" y="855451"/>
                    <a:pt x="995560" y="876525"/>
                  </a:cubicBezTo>
                  <a:cubicBezTo>
                    <a:pt x="999934" y="879150"/>
                    <a:pt x="1002774" y="883740"/>
                    <a:pt x="1006381" y="887347"/>
                  </a:cubicBezTo>
                  <a:cubicBezTo>
                    <a:pt x="1010637" y="900113"/>
                    <a:pt x="1010236" y="906974"/>
                    <a:pt x="1022613" y="914400"/>
                  </a:cubicBezTo>
                  <a:cubicBezTo>
                    <a:pt x="1027504" y="917334"/>
                    <a:pt x="1033434" y="918007"/>
                    <a:pt x="1038845" y="919810"/>
                  </a:cubicBezTo>
                  <a:cubicBezTo>
                    <a:pt x="1044256" y="918007"/>
                    <a:pt x="1049374" y="914400"/>
                    <a:pt x="1055077" y="914400"/>
                  </a:cubicBezTo>
                  <a:cubicBezTo>
                    <a:pt x="1078592" y="914400"/>
                    <a:pt x="1102804" y="913350"/>
                    <a:pt x="1125415" y="919810"/>
                  </a:cubicBezTo>
                  <a:cubicBezTo>
                    <a:pt x="1130899" y="921377"/>
                    <a:pt x="1128275" y="930941"/>
                    <a:pt x="1130826" y="936042"/>
                  </a:cubicBezTo>
                  <a:cubicBezTo>
                    <a:pt x="1133734" y="941858"/>
                    <a:pt x="1139006" y="946332"/>
                    <a:pt x="1141647" y="952274"/>
                  </a:cubicBezTo>
                  <a:cubicBezTo>
                    <a:pt x="1149493" y="969928"/>
                    <a:pt x="1146456" y="985459"/>
                    <a:pt x="1163290" y="995560"/>
                  </a:cubicBezTo>
                  <a:cubicBezTo>
                    <a:pt x="1178886" y="1004918"/>
                    <a:pt x="1230515" y="1006070"/>
                    <a:pt x="1233628" y="1006381"/>
                  </a:cubicBezTo>
                  <a:cubicBezTo>
                    <a:pt x="1279613" y="1021708"/>
                    <a:pt x="1210192" y="993761"/>
                    <a:pt x="1260682" y="1044255"/>
                  </a:cubicBezTo>
                  <a:cubicBezTo>
                    <a:pt x="1275536" y="1059110"/>
                    <a:pt x="1266663" y="1053464"/>
                    <a:pt x="1287735" y="1060487"/>
                  </a:cubicBezTo>
                  <a:cubicBezTo>
                    <a:pt x="1302954" y="1075708"/>
                    <a:pt x="1306543" y="1080712"/>
                    <a:pt x="1331020" y="1092951"/>
                  </a:cubicBezTo>
                  <a:cubicBezTo>
                    <a:pt x="1338234" y="1096558"/>
                    <a:pt x="1345011" y="1101222"/>
                    <a:pt x="1352663" y="1103773"/>
                  </a:cubicBezTo>
                  <a:cubicBezTo>
                    <a:pt x="1366772" y="1108476"/>
                    <a:pt x="1395948" y="1114594"/>
                    <a:pt x="1395948" y="1114594"/>
                  </a:cubicBezTo>
                  <a:cubicBezTo>
                    <a:pt x="1410344" y="1136188"/>
                    <a:pt x="1405428" y="1136013"/>
                    <a:pt x="1439233" y="1141647"/>
                  </a:cubicBezTo>
                  <a:cubicBezTo>
                    <a:pt x="1450054" y="1143451"/>
                    <a:pt x="1460988" y="1144678"/>
                    <a:pt x="1471697" y="1147058"/>
                  </a:cubicBezTo>
                  <a:cubicBezTo>
                    <a:pt x="1477264" y="1148295"/>
                    <a:pt x="1487929" y="1152468"/>
                    <a:pt x="1487929" y="1152468"/>
                  </a:cubicBezTo>
                  <a:lnTo>
                    <a:pt x="1698944" y="1152468"/>
                  </a:lnTo>
                  <a:lnTo>
                    <a:pt x="1698944" y="1206575"/>
                  </a:lnTo>
                  <a:lnTo>
                    <a:pt x="1920781" y="1206575"/>
                  </a:lnTo>
                  <a:lnTo>
                    <a:pt x="1920781" y="1298556"/>
                  </a:lnTo>
                  <a:lnTo>
                    <a:pt x="2158850" y="1298556"/>
                  </a:lnTo>
                  <a:lnTo>
                    <a:pt x="2158850" y="1352662"/>
                  </a:lnTo>
                  <a:lnTo>
                    <a:pt x="2391508" y="1352662"/>
                  </a:lnTo>
                  <a:lnTo>
                    <a:pt x="2391508" y="1406769"/>
                  </a:lnTo>
                  <a:lnTo>
                    <a:pt x="2856824" y="1406769"/>
                  </a:lnTo>
                  <a:lnTo>
                    <a:pt x="2856824" y="1460876"/>
                  </a:lnTo>
                  <a:lnTo>
                    <a:pt x="3046196" y="1460876"/>
                  </a:lnTo>
                  <a:lnTo>
                    <a:pt x="3046196" y="1460876"/>
                  </a:lnTo>
                  <a:lnTo>
                    <a:pt x="3046196" y="1460876"/>
                  </a:lnTo>
                  <a:lnTo>
                    <a:pt x="3046196" y="1509571"/>
                  </a:lnTo>
                  <a:lnTo>
                    <a:pt x="3711706" y="1509571"/>
                  </a:lnTo>
                  <a:lnTo>
                    <a:pt x="3711706" y="1509571"/>
                  </a:lnTo>
                  <a:lnTo>
                    <a:pt x="3711706" y="1509571"/>
                  </a:lnTo>
                  <a:lnTo>
                    <a:pt x="3711706" y="1509571"/>
                  </a:lnTo>
                  <a:lnTo>
                    <a:pt x="3711706" y="1509571"/>
                  </a:lnTo>
                  <a:lnTo>
                    <a:pt x="3711706" y="1509571"/>
                  </a:lnTo>
                  <a:lnTo>
                    <a:pt x="3711706" y="1558267"/>
                  </a:lnTo>
                  <a:lnTo>
                    <a:pt x="4063399" y="1558267"/>
                  </a:lnTo>
                </a:path>
              </a:pathLst>
            </a:custGeom>
            <a:noFill/>
            <a:ln w="317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Espace réservé du texte 25">
            <a:extLst>
              <a:ext uri="{FF2B5EF4-FFF2-40B4-BE49-F238E27FC236}">
                <a16:creationId xmlns:a16="http://schemas.microsoft.com/office/drawing/2014/main" id="{52A24453-9AC2-4EDC-7626-830E574567D2}"/>
              </a:ext>
            </a:extLst>
          </p:cNvPr>
          <p:cNvSpPr txBox="1">
            <a:spLocks/>
          </p:cNvSpPr>
          <p:nvPr/>
        </p:nvSpPr>
        <p:spPr>
          <a:xfrm>
            <a:off x="6618754" y="1210394"/>
            <a:ext cx="2775361" cy="313902"/>
          </a:xfrm>
          <a:prstGeom prst="rect">
            <a:avLst/>
          </a:prstGeom>
          <a:solidFill>
            <a:schemeClr val="bg1"/>
          </a:solidFill>
        </p:spPr>
        <p:txBody>
          <a:bodyPr anchor="ctr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Sans Progression (%)</a:t>
            </a:r>
          </a:p>
        </p:txBody>
      </p:sp>
    </p:spTree>
    <p:extLst>
      <p:ext uri="{BB962C8B-B14F-4D97-AF65-F5344CB8AC3E}">
        <p14:creationId xmlns:p14="http://schemas.microsoft.com/office/powerpoint/2010/main" val="7450660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9" name="Connecteur droit 48">
            <a:extLst>
              <a:ext uri="{FF2B5EF4-FFF2-40B4-BE49-F238E27FC236}">
                <a16:creationId xmlns:a16="http://schemas.microsoft.com/office/drawing/2014/main" id="{6894E829-906D-76B7-919A-D4FEACE6FAC6}"/>
              </a:ext>
            </a:extLst>
          </p:cNvPr>
          <p:cNvCxnSpPr>
            <a:cxnSpLocks/>
          </p:cNvCxnSpPr>
          <p:nvPr/>
        </p:nvCxnSpPr>
        <p:spPr>
          <a:xfrm>
            <a:off x="1718268" y="4119824"/>
            <a:ext cx="3305908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Gastrectomie totale </a:t>
            </a:r>
            <a:r>
              <a:rPr lang="da-DK" sz="2400" dirty="0"/>
              <a:t>(LATG) </a:t>
            </a:r>
            <a:r>
              <a:rPr lang="da-DK" dirty="0"/>
              <a:t>ou polaire supérieure </a:t>
            </a:r>
            <a:r>
              <a:rPr lang="da-DK" sz="2400" dirty="0"/>
              <a:t>(LAPG) </a:t>
            </a:r>
            <a:br>
              <a:rPr lang="da-DK" sz="2400" dirty="0"/>
            </a:br>
            <a:r>
              <a:rPr lang="da-DK" dirty="0"/>
              <a:t>par laparoscopie pour les cancers gastriques de stade I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</a:t>
            </a:r>
            <a:r>
              <a:rPr lang="fr-FR" dirty="0" err="1"/>
              <a:t>Sakuramoto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#305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710420" y="2139029"/>
            <a:ext cx="2955140" cy="1890360"/>
          </a:xfrm>
        </p:spPr>
        <p:txBody>
          <a:bodyPr/>
          <a:lstStyle/>
          <a:p>
            <a:pPr marL="0" indent="0">
              <a:spcBef>
                <a:spcPts val="400"/>
              </a:spcBef>
              <a:buNone/>
            </a:pPr>
            <a:r>
              <a:rPr lang="fr-FR" b="1" dirty="0"/>
              <a:t>Stades pathologiques</a:t>
            </a:r>
          </a:p>
          <a:p>
            <a:pPr>
              <a:spcBef>
                <a:spcPts val="400"/>
              </a:spcBef>
            </a:pPr>
            <a:r>
              <a:rPr lang="fr-FR" dirty="0"/>
              <a:t>IA (n=170)</a:t>
            </a:r>
          </a:p>
          <a:p>
            <a:pPr>
              <a:spcBef>
                <a:spcPts val="400"/>
              </a:spcBef>
            </a:pPr>
            <a:r>
              <a:rPr lang="fr-FR" dirty="0"/>
              <a:t>IB (n=47)</a:t>
            </a:r>
          </a:p>
          <a:p>
            <a:pPr>
              <a:spcBef>
                <a:spcPts val="400"/>
              </a:spcBef>
            </a:pPr>
            <a:r>
              <a:rPr lang="fr-FR" dirty="0"/>
              <a:t>II (n=17)</a:t>
            </a:r>
          </a:p>
          <a:p>
            <a:pPr>
              <a:spcBef>
                <a:spcPts val="400"/>
              </a:spcBef>
            </a:pPr>
            <a:r>
              <a:rPr lang="fr-FR" dirty="0"/>
              <a:t>III (n=10)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Résultats de la laparoscopie </a:t>
            </a: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56F9BC12-7A00-C2C0-EFD0-CD00C0342504}"/>
              </a:ext>
            </a:extLst>
          </p:cNvPr>
          <p:cNvGrpSpPr/>
          <p:nvPr/>
        </p:nvGrpSpPr>
        <p:grpSpPr>
          <a:xfrm>
            <a:off x="1031538" y="5144756"/>
            <a:ext cx="10128924" cy="896058"/>
            <a:chOff x="1453706" y="5392156"/>
            <a:chExt cx="10128924" cy="896058"/>
          </a:xfrm>
        </p:grpSpPr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8D425237-C9C5-52D2-7C19-06703AB0478F}"/>
                </a:ext>
              </a:extLst>
            </p:cNvPr>
            <p:cNvSpPr txBox="1"/>
            <p:nvPr/>
          </p:nvSpPr>
          <p:spPr>
            <a:xfrm>
              <a:off x="1453706" y="5392156"/>
              <a:ext cx="10128924" cy="896058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9750" marR="0" lvl="2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Excellents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résultats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à long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terme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la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laparoscopie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dans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la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prise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charge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chirurgicale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des cancers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gastriques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stade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I  -  Alternative à la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laparotomie.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Chevron 12">
              <a:extLst>
                <a:ext uri="{FF2B5EF4-FFF2-40B4-BE49-F238E27FC236}">
                  <a16:creationId xmlns:a16="http://schemas.microsoft.com/office/drawing/2014/main" id="{CE98A705-5120-C975-EEBC-AA912131E7A4}"/>
                </a:ext>
              </a:extLst>
            </p:cNvPr>
            <p:cNvSpPr/>
            <p:nvPr/>
          </p:nvSpPr>
          <p:spPr>
            <a:xfrm>
              <a:off x="1659507" y="5713424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7" name="Groupe 46">
            <a:extLst>
              <a:ext uri="{FF2B5EF4-FFF2-40B4-BE49-F238E27FC236}">
                <a16:creationId xmlns:a16="http://schemas.microsoft.com/office/drawing/2014/main" id="{92097952-3D5F-D5CD-1EB7-E8101BC5E99F}"/>
              </a:ext>
            </a:extLst>
          </p:cNvPr>
          <p:cNvGrpSpPr/>
          <p:nvPr/>
        </p:nvGrpSpPr>
        <p:grpSpPr>
          <a:xfrm>
            <a:off x="4942702" y="1256497"/>
            <a:ext cx="5622324" cy="3651404"/>
            <a:chOff x="4164227" y="1256497"/>
            <a:chExt cx="5622324" cy="3651404"/>
          </a:xfrm>
        </p:grpSpPr>
        <p:sp>
          <p:nvSpPr>
            <p:cNvPr id="14" name="Rectangle à coins arrondis 10">
              <a:extLst>
                <a:ext uri="{FF2B5EF4-FFF2-40B4-BE49-F238E27FC236}">
                  <a16:creationId xmlns:a16="http://schemas.microsoft.com/office/drawing/2014/main" id="{2D9DA892-3DD8-9009-FC67-0FF963078651}"/>
                </a:ext>
              </a:extLst>
            </p:cNvPr>
            <p:cNvSpPr/>
            <p:nvPr/>
          </p:nvSpPr>
          <p:spPr>
            <a:xfrm>
              <a:off x="4170070" y="1432606"/>
              <a:ext cx="5616481" cy="347529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5EFDA572-33FD-1D5E-3CE0-27DC2043F0F1}"/>
                </a:ext>
              </a:extLst>
            </p:cNvPr>
            <p:cNvSpPr txBox="1"/>
            <p:nvPr/>
          </p:nvSpPr>
          <p:spPr>
            <a:xfrm>
              <a:off x="4400611" y="1256497"/>
              <a:ext cx="3055266" cy="3385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Survie sans récidive à 5 ans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D89AB293-1766-48D8-F85E-233DC925848A}"/>
                </a:ext>
              </a:extLst>
            </p:cNvPr>
            <p:cNvSpPr txBox="1"/>
            <p:nvPr/>
          </p:nvSpPr>
          <p:spPr>
            <a:xfrm>
              <a:off x="4164227" y="4473461"/>
              <a:ext cx="5585254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Durée médiane de suivi pour tous les patients : 5,2 ans</a:t>
              </a:r>
            </a:p>
          </p:txBody>
        </p:sp>
        <p:sp>
          <p:nvSpPr>
            <p:cNvPr id="19" name="Forme libre 18">
              <a:extLst>
                <a:ext uri="{FF2B5EF4-FFF2-40B4-BE49-F238E27FC236}">
                  <a16:creationId xmlns:a16="http://schemas.microsoft.com/office/drawing/2014/main" id="{E456E7A5-02AF-2539-5267-E127D94F83D2}"/>
                </a:ext>
              </a:extLst>
            </p:cNvPr>
            <p:cNvSpPr/>
            <p:nvPr/>
          </p:nvSpPr>
          <p:spPr>
            <a:xfrm>
              <a:off x="4710545" y="1828800"/>
              <a:ext cx="4828871" cy="2089265"/>
            </a:xfrm>
            <a:custGeom>
              <a:avLst/>
              <a:gdLst>
                <a:gd name="connsiteX0" fmla="*/ 0 w 5037513"/>
                <a:gd name="connsiteY0" fmla="*/ 0 h 2150226"/>
                <a:gd name="connsiteX1" fmla="*/ 0 w 5037513"/>
                <a:gd name="connsiteY1" fmla="*/ 2150226 h 2150226"/>
                <a:gd name="connsiteX2" fmla="*/ 60960 w 5037513"/>
                <a:gd name="connsiteY2" fmla="*/ 2150226 h 2150226"/>
                <a:gd name="connsiteX3" fmla="*/ 5037513 w 5037513"/>
                <a:gd name="connsiteY3" fmla="*/ 2150226 h 215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7513" h="2150226">
                  <a:moveTo>
                    <a:pt x="0" y="0"/>
                  </a:moveTo>
                  <a:lnTo>
                    <a:pt x="0" y="2150226"/>
                  </a:lnTo>
                  <a:lnTo>
                    <a:pt x="60960" y="2150226"/>
                  </a:lnTo>
                  <a:lnTo>
                    <a:pt x="5037513" y="2150226"/>
                  </a:lnTo>
                </a:path>
              </a:pathLst>
            </a:cu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FD966187-952B-4747-F1AC-C522C4DAE0CB}"/>
                </a:ext>
              </a:extLst>
            </p:cNvPr>
            <p:cNvSpPr txBox="1"/>
            <p:nvPr/>
          </p:nvSpPr>
          <p:spPr>
            <a:xfrm>
              <a:off x="4256116" y="1856463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1.0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4A7AF959-310F-9791-5D45-1CE630229A72}"/>
                </a:ext>
              </a:extLst>
            </p:cNvPr>
            <p:cNvSpPr txBox="1"/>
            <p:nvPr/>
          </p:nvSpPr>
          <p:spPr>
            <a:xfrm>
              <a:off x="4256116" y="2244391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0.8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7753BE02-F66A-1F0D-3653-0F7A1277E398}"/>
                </a:ext>
              </a:extLst>
            </p:cNvPr>
            <p:cNvSpPr txBox="1"/>
            <p:nvPr/>
          </p:nvSpPr>
          <p:spPr>
            <a:xfrm>
              <a:off x="4256116" y="2643402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0.6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38607731-3AE5-330E-7C85-2EF70238BADD}"/>
                </a:ext>
              </a:extLst>
            </p:cNvPr>
            <p:cNvSpPr txBox="1"/>
            <p:nvPr/>
          </p:nvSpPr>
          <p:spPr>
            <a:xfrm>
              <a:off x="4256116" y="3042412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0.4</a:t>
              </a: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E81E759C-13D0-6232-0717-29C49B46A173}"/>
                </a:ext>
              </a:extLst>
            </p:cNvPr>
            <p:cNvSpPr txBox="1"/>
            <p:nvPr/>
          </p:nvSpPr>
          <p:spPr>
            <a:xfrm>
              <a:off x="4256116" y="3430340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0.2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93056984-EECB-63D8-6F5A-EC9F0CA84DA4}"/>
                </a:ext>
              </a:extLst>
            </p:cNvPr>
            <p:cNvSpPr txBox="1"/>
            <p:nvPr/>
          </p:nvSpPr>
          <p:spPr>
            <a:xfrm>
              <a:off x="4256116" y="3829351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8EA06830-680B-1C47-C57B-632EA12AE131}"/>
                </a:ext>
              </a:extLst>
            </p:cNvPr>
            <p:cNvSpPr txBox="1"/>
            <p:nvPr/>
          </p:nvSpPr>
          <p:spPr>
            <a:xfrm>
              <a:off x="4760421" y="3951270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80A29CE6-72F8-8C5B-5E60-7B29ACC2E3AC}"/>
                </a:ext>
              </a:extLst>
            </p:cNvPr>
            <p:cNvSpPr txBox="1"/>
            <p:nvPr/>
          </p:nvSpPr>
          <p:spPr>
            <a:xfrm>
              <a:off x="5342312" y="3951270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7754DC95-D0F0-B7BF-DBAA-DAFCD14B7ADF}"/>
                </a:ext>
              </a:extLst>
            </p:cNvPr>
            <p:cNvSpPr txBox="1"/>
            <p:nvPr/>
          </p:nvSpPr>
          <p:spPr>
            <a:xfrm>
              <a:off x="5929745" y="3951270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AC329CD7-C15C-80B5-0131-F19429B9521A}"/>
                </a:ext>
              </a:extLst>
            </p:cNvPr>
            <p:cNvSpPr txBox="1"/>
            <p:nvPr/>
          </p:nvSpPr>
          <p:spPr>
            <a:xfrm>
              <a:off x="6528262" y="3951270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4177EEE8-2147-85C9-C9B8-2603A2980829}"/>
                </a:ext>
              </a:extLst>
            </p:cNvPr>
            <p:cNvSpPr txBox="1"/>
            <p:nvPr/>
          </p:nvSpPr>
          <p:spPr>
            <a:xfrm>
              <a:off x="7110153" y="3951270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8F27BEA7-BC91-9631-A4FF-244DD13DF95C}"/>
                </a:ext>
              </a:extLst>
            </p:cNvPr>
            <p:cNvSpPr txBox="1"/>
            <p:nvPr/>
          </p:nvSpPr>
          <p:spPr>
            <a:xfrm>
              <a:off x="7703127" y="3951270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439AA420-30A2-AD44-F4E0-C6AB9681FEB2}"/>
                </a:ext>
              </a:extLst>
            </p:cNvPr>
            <p:cNvSpPr txBox="1"/>
            <p:nvPr/>
          </p:nvSpPr>
          <p:spPr>
            <a:xfrm>
              <a:off x="8285018" y="3951270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5593698F-BFB2-3129-CC03-11D9943C5E15}"/>
                </a:ext>
              </a:extLst>
            </p:cNvPr>
            <p:cNvSpPr txBox="1"/>
            <p:nvPr/>
          </p:nvSpPr>
          <p:spPr>
            <a:xfrm>
              <a:off x="8877993" y="3951270"/>
              <a:ext cx="393469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7CC96287-0E39-6A99-DE20-A481C51C4E7D}"/>
                </a:ext>
              </a:extLst>
            </p:cNvPr>
            <p:cNvSpPr txBox="1"/>
            <p:nvPr/>
          </p:nvSpPr>
          <p:spPr>
            <a:xfrm>
              <a:off x="4760421" y="4204363"/>
              <a:ext cx="393469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245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D8317A8E-9AF7-D028-8BF8-520A621A4DC4}"/>
                </a:ext>
              </a:extLst>
            </p:cNvPr>
            <p:cNvSpPr txBox="1"/>
            <p:nvPr/>
          </p:nvSpPr>
          <p:spPr>
            <a:xfrm>
              <a:off x="5342312" y="4204363"/>
              <a:ext cx="393469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239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5B17A654-DCF4-3583-9775-B8B5702A8000}"/>
                </a:ext>
              </a:extLst>
            </p:cNvPr>
            <p:cNvSpPr txBox="1"/>
            <p:nvPr/>
          </p:nvSpPr>
          <p:spPr>
            <a:xfrm>
              <a:off x="5929745" y="4204363"/>
              <a:ext cx="393469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226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D4E9325D-1F3E-E8B4-460F-37863C387845}"/>
                </a:ext>
              </a:extLst>
            </p:cNvPr>
            <p:cNvSpPr txBox="1"/>
            <p:nvPr/>
          </p:nvSpPr>
          <p:spPr>
            <a:xfrm>
              <a:off x="6528262" y="4204363"/>
              <a:ext cx="393469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218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AD63FA2E-7C7D-CE80-B843-44C752FCF288}"/>
                </a:ext>
              </a:extLst>
            </p:cNvPr>
            <p:cNvSpPr txBox="1"/>
            <p:nvPr/>
          </p:nvSpPr>
          <p:spPr>
            <a:xfrm>
              <a:off x="7110153" y="4204363"/>
              <a:ext cx="393469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215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AAF9F444-5BB3-47A5-E424-E6D8CDD23ADB}"/>
                </a:ext>
              </a:extLst>
            </p:cNvPr>
            <p:cNvSpPr txBox="1"/>
            <p:nvPr/>
          </p:nvSpPr>
          <p:spPr>
            <a:xfrm>
              <a:off x="7703127" y="4204363"/>
              <a:ext cx="393469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185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BCC85459-E65E-FF07-F274-FCB05ACC836C}"/>
                </a:ext>
              </a:extLst>
            </p:cNvPr>
            <p:cNvSpPr txBox="1"/>
            <p:nvPr/>
          </p:nvSpPr>
          <p:spPr>
            <a:xfrm>
              <a:off x="8285018" y="4204363"/>
              <a:ext cx="393469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59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E859A0EA-8FA2-50DA-3C73-252D2A503CDD}"/>
                </a:ext>
              </a:extLst>
            </p:cNvPr>
            <p:cNvSpPr txBox="1"/>
            <p:nvPr/>
          </p:nvSpPr>
          <p:spPr>
            <a:xfrm>
              <a:off x="8877993" y="4204363"/>
              <a:ext cx="393469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45" name="Forme libre 44">
              <a:extLst>
                <a:ext uri="{FF2B5EF4-FFF2-40B4-BE49-F238E27FC236}">
                  <a16:creationId xmlns:a16="http://schemas.microsoft.com/office/drawing/2014/main" id="{AA737DE7-0EB3-FA45-C3DF-D04658ED5285}"/>
                </a:ext>
              </a:extLst>
            </p:cNvPr>
            <p:cNvSpPr/>
            <p:nvPr/>
          </p:nvSpPr>
          <p:spPr>
            <a:xfrm>
              <a:off x="4962293" y="1951463"/>
              <a:ext cx="4103648" cy="250903"/>
            </a:xfrm>
            <a:custGeom>
              <a:avLst/>
              <a:gdLst>
                <a:gd name="connsiteX0" fmla="*/ 0 w 4103648"/>
                <a:gd name="connsiteY0" fmla="*/ 0 h 250903"/>
                <a:gd name="connsiteX1" fmla="*/ 0 w 4103648"/>
                <a:gd name="connsiteY1" fmla="*/ 0 h 250903"/>
                <a:gd name="connsiteX2" fmla="*/ 55756 w 4103648"/>
                <a:gd name="connsiteY2" fmla="*/ 5576 h 250903"/>
                <a:gd name="connsiteX3" fmla="*/ 284356 w 4103648"/>
                <a:gd name="connsiteY3" fmla="*/ 11152 h 250903"/>
                <a:gd name="connsiteX4" fmla="*/ 317809 w 4103648"/>
                <a:gd name="connsiteY4" fmla="*/ 22303 h 250903"/>
                <a:gd name="connsiteX5" fmla="*/ 379141 w 4103648"/>
                <a:gd name="connsiteY5" fmla="*/ 39030 h 250903"/>
                <a:gd name="connsiteX6" fmla="*/ 485078 w 4103648"/>
                <a:gd name="connsiteY6" fmla="*/ 44605 h 250903"/>
                <a:gd name="connsiteX7" fmla="*/ 591014 w 4103648"/>
                <a:gd name="connsiteY7" fmla="*/ 55757 h 250903"/>
                <a:gd name="connsiteX8" fmla="*/ 680224 w 4103648"/>
                <a:gd name="connsiteY8" fmla="*/ 61332 h 250903"/>
                <a:gd name="connsiteX9" fmla="*/ 713678 w 4103648"/>
                <a:gd name="connsiteY9" fmla="*/ 66908 h 250903"/>
                <a:gd name="connsiteX10" fmla="*/ 741556 w 4103648"/>
                <a:gd name="connsiteY10" fmla="*/ 72483 h 250903"/>
                <a:gd name="connsiteX11" fmla="*/ 836341 w 4103648"/>
                <a:gd name="connsiteY11" fmla="*/ 89210 h 250903"/>
                <a:gd name="connsiteX12" fmla="*/ 875370 w 4103648"/>
                <a:gd name="connsiteY12" fmla="*/ 100361 h 250903"/>
                <a:gd name="connsiteX13" fmla="*/ 931127 w 4103648"/>
                <a:gd name="connsiteY13" fmla="*/ 117088 h 250903"/>
                <a:gd name="connsiteX14" fmla="*/ 1115122 w 4103648"/>
                <a:gd name="connsiteY14" fmla="*/ 122664 h 250903"/>
                <a:gd name="connsiteX15" fmla="*/ 1148575 w 4103648"/>
                <a:gd name="connsiteY15" fmla="*/ 128239 h 250903"/>
                <a:gd name="connsiteX16" fmla="*/ 1182029 w 4103648"/>
                <a:gd name="connsiteY16" fmla="*/ 139391 h 250903"/>
                <a:gd name="connsiteX17" fmla="*/ 1321419 w 4103648"/>
                <a:gd name="connsiteY17" fmla="*/ 144966 h 250903"/>
                <a:gd name="connsiteX18" fmla="*/ 1343722 w 4103648"/>
                <a:gd name="connsiteY18" fmla="*/ 150542 h 250903"/>
                <a:gd name="connsiteX19" fmla="*/ 1360448 w 4103648"/>
                <a:gd name="connsiteY19" fmla="*/ 156117 h 250903"/>
                <a:gd name="connsiteX20" fmla="*/ 1644805 w 4103648"/>
                <a:gd name="connsiteY20" fmla="*/ 161693 h 250903"/>
                <a:gd name="connsiteX21" fmla="*/ 1717287 w 4103648"/>
                <a:gd name="connsiteY21" fmla="*/ 167269 h 250903"/>
                <a:gd name="connsiteX22" fmla="*/ 2832409 w 4103648"/>
                <a:gd name="connsiteY22" fmla="*/ 178420 h 250903"/>
                <a:gd name="connsiteX23" fmla="*/ 2893741 w 4103648"/>
                <a:gd name="connsiteY23" fmla="*/ 183996 h 250903"/>
                <a:gd name="connsiteX24" fmla="*/ 2910468 w 4103648"/>
                <a:gd name="connsiteY24" fmla="*/ 189571 h 250903"/>
                <a:gd name="connsiteX25" fmla="*/ 2938346 w 4103648"/>
                <a:gd name="connsiteY25" fmla="*/ 195147 h 250903"/>
                <a:gd name="connsiteX26" fmla="*/ 2955073 w 4103648"/>
                <a:gd name="connsiteY26" fmla="*/ 200722 h 250903"/>
                <a:gd name="connsiteX27" fmla="*/ 3033131 w 4103648"/>
                <a:gd name="connsiteY27" fmla="*/ 200722 h 250903"/>
                <a:gd name="connsiteX28" fmla="*/ 3440151 w 4103648"/>
                <a:gd name="connsiteY28" fmla="*/ 217449 h 250903"/>
                <a:gd name="connsiteX29" fmla="*/ 3434575 w 4103648"/>
                <a:gd name="connsiteY29" fmla="*/ 245327 h 250903"/>
                <a:gd name="connsiteX30" fmla="*/ 4103648 w 4103648"/>
                <a:gd name="connsiteY30" fmla="*/ 250903 h 25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03648" h="250903">
                  <a:moveTo>
                    <a:pt x="0" y="0"/>
                  </a:moveTo>
                  <a:lnTo>
                    <a:pt x="0" y="0"/>
                  </a:lnTo>
                  <a:cubicBezTo>
                    <a:pt x="18585" y="1859"/>
                    <a:pt x="37092" y="4844"/>
                    <a:pt x="55756" y="5576"/>
                  </a:cubicBezTo>
                  <a:cubicBezTo>
                    <a:pt x="131920" y="8563"/>
                    <a:pt x="208288" y="6297"/>
                    <a:pt x="284356" y="11152"/>
                  </a:cubicBezTo>
                  <a:cubicBezTo>
                    <a:pt x="296086" y="11901"/>
                    <a:pt x="306658" y="18586"/>
                    <a:pt x="317809" y="22303"/>
                  </a:cubicBezTo>
                  <a:cubicBezTo>
                    <a:pt x="335506" y="28202"/>
                    <a:pt x="364219" y="38245"/>
                    <a:pt x="379141" y="39030"/>
                  </a:cubicBezTo>
                  <a:lnTo>
                    <a:pt x="485078" y="44605"/>
                  </a:lnTo>
                  <a:cubicBezTo>
                    <a:pt x="531646" y="50426"/>
                    <a:pt x="539976" y="51977"/>
                    <a:pt x="591014" y="55757"/>
                  </a:cubicBezTo>
                  <a:cubicBezTo>
                    <a:pt x="620727" y="57958"/>
                    <a:pt x="650487" y="59474"/>
                    <a:pt x="680224" y="61332"/>
                  </a:cubicBezTo>
                  <a:lnTo>
                    <a:pt x="713678" y="66908"/>
                  </a:lnTo>
                  <a:cubicBezTo>
                    <a:pt x="723002" y="68603"/>
                    <a:pt x="732208" y="70925"/>
                    <a:pt x="741556" y="72483"/>
                  </a:cubicBezTo>
                  <a:cubicBezTo>
                    <a:pt x="769521" y="77144"/>
                    <a:pt x="810716" y="80668"/>
                    <a:pt x="836341" y="89210"/>
                  </a:cubicBezTo>
                  <a:cubicBezTo>
                    <a:pt x="892557" y="107950"/>
                    <a:pt x="805359" y="79357"/>
                    <a:pt x="875370" y="100361"/>
                  </a:cubicBezTo>
                  <a:cubicBezTo>
                    <a:pt x="880431" y="101879"/>
                    <a:pt x="920670" y="116523"/>
                    <a:pt x="931127" y="117088"/>
                  </a:cubicBezTo>
                  <a:cubicBezTo>
                    <a:pt x="992397" y="120400"/>
                    <a:pt x="1053790" y="120805"/>
                    <a:pt x="1115122" y="122664"/>
                  </a:cubicBezTo>
                  <a:cubicBezTo>
                    <a:pt x="1126273" y="124522"/>
                    <a:pt x="1137608" y="125497"/>
                    <a:pt x="1148575" y="128239"/>
                  </a:cubicBezTo>
                  <a:cubicBezTo>
                    <a:pt x="1159979" y="131090"/>
                    <a:pt x="1170284" y="138921"/>
                    <a:pt x="1182029" y="139391"/>
                  </a:cubicBezTo>
                  <a:lnTo>
                    <a:pt x="1321419" y="144966"/>
                  </a:lnTo>
                  <a:cubicBezTo>
                    <a:pt x="1328853" y="146825"/>
                    <a:pt x="1336354" y="148437"/>
                    <a:pt x="1343722" y="150542"/>
                  </a:cubicBezTo>
                  <a:cubicBezTo>
                    <a:pt x="1349373" y="152156"/>
                    <a:pt x="1354575" y="155899"/>
                    <a:pt x="1360448" y="156117"/>
                  </a:cubicBezTo>
                  <a:cubicBezTo>
                    <a:pt x="1455187" y="159626"/>
                    <a:pt x="1550019" y="159834"/>
                    <a:pt x="1644805" y="161693"/>
                  </a:cubicBezTo>
                  <a:cubicBezTo>
                    <a:pt x="1709838" y="167606"/>
                    <a:pt x="1685608" y="167269"/>
                    <a:pt x="1717287" y="167269"/>
                  </a:cubicBezTo>
                  <a:lnTo>
                    <a:pt x="2832409" y="178420"/>
                  </a:lnTo>
                  <a:cubicBezTo>
                    <a:pt x="2852853" y="180279"/>
                    <a:pt x="2873419" y="181093"/>
                    <a:pt x="2893741" y="183996"/>
                  </a:cubicBezTo>
                  <a:cubicBezTo>
                    <a:pt x="2899559" y="184827"/>
                    <a:pt x="2904766" y="188146"/>
                    <a:pt x="2910468" y="189571"/>
                  </a:cubicBezTo>
                  <a:cubicBezTo>
                    <a:pt x="2919662" y="191869"/>
                    <a:pt x="2929152" y="192849"/>
                    <a:pt x="2938346" y="195147"/>
                  </a:cubicBezTo>
                  <a:cubicBezTo>
                    <a:pt x="2944048" y="196572"/>
                    <a:pt x="2949206" y="200377"/>
                    <a:pt x="2955073" y="200722"/>
                  </a:cubicBezTo>
                  <a:cubicBezTo>
                    <a:pt x="2981047" y="202250"/>
                    <a:pt x="3007112" y="200722"/>
                    <a:pt x="3033131" y="200722"/>
                  </a:cubicBezTo>
                  <a:lnTo>
                    <a:pt x="3440151" y="217449"/>
                  </a:lnTo>
                  <a:lnTo>
                    <a:pt x="3434575" y="245327"/>
                  </a:lnTo>
                  <a:lnTo>
                    <a:pt x="4103648" y="250903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8A7BA1B9-2F22-62C3-DC1E-06E9180CB4DA}"/>
                </a:ext>
              </a:extLst>
            </p:cNvPr>
            <p:cNvSpPr txBox="1"/>
            <p:nvPr/>
          </p:nvSpPr>
          <p:spPr>
            <a:xfrm>
              <a:off x="4728117" y="2795366"/>
              <a:ext cx="4995746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RFS à 5 ans: 90.0% (95% CI: 85.5-93.2)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088078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675059" y="636059"/>
            <a:ext cx="9779000" cy="3126472"/>
          </a:xfrm>
          <a:prstGeom prst="rect">
            <a:avLst/>
          </a:prstGeom>
        </p:spPr>
        <p:txBody>
          <a:bodyPr/>
          <a:lstStyle/>
          <a:p>
            <a:r>
              <a:rPr lang="fr-FR" sz="3600" b="1" dirty="0"/>
              <a:t>Essai du CCTG </a:t>
            </a:r>
            <a:r>
              <a:rPr lang="fr-FR" sz="3200" dirty="0"/>
              <a:t>(Canadian cancer trials group</a:t>
            </a:r>
            <a:r>
              <a:rPr lang="fr-FR" sz="3200"/>
              <a:t>) </a:t>
            </a:r>
            <a:r>
              <a:rPr lang="fr-FR" sz="3600"/>
              <a:t>HE.1 : </a:t>
            </a:r>
            <a:br>
              <a:rPr lang="fr-FR" sz="3600"/>
            </a:br>
            <a:r>
              <a:rPr lang="fr-FR" sz="3600"/>
              <a:t>Une </a:t>
            </a:r>
            <a:r>
              <a:rPr lang="fr-FR" sz="3600" dirty="0"/>
              <a:t>étude de phase III évaluant </a:t>
            </a:r>
            <a:r>
              <a:rPr lang="fr-FR" sz="3600"/>
              <a:t>l’intérêt </a:t>
            </a:r>
            <a:br>
              <a:rPr lang="fr-FR" sz="3600"/>
            </a:br>
            <a:r>
              <a:rPr lang="fr-FR" sz="3600"/>
              <a:t>de </a:t>
            </a:r>
            <a:r>
              <a:rPr lang="fr-FR" sz="3600" dirty="0"/>
              <a:t>la radiothérapie palliative dans le traitement symptomatique du carcinome </a:t>
            </a:r>
            <a:r>
              <a:rPr lang="fr-FR" sz="3600"/>
              <a:t>hépatocellulaire </a:t>
            </a:r>
            <a:br>
              <a:rPr lang="fr-FR" sz="3600"/>
            </a:br>
            <a:r>
              <a:rPr lang="fr-FR" sz="3600"/>
              <a:t>et </a:t>
            </a:r>
            <a:r>
              <a:rPr lang="fr-FR" sz="3600" dirty="0"/>
              <a:t>des </a:t>
            </a:r>
            <a:r>
              <a:rPr lang="fr-FR" sz="3600"/>
              <a:t>métastases hépatiques </a:t>
            </a:r>
            <a:r>
              <a:rPr lang="fr-FR" sz="3200"/>
              <a:t>(NCT02511522</a:t>
            </a:r>
            <a:r>
              <a:rPr lang="fr-FR" sz="3200" dirty="0"/>
              <a:t>)</a:t>
            </a:r>
            <a:endParaRPr lang="en-US" sz="32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24262"/>
            <a:ext cx="1628078" cy="2910527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LA. Dawson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LBA #492</a:t>
            </a:r>
          </a:p>
        </p:txBody>
      </p:sp>
    </p:spTree>
    <p:extLst>
      <p:ext uri="{BB962C8B-B14F-4D97-AF65-F5344CB8AC3E}">
        <p14:creationId xmlns:p14="http://schemas.microsoft.com/office/powerpoint/2010/main" val="96408477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712054" cy="483477"/>
          </a:xfrm>
        </p:spPr>
        <p:txBody>
          <a:bodyPr/>
          <a:lstStyle/>
          <a:p>
            <a:r>
              <a:rPr lang="da-DK" dirty="0"/>
              <a:t>Radiothérapie palliative dans le CHC et les métastases hépatiques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LA Dawson et al., ASCO GI</a:t>
            </a:r>
            <a:r>
              <a:rPr lang="fr-FR" baseline="30000" dirty="0"/>
              <a:t>®</a:t>
            </a:r>
            <a:r>
              <a:rPr lang="fr-FR" dirty="0"/>
              <a:t> 2023, LBA #492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00584" y="1424050"/>
            <a:ext cx="7488936" cy="3598973"/>
          </a:xfrm>
        </p:spPr>
        <p:txBody>
          <a:bodyPr/>
          <a:lstStyle/>
          <a:p>
            <a:r>
              <a:rPr lang="fr-FR" sz="2100" dirty="0"/>
              <a:t>Le CHC de stade avancé et les métastases hépatiques peuvent être responsables de douleurs chez une minorité de patients</a:t>
            </a:r>
          </a:p>
          <a:p>
            <a:pPr lvl="1">
              <a:spcBef>
                <a:spcPts val="600"/>
              </a:spcBef>
            </a:pPr>
            <a:r>
              <a:rPr lang="fr-FR" sz="1900" dirty="0"/>
              <a:t>Le traitement systémique n’est pas rapidement efficace sur ce symptôme</a:t>
            </a:r>
          </a:p>
          <a:p>
            <a:pPr lvl="1">
              <a:spcBef>
                <a:spcPts val="600"/>
              </a:spcBef>
            </a:pPr>
            <a:r>
              <a:rPr lang="fr-FR" sz="1900" dirty="0"/>
              <a:t>Les opioïdes sont moins efficaces à cause de la maladie hépatique sous-jacente</a:t>
            </a:r>
          </a:p>
          <a:p>
            <a:pPr lvl="1">
              <a:spcBef>
                <a:spcPts val="200"/>
              </a:spcBef>
            </a:pPr>
            <a:endParaRPr lang="fr-FR" dirty="0"/>
          </a:p>
          <a:p>
            <a:pPr>
              <a:spcBef>
                <a:spcPts val="1800"/>
              </a:spcBef>
            </a:pPr>
            <a:r>
              <a:rPr lang="fr-FR" sz="2100" dirty="0"/>
              <a:t>La radiothérapie hépatique est sous-utilisée alors que :</a:t>
            </a:r>
          </a:p>
          <a:p>
            <a:pPr lvl="1">
              <a:spcBef>
                <a:spcPts val="600"/>
              </a:spcBef>
            </a:pPr>
            <a:r>
              <a:rPr lang="fr-FR" sz="1900" dirty="0"/>
              <a:t>La douleur est présente chez 50% des patients environ</a:t>
            </a:r>
          </a:p>
          <a:p>
            <a:pPr lvl="1">
              <a:spcBef>
                <a:spcPts val="600"/>
              </a:spcBef>
            </a:pPr>
            <a:r>
              <a:rPr lang="fr-FR" sz="1900" dirty="0"/>
              <a:t>8 Gy en une fraction sur le foie est faisable et peu toxique </a:t>
            </a:r>
            <a:br>
              <a:rPr lang="fr-FR" dirty="0"/>
            </a:br>
            <a:r>
              <a:rPr lang="fr-FR" sz="1600" i="1" dirty="0"/>
              <a:t>(Dawson et al. J Clin </a:t>
            </a:r>
            <a:r>
              <a:rPr lang="fr-FR" sz="1600" i="1" dirty="0" err="1"/>
              <a:t>Oncol</a:t>
            </a:r>
            <a:r>
              <a:rPr lang="fr-FR" sz="1600" i="1" dirty="0"/>
              <a:t> 2013)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Rationnel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256AAC9F-3653-3FAF-D241-CE7172289F0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88936" y="1589288"/>
            <a:ext cx="4498848" cy="44074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789740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712054" cy="483477"/>
          </a:xfrm>
        </p:spPr>
        <p:txBody>
          <a:bodyPr/>
          <a:lstStyle/>
          <a:p>
            <a:r>
              <a:rPr lang="da-DK" dirty="0"/>
              <a:t>Radiothérapie palliative dans le CHC et les métastases hépatiques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LA Dawson et al., ASCO GI</a:t>
            </a:r>
            <a:r>
              <a:rPr lang="fr-FR" baseline="30000" dirty="0"/>
              <a:t>®</a:t>
            </a:r>
            <a:r>
              <a:rPr lang="fr-FR" dirty="0"/>
              <a:t> 2023, LBA #492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Schéma de l’étude</a:t>
            </a:r>
          </a:p>
        </p:txBody>
      </p:sp>
      <p:sp>
        <p:nvSpPr>
          <p:cNvPr id="7" name="TextBox 17"/>
          <p:cNvSpPr txBox="1"/>
          <p:nvPr/>
        </p:nvSpPr>
        <p:spPr>
          <a:xfrm>
            <a:off x="4731560" y="2076184"/>
            <a:ext cx="432811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N=33</a:t>
            </a:r>
          </a:p>
        </p:txBody>
      </p:sp>
      <p:sp>
        <p:nvSpPr>
          <p:cNvPr id="8" name="TextBox 25"/>
          <p:cNvSpPr txBox="1"/>
          <p:nvPr/>
        </p:nvSpPr>
        <p:spPr>
          <a:xfrm>
            <a:off x="4731560" y="4246179"/>
            <a:ext cx="432811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N=33</a:t>
            </a:r>
          </a:p>
        </p:txBody>
      </p:sp>
      <p:sp>
        <p:nvSpPr>
          <p:cNvPr id="9" name="Parenthèse ouvrante 8"/>
          <p:cNvSpPr/>
          <p:nvPr/>
        </p:nvSpPr>
        <p:spPr>
          <a:xfrm>
            <a:off x="4566424" y="2375574"/>
            <a:ext cx="1166626" cy="1789063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594794" y="1564701"/>
            <a:ext cx="3602710" cy="3217162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CHC ou métastases hépatiques douloureuses &gt; 4/10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Envahissement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hépatique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&gt;50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%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&gt;10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métastases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&gt;10 cm,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envahissement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vasculaire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loco-regional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systémique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inadapté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Plaquettes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&gt; 25000, ASAT/ALAT&lt; 10N, Child-Pugh&lt; C11,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PS 0-3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Pas 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cholangite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Pas 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Radiothérapie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antérieure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812113" y="3477718"/>
            <a:ext cx="2583423" cy="1160876"/>
          </a:xfrm>
          <a:prstGeom prst="roundRect">
            <a:avLst>
              <a:gd name="adj" fmla="val 9151"/>
            </a:avLst>
          </a:prstGeom>
          <a:solidFill>
            <a:schemeClr val="bg1">
              <a:lumMod val="5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Bras 2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Meilleurs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soins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support + RT 8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Gy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 fraction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(DXM 4mg,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granisetron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1mg)</a:t>
            </a:r>
          </a:p>
        </p:txBody>
      </p:sp>
      <p:sp>
        <p:nvSpPr>
          <p:cNvPr id="12" name="Ellipse 11"/>
          <p:cNvSpPr/>
          <p:nvPr/>
        </p:nvSpPr>
        <p:spPr>
          <a:xfrm>
            <a:off x="4300396" y="2832066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1:1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854695" y="1860558"/>
            <a:ext cx="2927258" cy="263556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primaire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Amélioration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la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douleur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2 points (BPI: Brain Pain Inventory) entre la baseline et 1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mois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Proportion de patients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vie </a:t>
            </a:r>
            <a:b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à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mois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Amélioration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la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douleur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(BPI) ≥ 2 à 1 et 3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mois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TextBox 17"/>
          <p:cNvSpPr txBox="1"/>
          <p:nvPr/>
        </p:nvSpPr>
        <p:spPr>
          <a:xfrm>
            <a:off x="4200544" y="3361275"/>
            <a:ext cx="743668" cy="261610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N=66</a:t>
            </a:r>
          </a:p>
        </p:txBody>
      </p:sp>
      <p:sp>
        <p:nvSpPr>
          <p:cNvPr id="15" name="Rectangle à coins arrondis 14"/>
          <p:cNvSpPr/>
          <p:nvPr/>
        </p:nvSpPr>
        <p:spPr>
          <a:xfrm>
            <a:off x="417243" y="1424066"/>
            <a:ext cx="11409680" cy="3447737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6" name="Groupe 15"/>
          <p:cNvGrpSpPr/>
          <p:nvPr/>
        </p:nvGrpSpPr>
        <p:grpSpPr>
          <a:xfrm>
            <a:off x="8687975" y="1896853"/>
            <a:ext cx="117884" cy="2716240"/>
            <a:chOff x="9203915" y="2219156"/>
            <a:chExt cx="117884" cy="2716240"/>
          </a:xfrm>
        </p:grpSpPr>
        <p:cxnSp>
          <p:nvCxnSpPr>
            <p:cNvPr id="17" name="Connecteur droit 16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9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812113" y="1880470"/>
            <a:ext cx="2583423" cy="990208"/>
          </a:xfrm>
          <a:prstGeom prst="roundRect">
            <a:avLst>
              <a:gd name="adj" fmla="val 9151"/>
            </a:avLst>
          </a:prstGeom>
          <a:solidFill>
            <a:srgbClr val="D1692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Bras 1 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Meilleurs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soins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support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494675" y="4960216"/>
            <a:ext cx="3762531" cy="1110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Considérations statistiques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45 patients évaluables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Hypothèses: Amélioration de la douleur de 5% à 40%</a:t>
            </a:r>
          </a:p>
        </p:txBody>
      </p:sp>
      <p:sp>
        <p:nvSpPr>
          <p:cNvPr id="21" name="Chevron 20"/>
          <p:cNvSpPr/>
          <p:nvPr/>
        </p:nvSpPr>
        <p:spPr>
          <a:xfrm rot="5400000">
            <a:off x="7003302" y="4724798"/>
            <a:ext cx="212568" cy="291305"/>
          </a:xfrm>
          <a:prstGeom prst="chevron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ZoneTexte 21"/>
          <p:cNvSpPr txBox="1"/>
          <p:nvPr/>
        </p:nvSpPr>
        <p:spPr>
          <a:xfrm>
            <a:off x="5006715" y="4961745"/>
            <a:ext cx="4152275" cy="989350"/>
          </a:xfrm>
          <a:prstGeom prst="rect">
            <a:avLst/>
          </a:prstGeo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Evaluation de la douleur à J30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Possibilité de RT pour le bras 1 à 1 mois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Evaluation de la douleur à J90</a:t>
            </a:r>
          </a:p>
        </p:txBody>
      </p:sp>
    </p:spTree>
    <p:extLst>
      <p:ext uri="{BB962C8B-B14F-4D97-AF65-F5344CB8AC3E}">
        <p14:creationId xmlns:p14="http://schemas.microsoft.com/office/powerpoint/2010/main" val="236703581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5" y="210209"/>
            <a:ext cx="11800955" cy="483477"/>
          </a:xfrm>
        </p:spPr>
        <p:txBody>
          <a:bodyPr/>
          <a:lstStyle/>
          <a:p>
            <a:r>
              <a:rPr lang="da-DK" dirty="0"/>
              <a:t>Radiothérapie palliative dans le CHC et les métastases hépatiques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LA Dawson et al., ASCO GI</a:t>
            </a:r>
            <a:r>
              <a:rPr lang="fr-FR" baseline="30000" dirty="0"/>
              <a:t>®</a:t>
            </a:r>
            <a:r>
              <a:rPr lang="fr-FR" dirty="0"/>
              <a:t> 2023, LBA #492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700056" y="1682100"/>
            <a:ext cx="3317307" cy="911198"/>
          </a:xfrm>
        </p:spPr>
        <p:txBody>
          <a:bodyPr/>
          <a:lstStyle/>
          <a:p>
            <a:r>
              <a:rPr lang="fr-FR" sz="1800"/>
              <a:t>Amélioration significative </a:t>
            </a:r>
            <a:br>
              <a:rPr lang="fr-FR" sz="1800"/>
            </a:br>
            <a:r>
              <a:rPr lang="fr-FR" sz="1800"/>
              <a:t>de la douleur entre </a:t>
            </a:r>
            <a:br>
              <a:rPr lang="fr-FR" sz="1800"/>
            </a:br>
            <a:r>
              <a:rPr lang="fr-FR" sz="1800"/>
              <a:t>la baseline et 1 mois</a:t>
            </a:r>
          </a:p>
        </p:txBody>
      </p:sp>
      <p:sp>
        <p:nvSpPr>
          <p:cNvPr id="6" name="Espace réservé du texte 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Critère principal : amélioration de la douleur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9899200" y="2370597"/>
            <a:ext cx="1968708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*Analyse de sensibilité : traiter ceux qui n'ont pas été évalués au bout d'un mois comme n'ayant pas connu d'amélioration.</a:t>
            </a:r>
          </a:p>
        </p:txBody>
      </p:sp>
      <p:graphicFrame>
        <p:nvGraphicFramePr>
          <p:cNvPr id="11" name="Tableau 10"/>
          <p:cNvGraphicFramePr>
            <a:graphicFrameLocks noGrp="1"/>
          </p:cNvGraphicFramePr>
          <p:nvPr/>
        </p:nvGraphicFramePr>
        <p:xfrm>
          <a:off x="3828185" y="1111009"/>
          <a:ext cx="5970807" cy="24529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2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68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39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57513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3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 de patients avec une amélioration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5269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3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Endpoint</a:t>
                      </a:r>
                      <a:endParaRPr lang="fr-FR" sz="13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RT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BSC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i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</a:t>
                      </a: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-value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191">
                <a:tc>
                  <a:txBody>
                    <a:bodyPr/>
                    <a:lstStyle/>
                    <a:p>
                      <a:r>
                        <a:rPr lang="da-DK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BPI douleur maximale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0,004</a:t>
                      </a:r>
                      <a:endParaRPr lang="fr-FR" sz="16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864">
                <a:tc>
                  <a:txBody>
                    <a:bodyPr/>
                    <a:lstStyle/>
                    <a:p>
                      <a:pPr marL="0" indent="0"/>
                      <a:r>
                        <a:rPr lang="da-DK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BPI douleur minimale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0,03</a:t>
                      </a:r>
                      <a:endParaRPr lang="fr-FR" sz="16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64">
                <a:tc>
                  <a:txBody>
                    <a:bodyPr/>
                    <a:lstStyle/>
                    <a:p>
                      <a:r>
                        <a:rPr lang="fr-FR" sz="1400"/>
                        <a:t>BPI % de soulagement</a:t>
                      </a:r>
                      <a:endParaRPr lang="fr-FR" sz="1400" dirty="0"/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59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0,04</a:t>
                      </a:r>
                      <a:endParaRPr lang="fr-FR" sz="16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6038">
                <a:tc>
                  <a:txBody>
                    <a:bodyPr/>
                    <a:lstStyle/>
                    <a:p>
                      <a:pPr marL="0" indent="0"/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Analyse de sensibilité, </a:t>
                      </a:r>
                      <a:b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 les patients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0,002*</a:t>
                      </a:r>
                      <a:endParaRPr lang="fr-FR" sz="16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377136"/>
                  </a:ext>
                </a:extLst>
              </a:tr>
            </a:tbl>
          </a:graphicData>
        </a:graphic>
      </p:graphicFrame>
      <p:sp>
        <p:nvSpPr>
          <p:cNvPr id="15" name="Espace réservé du texte 1"/>
          <p:cNvSpPr txBox="1">
            <a:spLocks/>
          </p:cNvSpPr>
          <p:nvPr/>
        </p:nvSpPr>
        <p:spPr>
          <a:xfrm>
            <a:off x="700056" y="4140487"/>
            <a:ext cx="5086147" cy="1046110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CHC (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n=23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), métastases hépatiques (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n=43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59</a:t>
            </a: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%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2-3</a:t>
            </a:r>
          </a:p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64</a:t>
            </a: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%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Child-Pugh A</a:t>
            </a:r>
          </a:p>
        </p:txBody>
      </p:sp>
      <p:sp>
        <p:nvSpPr>
          <p:cNvPr id="16" name="Espace réservé du texte 1"/>
          <p:cNvSpPr txBox="1">
            <a:spLocks/>
          </p:cNvSpPr>
          <p:nvPr/>
        </p:nvSpPr>
        <p:spPr>
          <a:xfrm>
            <a:off x="6021565" y="4140487"/>
            <a:ext cx="5565832" cy="1106071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42 patients 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évaluables à 1 mois</a:t>
            </a:r>
          </a:p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Score de base : 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7/10</a:t>
            </a:r>
          </a:p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11 patients (33</a:t>
            </a: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%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 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du bras 1 ont eu la RT à 1 mois</a:t>
            </a:r>
          </a:p>
        </p:txBody>
      </p:sp>
      <p:cxnSp>
        <p:nvCxnSpPr>
          <p:cNvPr id="8" name="Connecteur droit 7"/>
          <p:cNvCxnSpPr/>
          <p:nvPr/>
        </p:nvCxnSpPr>
        <p:spPr>
          <a:xfrm>
            <a:off x="5853658" y="4137285"/>
            <a:ext cx="0" cy="1079292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/>
          <p:nvPr/>
        </p:nvCxnSpPr>
        <p:spPr>
          <a:xfrm>
            <a:off x="2398426" y="5606321"/>
            <a:ext cx="6790545" cy="0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6237168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da-DK" dirty="0"/>
              <a:t>Radiothérapie palliative dans le CHC et les métastases hépatiques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LA Dawson et al., ASCO GI</a:t>
            </a:r>
            <a:r>
              <a:rPr lang="fr-FR" baseline="30000" dirty="0"/>
              <a:t>®</a:t>
            </a:r>
            <a:r>
              <a:rPr lang="fr-FR" dirty="0"/>
              <a:t> 2023, LBA #492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5"/>
          </p:nvPr>
        </p:nvSpPr>
        <p:spPr>
          <a:xfrm>
            <a:off x="7871142" y="1802022"/>
            <a:ext cx="3727300" cy="2481220"/>
          </a:xfrm>
        </p:spPr>
        <p:txBody>
          <a:bodyPr/>
          <a:lstStyle/>
          <a:p>
            <a:r>
              <a:rPr lang="fr-FR" sz="1800"/>
              <a:t>Tendance à l’amélioration </a:t>
            </a:r>
            <a:br>
              <a:rPr lang="fr-FR" sz="1800"/>
            </a:br>
            <a:r>
              <a:rPr lang="fr-FR" sz="1800"/>
              <a:t>de la survie globale avec </a:t>
            </a:r>
            <a:br>
              <a:rPr lang="fr-FR" sz="1800"/>
            </a:br>
            <a:r>
              <a:rPr lang="fr-FR" sz="1800"/>
              <a:t>la radiothérapie</a:t>
            </a:r>
          </a:p>
          <a:p>
            <a:pPr>
              <a:spcBef>
                <a:spcPts val="1200"/>
              </a:spcBef>
            </a:pPr>
            <a:r>
              <a:rPr lang="fr-FR" sz="1800"/>
              <a:t>Taux de survie globale </a:t>
            </a:r>
            <a:br>
              <a:rPr lang="fr-FR" sz="1800"/>
            </a:br>
            <a:r>
              <a:rPr lang="fr-FR" sz="1800"/>
              <a:t>à 3 mois : </a:t>
            </a:r>
            <a:br>
              <a:rPr lang="fr-FR" sz="1800"/>
            </a:br>
            <a:r>
              <a:rPr lang="fr-FR" sz="1800" b="1"/>
              <a:t>51</a:t>
            </a:r>
            <a:r>
              <a:rPr lang="fr-FR" sz="1400" b="1"/>
              <a:t>%</a:t>
            </a:r>
            <a:r>
              <a:rPr lang="fr-FR" sz="1800" b="1"/>
              <a:t> (RT) vs 33</a:t>
            </a:r>
            <a:r>
              <a:rPr lang="fr-FR" sz="1600" b="1"/>
              <a:t>%</a:t>
            </a:r>
            <a:r>
              <a:rPr lang="fr-FR" sz="1800" b="1"/>
              <a:t> (BSC), </a:t>
            </a:r>
            <a:r>
              <a:rPr lang="fr-FR" sz="1800" b="1" i="1"/>
              <a:t>p</a:t>
            </a:r>
            <a:r>
              <a:rPr lang="fr-FR" sz="1800" b="1"/>
              <a:t>=0,07 </a:t>
            </a:r>
          </a:p>
        </p:txBody>
      </p:sp>
      <p:sp>
        <p:nvSpPr>
          <p:cNvPr id="18" name="Espace réservé du texte 17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Survie globale</a:t>
            </a:r>
          </a:p>
          <a:p>
            <a:endParaRPr lang="fr-FR"/>
          </a:p>
        </p:txBody>
      </p:sp>
      <p:grpSp>
        <p:nvGrpSpPr>
          <p:cNvPr id="3" name="Groupe 2"/>
          <p:cNvGrpSpPr/>
          <p:nvPr/>
        </p:nvGrpSpPr>
        <p:grpSpPr>
          <a:xfrm>
            <a:off x="332679" y="5330865"/>
            <a:ext cx="11609385" cy="800112"/>
            <a:chOff x="332679" y="5330865"/>
            <a:chExt cx="11609385" cy="800112"/>
          </a:xfrm>
        </p:grpSpPr>
        <p:sp>
          <p:nvSpPr>
            <p:cNvPr id="13" name="ZoneTexte 12"/>
            <p:cNvSpPr txBox="1"/>
            <p:nvPr/>
          </p:nvSpPr>
          <p:spPr>
            <a:xfrm>
              <a:off x="404942" y="5330865"/>
              <a:ext cx="11537122" cy="800112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Une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seule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fraction de 8 Gray (foie in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toto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)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améliore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les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douleurs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hépatiques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des patients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ayant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un CHC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des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métastases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hépatiques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 avec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une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tendance non significative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d’augmentation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la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globale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Chevron 7"/>
            <p:cNvSpPr/>
            <p:nvPr/>
          </p:nvSpPr>
          <p:spPr>
            <a:xfrm>
              <a:off x="332679" y="5444326"/>
              <a:ext cx="212568" cy="291305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11" name="Graphique 10"/>
          <p:cNvGraphicFramePr/>
          <p:nvPr/>
        </p:nvGraphicFramePr>
        <p:xfrm>
          <a:off x="1117091" y="1480085"/>
          <a:ext cx="6364972" cy="27511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 Box 4"/>
          <p:cNvSpPr txBox="1">
            <a:spLocks noChangeArrowheads="1"/>
          </p:cNvSpPr>
          <p:nvPr/>
        </p:nvSpPr>
        <p:spPr bwMode="auto">
          <a:xfrm rot="16200000">
            <a:off x="299586" y="2522875"/>
            <a:ext cx="1761934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Proportion de </a:t>
            </a:r>
            <a:r>
              <a:rPr kumimoji="0" lang="da-DK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survie</a:t>
            </a:r>
            <a:endParaRPr kumimoji="0" lang="da-DK" sz="13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2514324" y="4153456"/>
            <a:ext cx="3967003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3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Temps (jours)</a:t>
            </a:r>
            <a:endParaRPr kumimoji="0" lang="da-DK" sz="13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5" name="Forme libre 4"/>
          <p:cNvSpPr/>
          <p:nvPr/>
        </p:nvSpPr>
        <p:spPr>
          <a:xfrm>
            <a:off x="1803573" y="1611714"/>
            <a:ext cx="5383161" cy="1246239"/>
          </a:xfrm>
          <a:custGeom>
            <a:avLst/>
            <a:gdLst>
              <a:gd name="connsiteX0" fmla="*/ 5383161 w 5383161"/>
              <a:gd name="connsiteY0" fmla="*/ 1246239 h 1246239"/>
              <a:gd name="connsiteX1" fmla="*/ 4225412 w 5383161"/>
              <a:gd name="connsiteY1" fmla="*/ 1246239 h 1246239"/>
              <a:gd name="connsiteX2" fmla="*/ 4225412 w 5383161"/>
              <a:gd name="connsiteY2" fmla="*/ 1106129 h 1246239"/>
              <a:gd name="connsiteX3" fmla="*/ 3856703 w 5383161"/>
              <a:gd name="connsiteY3" fmla="*/ 1106129 h 1246239"/>
              <a:gd name="connsiteX4" fmla="*/ 3856703 w 5383161"/>
              <a:gd name="connsiteY4" fmla="*/ 1025013 h 1246239"/>
              <a:gd name="connsiteX5" fmla="*/ 3598606 w 5383161"/>
              <a:gd name="connsiteY5" fmla="*/ 1025013 h 1246239"/>
              <a:gd name="connsiteX6" fmla="*/ 3598606 w 5383161"/>
              <a:gd name="connsiteY6" fmla="*/ 951271 h 1246239"/>
              <a:gd name="connsiteX7" fmla="*/ 3318387 w 5383161"/>
              <a:gd name="connsiteY7" fmla="*/ 951271 h 1246239"/>
              <a:gd name="connsiteX8" fmla="*/ 3318387 w 5383161"/>
              <a:gd name="connsiteY8" fmla="*/ 884904 h 1246239"/>
              <a:gd name="connsiteX9" fmla="*/ 3075038 w 5383161"/>
              <a:gd name="connsiteY9" fmla="*/ 884904 h 1246239"/>
              <a:gd name="connsiteX10" fmla="*/ 3075038 w 5383161"/>
              <a:gd name="connsiteY10" fmla="*/ 818536 h 1246239"/>
              <a:gd name="connsiteX11" fmla="*/ 3045541 w 5383161"/>
              <a:gd name="connsiteY11" fmla="*/ 818536 h 1246239"/>
              <a:gd name="connsiteX12" fmla="*/ 3045541 w 5383161"/>
              <a:gd name="connsiteY12" fmla="*/ 759542 h 1246239"/>
              <a:gd name="connsiteX13" fmla="*/ 2979174 w 5383161"/>
              <a:gd name="connsiteY13" fmla="*/ 759542 h 1246239"/>
              <a:gd name="connsiteX14" fmla="*/ 2979174 w 5383161"/>
              <a:gd name="connsiteY14" fmla="*/ 693175 h 1246239"/>
              <a:gd name="connsiteX15" fmla="*/ 2588341 w 5383161"/>
              <a:gd name="connsiteY15" fmla="*/ 693175 h 1246239"/>
              <a:gd name="connsiteX16" fmla="*/ 2588341 w 5383161"/>
              <a:gd name="connsiteY16" fmla="*/ 619433 h 1246239"/>
              <a:gd name="connsiteX17" fmla="*/ 2492477 w 5383161"/>
              <a:gd name="connsiteY17" fmla="*/ 619433 h 1246239"/>
              <a:gd name="connsiteX18" fmla="*/ 2492477 w 5383161"/>
              <a:gd name="connsiteY18" fmla="*/ 530942 h 1246239"/>
              <a:gd name="connsiteX19" fmla="*/ 1799303 w 5383161"/>
              <a:gd name="connsiteY19" fmla="*/ 530942 h 1246239"/>
              <a:gd name="connsiteX20" fmla="*/ 1799303 w 5383161"/>
              <a:gd name="connsiteY20" fmla="*/ 479323 h 1246239"/>
              <a:gd name="connsiteX21" fmla="*/ 1673941 w 5383161"/>
              <a:gd name="connsiteY21" fmla="*/ 479323 h 1246239"/>
              <a:gd name="connsiteX22" fmla="*/ 1673941 w 5383161"/>
              <a:gd name="connsiteY22" fmla="*/ 398207 h 1246239"/>
              <a:gd name="connsiteX23" fmla="*/ 1437967 w 5383161"/>
              <a:gd name="connsiteY23" fmla="*/ 398207 h 1246239"/>
              <a:gd name="connsiteX24" fmla="*/ 1437967 w 5383161"/>
              <a:gd name="connsiteY24" fmla="*/ 339213 h 1246239"/>
              <a:gd name="connsiteX25" fmla="*/ 1342103 w 5383161"/>
              <a:gd name="connsiteY25" fmla="*/ 339213 h 1246239"/>
              <a:gd name="connsiteX26" fmla="*/ 1342103 w 5383161"/>
              <a:gd name="connsiteY26" fmla="*/ 287594 h 1246239"/>
              <a:gd name="connsiteX27" fmla="*/ 1260987 w 5383161"/>
              <a:gd name="connsiteY27" fmla="*/ 287594 h 1246239"/>
              <a:gd name="connsiteX28" fmla="*/ 1260987 w 5383161"/>
              <a:gd name="connsiteY28" fmla="*/ 199104 h 1246239"/>
              <a:gd name="connsiteX29" fmla="*/ 1039761 w 5383161"/>
              <a:gd name="connsiteY29" fmla="*/ 199104 h 1246239"/>
              <a:gd name="connsiteX30" fmla="*/ 1039761 w 5383161"/>
              <a:gd name="connsiteY30" fmla="*/ 140110 h 1246239"/>
              <a:gd name="connsiteX31" fmla="*/ 412954 w 5383161"/>
              <a:gd name="connsiteY31" fmla="*/ 140110 h 1246239"/>
              <a:gd name="connsiteX32" fmla="*/ 412954 w 5383161"/>
              <a:gd name="connsiteY32" fmla="*/ 88491 h 1246239"/>
              <a:gd name="connsiteX33" fmla="*/ 339212 w 5383161"/>
              <a:gd name="connsiteY33" fmla="*/ 88491 h 1246239"/>
              <a:gd name="connsiteX34" fmla="*/ 339212 w 5383161"/>
              <a:gd name="connsiteY34" fmla="*/ 0 h 1246239"/>
              <a:gd name="connsiteX35" fmla="*/ 0 w 5383161"/>
              <a:gd name="connsiteY35" fmla="*/ 0 h 124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83161" h="1246239">
                <a:moveTo>
                  <a:pt x="5383161" y="1246239"/>
                </a:moveTo>
                <a:lnTo>
                  <a:pt x="4225412" y="1246239"/>
                </a:lnTo>
                <a:lnTo>
                  <a:pt x="4225412" y="1106129"/>
                </a:lnTo>
                <a:lnTo>
                  <a:pt x="3856703" y="1106129"/>
                </a:lnTo>
                <a:lnTo>
                  <a:pt x="3856703" y="1025013"/>
                </a:lnTo>
                <a:lnTo>
                  <a:pt x="3598606" y="1025013"/>
                </a:lnTo>
                <a:lnTo>
                  <a:pt x="3598606" y="951271"/>
                </a:lnTo>
                <a:lnTo>
                  <a:pt x="3318387" y="951271"/>
                </a:lnTo>
                <a:lnTo>
                  <a:pt x="3318387" y="884904"/>
                </a:lnTo>
                <a:lnTo>
                  <a:pt x="3075038" y="884904"/>
                </a:lnTo>
                <a:lnTo>
                  <a:pt x="3075038" y="818536"/>
                </a:lnTo>
                <a:lnTo>
                  <a:pt x="3045541" y="818536"/>
                </a:lnTo>
                <a:lnTo>
                  <a:pt x="3045541" y="759542"/>
                </a:lnTo>
                <a:lnTo>
                  <a:pt x="2979174" y="759542"/>
                </a:lnTo>
                <a:lnTo>
                  <a:pt x="2979174" y="693175"/>
                </a:lnTo>
                <a:lnTo>
                  <a:pt x="2588341" y="693175"/>
                </a:lnTo>
                <a:lnTo>
                  <a:pt x="2588341" y="619433"/>
                </a:lnTo>
                <a:lnTo>
                  <a:pt x="2492477" y="619433"/>
                </a:lnTo>
                <a:lnTo>
                  <a:pt x="2492477" y="530942"/>
                </a:lnTo>
                <a:lnTo>
                  <a:pt x="1799303" y="530942"/>
                </a:lnTo>
                <a:lnTo>
                  <a:pt x="1799303" y="479323"/>
                </a:lnTo>
                <a:lnTo>
                  <a:pt x="1673941" y="479323"/>
                </a:lnTo>
                <a:lnTo>
                  <a:pt x="1673941" y="398207"/>
                </a:lnTo>
                <a:lnTo>
                  <a:pt x="1437967" y="398207"/>
                </a:lnTo>
                <a:lnTo>
                  <a:pt x="1437967" y="339213"/>
                </a:lnTo>
                <a:lnTo>
                  <a:pt x="1342103" y="339213"/>
                </a:lnTo>
                <a:lnTo>
                  <a:pt x="1342103" y="287594"/>
                </a:lnTo>
                <a:lnTo>
                  <a:pt x="1260987" y="287594"/>
                </a:lnTo>
                <a:lnTo>
                  <a:pt x="1260987" y="199104"/>
                </a:lnTo>
                <a:lnTo>
                  <a:pt x="1039761" y="199104"/>
                </a:lnTo>
                <a:lnTo>
                  <a:pt x="1039761" y="140110"/>
                </a:lnTo>
                <a:lnTo>
                  <a:pt x="412954" y="140110"/>
                </a:lnTo>
                <a:lnTo>
                  <a:pt x="412954" y="88491"/>
                </a:lnTo>
                <a:lnTo>
                  <a:pt x="339212" y="88491"/>
                </a:lnTo>
                <a:lnTo>
                  <a:pt x="339212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Forme libre 6"/>
          <p:cNvSpPr/>
          <p:nvPr/>
        </p:nvSpPr>
        <p:spPr>
          <a:xfrm>
            <a:off x="1766702" y="1611714"/>
            <a:ext cx="5427406" cy="1747684"/>
          </a:xfrm>
          <a:custGeom>
            <a:avLst/>
            <a:gdLst>
              <a:gd name="connsiteX0" fmla="*/ 5427406 w 5427406"/>
              <a:gd name="connsiteY0" fmla="*/ 1747684 h 1747684"/>
              <a:gd name="connsiteX1" fmla="*/ 4741606 w 5427406"/>
              <a:gd name="connsiteY1" fmla="*/ 1747684 h 1747684"/>
              <a:gd name="connsiteX2" fmla="*/ 4741606 w 5427406"/>
              <a:gd name="connsiteY2" fmla="*/ 1600200 h 1747684"/>
              <a:gd name="connsiteX3" fmla="*/ 4358148 w 5427406"/>
              <a:gd name="connsiteY3" fmla="*/ 1600200 h 1747684"/>
              <a:gd name="connsiteX4" fmla="*/ 4358148 w 5427406"/>
              <a:gd name="connsiteY4" fmla="*/ 1496962 h 1747684"/>
              <a:gd name="connsiteX5" fmla="*/ 4048432 w 5427406"/>
              <a:gd name="connsiteY5" fmla="*/ 1496962 h 1747684"/>
              <a:gd name="connsiteX6" fmla="*/ 4048432 w 5427406"/>
              <a:gd name="connsiteY6" fmla="*/ 1371600 h 1747684"/>
              <a:gd name="connsiteX7" fmla="*/ 3605980 w 5427406"/>
              <a:gd name="connsiteY7" fmla="*/ 1371600 h 1747684"/>
              <a:gd name="connsiteX8" fmla="*/ 3605980 w 5427406"/>
              <a:gd name="connsiteY8" fmla="*/ 1297858 h 1747684"/>
              <a:gd name="connsiteX9" fmla="*/ 3170903 w 5427406"/>
              <a:gd name="connsiteY9" fmla="*/ 1297858 h 1747684"/>
              <a:gd name="connsiteX10" fmla="*/ 3170903 w 5427406"/>
              <a:gd name="connsiteY10" fmla="*/ 1209368 h 1747684"/>
              <a:gd name="connsiteX11" fmla="*/ 2986548 w 5427406"/>
              <a:gd name="connsiteY11" fmla="*/ 1209368 h 1747684"/>
              <a:gd name="connsiteX12" fmla="*/ 2986548 w 5427406"/>
              <a:gd name="connsiteY12" fmla="*/ 1209368 h 1747684"/>
              <a:gd name="connsiteX13" fmla="*/ 2986548 w 5427406"/>
              <a:gd name="connsiteY13" fmla="*/ 1143000 h 1747684"/>
              <a:gd name="connsiteX14" fmla="*/ 1747683 w 5427406"/>
              <a:gd name="connsiteY14" fmla="*/ 1143000 h 1747684"/>
              <a:gd name="connsiteX15" fmla="*/ 1747683 w 5427406"/>
              <a:gd name="connsiteY15" fmla="*/ 988142 h 1747684"/>
              <a:gd name="connsiteX16" fmla="*/ 1696064 w 5427406"/>
              <a:gd name="connsiteY16" fmla="*/ 988142 h 1747684"/>
              <a:gd name="connsiteX17" fmla="*/ 1696064 w 5427406"/>
              <a:gd name="connsiteY17" fmla="*/ 921775 h 1747684"/>
              <a:gd name="connsiteX18" fmla="*/ 1570703 w 5427406"/>
              <a:gd name="connsiteY18" fmla="*/ 921775 h 1747684"/>
              <a:gd name="connsiteX19" fmla="*/ 1570703 w 5427406"/>
              <a:gd name="connsiteY19" fmla="*/ 862781 h 1747684"/>
              <a:gd name="connsiteX20" fmla="*/ 988142 w 5427406"/>
              <a:gd name="connsiteY20" fmla="*/ 862781 h 1747684"/>
              <a:gd name="connsiteX21" fmla="*/ 988142 w 5427406"/>
              <a:gd name="connsiteY21" fmla="*/ 707923 h 1747684"/>
              <a:gd name="connsiteX22" fmla="*/ 907025 w 5427406"/>
              <a:gd name="connsiteY22" fmla="*/ 707923 h 1747684"/>
              <a:gd name="connsiteX23" fmla="*/ 907025 w 5427406"/>
              <a:gd name="connsiteY23" fmla="*/ 634181 h 1747684"/>
              <a:gd name="connsiteX24" fmla="*/ 848032 w 5427406"/>
              <a:gd name="connsiteY24" fmla="*/ 634181 h 1747684"/>
              <a:gd name="connsiteX25" fmla="*/ 848032 w 5427406"/>
              <a:gd name="connsiteY25" fmla="*/ 427704 h 1747684"/>
              <a:gd name="connsiteX26" fmla="*/ 744793 w 5427406"/>
              <a:gd name="connsiteY26" fmla="*/ 427704 h 1747684"/>
              <a:gd name="connsiteX27" fmla="*/ 744793 w 5427406"/>
              <a:gd name="connsiteY27" fmla="*/ 361336 h 1747684"/>
              <a:gd name="connsiteX28" fmla="*/ 685800 w 5427406"/>
              <a:gd name="connsiteY28" fmla="*/ 361336 h 1747684"/>
              <a:gd name="connsiteX29" fmla="*/ 685800 w 5427406"/>
              <a:gd name="connsiteY29" fmla="*/ 213852 h 1747684"/>
              <a:gd name="connsiteX30" fmla="*/ 331838 w 5427406"/>
              <a:gd name="connsiteY30" fmla="*/ 213852 h 1747684"/>
              <a:gd name="connsiteX31" fmla="*/ 331838 w 5427406"/>
              <a:gd name="connsiteY31" fmla="*/ 154858 h 1747684"/>
              <a:gd name="connsiteX32" fmla="*/ 228600 w 5427406"/>
              <a:gd name="connsiteY32" fmla="*/ 154858 h 1747684"/>
              <a:gd name="connsiteX33" fmla="*/ 228600 w 5427406"/>
              <a:gd name="connsiteY33" fmla="*/ 73742 h 1747684"/>
              <a:gd name="connsiteX34" fmla="*/ 81116 w 5427406"/>
              <a:gd name="connsiteY34" fmla="*/ 73742 h 1747684"/>
              <a:gd name="connsiteX35" fmla="*/ 81116 w 5427406"/>
              <a:gd name="connsiteY35" fmla="*/ 0 h 1747684"/>
              <a:gd name="connsiteX36" fmla="*/ 0 w 5427406"/>
              <a:gd name="connsiteY36" fmla="*/ 0 h 174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427406" h="1747684">
                <a:moveTo>
                  <a:pt x="5427406" y="1747684"/>
                </a:moveTo>
                <a:lnTo>
                  <a:pt x="4741606" y="1747684"/>
                </a:lnTo>
                <a:lnTo>
                  <a:pt x="4741606" y="1600200"/>
                </a:lnTo>
                <a:lnTo>
                  <a:pt x="4358148" y="1600200"/>
                </a:lnTo>
                <a:lnTo>
                  <a:pt x="4358148" y="1496962"/>
                </a:lnTo>
                <a:lnTo>
                  <a:pt x="4048432" y="1496962"/>
                </a:lnTo>
                <a:lnTo>
                  <a:pt x="4048432" y="1371600"/>
                </a:lnTo>
                <a:lnTo>
                  <a:pt x="3605980" y="1371600"/>
                </a:lnTo>
                <a:lnTo>
                  <a:pt x="3605980" y="1297858"/>
                </a:lnTo>
                <a:lnTo>
                  <a:pt x="3170903" y="1297858"/>
                </a:lnTo>
                <a:lnTo>
                  <a:pt x="3170903" y="1209368"/>
                </a:lnTo>
                <a:lnTo>
                  <a:pt x="2986548" y="1209368"/>
                </a:lnTo>
                <a:lnTo>
                  <a:pt x="2986548" y="1209368"/>
                </a:lnTo>
                <a:lnTo>
                  <a:pt x="2986548" y="1143000"/>
                </a:lnTo>
                <a:lnTo>
                  <a:pt x="1747683" y="1143000"/>
                </a:lnTo>
                <a:lnTo>
                  <a:pt x="1747683" y="988142"/>
                </a:lnTo>
                <a:lnTo>
                  <a:pt x="1696064" y="988142"/>
                </a:lnTo>
                <a:lnTo>
                  <a:pt x="1696064" y="921775"/>
                </a:lnTo>
                <a:lnTo>
                  <a:pt x="1570703" y="921775"/>
                </a:lnTo>
                <a:lnTo>
                  <a:pt x="1570703" y="862781"/>
                </a:lnTo>
                <a:lnTo>
                  <a:pt x="988142" y="862781"/>
                </a:lnTo>
                <a:lnTo>
                  <a:pt x="988142" y="707923"/>
                </a:lnTo>
                <a:lnTo>
                  <a:pt x="907025" y="707923"/>
                </a:lnTo>
                <a:lnTo>
                  <a:pt x="907025" y="634181"/>
                </a:lnTo>
                <a:lnTo>
                  <a:pt x="848032" y="634181"/>
                </a:lnTo>
                <a:lnTo>
                  <a:pt x="848032" y="427704"/>
                </a:lnTo>
                <a:lnTo>
                  <a:pt x="744793" y="427704"/>
                </a:lnTo>
                <a:lnTo>
                  <a:pt x="744793" y="361336"/>
                </a:lnTo>
                <a:lnTo>
                  <a:pt x="685800" y="361336"/>
                </a:lnTo>
                <a:lnTo>
                  <a:pt x="685800" y="213852"/>
                </a:lnTo>
                <a:lnTo>
                  <a:pt x="331838" y="213852"/>
                </a:lnTo>
                <a:lnTo>
                  <a:pt x="331838" y="154858"/>
                </a:lnTo>
                <a:lnTo>
                  <a:pt x="228600" y="154858"/>
                </a:lnTo>
                <a:lnTo>
                  <a:pt x="228600" y="73742"/>
                </a:lnTo>
                <a:lnTo>
                  <a:pt x="81116" y="73742"/>
                </a:lnTo>
                <a:lnTo>
                  <a:pt x="81116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9" name="Tableau 18"/>
          <p:cNvGraphicFramePr>
            <a:graphicFrameLocks noGrp="1"/>
          </p:cNvGraphicFramePr>
          <p:nvPr/>
        </p:nvGraphicFramePr>
        <p:xfrm>
          <a:off x="984577" y="4323041"/>
          <a:ext cx="6489060" cy="71444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2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06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15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624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64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866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398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55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52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939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5695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7336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077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6207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38147">
                <a:tc gridSpan="12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147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33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29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23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14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147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33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20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15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14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20" name="Connecteur droit 19"/>
          <p:cNvCxnSpPr/>
          <p:nvPr/>
        </p:nvCxnSpPr>
        <p:spPr>
          <a:xfrm>
            <a:off x="1727098" y="4457981"/>
            <a:ext cx="5764565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ZoneTexte 20"/>
          <p:cNvSpPr txBox="1"/>
          <p:nvPr/>
        </p:nvSpPr>
        <p:spPr>
          <a:xfrm>
            <a:off x="5118549" y="1843133"/>
            <a:ext cx="26297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Radiation + BSC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339FD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Les meilleurs soins de support</a:t>
            </a:r>
          </a:p>
        </p:txBody>
      </p:sp>
      <p:sp>
        <p:nvSpPr>
          <p:cNvPr id="23" name="Rectangle à coins arrondis 22"/>
          <p:cNvSpPr/>
          <p:nvPr/>
        </p:nvSpPr>
        <p:spPr>
          <a:xfrm>
            <a:off x="978568" y="1347538"/>
            <a:ext cx="6753727" cy="3753852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55999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2661777"/>
          </a:xfrm>
          <a:prstGeom prst="rect">
            <a:avLst/>
          </a:prstGeom>
        </p:spPr>
        <p:txBody>
          <a:bodyPr/>
          <a:lstStyle/>
          <a:p>
            <a:r>
              <a:rPr lang="en-US" sz="4000" dirty="0" err="1"/>
              <a:t>Tislelizumab</a:t>
            </a:r>
            <a:r>
              <a:rPr lang="en-US" sz="4000" dirty="0"/>
              <a:t> vs. sorafenib </a:t>
            </a:r>
            <a:r>
              <a:rPr lang="en-US" sz="4000" dirty="0" err="1"/>
              <a:t>en</a:t>
            </a:r>
            <a:r>
              <a:rPr lang="en-US" sz="4000" dirty="0"/>
              <a:t> L1 du CHC : </a:t>
            </a:r>
            <a:br>
              <a:rPr lang="en-US" sz="4000" dirty="0"/>
            </a:br>
            <a:r>
              <a:rPr lang="en-US" sz="4000" dirty="0" err="1"/>
              <a:t>Analyse</a:t>
            </a:r>
            <a:r>
              <a:rPr lang="en-US" sz="4000" dirty="0"/>
              <a:t> de </a:t>
            </a:r>
            <a:r>
              <a:rPr lang="en-US" sz="4000" dirty="0" err="1"/>
              <a:t>l’impact</a:t>
            </a:r>
            <a:r>
              <a:rPr lang="en-US" sz="4000" dirty="0"/>
              <a:t> sur la </a:t>
            </a:r>
            <a:r>
              <a:rPr lang="en-US" sz="4000" dirty="0" err="1"/>
              <a:t>qualité</a:t>
            </a:r>
            <a:r>
              <a:rPr lang="en-US" sz="4000" dirty="0"/>
              <a:t> de vie (</a:t>
            </a:r>
            <a:r>
              <a:rPr lang="en-US" sz="4000" b="1" dirty="0"/>
              <a:t>RATIONALE-301)</a:t>
            </a:r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73574"/>
            <a:ext cx="1628078" cy="2848396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R. Finn 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#495</a:t>
            </a:r>
          </a:p>
        </p:txBody>
      </p:sp>
    </p:spTree>
    <p:extLst>
      <p:ext uri="{BB962C8B-B14F-4D97-AF65-F5344CB8AC3E}">
        <p14:creationId xmlns:p14="http://schemas.microsoft.com/office/powerpoint/2010/main" val="13963565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RATIONALE 301 : </a:t>
            </a:r>
            <a:r>
              <a:rPr lang="en-US" dirty="0" err="1"/>
              <a:t>Tislelizumab</a:t>
            </a:r>
            <a:r>
              <a:rPr lang="en-US" dirty="0"/>
              <a:t> vs </a:t>
            </a:r>
            <a:r>
              <a:rPr lang="en-US" dirty="0" err="1"/>
              <a:t>Soraf</a:t>
            </a:r>
            <a:r>
              <a:rPr lang="en-US" dirty="0"/>
              <a:t> en L1 CHC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R. Finn et al., ASCO GI</a:t>
            </a:r>
            <a:r>
              <a:rPr lang="fr-FR" baseline="30000" dirty="0"/>
              <a:t>®</a:t>
            </a:r>
            <a:r>
              <a:rPr lang="fr-FR" dirty="0"/>
              <a:t> 2023, Abs #495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663653" y="1339798"/>
            <a:ext cx="10915172" cy="689970"/>
          </a:xfrm>
        </p:spPr>
        <p:txBody>
          <a:bodyPr/>
          <a:lstStyle/>
          <a:p>
            <a:r>
              <a:rPr lang="fr-FR" sz="1800" dirty="0"/>
              <a:t>Le </a:t>
            </a:r>
            <a:r>
              <a:rPr lang="fr-FR" sz="1800" dirty="0" err="1"/>
              <a:t>tislelizumab</a:t>
            </a:r>
            <a:r>
              <a:rPr lang="fr-FR" sz="1800" dirty="0"/>
              <a:t> </a:t>
            </a:r>
            <a:r>
              <a:rPr lang="fr-FR" sz="1600" dirty="0"/>
              <a:t>(TIS), </a:t>
            </a:r>
            <a:r>
              <a:rPr lang="fr-FR" sz="1800" dirty="0"/>
              <a:t>un anticorps monoclonal anti-PD-1, a démontré des réponses durables et </a:t>
            </a:r>
            <a:br>
              <a:rPr lang="fr-FR" sz="1800" dirty="0"/>
            </a:br>
            <a:r>
              <a:rPr lang="fr-FR" sz="1800" dirty="0"/>
              <a:t>a été bien toléré en monothérapie en L2+ chez des patients pris en charge pour un CHC avancé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11254994" cy="582613"/>
          </a:xfrm>
        </p:spPr>
        <p:txBody>
          <a:bodyPr/>
          <a:lstStyle/>
          <a:p>
            <a:r>
              <a:rPr lang="da-DK" dirty="0"/>
              <a:t>Données présentées à l’ASCO GI : Données de Qualité de vie et des symptomes liés au CHC</a:t>
            </a:r>
          </a:p>
        </p:txBody>
      </p:sp>
      <p:sp>
        <p:nvSpPr>
          <p:cNvPr id="14" name="ZoneTexte 13"/>
          <p:cNvSpPr txBox="1"/>
          <p:nvPr/>
        </p:nvSpPr>
        <p:spPr>
          <a:xfrm>
            <a:off x="9164096" y="4792965"/>
            <a:ext cx="23162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Qin et al., Future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Oncol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2021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804816" y="2278195"/>
            <a:ext cx="4380133" cy="272503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Phase III randomisée</a:t>
            </a:r>
            <a:endParaRPr kumimoji="0" lang="da-DK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d’inclusion 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CHC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confirmé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histologiquement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Patients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naifs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systémique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BCLC Stage B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Child-Pugh A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≥1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lésion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mesurable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RECIST v1.1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≤1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Absence de thrombus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tumoral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obstruant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la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veine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porte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et la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veine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cave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inférieure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9237302" y="3161798"/>
            <a:ext cx="2144125" cy="957824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Treatment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jusqu’à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progression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toxicité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intolérable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Rectangle à coins arrondis 19"/>
          <p:cNvSpPr/>
          <p:nvPr/>
        </p:nvSpPr>
        <p:spPr>
          <a:xfrm>
            <a:off x="639745" y="2130251"/>
            <a:ext cx="10912511" cy="302091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C02E59CE-1BA2-C7AE-D7A9-E8302B8BF1FD}"/>
              </a:ext>
            </a:extLst>
          </p:cNvPr>
          <p:cNvGrpSpPr/>
          <p:nvPr/>
        </p:nvGrpSpPr>
        <p:grpSpPr>
          <a:xfrm>
            <a:off x="5247341" y="2450789"/>
            <a:ext cx="3536880" cy="2379843"/>
            <a:chOff x="-8368174" y="2260470"/>
            <a:chExt cx="3536880" cy="2379843"/>
          </a:xfrm>
        </p:grpSpPr>
        <p:sp>
          <p:nvSpPr>
            <p:cNvPr id="15" name="Parenthèse ouvrante 14"/>
            <p:cNvSpPr/>
            <p:nvPr/>
          </p:nvSpPr>
          <p:spPr>
            <a:xfrm>
              <a:off x="-8102146" y="2755574"/>
              <a:ext cx="565882" cy="1411175"/>
            </a:xfrm>
            <a:prstGeom prst="leftBracket">
              <a:avLst>
                <a:gd name="adj" fmla="val 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-7414717" y="3650105"/>
              <a:ext cx="2583423" cy="990208"/>
            </a:xfrm>
            <a:prstGeom prst="roundRect">
              <a:avLst>
                <a:gd name="adj" fmla="val 11181"/>
              </a:avLst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Sorafenib</a:t>
              </a:r>
              <a:b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400 mg X 2 par jour</a:t>
              </a:r>
            </a:p>
          </p:txBody>
        </p:sp>
        <p:sp>
          <p:nvSpPr>
            <p:cNvPr id="18" name="Ellipse 17"/>
            <p:cNvSpPr/>
            <p:nvPr/>
          </p:nvSpPr>
          <p:spPr>
            <a:xfrm>
              <a:off x="-8368174" y="3195133"/>
              <a:ext cx="532056" cy="532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lIns="13500" tIns="13500" rIns="13500" bIns="13500" rtlCol="0" anchor="b"/>
            <a:lstStyle/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</a:t>
              </a:r>
              <a:b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altLang="zh-CN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1:1</a:t>
              </a:r>
              <a:endPara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-7414717" y="2260470"/>
              <a:ext cx="2583423" cy="990208"/>
            </a:xfrm>
            <a:prstGeom prst="roundRect">
              <a:avLst>
                <a:gd name="adj" fmla="val 12195"/>
              </a:avLst>
            </a:prstGeom>
            <a:solidFill>
              <a:schemeClr val="accent5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Tislelizumab</a:t>
              </a:r>
              <a:b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200 mg IV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toutes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les 3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sem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7" name="Espace réservé du texte 24">
            <a:extLst>
              <a:ext uri="{FF2B5EF4-FFF2-40B4-BE49-F238E27FC236}">
                <a16:creationId xmlns:a16="http://schemas.microsoft.com/office/drawing/2014/main" id="{425D6890-DA7B-E598-F96E-15EA4C4CA4AD}"/>
              </a:ext>
            </a:extLst>
          </p:cNvPr>
          <p:cNvSpPr txBox="1">
            <a:spLocks/>
          </p:cNvSpPr>
          <p:nvPr/>
        </p:nvSpPr>
        <p:spPr>
          <a:xfrm>
            <a:off x="663653" y="5375868"/>
            <a:ext cx="10915172" cy="633047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principal atteint 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(M. </a:t>
            </a:r>
            <a:r>
              <a:rPr kumimoji="0" lang="fr-FR" sz="16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Kudo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et al., ESMO</a:t>
            </a:r>
            <a:r>
              <a:rPr kumimoji="0" lang="fr-FR" sz="1600" b="0" i="1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®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2022, Abs #LBA36)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Non infériorité du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Tis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en SG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(15.9mois vs 14.1 mois; HR 0.85 (IC95%: 0.712, 1.019, p= 0.0398). 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2B160FCB-C0FE-6262-73D5-B4DFAC2AF983}"/>
              </a:ext>
            </a:extLst>
          </p:cNvPr>
          <p:cNvGrpSpPr/>
          <p:nvPr/>
        </p:nvGrpSpPr>
        <p:grpSpPr>
          <a:xfrm>
            <a:off x="9029619" y="2514152"/>
            <a:ext cx="117884" cy="2253116"/>
            <a:chOff x="9203915" y="2219156"/>
            <a:chExt cx="117884" cy="2253116"/>
          </a:xfrm>
        </p:grpSpPr>
        <p:cxnSp>
          <p:nvCxnSpPr>
            <p:cNvPr id="10" name="Connecteur droit 9">
              <a:extLst>
                <a:ext uri="{FF2B5EF4-FFF2-40B4-BE49-F238E27FC236}">
                  <a16:creationId xmlns:a16="http://schemas.microsoft.com/office/drawing/2014/main" id="{07DEFBB7-5CCE-557B-FE0D-099FC1BC2641}"/>
                </a:ext>
              </a:extLst>
            </p:cNvPr>
            <p:cNvCxnSpPr>
              <a:cxnSpLocks/>
            </p:cNvCxnSpPr>
            <p:nvPr/>
          </p:nvCxnSpPr>
          <p:spPr>
            <a:xfrm>
              <a:off x="9203916" y="2219156"/>
              <a:ext cx="0" cy="2253116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Freeform 55">
              <a:extLst>
                <a:ext uri="{FF2B5EF4-FFF2-40B4-BE49-F238E27FC236}">
                  <a16:creationId xmlns:a16="http://schemas.microsoft.com/office/drawing/2014/main" id="{880F29CC-E107-8F87-FC66-635CFAF5E479}"/>
                </a:ext>
              </a:extLst>
            </p:cNvPr>
            <p:cNvSpPr/>
            <p:nvPr/>
          </p:nvSpPr>
          <p:spPr>
            <a:xfrm rot="5400000">
              <a:off x="9051310" y="3286772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07107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RATIONALE 301 : </a:t>
            </a:r>
            <a:r>
              <a:rPr lang="en-US" dirty="0" err="1"/>
              <a:t>Tislelizumab</a:t>
            </a:r>
            <a:r>
              <a:rPr lang="en-US" dirty="0"/>
              <a:t> vs </a:t>
            </a:r>
            <a:r>
              <a:rPr lang="en-US" dirty="0" err="1"/>
              <a:t>Soraf</a:t>
            </a:r>
            <a:r>
              <a:rPr lang="en-US" dirty="0"/>
              <a:t> en L1 CHC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R. Finn et al., ASCO GI</a:t>
            </a:r>
            <a:r>
              <a:rPr lang="fr-FR" baseline="30000" dirty="0"/>
              <a:t>®</a:t>
            </a:r>
            <a:r>
              <a:rPr lang="fr-FR" dirty="0"/>
              <a:t> 2023, Abs #495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4100567" cy="582613"/>
          </a:xfrm>
        </p:spPr>
        <p:txBody>
          <a:bodyPr/>
          <a:lstStyle/>
          <a:p>
            <a:r>
              <a:rPr lang="da-DK" dirty="0"/>
              <a:t>Phase III R </a:t>
            </a:r>
            <a:r>
              <a:rPr lang="da-DK" sz="2000" b="0" dirty="0"/>
              <a:t>(n=674)</a:t>
            </a:r>
            <a:endParaRPr lang="da-DK" b="0" dirty="0"/>
          </a:p>
        </p:txBody>
      </p:sp>
      <p:graphicFrame>
        <p:nvGraphicFramePr>
          <p:cNvPr id="11" name="Tableau 10">
            <a:extLst>
              <a:ext uri="{FF2B5EF4-FFF2-40B4-BE49-F238E27FC236}">
                <a16:creationId xmlns:a16="http://schemas.microsoft.com/office/drawing/2014/main" id="{7D0FF63A-6820-4B58-4240-5060FCDA8A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0674732"/>
              </p:ext>
            </p:extLst>
          </p:nvPr>
        </p:nvGraphicFramePr>
        <p:xfrm>
          <a:off x="2955033" y="841828"/>
          <a:ext cx="8815780" cy="5232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1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694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6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6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97562">
                <a:tc gridSpan="2">
                  <a:txBody>
                    <a:bodyPr/>
                    <a:lstStyle/>
                    <a:p>
                      <a:pPr algn="l"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Tislelizumab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(n=342)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Sorafenib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(n=332)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7562">
                <a:tc grid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Age </a:t>
                      </a: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médian</a:t>
                      </a: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années</a:t>
                      </a: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 (rang)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62,0 (25,0 – 86,0)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60,0 (23,0 – 86,0)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7562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Homme</a:t>
                      </a: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, n(%)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289 (84,5)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281 (84,6)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7562">
                <a:tc rowSpan="3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Région</a:t>
                      </a: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géographique</a:t>
                      </a: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, n(%)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Asie (hors Japon)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215 (62,9)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210 (63,3)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7562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Japon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38 (11,1)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39 (11,7)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7562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Reste du </a:t>
                      </a:r>
                      <a:r>
                        <a:rPr lang="fr-FR" sz="1000" b="0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monde</a:t>
                      </a:r>
                      <a:r>
                        <a:rPr lang="fr-FR" sz="1000" b="0" kern="1200" baseline="300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</a:t>
                      </a:r>
                      <a:endParaRPr lang="fr-FR" sz="1000" b="0" kern="1200" baseline="300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89 (26,0)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83 (25,0)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7562">
                <a:tc row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ECOG PS, n (%)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183 (53,5)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181 (54,5)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7562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159 (46,5)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151 (45,5)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7562">
                <a:tc row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BCLC stating at study entry, n (%)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 (20,5)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 (24,1)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7562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272 (79,5)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252 (75,1)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639646"/>
                  </a:ext>
                </a:extLst>
              </a:tr>
              <a:tr h="197562">
                <a:tc rowSpan="4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000" dirty="0" err="1">
                          <a:solidFill>
                            <a:schemeClr val="tx1"/>
                          </a:solidFill>
                        </a:rPr>
                        <a:t>Étiologie</a:t>
                      </a: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 du CHC, n (%)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HBV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203 (59,4)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206 (62,0)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0780026"/>
                  </a:ext>
                </a:extLst>
              </a:tr>
              <a:tr h="197562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HCV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46 (13,5)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39 (11,7)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0928556"/>
                  </a:ext>
                </a:extLst>
              </a:tr>
              <a:tr h="197562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Co-infection VHB et VHC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 (3,2)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(2,1)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036608"/>
                  </a:ext>
                </a:extLst>
              </a:tr>
              <a:tr h="197562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Non-viral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82 (24,0)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 (24,1)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836333"/>
                  </a:ext>
                </a:extLst>
              </a:tr>
              <a:tr h="197562">
                <a:tc grid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Propagation </a:t>
                      </a:r>
                      <a:r>
                        <a:rPr lang="en-US" sz="1000" dirty="0" err="1">
                          <a:solidFill>
                            <a:schemeClr val="tx1"/>
                          </a:solidFill>
                        </a:rPr>
                        <a:t>extrahépatique</a:t>
                      </a: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, n (%)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219 (64,0)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198 (59,6)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9549987"/>
                  </a:ext>
                </a:extLst>
              </a:tr>
              <a:tr h="197562">
                <a:tc grid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Invasion </a:t>
                      </a:r>
                      <a:r>
                        <a:rPr lang="en-US" sz="1000" dirty="0" err="1">
                          <a:solidFill>
                            <a:schemeClr val="tx1"/>
                          </a:solidFill>
                        </a:rPr>
                        <a:t>macrovasculaire</a:t>
                      </a: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, n (%)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51 (14,9)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(14,8)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399704"/>
                  </a:ext>
                </a:extLst>
              </a:tr>
              <a:tr h="197562">
                <a:tc grid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000" dirty="0" err="1">
                          <a:solidFill>
                            <a:schemeClr val="tx1"/>
                          </a:solidFill>
                        </a:rPr>
                        <a:t>Thérapie</a:t>
                      </a: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 locale et </a:t>
                      </a:r>
                      <a:r>
                        <a:rPr lang="en-US" sz="1000" dirty="0" err="1">
                          <a:solidFill>
                            <a:schemeClr val="tx1"/>
                          </a:solidFill>
                        </a:rPr>
                        <a:t>régionale</a:t>
                      </a: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, n (%)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265 (77,5)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250 (75,3)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4475171"/>
                  </a:ext>
                </a:extLst>
              </a:tr>
              <a:tr h="197562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AFP </a:t>
                      </a:r>
                      <a:r>
                        <a:rPr lang="en-US" sz="1000" u="sng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 400 ng/ml, n (%)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135 (39,5)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116 (34,9)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6389720"/>
                  </a:ext>
                </a:extLst>
              </a:tr>
              <a:tr h="197562">
                <a:tc row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Child-Pugh score, n (%)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263 (76,9)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248 (74,7)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112295"/>
                  </a:ext>
                </a:extLst>
              </a:tr>
              <a:tr h="197562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77 (22,5)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84 (25,3)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68698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12193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RATIONALE 301 : </a:t>
            </a:r>
            <a:r>
              <a:rPr lang="en-US" dirty="0" err="1"/>
              <a:t>Tislelizumab</a:t>
            </a:r>
            <a:r>
              <a:rPr lang="en-US" dirty="0"/>
              <a:t> vs </a:t>
            </a:r>
            <a:r>
              <a:rPr lang="en-US" dirty="0" err="1"/>
              <a:t>Soraf</a:t>
            </a:r>
            <a:r>
              <a:rPr lang="en-US" dirty="0"/>
              <a:t> en L1 CHC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R. Finn et al., ASCO GI</a:t>
            </a:r>
            <a:r>
              <a:rPr lang="fr-FR" baseline="30000" dirty="0"/>
              <a:t>®</a:t>
            </a:r>
            <a:r>
              <a:rPr lang="fr-FR" dirty="0"/>
              <a:t> 2023, Abs #495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Phase III R </a:t>
            </a:r>
            <a:r>
              <a:rPr lang="da-DK" sz="2000" b="0" dirty="0"/>
              <a:t>(n=674)</a:t>
            </a:r>
            <a:endParaRPr lang="da-DK" b="0" dirty="0"/>
          </a:p>
        </p:txBody>
      </p:sp>
      <p:graphicFrame>
        <p:nvGraphicFramePr>
          <p:cNvPr id="11" name="Tableau 10">
            <a:extLst>
              <a:ext uri="{FF2B5EF4-FFF2-40B4-BE49-F238E27FC236}">
                <a16:creationId xmlns:a16="http://schemas.microsoft.com/office/drawing/2014/main" id="{DEF267F9-B15F-5C6D-B2B4-FAD9C8883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7078113"/>
              </p:ext>
            </p:extLst>
          </p:nvPr>
        </p:nvGraphicFramePr>
        <p:xfrm>
          <a:off x="6261904" y="1213245"/>
          <a:ext cx="5609480" cy="44632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74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758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320">
                  <a:extLst>
                    <a:ext uri="{9D8B030D-6E8A-4147-A177-3AD203B41FA5}">
                      <a16:colId xmlns:a16="http://schemas.microsoft.com/office/drawing/2014/main" val="2302036789"/>
                    </a:ext>
                  </a:extLst>
                </a:gridCol>
                <a:gridCol w="1104837">
                  <a:extLst>
                    <a:ext uri="{9D8B030D-6E8A-4147-A177-3AD203B41FA5}">
                      <a16:colId xmlns:a16="http://schemas.microsoft.com/office/drawing/2014/main" val="3508483204"/>
                    </a:ext>
                  </a:extLst>
                </a:gridCol>
                <a:gridCol w="122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38585">
                <a:tc gridSpan="2">
                  <a:txBody>
                    <a:bodyPr/>
                    <a:lstStyle/>
                    <a:p>
                      <a:pPr algn="l"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Tislelizumab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b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(n=342)</a:t>
                      </a:r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Sorafenib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b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(n=332)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5913">
                <a:tc gridSpan="5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b="1" dirty="0">
                          <a:solidFill>
                            <a:schemeClr val="bg1"/>
                          </a:solidFill>
                        </a:rPr>
                        <a:t>QLQ-C30</a:t>
                      </a:r>
                      <a:endParaRPr lang="en-US" sz="1000" b="1" dirty="0">
                        <a:solidFill>
                          <a:schemeClr val="bg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5913">
                <a:tc row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Echelle</a:t>
                      </a: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 GHS/</a:t>
                      </a: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QoL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Patients avec événement, n (%)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 (19.9)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 (19.9)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 (25.6)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913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stratifié (IC 95 %)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0.68 (0.49, 0.94)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0.68 (0.49, 0.94)</a:t>
                      </a:r>
                      <a:endParaRPr lang="fr-FR"/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910908"/>
                  </a:ext>
                </a:extLst>
              </a:tr>
              <a:tr h="285913">
                <a:tc row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Échelle</a:t>
                      </a: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 de </a:t>
                      </a: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fonctionnement</a:t>
                      </a: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000" dirty="0" err="1">
                          <a:solidFill>
                            <a:schemeClr val="tx1"/>
                          </a:solidFill>
                        </a:rPr>
                        <a:t>physique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Patients avec événement, n (%)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(16.67)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(16.67)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94 (28.3)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913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stratifié (IC 95 %)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0.46 (0.33, 0.63)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0.46 (0.33, 0.63)</a:t>
                      </a:r>
                      <a:endParaRPr lang="fr-FR"/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913">
                <a:tc row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dirty="0">
                          <a:solidFill>
                            <a:schemeClr val="tx1"/>
                          </a:solidFill>
                        </a:rPr>
                        <a:t>Fatigue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Patients avec événement, n (%)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(16.67)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96 (28.1)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150 (45.2)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5913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stratifié (IC 95 %)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0.46 (0.33, 0.63)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0.48 (0.37, 0.63)</a:t>
                      </a:r>
                      <a:endParaRPr lang="fr-FR"/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5913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da-DK" sz="1000" b="1" dirty="0">
                          <a:solidFill>
                            <a:schemeClr val="bg1"/>
                          </a:solidFill>
                        </a:rPr>
                        <a:t>QLQ-HCC18</a:t>
                      </a:r>
                      <a:endParaRPr lang="en-US" sz="1000" b="1" dirty="0">
                        <a:solidFill>
                          <a:schemeClr val="bg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1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1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1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5913">
                <a:tc row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Score de </a:t>
                      </a:r>
                      <a:r>
                        <a:rPr lang="en-US" sz="1000" dirty="0" err="1">
                          <a:solidFill>
                            <a:schemeClr val="tx1"/>
                          </a:solidFill>
                        </a:rPr>
                        <a:t>l'indice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Patients avec événement, n (%)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(16.67)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 (12.0)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53 (16.0)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0780026"/>
                  </a:ext>
                </a:extLst>
              </a:tr>
              <a:tr h="285913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stratifié (IC 95 %)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0.46 (0.33, 0.63)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0.53 (0.34, 0.81)</a:t>
                      </a:r>
                      <a:endParaRPr lang="fr-FR"/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0928556"/>
                  </a:ext>
                </a:extLst>
              </a:tr>
              <a:tr h="285913">
                <a:tc row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000">
                          <a:solidFill>
                            <a:schemeClr val="tx1"/>
                          </a:solidFill>
                        </a:rPr>
                        <a:t>Douleur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Patients avec événement, n (%)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(16.67)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 (20.5)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 (22.6)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9549987"/>
                  </a:ext>
                </a:extLst>
              </a:tr>
              <a:tr h="285913">
                <a:tc vMerge="1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stratifié (IC 95 %)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0.46 (0.33, 0.63)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0.78 (0.56, 1.09)</a:t>
                      </a:r>
                      <a:endParaRPr lang="fr-FR"/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399704"/>
                  </a:ext>
                </a:extLst>
              </a:tr>
              <a:tr h="285913">
                <a:tc rowSpan="2"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Fatigue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Patients avec événement, n (%)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(16.67)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91 (26.6)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121 (36.4)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112295"/>
                  </a:ext>
                </a:extLst>
              </a:tr>
              <a:tr h="285913">
                <a:tc vMerge="1">
                  <a:txBody>
                    <a:bodyPr/>
                    <a:lstStyle/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stratifié (IC 95 %)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0.46 (0.33, 0.63)</a:t>
                      </a:r>
                      <a:endParaRPr lang="fr-FR" sz="11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0.60 (0.46, 0.80)</a:t>
                      </a:r>
                      <a:endParaRPr lang="fr-FR" dirty="0"/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10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6869844"/>
                  </a:ext>
                </a:extLst>
              </a:tr>
            </a:tbl>
          </a:graphicData>
        </a:graphic>
      </p:graphicFrame>
      <p:sp>
        <p:nvSpPr>
          <p:cNvPr id="14" name="Rectangle à coins arrondis 19">
            <a:extLst>
              <a:ext uri="{FF2B5EF4-FFF2-40B4-BE49-F238E27FC236}">
                <a16:creationId xmlns:a16="http://schemas.microsoft.com/office/drawing/2014/main" id="{3AB3E81D-8176-4ADA-2ED9-35B5FBE393A5}"/>
              </a:ext>
            </a:extLst>
          </p:cNvPr>
          <p:cNvSpPr/>
          <p:nvPr/>
        </p:nvSpPr>
        <p:spPr>
          <a:xfrm>
            <a:off x="468923" y="1386672"/>
            <a:ext cx="5710813" cy="4561951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itre 23">
            <a:extLst>
              <a:ext uri="{FF2B5EF4-FFF2-40B4-BE49-F238E27FC236}">
                <a16:creationId xmlns:a16="http://schemas.microsoft.com/office/drawing/2014/main" id="{63ECBA6C-881E-DDB3-04C8-653DB9EC68A2}"/>
              </a:ext>
            </a:extLst>
          </p:cNvPr>
          <p:cNvSpPr txBox="1">
            <a:spLocks/>
          </p:cNvSpPr>
          <p:nvPr/>
        </p:nvSpPr>
        <p:spPr>
          <a:xfrm>
            <a:off x="866021" y="1243968"/>
            <a:ext cx="5015428" cy="291402"/>
          </a:xfrm>
          <a:prstGeom prst="rect">
            <a:avLst/>
          </a:prstGeom>
          <a:solidFill>
            <a:schemeClr val="bg1"/>
          </a:solidFill>
        </p:spPr>
        <p:txBody>
          <a:bodyPr numCol="1" anchor="ctr" anchorCtr="0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2800" b="1" i="0" kern="1200" baseline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Changement par rapport à la ligne de base pour EORTC QLQ-C30</a:t>
            </a:r>
            <a:endParaRPr kumimoji="0" lang="da-DK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grpSp>
        <p:nvGrpSpPr>
          <p:cNvPr id="140" name="Groupe 139">
            <a:extLst>
              <a:ext uri="{FF2B5EF4-FFF2-40B4-BE49-F238E27FC236}">
                <a16:creationId xmlns:a16="http://schemas.microsoft.com/office/drawing/2014/main" id="{8CE30955-08D7-20A4-2832-55EB9B15C02B}"/>
              </a:ext>
            </a:extLst>
          </p:cNvPr>
          <p:cNvGrpSpPr/>
          <p:nvPr/>
        </p:nvGrpSpPr>
        <p:grpSpPr>
          <a:xfrm>
            <a:off x="792658" y="1601433"/>
            <a:ext cx="5197834" cy="1787928"/>
            <a:chOff x="640258" y="1641625"/>
            <a:chExt cx="5368656" cy="1787928"/>
          </a:xfrm>
        </p:grpSpPr>
        <p:sp>
          <p:nvSpPr>
            <p:cNvPr id="141" name="ZoneTexte 140">
              <a:extLst>
                <a:ext uri="{FF2B5EF4-FFF2-40B4-BE49-F238E27FC236}">
                  <a16:creationId xmlns:a16="http://schemas.microsoft.com/office/drawing/2014/main" id="{76CDFFDF-9D81-EAE6-CC23-6B5374B63489}"/>
                </a:ext>
              </a:extLst>
            </p:cNvPr>
            <p:cNvSpPr txBox="1"/>
            <p:nvPr/>
          </p:nvSpPr>
          <p:spPr>
            <a:xfrm>
              <a:off x="640258" y="1641625"/>
              <a:ext cx="3736879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Changements du score moyen LS par rapport à la ligne de base</a:t>
              </a:r>
            </a:p>
          </p:txBody>
        </p:sp>
        <p:sp>
          <p:nvSpPr>
            <p:cNvPr id="142" name="ZoneTexte 141">
              <a:extLst>
                <a:ext uri="{FF2B5EF4-FFF2-40B4-BE49-F238E27FC236}">
                  <a16:creationId xmlns:a16="http://schemas.microsoft.com/office/drawing/2014/main" id="{72109BA6-3EAB-C50D-34AA-4F2446BE1EAA}"/>
                </a:ext>
              </a:extLst>
            </p:cNvPr>
            <p:cNvSpPr txBox="1"/>
            <p:nvPr/>
          </p:nvSpPr>
          <p:spPr>
            <a:xfrm>
              <a:off x="1135463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GHS/QoL</a:t>
              </a:r>
              <a:b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n=220, SOR n=176)</a:t>
              </a:r>
            </a:p>
          </p:txBody>
        </p:sp>
        <p:sp>
          <p:nvSpPr>
            <p:cNvPr id="143" name="ZoneTexte 142">
              <a:extLst>
                <a:ext uri="{FF2B5EF4-FFF2-40B4-BE49-F238E27FC236}">
                  <a16:creationId xmlns:a16="http://schemas.microsoft.com/office/drawing/2014/main" id="{091D5FE2-9DD3-A4C2-7E6D-5C81E9D1C954}"/>
                </a:ext>
              </a:extLst>
            </p:cNvPr>
            <p:cNvSpPr txBox="1"/>
            <p:nvPr/>
          </p:nvSpPr>
          <p:spPr>
            <a:xfrm>
              <a:off x="2827123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Fonctionnement physique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n=220, SOR n=176)</a:t>
              </a:r>
            </a:p>
          </p:txBody>
        </p:sp>
        <p:sp>
          <p:nvSpPr>
            <p:cNvPr id="144" name="ZoneTexte 143">
              <a:extLst>
                <a:ext uri="{FF2B5EF4-FFF2-40B4-BE49-F238E27FC236}">
                  <a16:creationId xmlns:a16="http://schemas.microsoft.com/office/drawing/2014/main" id="{1E31CB36-AB00-CE08-E320-33CFE3256C68}"/>
                </a:ext>
              </a:extLst>
            </p:cNvPr>
            <p:cNvSpPr txBox="1"/>
            <p:nvPr/>
          </p:nvSpPr>
          <p:spPr>
            <a:xfrm>
              <a:off x="4518781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Fatigue</a:t>
              </a:r>
              <a:b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n=220, SOR n=176)</a:t>
              </a:r>
            </a:p>
          </p:txBody>
        </p:sp>
        <p:grpSp>
          <p:nvGrpSpPr>
            <p:cNvPr id="145" name="Groupe 144">
              <a:extLst>
                <a:ext uri="{FF2B5EF4-FFF2-40B4-BE49-F238E27FC236}">
                  <a16:creationId xmlns:a16="http://schemas.microsoft.com/office/drawing/2014/main" id="{9E376B7D-AC59-B70A-279B-9247020F8F77}"/>
                </a:ext>
              </a:extLst>
            </p:cNvPr>
            <p:cNvGrpSpPr/>
            <p:nvPr/>
          </p:nvGrpSpPr>
          <p:grpSpPr>
            <a:xfrm>
              <a:off x="1139931" y="2341593"/>
              <a:ext cx="1408628" cy="840873"/>
              <a:chOff x="1289225" y="2341593"/>
              <a:chExt cx="1026728" cy="840873"/>
            </a:xfrm>
          </p:grpSpPr>
          <p:sp>
            <p:nvSpPr>
              <p:cNvPr id="184" name="Rectangle 183">
                <a:extLst>
                  <a:ext uri="{FF2B5EF4-FFF2-40B4-BE49-F238E27FC236}">
                    <a16:creationId xmlns:a16="http://schemas.microsoft.com/office/drawing/2014/main" id="{2841D6C3-93DF-6B69-9561-3388903692F2}"/>
                  </a:ext>
                </a:extLst>
              </p:cNvPr>
              <p:cNvSpPr/>
              <p:nvPr/>
            </p:nvSpPr>
            <p:spPr>
              <a:xfrm>
                <a:off x="1289225" y="2660649"/>
                <a:ext cx="471600" cy="4571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Rectangle 184">
                <a:extLst>
                  <a:ext uri="{FF2B5EF4-FFF2-40B4-BE49-F238E27FC236}">
                    <a16:creationId xmlns:a16="http://schemas.microsoft.com/office/drawing/2014/main" id="{ABB58CA2-0641-96D7-DE5F-B6F3DA0F2F22}"/>
                  </a:ext>
                </a:extLst>
              </p:cNvPr>
              <p:cNvSpPr/>
              <p:nvPr/>
            </p:nvSpPr>
            <p:spPr>
              <a:xfrm>
                <a:off x="1844353" y="2660650"/>
                <a:ext cx="471600" cy="2306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86" name="Groupe 185">
                <a:extLst>
                  <a:ext uri="{FF2B5EF4-FFF2-40B4-BE49-F238E27FC236}">
                    <a16:creationId xmlns:a16="http://schemas.microsoft.com/office/drawing/2014/main" id="{BC31DEDD-A4AF-5FAF-0242-D5E691A0E9B7}"/>
                  </a:ext>
                </a:extLst>
              </p:cNvPr>
              <p:cNvGrpSpPr/>
              <p:nvPr/>
            </p:nvGrpSpPr>
            <p:grpSpPr>
              <a:xfrm>
                <a:off x="2029353" y="2778125"/>
                <a:ext cx="101600" cy="219596"/>
                <a:chOff x="2038350" y="2778125"/>
                <a:chExt cx="101600" cy="219596"/>
              </a:xfrm>
            </p:grpSpPr>
            <p:cxnSp>
              <p:nvCxnSpPr>
                <p:cNvPr id="194" name="Connecteur droit 193">
                  <a:extLst>
                    <a:ext uri="{FF2B5EF4-FFF2-40B4-BE49-F238E27FC236}">
                      <a16:creationId xmlns:a16="http://schemas.microsoft.com/office/drawing/2014/main" id="{CF4E0DCE-19EE-53FF-6EC9-86AA931C1C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778125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Connecteur droit 194">
                  <a:extLst>
                    <a:ext uri="{FF2B5EF4-FFF2-40B4-BE49-F238E27FC236}">
                      <a16:creationId xmlns:a16="http://schemas.microsoft.com/office/drawing/2014/main" id="{42DA35AA-926B-3DAA-CB3A-CE8D2ED1335F}"/>
                    </a:ext>
                  </a:extLst>
                </p:cNvPr>
                <p:cNvCxnSpPr/>
                <p:nvPr/>
              </p:nvCxnSpPr>
              <p:spPr>
                <a:xfrm>
                  <a:off x="2038350" y="299772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Connecteur droit 195">
                  <a:extLst>
                    <a:ext uri="{FF2B5EF4-FFF2-40B4-BE49-F238E27FC236}">
                      <a16:creationId xmlns:a16="http://schemas.microsoft.com/office/drawing/2014/main" id="{5931560C-039A-D92D-E68F-C9B76112B1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784475"/>
                  <a:ext cx="0" cy="20846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7" name="Groupe 186">
                <a:extLst>
                  <a:ext uri="{FF2B5EF4-FFF2-40B4-BE49-F238E27FC236}">
                    <a16:creationId xmlns:a16="http://schemas.microsoft.com/office/drawing/2014/main" id="{16B23E57-CBCD-B51C-BA60-D90C5AB46621}"/>
                  </a:ext>
                </a:extLst>
              </p:cNvPr>
              <p:cNvGrpSpPr/>
              <p:nvPr/>
            </p:nvGrpSpPr>
            <p:grpSpPr>
              <a:xfrm>
                <a:off x="1474225" y="2668042"/>
                <a:ext cx="101600" cy="134400"/>
                <a:chOff x="2038350" y="2562746"/>
                <a:chExt cx="101600" cy="134400"/>
              </a:xfrm>
            </p:grpSpPr>
            <p:cxnSp>
              <p:nvCxnSpPr>
                <p:cNvPr id="191" name="Connecteur droit 190">
                  <a:extLst>
                    <a:ext uri="{FF2B5EF4-FFF2-40B4-BE49-F238E27FC236}">
                      <a16:creationId xmlns:a16="http://schemas.microsoft.com/office/drawing/2014/main" id="{5BB0CD83-3352-0AF5-A7CC-B1EE1D7E57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69240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Connecteur droit 191">
                  <a:extLst>
                    <a:ext uri="{FF2B5EF4-FFF2-40B4-BE49-F238E27FC236}">
                      <a16:creationId xmlns:a16="http://schemas.microsoft.com/office/drawing/2014/main" id="{37F52B6B-DAB3-08E8-93ED-F0A4A7A86467}"/>
                    </a:ext>
                  </a:extLst>
                </p:cNvPr>
                <p:cNvCxnSpPr/>
                <p:nvPr/>
              </p:nvCxnSpPr>
              <p:spPr>
                <a:xfrm>
                  <a:off x="2038350" y="2562746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3" name="Connecteur droit 192">
                  <a:extLst>
                    <a:ext uri="{FF2B5EF4-FFF2-40B4-BE49-F238E27FC236}">
                      <a16:creationId xmlns:a16="http://schemas.microsoft.com/office/drawing/2014/main" id="{BF2EA940-0206-BC24-C32F-6EB2E33FC7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565400"/>
                  <a:ext cx="0" cy="13174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" name="ZoneTexte 187">
                <a:extLst>
                  <a:ext uri="{FF2B5EF4-FFF2-40B4-BE49-F238E27FC236}">
                    <a16:creationId xmlns:a16="http://schemas.microsoft.com/office/drawing/2014/main" id="{8279B851-95BC-B0FA-26FF-6AD09C3EA3D3}"/>
                  </a:ext>
                </a:extLst>
              </p:cNvPr>
              <p:cNvSpPr txBox="1"/>
              <p:nvPr/>
            </p:nvSpPr>
            <p:spPr>
              <a:xfrm>
                <a:off x="1292225" y="2341593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p=0.0037</a:t>
                </a:r>
              </a:p>
            </p:txBody>
          </p:sp>
          <p:sp>
            <p:nvSpPr>
              <p:cNvPr id="189" name="ZoneTexte 188">
                <a:extLst>
                  <a:ext uri="{FF2B5EF4-FFF2-40B4-BE49-F238E27FC236}">
                    <a16:creationId xmlns:a16="http://schemas.microsoft.com/office/drawing/2014/main" id="{B0E9E914-37AB-889E-DE5D-38D79516ED48}"/>
                  </a:ext>
                </a:extLst>
              </p:cNvPr>
              <p:cNvSpPr txBox="1"/>
              <p:nvPr/>
            </p:nvSpPr>
            <p:spPr>
              <a:xfrm>
                <a:off x="1945820" y="302857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-5.1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ZoneTexte 189">
                <a:extLst>
                  <a:ext uri="{FF2B5EF4-FFF2-40B4-BE49-F238E27FC236}">
                    <a16:creationId xmlns:a16="http://schemas.microsoft.com/office/drawing/2014/main" id="{BA92AD01-56A5-8D70-E0E0-2F2C523AFE11}"/>
                  </a:ext>
                </a:extLst>
              </p:cNvPr>
              <p:cNvSpPr txBox="1"/>
              <p:nvPr/>
            </p:nvSpPr>
            <p:spPr>
              <a:xfrm>
                <a:off x="1387020" y="282919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-0.7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6" name="Groupe 145">
              <a:extLst>
                <a:ext uri="{FF2B5EF4-FFF2-40B4-BE49-F238E27FC236}">
                  <a16:creationId xmlns:a16="http://schemas.microsoft.com/office/drawing/2014/main" id="{0F9313C3-1F73-9D34-5EC7-D52E6E11271A}"/>
                </a:ext>
              </a:extLst>
            </p:cNvPr>
            <p:cNvGrpSpPr/>
            <p:nvPr/>
          </p:nvGrpSpPr>
          <p:grpSpPr>
            <a:xfrm>
              <a:off x="2831590" y="2341593"/>
              <a:ext cx="1408628" cy="748203"/>
              <a:chOff x="1289225" y="2341593"/>
              <a:chExt cx="1026728" cy="748203"/>
            </a:xfrm>
          </p:grpSpPr>
          <p:sp>
            <p:nvSpPr>
              <p:cNvPr id="171" name="Rectangle 170">
                <a:extLst>
                  <a:ext uri="{FF2B5EF4-FFF2-40B4-BE49-F238E27FC236}">
                    <a16:creationId xmlns:a16="http://schemas.microsoft.com/office/drawing/2014/main" id="{E540D73C-D21B-35DD-2051-7823042D5FD3}"/>
                  </a:ext>
                </a:extLst>
              </p:cNvPr>
              <p:cNvSpPr/>
              <p:nvPr/>
            </p:nvSpPr>
            <p:spPr>
              <a:xfrm>
                <a:off x="1289225" y="2660651"/>
                <a:ext cx="471600" cy="59242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2" name="Rectangle 171">
                <a:extLst>
                  <a:ext uri="{FF2B5EF4-FFF2-40B4-BE49-F238E27FC236}">
                    <a16:creationId xmlns:a16="http://schemas.microsoft.com/office/drawing/2014/main" id="{031B92A7-7BA3-18AB-EFB0-43EDB8E6D9B1}"/>
                  </a:ext>
                </a:extLst>
              </p:cNvPr>
              <p:cNvSpPr/>
              <p:nvPr/>
            </p:nvSpPr>
            <p:spPr>
              <a:xfrm>
                <a:off x="1844353" y="2663825"/>
                <a:ext cx="471600" cy="3449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73" name="Groupe 172">
                <a:extLst>
                  <a:ext uri="{FF2B5EF4-FFF2-40B4-BE49-F238E27FC236}">
                    <a16:creationId xmlns:a16="http://schemas.microsoft.com/office/drawing/2014/main" id="{08C1B005-B3C5-6B72-D952-6C874D261B29}"/>
                  </a:ext>
                </a:extLst>
              </p:cNvPr>
              <p:cNvGrpSpPr/>
              <p:nvPr/>
            </p:nvGrpSpPr>
            <p:grpSpPr>
              <a:xfrm>
                <a:off x="2029353" y="2914650"/>
                <a:ext cx="101600" cy="175146"/>
                <a:chOff x="2038350" y="2914650"/>
                <a:chExt cx="101600" cy="175146"/>
              </a:xfrm>
            </p:grpSpPr>
            <p:cxnSp>
              <p:nvCxnSpPr>
                <p:cNvPr id="181" name="Connecteur droit 180">
                  <a:extLst>
                    <a:ext uri="{FF2B5EF4-FFF2-40B4-BE49-F238E27FC236}">
                      <a16:creationId xmlns:a16="http://schemas.microsoft.com/office/drawing/2014/main" id="{52763BC1-7DCC-6887-5446-7A45B6F592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91465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Connecteur droit 181">
                  <a:extLst>
                    <a:ext uri="{FF2B5EF4-FFF2-40B4-BE49-F238E27FC236}">
                      <a16:creationId xmlns:a16="http://schemas.microsoft.com/office/drawing/2014/main" id="{EAE7AEE7-D5C7-B139-FB81-ACA3EFA9FAAC}"/>
                    </a:ext>
                  </a:extLst>
                </p:cNvPr>
                <p:cNvCxnSpPr/>
                <p:nvPr/>
              </p:nvCxnSpPr>
              <p:spPr>
                <a:xfrm>
                  <a:off x="2038350" y="3089796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Connecteur droit 182">
                  <a:extLst>
                    <a:ext uri="{FF2B5EF4-FFF2-40B4-BE49-F238E27FC236}">
                      <a16:creationId xmlns:a16="http://schemas.microsoft.com/office/drawing/2014/main" id="{63A48AE4-04A7-6466-7F77-FBC4440B3A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916742"/>
                  <a:ext cx="0" cy="16935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" name="Groupe 173">
                <a:extLst>
                  <a:ext uri="{FF2B5EF4-FFF2-40B4-BE49-F238E27FC236}">
                    <a16:creationId xmlns:a16="http://schemas.microsoft.com/office/drawing/2014/main" id="{4B5AA10C-3B5F-05A0-8E9C-967E8152DBAE}"/>
                  </a:ext>
                </a:extLst>
              </p:cNvPr>
              <p:cNvGrpSpPr/>
              <p:nvPr/>
            </p:nvGrpSpPr>
            <p:grpSpPr>
              <a:xfrm>
                <a:off x="1474225" y="2638946"/>
                <a:ext cx="101600" cy="162446"/>
                <a:chOff x="2038350" y="2533650"/>
                <a:chExt cx="101600" cy="162446"/>
              </a:xfrm>
            </p:grpSpPr>
            <p:cxnSp>
              <p:nvCxnSpPr>
                <p:cNvPr id="178" name="Connecteur droit 177">
                  <a:extLst>
                    <a:ext uri="{FF2B5EF4-FFF2-40B4-BE49-F238E27FC236}">
                      <a16:creationId xmlns:a16="http://schemas.microsoft.com/office/drawing/2014/main" id="{34542ED7-D6CC-61D3-979A-1244CBAB25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53365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Connecteur droit 178">
                  <a:extLst>
                    <a:ext uri="{FF2B5EF4-FFF2-40B4-BE49-F238E27FC236}">
                      <a16:creationId xmlns:a16="http://schemas.microsoft.com/office/drawing/2014/main" id="{B94B3035-A744-8F24-8C3F-D35FCEF5868A}"/>
                    </a:ext>
                  </a:extLst>
                </p:cNvPr>
                <p:cNvCxnSpPr/>
                <p:nvPr/>
              </p:nvCxnSpPr>
              <p:spPr>
                <a:xfrm>
                  <a:off x="2038350" y="2696096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Connecteur droit 179">
                  <a:extLst>
                    <a:ext uri="{FF2B5EF4-FFF2-40B4-BE49-F238E27FC236}">
                      <a16:creationId xmlns:a16="http://schemas.microsoft.com/office/drawing/2014/main" id="{8E1F851D-83A4-B98C-8817-905AB1E1E0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536304"/>
                  <a:ext cx="0" cy="15131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5" name="ZoneTexte 174">
                <a:extLst>
                  <a:ext uri="{FF2B5EF4-FFF2-40B4-BE49-F238E27FC236}">
                    <a16:creationId xmlns:a16="http://schemas.microsoft.com/office/drawing/2014/main" id="{53295DC9-B856-18F2-47CE-BFF5F0DC226A}"/>
                  </a:ext>
                </a:extLst>
              </p:cNvPr>
              <p:cNvSpPr txBox="1"/>
              <p:nvPr/>
            </p:nvSpPr>
            <p:spPr>
              <a:xfrm>
                <a:off x="1292225" y="2341593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p&lt;0.0001</a:t>
                </a:r>
              </a:p>
            </p:txBody>
          </p:sp>
          <p:sp>
            <p:nvSpPr>
              <p:cNvPr id="176" name="ZoneTexte 175">
                <a:extLst>
                  <a:ext uri="{FF2B5EF4-FFF2-40B4-BE49-F238E27FC236}">
                    <a16:creationId xmlns:a16="http://schemas.microsoft.com/office/drawing/2014/main" id="{52F3D74D-E4BF-34D7-D181-A8706A117E6A}"/>
                  </a:ext>
                </a:extLst>
              </p:cNvPr>
              <p:cNvSpPr txBox="1"/>
              <p:nvPr/>
            </p:nvSpPr>
            <p:spPr>
              <a:xfrm>
                <a:off x="1926699" y="2733303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-7.7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7" name="ZoneTexte 176">
                <a:extLst>
                  <a:ext uri="{FF2B5EF4-FFF2-40B4-BE49-F238E27FC236}">
                    <a16:creationId xmlns:a16="http://schemas.microsoft.com/office/drawing/2014/main" id="{57DA79F5-083F-8E31-97D1-9A2352F10068}"/>
                  </a:ext>
                </a:extLst>
              </p:cNvPr>
              <p:cNvSpPr txBox="1"/>
              <p:nvPr/>
            </p:nvSpPr>
            <p:spPr>
              <a:xfrm>
                <a:off x="1387020" y="282284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-1.3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7" name="Groupe 146">
              <a:extLst>
                <a:ext uri="{FF2B5EF4-FFF2-40B4-BE49-F238E27FC236}">
                  <a16:creationId xmlns:a16="http://schemas.microsoft.com/office/drawing/2014/main" id="{F8AF2B2A-792B-8A94-CB05-86D3642439B4}"/>
                </a:ext>
              </a:extLst>
            </p:cNvPr>
            <p:cNvGrpSpPr/>
            <p:nvPr/>
          </p:nvGrpSpPr>
          <p:grpSpPr>
            <a:xfrm>
              <a:off x="4523249" y="1876182"/>
              <a:ext cx="1408628" cy="827835"/>
              <a:chOff x="1289225" y="1876182"/>
              <a:chExt cx="1026728" cy="827835"/>
            </a:xfrm>
          </p:grpSpPr>
          <p:sp>
            <p:nvSpPr>
              <p:cNvPr id="158" name="Rectangle 157">
                <a:extLst>
                  <a:ext uri="{FF2B5EF4-FFF2-40B4-BE49-F238E27FC236}">
                    <a16:creationId xmlns:a16="http://schemas.microsoft.com/office/drawing/2014/main" id="{09B4592D-BA0F-393E-F025-379A8C7F943B}"/>
                  </a:ext>
                </a:extLst>
              </p:cNvPr>
              <p:cNvSpPr/>
              <p:nvPr/>
            </p:nvSpPr>
            <p:spPr>
              <a:xfrm>
                <a:off x="1289225" y="2592892"/>
                <a:ext cx="471600" cy="63907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9" name="Rectangle 158">
                <a:extLst>
                  <a:ext uri="{FF2B5EF4-FFF2-40B4-BE49-F238E27FC236}">
                    <a16:creationId xmlns:a16="http://schemas.microsoft.com/office/drawing/2014/main" id="{821A2C05-F86A-3241-0B41-05ABFF885DAA}"/>
                  </a:ext>
                </a:extLst>
              </p:cNvPr>
              <p:cNvSpPr/>
              <p:nvPr/>
            </p:nvSpPr>
            <p:spPr>
              <a:xfrm>
                <a:off x="1844353" y="2256342"/>
                <a:ext cx="471600" cy="400458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60" name="Groupe 159">
                <a:extLst>
                  <a:ext uri="{FF2B5EF4-FFF2-40B4-BE49-F238E27FC236}">
                    <a16:creationId xmlns:a16="http://schemas.microsoft.com/office/drawing/2014/main" id="{4A81D003-8B80-3CEF-3224-D12B299A40B1}"/>
                  </a:ext>
                </a:extLst>
              </p:cNvPr>
              <p:cNvGrpSpPr/>
              <p:nvPr/>
            </p:nvGrpSpPr>
            <p:grpSpPr>
              <a:xfrm>
                <a:off x="2029353" y="2130425"/>
                <a:ext cx="101600" cy="235471"/>
                <a:chOff x="2038350" y="2130425"/>
                <a:chExt cx="101600" cy="235471"/>
              </a:xfrm>
            </p:grpSpPr>
            <p:cxnSp>
              <p:nvCxnSpPr>
                <p:cNvPr id="168" name="Connecteur droit 167">
                  <a:extLst>
                    <a:ext uri="{FF2B5EF4-FFF2-40B4-BE49-F238E27FC236}">
                      <a16:creationId xmlns:a16="http://schemas.microsoft.com/office/drawing/2014/main" id="{933AB0D6-1AD5-8FAD-2837-A80B5C5A12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130425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9" name="Connecteur droit 168">
                  <a:extLst>
                    <a:ext uri="{FF2B5EF4-FFF2-40B4-BE49-F238E27FC236}">
                      <a16:creationId xmlns:a16="http://schemas.microsoft.com/office/drawing/2014/main" id="{CD202D51-9EF3-677C-6A1F-C63AECD1AC44}"/>
                    </a:ext>
                  </a:extLst>
                </p:cNvPr>
                <p:cNvCxnSpPr/>
                <p:nvPr/>
              </p:nvCxnSpPr>
              <p:spPr>
                <a:xfrm>
                  <a:off x="2038350" y="2365896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Connecteur droit 169">
                  <a:extLst>
                    <a:ext uri="{FF2B5EF4-FFF2-40B4-BE49-F238E27FC236}">
                      <a16:creationId xmlns:a16="http://schemas.microsoft.com/office/drawing/2014/main" id="{650E456A-222D-D7B8-FA5B-FC70FFB1E66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130425"/>
                  <a:ext cx="0" cy="23069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" name="Groupe 160">
                <a:extLst>
                  <a:ext uri="{FF2B5EF4-FFF2-40B4-BE49-F238E27FC236}">
                    <a16:creationId xmlns:a16="http://schemas.microsoft.com/office/drawing/2014/main" id="{052C52CD-2608-5480-2269-2B044BE401FA}"/>
                  </a:ext>
                </a:extLst>
              </p:cNvPr>
              <p:cNvGrpSpPr/>
              <p:nvPr/>
            </p:nvGrpSpPr>
            <p:grpSpPr>
              <a:xfrm>
                <a:off x="1474225" y="2480196"/>
                <a:ext cx="101600" cy="223821"/>
                <a:chOff x="2038350" y="2374900"/>
                <a:chExt cx="101600" cy="223821"/>
              </a:xfrm>
            </p:grpSpPr>
            <p:cxnSp>
              <p:nvCxnSpPr>
                <p:cNvPr id="165" name="Connecteur droit 164">
                  <a:extLst>
                    <a:ext uri="{FF2B5EF4-FFF2-40B4-BE49-F238E27FC236}">
                      <a16:creationId xmlns:a16="http://schemas.microsoft.com/office/drawing/2014/main" id="{25E440F7-164A-BD4A-1553-1F4A5C11E4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37490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Connecteur droit 165">
                  <a:extLst>
                    <a:ext uri="{FF2B5EF4-FFF2-40B4-BE49-F238E27FC236}">
                      <a16:creationId xmlns:a16="http://schemas.microsoft.com/office/drawing/2014/main" id="{D70781B7-C77B-0E3C-36B2-958BC296B7E7}"/>
                    </a:ext>
                  </a:extLst>
                </p:cNvPr>
                <p:cNvCxnSpPr/>
                <p:nvPr/>
              </p:nvCxnSpPr>
              <p:spPr>
                <a:xfrm>
                  <a:off x="2038350" y="259132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Connecteur droit 166">
                  <a:extLst>
                    <a:ext uri="{FF2B5EF4-FFF2-40B4-BE49-F238E27FC236}">
                      <a16:creationId xmlns:a16="http://schemas.microsoft.com/office/drawing/2014/main" id="{DB71FD9C-FA9A-F63C-104E-09C4B8999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381250"/>
                  <a:ext cx="0" cy="21747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2" name="ZoneTexte 161">
                <a:extLst>
                  <a:ext uri="{FF2B5EF4-FFF2-40B4-BE49-F238E27FC236}">
                    <a16:creationId xmlns:a16="http://schemas.microsoft.com/office/drawing/2014/main" id="{B769568F-1C4A-71E3-29BD-BAEEC9DBF147}"/>
                  </a:ext>
                </a:extLst>
              </p:cNvPr>
              <p:cNvSpPr txBox="1"/>
              <p:nvPr/>
            </p:nvSpPr>
            <p:spPr>
              <a:xfrm>
                <a:off x="1292225" y="1876182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p&lt;0.0001</a:t>
                </a:r>
              </a:p>
            </p:txBody>
          </p:sp>
          <p:sp>
            <p:nvSpPr>
              <p:cNvPr id="163" name="ZoneTexte 162">
                <a:extLst>
                  <a:ext uri="{FF2B5EF4-FFF2-40B4-BE49-F238E27FC236}">
                    <a16:creationId xmlns:a16="http://schemas.microsoft.com/office/drawing/2014/main" id="{CED9E8CB-D4DE-4691-A74D-EB340C2F36C8}"/>
                  </a:ext>
                </a:extLst>
              </p:cNvPr>
              <p:cNvSpPr txBox="1"/>
              <p:nvPr/>
            </p:nvSpPr>
            <p:spPr>
              <a:xfrm>
                <a:off x="1945820" y="1952253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9.1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ZoneTexte 163">
                <a:extLst>
                  <a:ext uri="{FF2B5EF4-FFF2-40B4-BE49-F238E27FC236}">
                    <a16:creationId xmlns:a16="http://schemas.microsoft.com/office/drawing/2014/main" id="{4AB7767E-ACE1-4C1F-6F64-949BCA9C9C99}"/>
                  </a:ext>
                </a:extLst>
              </p:cNvPr>
              <p:cNvSpPr txBox="1"/>
              <p:nvPr/>
            </p:nvSpPr>
            <p:spPr>
              <a:xfrm>
                <a:off x="1387020" y="230849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1.5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oupe 147">
              <a:extLst>
                <a:ext uri="{FF2B5EF4-FFF2-40B4-BE49-F238E27FC236}">
                  <a16:creationId xmlns:a16="http://schemas.microsoft.com/office/drawing/2014/main" id="{506FBE55-4880-EB09-7021-8CC081B72924}"/>
                </a:ext>
              </a:extLst>
            </p:cNvPr>
            <p:cNvGrpSpPr/>
            <p:nvPr/>
          </p:nvGrpSpPr>
          <p:grpSpPr>
            <a:xfrm>
              <a:off x="716032" y="1848882"/>
              <a:ext cx="5292882" cy="1580671"/>
              <a:chOff x="716032" y="1848882"/>
              <a:chExt cx="5292882" cy="1580671"/>
            </a:xfrm>
          </p:grpSpPr>
          <p:cxnSp>
            <p:nvCxnSpPr>
              <p:cNvPr id="149" name="Connecteur droit 148">
                <a:extLst>
                  <a:ext uri="{FF2B5EF4-FFF2-40B4-BE49-F238E27FC236}">
                    <a16:creationId xmlns:a16="http://schemas.microsoft.com/office/drawing/2014/main" id="{92B11EDD-7431-4B18-8CC8-0654A129BDC5}"/>
                  </a:ext>
                </a:extLst>
              </p:cNvPr>
              <p:cNvCxnSpPr/>
              <p:nvPr/>
            </p:nvCxnSpPr>
            <p:spPr>
              <a:xfrm>
                <a:off x="952302" y="1848882"/>
                <a:ext cx="0" cy="1580671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Connecteur droit 149">
                <a:extLst>
                  <a:ext uri="{FF2B5EF4-FFF2-40B4-BE49-F238E27FC236}">
                    <a16:creationId xmlns:a16="http://schemas.microsoft.com/office/drawing/2014/main" id="{5B1FCDAF-49CA-82B3-3DC0-DF1A2C7436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4103" y="2657599"/>
                <a:ext cx="5054811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" name="ZoneTexte 150">
                <a:extLst>
                  <a:ext uri="{FF2B5EF4-FFF2-40B4-BE49-F238E27FC236}">
                    <a16:creationId xmlns:a16="http://schemas.microsoft.com/office/drawing/2014/main" id="{82F9A9B3-2593-4DEE-6CC4-A91D954EACDA}"/>
                  </a:ext>
                </a:extLst>
              </p:cNvPr>
              <p:cNvSpPr txBox="1"/>
              <p:nvPr/>
            </p:nvSpPr>
            <p:spPr>
              <a:xfrm>
                <a:off x="759314" y="1890237"/>
                <a:ext cx="14106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152" name="ZoneTexte 151">
                <a:extLst>
                  <a:ext uri="{FF2B5EF4-FFF2-40B4-BE49-F238E27FC236}">
                    <a16:creationId xmlns:a16="http://schemas.microsoft.com/office/drawing/2014/main" id="{40ACFBF2-19A3-CB06-512C-08437E732402}"/>
                  </a:ext>
                </a:extLst>
              </p:cNvPr>
              <p:cNvSpPr txBox="1"/>
              <p:nvPr/>
            </p:nvSpPr>
            <p:spPr>
              <a:xfrm>
                <a:off x="759314" y="2117306"/>
                <a:ext cx="14106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</a:t>
                </a:r>
              </a:p>
            </p:txBody>
          </p:sp>
          <p:sp>
            <p:nvSpPr>
              <p:cNvPr id="153" name="ZoneTexte 152">
                <a:extLst>
                  <a:ext uri="{FF2B5EF4-FFF2-40B4-BE49-F238E27FC236}">
                    <a16:creationId xmlns:a16="http://schemas.microsoft.com/office/drawing/2014/main" id="{7092240C-BB6E-B78C-E348-55D27274C069}"/>
                  </a:ext>
                </a:extLst>
              </p:cNvPr>
              <p:cNvSpPr txBox="1"/>
              <p:nvPr/>
            </p:nvSpPr>
            <p:spPr>
              <a:xfrm>
                <a:off x="829846" y="2344374"/>
                <a:ext cx="70532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154" name="ZoneTexte 153">
                <a:extLst>
                  <a:ext uri="{FF2B5EF4-FFF2-40B4-BE49-F238E27FC236}">
                    <a16:creationId xmlns:a16="http://schemas.microsoft.com/office/drawing/2014/main" id="{E94B4149-F701-FC44-7E9D-661C4911AAA8}"/>
                  </a:ext>
                </a:extLst>
              </p:cNvPr>
              <p:cNvSpPr txBox="1"/>
              <p:nvPr/>
            </p:nvSpPr>
            <p:spPr>
              <a:xfrm>
                <a:off x="829846" y="2571443"/>
                <a:ext cx="70532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155" name="ZoneTexte 154">
                <a:extLst>
                  <a:ext uri="{FF2B5EF4-FFF2-40B4-BE49-F238E27FC236}">
                    <a16:creationId xmlns:a16="http://schemas.microsoft.com/office/drawing/2014/main" id="{665EF626-5C3A-3586-753E-E5F4222B60E0}"/>
                  </a:ext>
                </a:extLst>
              </p:cNvPr>
              <p:cNvSpPr txBox="1"/>
              <p:nvPr/>
            </p:nvSpPr>
            <p:spPr>
              <a:xfrm>
                <a:off x="786564" y="2798512"/>
                <a:ext cx="11381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-5</a:t>
                </a:r>
              </a:p>
            </p:txBody>
          </p:sp>
          <p:sp>
            <p:nvSpPr>
              <p:cNvPr id="156" name="ZoneTexte 155">
                <a:extLst>
                  <a:ext uri="{FF2B5EF4-FFF2-40B4-BE49-F238E27FC236}">
                    <a16:creationId xmlns:a16="http://schemas.microsoft.com/office/drawing/2014/main" id="{589AB009-6750-C593-0DAD-210FDC369A2F}"/>
                  </a:ext>
                </a:extLst>
              </p:cNvPr>
              <p:cNvSpPr txBox="1"/>
              <p:nvPr/>
            </p:nvSpPr>
            <p:spPr>
              <a:xfrm>
                <a:off x="716032" y="3025581"/>
                <a:ext cx="18434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-10</a:t>
                </a:r>
              </a:p>
            </p:txBody>
          </p:sp>
          <p:sp>
            <p:nvSpPr>
              <p:cNvPr id="157" name="ZoneTexte 156">
                <a:extLst>
                  <a:ext uri="{FF2B5EF4-FFF2-40B4-BE49-F238E27FC236}">
                    <a16:creationId xmlns:a16="http://schemas.microsoft.com/office/drawing/2014/main" id="{ED2E1D36-E383-E58D-413E-61AC059C404C}"/>
                  </a:ext>
                </a:extLst>
              </p:cNvPr>
              <p:cNvSpPr txBox="1"/>
              <p:nvPr/>
            </p:nvSpPr>
            <p:spPr>
              <a:xfrm>
                <a:off x="716032" y="3252648"/>
                <a:ext cx="18434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-15</a:t>
                </a:r>
              </a:p>
            </p:txBody>
          </p:sp>
        </p:grpSp>
      </p:grpSp>
      <p:sp>
        <p:nvSpPr>
          <p:cNvPr id="197" name="Rectangle : coins arrondis 196">
            <a:extLst>
              <a:ext uri="{FF2B5EF4-FFF2-40B4-BE49-F238E27FC236}">
                <a16:creationId xmlns:a16="http://schemas.microsoft.com/office/drawing/2014/main" id="{F72FABBD-C06F-6813-29A3-E280694EB98C}"/>
              </a:ext>
            </a:extLst>
          </p:cNvPr>
          <p:cNvSpPr/>
          <p:nvPr/>
        </p:nvSpPr>
        <p:spPr>
          <a:xfrm>
            <a:off x="181706" y="2304944"/>
            <a:ext cx="586155" cy="380907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Cycle </a:t>
            </a:r>
            <a:b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grpSp>
        <p:nvGrpSpPr>
          <p:cNvPr id="198" name="Groupe 197">
            <a:extLst>
              <a:ext uri="{FF2B5EF4-FFF2-40B4-BE49-F238E27FC236}">
                <a16:creationId xmlns:a16="http://schemas.microsoft.com/office/drawing/2014/main" id="{7FA2BF12-EF1B-A412-EB74-300142BACF76}"/>
              </a:ext>
            </a:extLst>
          </p:cNvPr>
          <p:cNvGrpSpPr/>
          <p:nvPr/>
        </p:nvGrpSpPr>
        <p:grpSpPr>
          <a:xfrm>
            <a:off x="2250872" y="5652354"/>
            <a:ext cx="2146915" cy="199813"/>
            <a:chOff x="2280731" y="5652354"/>
            <a:chExt cx="2146915" cy="199813"/>
          </a:xfrm>
        </p:grpSpPr>
        <p:sp>
          <p:nvSpPr>
            <p:cNvPr id="199" name="Rectangle 198">
              <a:extLst>
                <a:ext uri="{FF2B5EF4-FFF2-40B4-BE49-F238E27FC236}">
                  <a16:creationId xmlns:a16="http://schemas.microsoft.com/office/drawing/2014/main" id="{FF01B657-07AB-881A-BCCC-A74F7FA9AEAD}"/>
                </a:ext>
              </a:extLst>
            </p:cNvPr>
            <p:cNvSpPr/>
            <p:nvPr/>
          </p:nvSpPr>
          <p:spPr>
            <a:xfrm>
              <a:off x="3446339" y="5652354"/>
              <a:ext cx="981307" cy="19981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Sorafenib</a:t>
              </a:r>
            </a:p>
          </p:txBody>
        </p:sp>
        <p:sp>
          <p:nvSpPr>
            <p:cNvPr id="200" name="Rectangle 199">
              <a:extLst>
                <a:ext uri="{FF2B5EF4-FFF2-40B4-BE49-F238E27FC236}">
                  <a16:creationId xmlns:a16="http://schemas.microsoft.com/office/drawing/2014/main" id="{21F16899-30F4-7AE9-88A4-9FE4154924BC}"/>
                </a:ext>
              </a:extLst>
            </p:cNvPr>
            <p:cNvSpPr/>
            <p:nvPr/>
          </p:nvSpPr>
          <p:spPr>
            <a:xfrm>
              <a:off x="2280731" y="5652354"/>
              <a:ext cx="981307" cy="19981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Tislelizumab</a:t>
              </a:r>
            </a:p>
          </p:txBody>
        </p:sp>
      </p:grpSp>
      <p:grpSp>
        <p:nvGrpSpPr>
          <p:cNvPr id="201" name="Groupe 200">
            <a:extLst>
              <a:ext uri="{FF2B5EF4-FFF2-40B4-BE49-F238E27FC236}">
                <a16:creationId xmlns:a16="http://schemas.microsoft.com/office/drawing/2014/main" id="{C4465AD9-5127-C618-B0EA-379C18286050}"/>
              </a:ext>
            </a:extLst>
          </p:cNvPr>
          <p:cNvGrpSpPr/>
          <p:nvPr/>
        </p:nvGrpSpPr>
        <p:grpSpPr>
          <a:xfrm>
            <a:off x="792658" y="3648365"/>
            <a:ext cx="5197834" cy="1787928"/>
            <a:chOff x="640258" y="1641625"/>
            <a:chExt cx="5368656" cy="1787928"/>
          </a:xfrm>
        </p:grpSpPr>
        <p:sp>
          <p:nvSpPr>
            <p:cNvPr id="202" name="ZoneTexte 201">
              <a:extLst>
                <a:ext uri="{FF2B5EF4-FFF2-40B4-BE49-F238E27FC236}">
                  <a16:creationId xmlns:a16="http://schemas.microsoft.com/office/drawing/2014/main" id="{DBCECC80-5477-6351-27AB-6915E4E200F0}"/>
                </a:ext>
              </a:extLst>
            </p:cNvPr>
            <p:cNvSpPr txBox="1"/>
            <p:nvPr/>
          </p:nvSpPr>
          <p:spPr>
            <a:xfrm>
              <a:off x="640258" y="1641625"/>
              <a:ext cx="3736879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Changements du score moyen LS par rapport à la ligne de base</a:t>
              </a:r>
            </a:p>
          </p:txBody>
        </p:sp>
        <p:sp>
          <p:nvSpPr>
            <p:cNvPr id="203" name="ZoneTexte 202">
              <a:extLst>
                <a:ext uri="{FF2B5EF4-FFF2-40B4-BE49-F238E27FC236}">
                  <a16:creationId xmlns:a16="http://schemas.microsoft.com/office/drawing/2014/main" id="{6D7B6FA1-26CD-DC91-7A6D-16824372DB31}"/>
                </a:ext>
              </a:extLst>
            </p:cNvPr>
            <p:cNvSpPr txBox="1"/>
            <p:nvPr/>
          </p:nvSpPr>
          <p:spPr>
            <a:xfrm>
              <a:off x="1135463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GHS/QoL</a:t>
              </a:r>
              <a:b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n=165, SOR n=137)</a:t>
              </a:r>
            </a:p>
          </p:txBody>
        </p:sp>
        <p:sp>
          <p:nvSpPr>
            <p:cNvPr id="204" name="ZoneTexte 203">
              <a:extLst>
                <a:ext uri="{FF2B5EF4-FFF2-40B4-BE49-F238E27FC236}">
                  <a16:creationId xmlns:a16="http://schemas.microsoft.com/office/drawing/2014/main" id="{B7799542-EA8D-A41C-AC97-71BB3AA316DD}"/>
                </a:ext>
              </a:extLst>
            </p:cNvPr>
            <p:cNvSpPr txBox="1"/>
            <p:nvPr/>
          </p:nvSpPr>
          <p:spPr>
            <a:xfrm>
              <a:off x="2827122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Fonctionnement physique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n=166, SOR n=1367)</a:t>
              </a:r>
            </a:p>
          </p:txBody>
        </p:sp>
        <p:sp>
          <p:nvSpPr>
            <p:cNvPr id="205" name="ZoneTexte 204">
              <a:extLst>
                <a:ext uri="{FF2B5EF4-FFF2-40B4-BE49-F238E27FC236}">
                  <a16:creationId xmlns:a16="http://schemas.microsoft.com/office/drawing/2014/main" id="{3B9FCE4D-5299-1F19-399C-9D9CC3C51D21}"/>
                </a:ext>
              </a:extLst>
            </p:cNvPr>
            <p:cNvSpPr txBox="1"/>
            <p:nvPr/>
          </p:nvSpPr>
          <p:spPr>
            <a:xfrm>
              <a:off x="4518781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Fatigue</a:t>
              </a:r>
              <a:b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n=166, SOR n=137)</a:t>
              </a:r>
            </a:p>
          </p:txBody>
        </p:sp>
        <p:grpSp>
          <p:nvGrpSpPr>
            <p:cNvPr id="206" name="Groupe 205">
              <a:extLst>
                <a:ext uri="{FF2B5EF4-FFF2-40B4-BE49-F238E27FC236}">
                  <a16:creationId xmlns:a16="http://schemas.microsoft.com/office/drawing/2014/main" id="{7A21051E-FA28-CBCC-1BC1-B554804854C1}"/>
                </a:ext>
              </a:extLst>
            </p:cNvPr>
            <p:cNvGrpSpPr/>
            <p:nvPr/>
          </p:nvGrpSpPr>
          <p:grpSpPr>
            <a:xfrm>
              <a:off x="1139931" y="2299786"/>
              <a:ext cx="1408628" cy="915080"/>
              <a:chOff x="1289225" y="2299786"/>
              <a:chExt cx="1026728" cy="915080"/>
            </a:xfrm>
          </p:grpSpPr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3A0F2CE8-DE8A-31E8-4D46-F49AC039E434}"/>
                  </a:ext>
                </a:extLst>
              </p:cNvPr>
              <p:cNvSpPr/>
              <p:nvPr/>
            </p:nvSpPr>
            <p:spPr>
              <a:xfrm>
                <a:off x="1289225" y="2658064"/>
                <a:ext cx="471600" cy="4571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6" name="Rectangle 245">
                <a:extLst>
                  <a:ext uri="{FF2B5EF4-FFF2-40B4-BE49-F238E27FC236}">
                    <a16:creationId xmlns:a16="http://schemas.microsoft.com/office/drawing/2014/main" id="{D6DCE183-CF28-EA43-02A3-E1FD841BD40E}"/>
                  </a:ext>
                </a:extLst>
              </p:cNvPr>
              <p:cNvSpPr/>
              <p:nvPr/>
            </p:nvSpPr>
            <p:spPr>
              <a:xfrm>
                <a:off x="1844353" y="2660152"/>
                <a:ext cx="471600" cy="260708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47" name="Groupe 246">
                <a:extLst>
                  <a:ext uri="{FF2B5EF4-FFF2-40B4-BE49-F238E27FC236}">
                    <a16:creationId xmlns:a16="http://schemas.microsoft.com/office/drawing/2014/main" id="{1C65F144-0BFC-2FFF-1DF0-C2C02CF2B84B}"/>
                  </a:ext>
                </a:extLst>
              </p:cNvPr>
              <p:cNvGrpSpPr/>
              <p:nvPr/>
            </p:nvGrpSpPr>
            <p:grpSpPr>
              <a:xfrm>
                <a:off x="2029353" y="2800461"/>
                <a:ext cx="101600" cy="235471"/>
                <a:chOff x="2038350" y="2800461"/>
                <a:chExt cx="101600" cy="235471"/>
              </a:xfrm>
            </p:grpSpPr>
            <p:cxnSp>
              <p:nvCxnSpPr>
                <p:cNvPr id="255" name="Connecteur droit 254">
                  <a:extLst>
                    <a:ext uri="{FF2B5EF4-FFF2-40B4-BE49-F238E27FC236}">
                      <a16:creationId xmlns:a16="http://schemas.microsoft.com/office/drawing/2014/main" id="{17879008-056A-CFC6-0085-8AF9763059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80046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Connecteur droit 255">
                  <a:extLst>
                    <a:ext uri="{FF2B5EF4-FFF2-40B4-BE49-F238E27FC236}">
                      <a16:creationId xmlns:a16="http://schemas.microsoft.com/office/drawing/2014/main" id="{F94B1557-E94C-4010-29A2-5B98F0D49BAC}"/>
                    </a:ext>
                  </a:extLst>
                </p:cNvPr>
                <p:cNvCxnSpPr/>
                <p:nvPr/>
              </p:nvCxnSpPr>
              <p:spPr>
                <a:xfrm>
                  <a:off x="2038350" y="3035932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Connecteur droit 256">
                  <a:extLst>
                    <a:ext uri="{FF2B5EF4-FFF2-40B4-BE49-F238E27FC236}">
                      <a16:creationId xmlns:a16="http://schemas.microsoft.com/office/drawing/2014/main" id="{5ED4052A-BACB-71EA-0E10-BD0E3CE040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806811"/>
                  <a:ext cx="0" cy="22834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8" name="Groupe 247">
                <a:extLst>
                  <a:ext uri="{FF2B5EF4-FFF2-40B4-BE49-F238E27FC236}">
                    <a16:creationId xmlns:a16="http://schemas.microsoft.com/office/drawing/2014/main" id="{47F1CDCA-9012-6D6E-9B30-5064C85FAF0F}"/>
                  </a:ext>
                </a:extLst>
              </p:cNvPr>
              <p:cNvGrpSpPr/>
              <p:nvPr/>
            </p:nvGrpSpPr>
            <p:grpSpPr>
              <a:xfrm>
                <a:off x="1474225" y="2575940"/>
                <a:ext cx="101600" cy="225946"/>
                <a:chOff x="2038350" y="2470644"/>
                <a:chExt cx="101600" cy="225946"/>
              </a:xfrm>
            </p:grpSpPr>
            <p:cxnSp>
              <p:nvCxnSpPr>
                <p:cNvPr id="252" name="Connecteur droit 251">
                  <a:extLst>
                    <a:ext uri="{FF2B5EF4-FFF2-40B4-BE49-F238E27FC236}">
                      <a16:creationId xmlns:a16="http://schemas.microsoft.com/office/drawing/2014/main" id="{A7E4A3D9-C11A-CD31-6340-179140F6B3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470644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Connecteur droit 252">
                  <a:extLst>
                    <a:ext uri="{FF2B5EF4-FFF2-40B4-BE49-F238E27FC236}">
                      <a16:creationId xmlns:a16="http://schemas.microsoft.com/office/drawing/2014/main" id="{F8A24CA0-79F3-E531-23F4-9FD1307567E9}"/>
                    </a:ext>
                  </a:extLst>
                </p:cNvPr>
                <p:cNvCxnSpPr/>
                <p:nvPr/>
              </p:nvCxnSpPr>
              <p:spPr>
                <a:xfrm>
                  <a:off x="2038350" y="269659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Connecteur droit 253">
                  <a:extLst>
                    <a:ext uri="{FF2B5EF4-FFF2-40B4-BE49-F238E27FC236}">
                      <a16:creationId xmlns:a16="http://schemas.microsoft.com/office/drawing/2014/main" id="{95F040AF-7AF8-683C-66D4-91C339805C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476994"/>
                  <a:ext cx="0" cy="20839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9" name="ZoneTexte 248">
                <a:extLst>
                  <a:ext uri="{FF2B5EF4-FFF2-40B4-BE49-F238E27FC236}">
                    <a16:creationId xmlns:a16="http://schemas.microsoft.com/office/drawing/2014/main" id="{843D85BD-55F7-3C62-C57E-551AF3B7AD80}"/>
                  </a:ext>
                </a:extLst>
              </p:cNvPr>
              <p:cNvSpPr txBox="1"/>
              <p:nvPr/>
            </p:nvSpPr>
            <p:spPr>
              <a:xfrm>
                <a:off x="1292225" y="2299786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p=0.0022</a:t>
                </a:r>
              </a:p>
            </p:txBody>
          </p:sp>
          <p:sp>
            <p:nvSpPr>
              <p:cNvPr id="250" name="ZoneTexte 249">
                <a:extLst>
                  <a:ext uri="{FF2B5EF4-FFF2-40B4-BE49-F238E27FC236}">
                    <a16:creationId xmlns:a16="http://schemas.microsoft.com/office/drawing/2014/main" id="{C567C744-CEF5-271E-5977-7309C61ACA09}"/>
                  </a:ext>
                </a:extLst>
              </p:cNvPr>
              <p:cNvSpPr txBox="1"/>
              <p:nvPr/>
            </p:nvSpPr>
            <p:spPr>
              <a:xfrm>
                <a:off x="1945820" y="306097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-5.9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1" name="ZoneTexte 250">
                <a:extLst>
                  <a:ext uri="{FF2B5EF4-FFF2-40B4-BE49-F238E27FC236}">
                    <a16:creationId xmlns:a16="http://schemas.microsoft.com/office/drawing/2014/main" id="{9F43D983-7FE3-6CCA-5683-EDA3BB4E78E8}"/>
                  </a:ext>
                </a:extLst>
              </p:cNvPr>
              <p:cNvSpPr txBox="1"/>
              <p:nvPr/>
            </p:nvSpPr>
            <p:spPr>
              <a:xfrm>
                <a:off x="1387020" y="2874142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-0.9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07" name="Groupe 206">
              <a:extLst>
                <a:ext uri="{FF2B5EF4-FFF2-40B4-BE49-F238E27FC236}">
                  <a16:creationId xmlns:a16="http://schemas.microsoft.com/office/drawing/2014/main" id="{05C3F41C-F6A1-217C-1D5A-09C85BDE1120}"/>
                </a:ext>
              </a:extLst>
            </p:cNvPr>
            <p:cNvGrpSpPr/>
            <p:nvPr/>
          </p:nvGrpSpPr>
          <p:grpSpPr>
            <a:xfrm>
              <a:off x="2831590" y="2299786"/>
              <a:ext cx="1408628" cy="773474"/>
              <a:chOff x="1289225" y="2299786"/>
              <a:chExt cx="1026728" cy="773474"/>
            </a:xfrm>
          </p:grpSpPr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6D2E6AD6-F01D-8EB3-9097-68349030563B}"/>
                  </a:ext>
                </a:extLst>
              </p:cNvPr>
              <p:cNvSpPr/>
              <p:nvPr/>
            </p:nvSpPr>
            <p:spPr>
              <a:xfrm>
                <a:off x="1289225" y="2657475"/>
                <a:ext cx="471600" cy="47485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Rectangle 232">
                <a:extLst>
                  <a:ext uri="{FF2B5EF4-FFF2-40B4-BE49-F238E27FC236}">
                    <a16:creationId xmlns:a16="http://schemas.microsoft.com/office/drawing/2014/main" id="{FA9398CE-0F34-AB26-5A2B-E83E462D4114}"/>
                  </a:ext>
                </a:extLst>
              </p:cNvPr>
              <p:cNvSpPr/>
              <p:nvPr/>
            </p:nvSpPr>
            <p:spPr>
              <a:xfrm>
                <a:off x="1844353" y="2655124"/>
                <a:ext cx="471600" cy="31336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34" name="Groupe 233">
                <a:extLst>
                  <a:ext uri="{FF2B5EF4-FFF2-40B4-BE49-F238E27FC236}">
                    <a16:creationId xmlns:a16="http://schemas.microsoft.com/office/drawing/2014/main" id="{2F41AE1A-ACB3-3C6D-6403-0D971039B188}"/>
                  </a:ext>
                </a:extLst>
              </p:cNvPr>
              <p:cNvGrpSpPr/>
              <p:nvPr/>
            </p:nvGrpSpPr>
            <p:grpSpPr>
              <a:xfrm>
                <a:off x="2029353" y="2882900"/>
                <a:ext cx="101600" cy="190360"/>
                <a:chOff x="2038350" y="2882900"/>
                <a:chExt cx="101600" cy="190360"/>
              </a:xfrm>
            </p:grpSpPr>
            <p:cxnSp>
              <p:nvCxnSpPr>
                <p:cNvPr id="242" name="Connecteur droit 241">
                  <a:extLst>
                    <a:ext uri="{FF2B5EF4-FFF2-40B4-BE49-F238E27FC236}">
                      <a16:creationId xmlns:a16="http://schemas.microsoft.com/office/drawing/2014/main" id="{BDE67D27-0F1D-978D-6DBD-0372CFD912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88290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Connecteur droit 242">
                  <a:extLst>
                    <a:ext uri="{FF2B5EF4-FFF2-40B4-BE49-F238E27FC236}">
                      <a16:creationId xmlns:a16="http://schemas.microsoft.com/office/drawing/2014/main" id="{7C81A407-B6E4-09CE-D51D-A1AB460E083F}"/>
                    </a:ext>
                  </a:extLst>
                </p:cNvPr>
                <p:cNvCxnSpPr/>
                <p:nvPr/>
              </p:nvCxnSpPr>
              <p:spPr>
                <a:xfrm>
                  <a:off x="2038350" y="3071018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Connecteur droit 243">
                  <a:extLst>
                    <a:ext uri="{FF2B5EF4-FFF2-40B4-BE49-F238E27FC236}">
                      <a16:creationId xmlns:a16="http://schemas.microsoft.com/office/drawing/2014/main" id="{51E270B5-5A88-071C-E7EC-E99385A21B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889250"/>
                  <a:ext cx="0" cy="18401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5" name="Groupe 234">
                <a:extLst>
                  <a:ext uri="{FF2B5EF4-FFF2-40B4-BE49-F238E27FC236}">
                    <a16:creationId xmlns:a16="http://schemas.microsoft.com/office/drawing/2014/main" id="{D7A0B4DA-5E74-ABB7-B31E-24D06CD13AA1}"/>
                  </a:ext>
                </a:extLst>
              </p:cNvPr>
              <p:cNvGrpSpPr/>
              <p:nvPr/>
            </p:nvGrpSpPr>
            <p:grpSpPr>
              <a:xfrm>
                <a:off x="1474225" y="2616721"/>
                <a:ext cx="101600" cy="159271"/>
                <a:chOff x="2038350" y="2511425"/>
                <a:chExt cx="101600" cy="159271"/>
              </a:xfrm>
            </p:grpSpPr>
            <p:cxnSp>
              <p:nvCxnSpPr>
                <p:cNvPr id="239" name="Connecteur droit 238">
                  <a:extLst>
                    <a:ext uri="{FF2B5EF4-FFF2-40B4-BE49-F238E27FC236}">
                      <a16:creationId xmlns:a16="http://schemas.microsoft.com/office/drawing/2014/main" id="{63B23B65-8B2B-160B-B680-BCDD9AB220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511425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Connecteur droit 239">
                  <a:extLst>
                    <a:ext uri="{FF2B5EF4-FFF2-40B4-BE49-F238E27FC236}">
                      <a16:creationId xmlns:a16="http://schemas.microsoft.com/office/drawing/2014/main" id="{C5E5ECDA-E2C5-5378-5FA2-416C97A5D637}"/>
                    </a:ext>
                  </a:extLst>
                </p:cNvPr>
                <p:cNvCxnSpPr/>
                <p:nvPr/>
              </p:nvCxnSpPr>
              <p:spPr>
                <a:xfrm>
                  <a:off x="2038350" y="2670696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Connecteur droit 240">
                  <a:extLst>
                    <a:ext uri="{FF2B5EF4-FFF2-40B4-BE49-F238E27FC236}">
                      <a16:creationId xmlns:a16="http://schemas.microsoft.com/office/drawing/2014/main" id="{F1D26FB9-199D-4317-6A45-F52063D748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514079"/>
                  <a:ext cx="0" cy="15543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36" name="ZoneTexte 235">
                <a:extLst>
                  <a:ext uri="{FF2B5EF4-FFF2-40B4-BE49-F238E27FC236}">
                    <a16:creationId xmlns:a16="http://schemas.microsoft.com/office/drawing/2014/main" id="{A5598DBA-87AF-E358-A153-D4C11F80931F}"/>
                  </a:ext>
                </a:extLst>
              </p:cNvPr>
              <p:cNvSpPr txBox="1"/>
              <p:nvPr/>
            </p:nvSpPr>
            <p:spPr>
              <a:xfrm>
                <a:off x="1292225" y="2299786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p&lt;0.0001</a:t>
                </a:r>
              </a:p>
            </p:txBody>
          </p:sp>
          <p:sp>
            <p:nvSpPr>
              <p:cNvPr id="237" name="ZoneTexte 236">
                <a:extLst>
                  <a:ext uri="{FF2B5EF4-FFF2-40B4-BE49-F238E27FC236}">
                    <a16:creationId xmlns:a16="http://schemas.microsoft.com/office/drawing/2014/main" id="{0655CDE0-D62A-0BE5-3907-F72EF9F4B10C}"/>
                  </a:ext>
                </a:extLst>
              </p:cNvPr>
              <p:cNvSpPr txBox="1"/>
              <p:nvPr/>
            </p:nvSpPr>
            <p:spPr>
              <a:xfrm>
                <a:off x="1945820" y="2690389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-7.2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8" name="ZoneTexte 237">
                <a:extLst>
                  <a:ext uri="{FF2B5EF4-FFF2-40B4-BE49-F238E27FC236}">
                    <a16:creationId xmlns:a16="http://schemas.microsoft.com/office/drawing/2014/main" id="{084EB456-6D49-2EE3-54A4-E3A320552396}"/>
                  </a:ext>
                </a:extLst>
              </p:cNvPr>
              <p:cNvSpPr txBox="1"/>
              <p:nvPr/>
            </p:nvSpPr>
            <p:spPr>
              <a:xfrm>
                <a:off x="1387020" y="279109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-1.0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08" name="Groupe 207">
              <a:extLst>
                <a:ext uri="{FF2B5EF4-FFF2-40B4-BE49-F238E27FC236}">
                  <a16:creationId xmlns:a16="http://schemas.microsoft.com/office/drawing/2014/main" id="{B00C3CDC-AE6D-5A7D-AE8C-357DC2720BAC}"/>
                </a:ext>
              </a:extLst>
            </p:cNvPr>
            <p:cNvGrpSpPr/>
            <p:nvPr/>
          </p:nvGrpSpPr>
          <p:grpSpPr>
            <a:xfrm>
              <a:off x="4523249" y="1741518"/>
              <a:ext cx="1408628" cy="940681"/>
              <a:chOff x="1289225" y="1741518"/>
              <a:chExt cx="1026728" cy="940681"/>
            </a:xfrm>
          </p:grpSpPr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1F0EE5F7-E29E-39D5-1A85-A8A50DBD0ACB}"/>
                  </a:ext>
                </a:extLst>
              </p:cNvPr>
              <p:cNvSpPr/>
              <p:nvPr/>
            </p:nvSpPr>
            <p:spPr>
              <a:xfrm>
                <a:off x="1289225" y="2552560"/>
                <a:ext cx="471600" cy="10423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78700376-A459-6DC3-088A-F70AF99D1291}"/>
                  </a:ext>
                </a:extLst>
              </p:cNvPr>
              <p:cNvSpPr/>
              <p:nvPr/>
            </p:nvSpPr>
            <p:spPr>
              <a:xfrm>
                <a:off x="1844353" y="2206485"/>
                <a:ext cx="471600" cy="450315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21" name="Groupe 220">
                <a:extLst>
                  <a:ext uri="{FF2B5EF4-FFF2-40B4-BE49-F238E27FC236}">
                    <a16:creationId xmlns:a16="http://schemas.microsoft.com/office/drawing/2014/main" id="{808E0C0D-B715-CC5D-4F5C-FC5B0021BBAB}"/>
                  </a:ext>
                </a:extLst>
              </p:cNvPr>
              <p:cNvGrpSpPr/>
              <p:nvPr/>
            </p:nvGrpSpPr>
            <p:grpSpPr>
              <a:xfrm>
                <a:off x="2029353" y="2076450"/>
                <a:ext cx="101600" cy="257696"/>
                <a:chOff x="2038350" y="2076450"/>
                <a:chExt cx="101600" cy="257696"/>
              </a:xfrm>
            </p:grpSpPr>
            <p:cxnSp>
              <p:nvCxnSpPr>
                <p:cNvPr id="229" name="Connecteur droit 228">
                  <a:extLst>
                    <a:ext uri="{FF2B5EF4-FFF2-40B4-BE49-F238E27FC236}">
                      <a16:creationId xmlns:a16="http://schemas.microsoft.com/office/drawing/2014/main" id="{2F3DB2F6-DB9B-CB9F-359E-4924E89B6B4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07645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0" name="Connecteur droit 229">
                  <a:extLst>
                    <a:ext uri="{FF2B5EF4-FFF2-40B4-BE49-F238E27FC236}">
                      <a16:creationId xmlns:a16="http://schemas.microsoft.com/office/drawing/2014/main" id="{3E32873F-AC5A-74E7-53A1-93C9CE8E5BF3}"/>
                    </a:ext>
                  </a:extLst>
                </p:cNvPr>
                <p:cNvCxnSpPr/>
                <p:nvPr/>
              </p:nvCxnSpPr>
              <p:spPr>
                <a:xfrm>
                  <a:off x="2038350" y="2334146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Connecteur droit 230">
                  <a:extLst>
                    <a:ext uri="{FF2B5EF4-FFF2-40B4-BE49-F238E27FC236}">
                      <a16:creationId xmlns:a16="http://schemas.microsoft.com/office/drawing/2014/main" id="{C436B631-F15D-E3F4-D88D-BE371B37ED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076450"/>
                  <a:ext cx="0" cy="25386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2" name="Groupe 221">
                <a:extLst>
                  <a:ext uri="{FF2B5EF4-FFF2-40B4-BE49-F238E27FC236}">
                    <a16:creationId xmlns:a16="http://schemas.microsoft.com/office/drawing/2014/main" id="{5D30B652-C357-E4ED-8820-A87F0CFB682F}"/>
                  </a:ext>
                </a:extLst>
              </p:cNvPr>
              <p:cNvGrpSpPr/>
              <p:nvPr/>
            </p:nvGrpSpPr>
            <p:grpSpPr>
              <a:xfrm>
                <a:off x="1474225" y="2438260"/>
                <a:ext cx="101600" cy="243939"/>
                <a:chOff x="2038350" y="2332964"/>
                <a:chExt cx="101600" cy="243939"/>
              </a:xfrm>
            </p:grpSpPr>
            <p:cxnSp>
              <p:nvCxnSpPr>
                <p:cNvPr id="226" name="Connecteur droit 225">
                  <a:extLst>
                    <a:ext uri="{FF2B5EF4-FFF2-40B4-BE49-F238E27FC236}">
                      <a16:creationId xmlns:a16="http://schemas.microsoft.com/office/drawing/2014/main" id="{A6601FC8-49D4-0FAC-1FB2-5598CEE05F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333625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7" name="Connecteur droit 226">
                  <a:extLst>
                    <a:ext uri="{FF2B5EF4-FFF2-40B4-BE49-F238E27FC236}">
                      <a16:creationId xmlns:a16="http://schemas.microsoft.com/office/drawing/2014/main" id="{01100C01-2C35-9A91-1A4A-0F39F9480701}"/>
                    </a:ext>
                  </a:extLst>
                </p:cNvPr>
                <p:cNvCxnSpPr/>
                <p:nvPr/>
              </p:nvCxnSpPr>
              <p:spPr>
                <a:xfrm>
                  <a:off x="2038350" y="2575557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Connecteur droit 227">
                  <a:extLst>
                    <a:ext uri="{FF2B5EF4-FFF2-40B4-BE49-F238E27FC236}">
                      <a16:creationId xmlns:a16="http://schemas.microsoft.com/office/drawing/2014/main" id="{121BCFF3-1B76-29EA-58BC-BEE55634CB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1" y="2332964"/>
                  <a:ext cx="0" cy="24393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3" name="ZoneTexte 222">
                <a:extLst>
                  <a:ext uri="{FF2B5EF4-FFF2-40B4-BE49-F238E27FC236}">
                    <a16:creationId xmlns:a16="http://schemas.microsoft.com/office/drawing/2014/main" id="{3248A191-A47A-A89E-28F8-8BB1E1E6BA3D}"/>
                  </a:ext>
                </a:extLst>
              </p:cNvPr>
              <p:cNvSpPr txBox="1"/>
              <p:nvPr/>
            </p:nvSpPr>
            <p:spPr>
              <a:xfrm>
                <a:off x="1292225" y="1741518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p&lt;0.0001</a:t>
                </a:r>
              </a:p>
            </p:txBody>
          </p:sp>
          <p:sp>
            <p:nvSpPr>
              <p:cNvPr id="224" name="ZoneTexte 223">
                <a:extLst>
                  <a:ext uri="{FF2B5EF4-FFF2-40B4-BE49-F238E27FC236}">
                    <a16:creationId xmlns:a16="http://schemas.microsoft.com/office/drawing/2014/main" id="{453057CF-6770-A652-D476-D989C138F95F}"/>
                  </a:ext>
                </a:extLst>
              </p:cNvPr>
              <p:cNvSpPr txBox="1"/>
              <p:nvPr/>
            </p:nvSpPr>
            <p:spPr>
              <a:xfrm>
                <a:off x="1945820" y="189827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9.8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ZoneTexte 224">
                <a:extLst>
                  <a:ext uri="{FF2B5EF4-FFF2-40B4-BE49-F238E27FC236}">
                    <a16:creationId xmlns:a16="http://schemas.microsoft.com/office/drawing/2014/main" id="{7B37354C-799A-4CBA-F4AD-CBACCC7AADFC}"/>
                  </a:ext>
                </a:extLst>
              </p:cNvPr>
              <p:cNvSpPr txBox="1"/>
              <p:nvPr/>
            </p:nvSpPr>
            <p:spPr>
              <a:xfrm>
                <a:off x="1387020" y="2267223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2.2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e 208">
              <a:extLst>
                <a:ext uri="{FF2B5EF4-FFF2-40B4-BE49-F238E27FC236}">
                  <a16:creationId xmlns:a16="http://schemas.microsoft.com/office/drawing/2014/main" id="{C6CCCD02-98F8-C564-6D62-7457A10C2B07}"/>
                </a:ext>
              </a:extLst>
            </p:cNvPr>
            <p:cNvGrpSpPr/>
            <p:nvPr/>
          </p:nvGrpSpPr>
          <p:grpSpPr>
            <a:xfrm>
              <a:off x="716032" y="1848882"/>
              <a:ext cx="5292882" cy="1580671"/>
              <a:chOff x="716032" y="1848882"/>
              <a:chExt cx="5292882" cy="1580671"/>
            </a:xfrm>
          </p:grpSpPr>
          <p:cxnSp>
            <p:nvCxnSpPr>
              <p:cNvPr id="210" name="Connecteur droit 209">
                <a:extLst>
                  <a:ext uri="{FF2B5EF4-FFF2-40B4-BE49-F238E27FC236}">
                    <a16:creationId xmlns:a16="http://schemas.microsoft.com/office/drawing/2014/main" id="{8AE8475F-A5F1-F429-71BA-AEA9715DAFCA}"/>
                  </a:ext>
                </a:extLst>
              </p:cNvPr>
              <p:cNvCxnSpPr/>
              <p:nvPr/>
            </p:nvCxnSpPr>
            <p:spPr>
              <a:xfrm>
                <a:off x="952302" y="1848882"/>
                <a:ext cx="0" cy="1580671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Connecteur droit 210">
                <a:extLst>
                  <a:ext uri="{FF2B5EF4-FFF2-40B4-BE49-F238E27FC236}">
                    <a16:creationId xmlns:a16="http://schemas.microsoft.com/office/drawing/2014/main" id="{A7ED2A81-2FFF-73F9-EA83-434F11903F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4103" y="2657599"/>
                <a:ext cx="5054811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2" name="ZoneTexte 211">
                <a:extLst>
                  <a:ext uri="{FF2B5EF4-FFF2-40B4-BE49-F238E27FC236}">
                    <a16:creationId xmlns:a16="http://schemas.microsoft.com/office/drawing/2014/main" id="{37FF6BFD-F38B-9D0B-94A9-A8A580D39AD3}"/>
                  </a:ext>
                </a:extLst>
              </p:cNvPr>
              <p:cNvSpPr txBox="1"/>
              <p:nvPr/>
            </p:nvSpPr>
            <p:spPr>
              <a:xfrm>
                <a:off x="759314" y="1890237"/>
                <a:ext cx="14106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213" name="ZoneTexte 212">
                <a:extLst>
                  <a:ext uri="{FF2B5EF4-FFF2-40B4-BE49-F238E27FC236}">
                    <a16:creationId xmlns:a16="http://schemas.microsoft.com/office/drawing/2014/main" id="{C84BF3DE-4930-3ADB-860A-7F72F13E03BE}"/>
                  </a:ext>
                </a:extLst>
              </p:cNvPr>
              <p:cNvSpPr txBox="1"/>
              <p:nvPr/>
            </p:nvSpPr>
            <p:spPr>
              <a:xfrm>
                <a:off x="759314" y="2117306"/>
                <a:ext cx="14106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</a:t>
                </a:r>
              </a:p>
            </p:txBody>
          </p:sp>
          <p:sp>
            <p:nvSpPr>
              <p:cNvPr id="214" name="ZoneTexte 213">
                <a:extLst>
                  <a:ext uri="{FF2B5EF4-FFF2-40B4-BE49-F238E27FC236}">
                    <a16:creationId xmlns:a16="http://schemas.microsoft.com/office/drawing/2014/main" id="{A0957BF5-2E27-E03C-4FB5-E027E75C3115}"/>
                  </a:ext>
                </a:extLst>
              </p:cNvPr>
              <p:cNvSpPr txBox="1"/>
              <p:nvPr/>
            </p:nvSpPr>
            <p:spPr>
              <a:xfrm>
                <a:off x="829846" y="2344374"/>
                <a:ext cx="70532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215" name="ZoneTexte 214">
                <a:extLst>
                  <a:ext uri="{FF2B5EF4-FFF2-40B4-BE49-F238E27FC236}">
                    <a16:creationId xmlns:a16="http://schemas.microsoft.com/office/drawing/2014/main" id="{331259D0-D950-252E-6E70-BCDAC237B479}"/>
                  </a:ext>
                </a:extLst>
              </p:cNvPr>
              <p:cNvSpPr txBox="1"/>
              <p:nvPr/>
            </p:nvSpPr>
            <p:spPr>
              <a:xfrm>
                <a:off x="829846" y="2571443"/>
                <a:ext cx="70532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216" name="ZoneTexte 215">
                <a:extLst>
                  <a:ext uri="{FF2B5EF4-FFF2-40B4-BE49-F238E27FC236}">
                    <a16:creationId xmlns:a16="http://schemas.microsoft.com/office/drawing/2014/main" id="{E9D3B82E-6F50-4298-351C-B08A0B5E0447}"/>
                  </a:ext>
                </a:extLst>
              </p:cNvPr>
              <p:cNvSpPr txBox="1"/>
              <p:nvPr/>
            </p:nvSpPr>
            <p:spPr>
              <a:xfrm>
                <a:off x="786564" y="2798512"/>
                <a:ext cx="11381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-5</a:t>
                </a:r>
              </a:p>
            </p:txBody>
          </p:sp>
          <p:sp>
            <p:nvSpPr>
              <p:cNvPr id="217" name="ZoneTexte 216">
                <a:extLst>
                  <a:ext uri="{FF2B5EF4-FFF2-40B4-BE49-F238E27FC236}">
                    <a16:creationId xmlns:a16="http://schemas.microsoft.com/office/drawing/2014/main" id="{17E0FE1B-FB00-F77A-0DF8-54948539C58A}"/>
                  </a:ext>
                </a:extLst>
              </p:cNvPr>
              <p:cNvSpPr txBox="1"/>
              <p:nvPr/>
            </p:nvSpPr>
            <p:spPr>
              <a:xfrm>
                <a:off x="716032" y="3025581"/>
                <a:ext cx="18434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-10</a:t>
                </a:r>
              </a:p>
            </p:txBody>
          </p:sp>
          <p:sp>
            <p:nvSpPr>
              <p:cNvPr id="218" name="ZoneTexte 217">
                <a:extLst>
                  <a:ext uri="{FF2B5EF4-FFF2-40B4-BE49-F238E27FC236}">
                    <a16:creationId xmlns:a16="http://schemas.microsoft.com/office/drawing/2014/main" id="{6088B72E-03FE-F184-4B3A-A8727E4C56EE}"/>
                  </a:ext>
                </a:extLst>
              </p:cNvPr>
              <p:cNvSpPr txBox="1"/>
              <p:nvPr/>
            </p:nvSpPr>
            <p:spPr>
              <a:xfrm>
                <a:off x="716032" y="3252648"/>
                <a:ext cx="18434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-15</a:t>
                </a:r>
              </a:p>
            </p:txBody>
          </p:sp>
        </p:grpSp>
      </p:grpSp>
      <p:sp>
        <p:nvSpPr>
          <p:cNvPr id="258" name="Rectangle : coins arrondis 257">
            <a:extLst>
              <a:ext uri="{FF2B5EF4-FFF2-40B4-BE49-F238E27FC236}">
                <a16:creationId xmlns:a16="http://schemas.microsoft.com/office/drawing/2014/main" id="{3C64426D-8AAC-31AC-F2C9-ED4B7D112609}"/>
              </a:ext>
            </a:extLst>
          </p:cNvPr>
          <p:cNvSpPr/>
          <p:nvPr/>
        </p:nvSpPr>
        <p:spPr>
          <a:xfrm>
            <a:off x="181706" y="4351876"/>
            <a:ext cx="586155" cy="380907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Cycle </a:t>
            </a:r>
            <a:b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cxnSp>
        <p:nvCxnSpPr>
          <p:cNvPr id="259" name="Connecteur droit 258">
            <a:extLst>
              <a:ext uri="{FF2B5EF4-FFF2-40B4-BE49-F238E27FC236}">
                <a16:creationId xmlns:a16="http://schemas.microsoft.com/office/drawing/2014/main" id="{23585E5C-204D-383C-2858-28EDEC710CE1}"/>
              </a:ext>
            </a:extLst>
          </p:cNvPr>
          <p:cNvCxnSpPr>
            <a:cxnSpLocks/>
          </p:cNvCxnSpPr>
          <p:nvPr/>
        </p:nvCxnSpPr>
        <p:spPr>
          <a:xfrm>
            <a:off x="542611" y="3526971"/>
            <a:ext cx="5566787" cy="0"/>
          </a:xfrm>
          <a:prstGeom prst="line">
            <a:avLst/>
          </a:prstGeom>
          <a:ln w="12700">
            <a:solidFill>
              <a:schemeClr val="tx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95152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RATIONALE 301 : </a:t>
            </a:r>
            <a:r>
              <a:rPr lang="en-US" dirty="0" err="1"/>
              <a:t>Tislelizumab</a:t>
            </a:r>
            <a:r>
              <a:rPr lang="en-US" dirty="0"/>
              <a:t> vs </a:t>
            </a:r>
            <a:r>
              <a:rPr lang="en-US" dirty="0" err="1"/>
              <a:t>Soraf</a:t>
            </a:r>
            <a:r>
              <a:rPr lang="en-US" dirty="0"/>
              <a:t> en L1 CHC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R. Finn et al., ASCO GI</a:t>
            </a:r>
            <a:r>
              <a:rPr lang="fr-FR" baseline="30000" dirty="0"/>
              <a:t>®</a:t>
            </a:r>
            <a:r>
              <a:rPr lang="fr-FR" dirty="0"/>
              <a:t> 2023, Abs #495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Phase III R </a:t>
            </a:r>
            <a:r>
              <a:rPr lang="da-DK" sz="2000" b="0" dirty="0"/>
              <a:t>(n=674)</a:t>
            </a:r>
            <a:endParaRPr lang="da-DK" b="0" dirty="0"/>
          </a:p>
        </p:txBody>
      </p:sp>
      <p:sp>
        <p:nvSpPr>
          <p:cNvPr id="2" name="Rectangle 1"/>
          <p:cNvSpPr/>
          <p:nvPr/>
        </p:nvSpPr>
        <p:spPr>
          <a:xfrm>
            <a:off x="6873072" y="1477108"/>
            <a:ext cx="4903292" cy="4175090"/>
          </a:xfrm>
          <a:prstGeom prst="rect">
            <a:avLst/>
          </a:prstGeom>
          <a:solidFill>
            <a:srgbClr val="FFE0CC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08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Etude positive avec absence d’infériorité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du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Tislelizumab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par rapport au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sorafenib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(ESMO 2022)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Par rapport aux patients sous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Sorafenib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les patients sous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Tislelizumab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ont moins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 dégradation de la qualité de vie,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 fatigue, et de symptômes liés au CHC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Cette option pourrait s’envisager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chez les patients « 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unfit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 » pour le traitement par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atezolizumab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+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Bevacizumab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Rectangle à coins arrondis 19">
            <a:extLst>
              <a:ext uri="{FF2B5EF4-FFF2-40B4-BE49-F238E27FC236}">
                <a16:creationId xmlns:a16="http://schemas.microsoft.com/office/drawing/2014/main" id="{C876716C-E7C3-7DB3-0A74-2D2BBE4847A1}"/>
              </a:ext>
            </a:extLst>
          </p:cNvPr>
          <p:cNvSpPr/>
          <p:nvPr/>
        </p:nvSpPr>
        <p:spPr>
          <a:xfrm>
            <a:off x="468923" y="1386672"/>
            <a:ext cx="5710813" cy="4561951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Titre 23">
            <a:extLst>
              <a:ext uri="{FF2B5EF4-FFF2-40B4-BE49-F238E27FC236}">
                <a16:creationId xmlns:a16="http://schemas.microsoft.com/office/drawing/2014/main" id="{F88A1E0C-38BF-3FC7-7A0D-0278E45CF235}"/>
              </a:ext>
            </a:extLst>
          </p:cNvPr>
          <p:cNvSpPr txBox="1">
            <a:spLocks/>
          </p:cNvSpPr>
          <p:nvPr/>
        </p:nvSpPr>
        <p:spPr>
          <a:xfrm>
            <a:off x="679509" y="1210040"/>
            <a:ext cx="4118326" cy="291402"/>
          </a:xfrm>
          <a:prstGeom prst="rect">
            <a:avLst/>
          </a:prstGeom>
          <a:solidFill>
            <a:schemeClr val="bg1"/>
          </a:solidFill>
        </p:spPr>
        <p:txBody>
          <a:bodyPr numCol="1" anchor="ctr" anchorCtr="0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2800" b="1" i="0" kern="1200" baseline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Changement par rapport à la ligne de base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pour EORTC QLQ-HCC 18 au cycle 4 et au cycle 6</a:t>
            </a:r>
            <a:endParaRPr kumimoji="0" lang="da-DK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grpSp>
        <p:nvGrpSpPr>
          <p:cNvPr id="79" name="Groupe 78">
            <a:extLst>
              <a:ext uri="{FF2B5EF4-FFF2-40B4-BE49-F238E27FC236}">
                <a16:creationId xmlns:a16="http://schemas.microsoft.com/office/drawing/2014/main" id="{36E59E72-EB7D-0174-1CAB-0B270E9BE5B4}"/>
              </a:ext>
            </a:extLst>
          </p:cNvPr>
          <p:cNvGrpSpPr/>
          <p:nvPr/>
        </p:nvGrpSpPr>
        <p:grpSpPr>
          <a:xfrm>
            <a:off x="792658" y="1601433"/>
            <a:ext cx="5197834" cy="1787928"/>
            <a:chOff x="640258" y="1641625"/>
            <a:chExt cx="5368656" cy="1787928"/>
          </a:xfrm>
        </p:grpSpPr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018E421D-63F6-2DB0-8F64-5527FAFF5705}"/>
                </a:ext>
              </a:extLst>
            </p:cNvPr>
            <p:cNvSpPr txBox="1"/>
            <p:nvPr/>
          </p:nvSpPr>
          <p:spPr>
            <a:xfrm>
              <a:off x="640258" y="1641625"/>
              <a:ext cx="3736879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Changements du score moyen LS par rapport à la ligne de base</a:t>
              </a: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E454EA6E-4DD0-191A-7850-77E362997C37}"/>
                </a:ext>
              </a:extLst>
            </p:cNvPr>
            <p:cNvSpPr txBox="1"/>
            <p:nvPr/>
          </p:nvSpPr>
          <p:spPr>
            <a:xfrm>
              <a:off x="1135463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HCC18 index score</a:t>
              </a:r>
              <a:b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n=220, SOR n=176)</a:t>
              </a: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8155B167-7B78-E75D-AD1D-235A2760733E}"/>
                </a:ext>
              </a:extLst>
            </p:cNvPr>
            <p:cNvSpPr txBox="1"/>
            <p:nvPr/>
          </p:nvSpPr>
          <p:spPr>
            <a:xfrm>
              <a:off x="2827122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Fatigue</a:t>
              </a:r>
              <a:b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n=219, SOR n=176)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7A738A14-2BB1-BD60-4F38-0D2E3A472657}"/>
                </a:ext>
              </a:extLst>
            </p:cNvPr>
            <p:cNvSpPr txBox="1"/>
            <p:nvPr/>
          </p:nvSpPr>
          <p:spPr>
            <a:xfrm>
              <a:off x="4518781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Douleur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n=220, SOR n=176)</a:t>
              </a:r>
            </a:p>
          </p:txBody>
        </p:sp>
        <p:grpSp>
          <p:nvGrpSpPr>
            <p:cNvPr id="48" name="Groupe 47">
              <a:extLst>
                <a:ext uri="{FF2B5EF4-FFF2-40B4-BE49-F238E27FC236}">
                  <a16:creationId xmlns:a16="http://schemas.microsoft.com/office/drawing/2014/main" id="{A2FF0B12-611D-8A46-63AB-BCA07B59BFA1}"/>
                </a:ext>
              </a:extLst>
            </p:cNvPr>
            <p:cNvGrpSpPr/>
            <p:nvPr/>
          </p:nvGrpSpPr>
          <p:grpSpPr>
            <a:xfrm>
              <a:off x="1139931" y="2065368"/>
              <a:ext cx="1408628" cy="591432"/>
              <a:chOff x="1289225" y="2065368"/>
              <a:chExt cx="1026728" cy="591432"/>
            </a:xfrm>
          </p:grpSpPr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2C2D4C9-8E9C-8503-6109-DF050C845403}"/>
                  </a:ext>
                </a:extLst>
              </p:cNvPr>
              <p:cNvSpPr/>
              <p:nvPr/>
            </p:nvSpPr>
            <p:spPr>
              <a:xfrm>
                <a:off x="1289225" y="2581274"/>
                <a:ext cx="471600" cy="75525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CD3C2EAE-C3A6-FC48-923D-61A6DD1EEFEC}"/>
                  </a:ext>
                </a:extLst>
              </p:cNvPr>
              <p:cNvSpPr/>
              <p:nvPr/>
            </p:nvSpPr>
            <p:spPr>
              <a:xfrm>
                <a:off x="1844353" y="2476500"/>
                <a:ext cx="471600" cy="180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36" name="Groupe 35">
                <a:extLst>
                  <a:ext uri="{FF2B5EF4-FFF2-40B4-BE49-F238E27FC236}">
                    <a16:creationId xmlns:a16="http://schemas.microsoft.com/office/drawing/2014/main" id="{E8BB647A-B775-3D81-4CCD-9CED8CD93EA9}"/>
                  </a:ext>
                </a:extLst>
              </p:cNvPr>
              <p:cNvGrpSpPr/>
              <p:nvPr/>
            </p:nvGrpSpPr>
            <p:grpSpPr>
              <a:xfrm>
                <a:off x="2029353" y="2419350"/>
                <a:ext cx="101600" cy="114821"/>
                <a:chOff x="2038350" y="2419350"/>
                <a:chExt cx="101600" cy="114821"/>
              </a:xfrm>
            </p:grpSpPr>
            <p:cxnSp>
              <p:nvCxnSpPr>
                <p:cNvPr id="34" name="Connecteur droit 33">
                  <a:extLst>
                    <a:ext uri="{FF2B5EF4-FFF2-40B4-BE49-F238E27FC236}">
                      <a16:creationId xmlns:a16="http://schemas.microsoft.com/office/drawing/2014/main" id="{323BEBDC-2AE8-7626-43CD-733E6BA753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41935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Connecteur droit 34">
                  <a:extLst>
                    <a:ext uri="{FF2B5EF4-FFF2-40B4-BE49-F238E27FC236}">
                      <a16:creationId xmlns:a16="http://schemas.microsoft.com/office/drawing/2014/main" id="{94997C06-4FF3-B218-80A1-CD9EAB637FCC}"/>
                    </a:ext>
                  </a:extLst>
                </p:cNvPr>
                <p:cNvCxnSpPr/>
                <p:nvPr/>
              </p:nvCxnSpPr>
              <p:spPr>
                <a:xfrm>
                  <a:off x="2038350" y="253417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Connecteur droit 36">
                  <a:extLst>
                    <a:ext uri="{FF2B5EF4-FFF2-40B4-BE49-F238E27FC236}">
                      <a16:creationId xmlns:a16="http://schemas.microsoft.com/office/drawing/2014/main" id="{DFFA33C8-3C78-60A7-28A7-AF4F50BEAC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2038350" y="247650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" name="Groupe 37">
                <a:extLst>
                  <a:ext uri="{FF2B5EF4-FFF2-40B4-BE49-F238E27FC236}">
                    <a16:creationId xmlns:a16="http://schemas.microsoft.com/office/drawing/2014/main" id="{87519A07-75AC-CDA9-69CD-B509A35217DB}"/>
                  </a:ext>
                </a:extLst>
              </p:cNvPr>
              <p:cNvGrpSpPr/>
              <p:nvPr/>
            </p:nvGrpSpPr>
            <p:grpSpPr>
              <a:xfrm>
                <a:off x="1474225" y="2524646"/>
                <a:ext cx="101600" cy="114821"/>
                <a:chOff x="2038350" y="2419350"/>
                <a:chExt cx="101600" cy="114821"/>
              </a:xfrm>
            </p:grpSpPr>
            <p:cxnSp>
              <p:nvCxnSpPr>
                <p:cNvPr id="39" name="Connecteur droit 38">
                  <a:extLst>
                    <a:ext uri="{FF2B5EF4-FFF2-40B4-BE49-F238E27FC236}">
                      <a16:creationId xmlns:a16="http://schemas.microsoft.com/office/drawing/2014/main" id="{FA9FD434-549B-725B-12F5-7E33FA870E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41935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Connecteur droit 39">
                  <a:extLst>
                    <a:ext uri="{FF2B5EF4-FFF2-40B4-BE49-F238E27FC236}">
                      <a16:creationId xmlns:a16="http://schemas.microsoft.com/office/drawing/2014/main" id="{FEF99C94-0EA1-23E5-17E6-4032FE7072E5}"/>
                    </a:ext>
                  </a:extLst>
                </p:cNvPr>
                <p:cNvCxnSpPr/>
                <p:nvPr/>
              </p:nvCxnSpPr>
              <p:spPr>
                <a:xfrm>
                  <a:off x="2038350" y="253417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Connecteur droit 40">
                  <a:extLst>
                    <a:ext uri="{FF2B5EF4-FFF2-40B4-BE49-F238E27FC236}">
                      <a16:creationId xmlns:a16="http://schemas.microsoft.com/office/drawing/2014/main" id="{08513C2C-1D09-29C3-5605-D7597E653D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2038350" y="247650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5" name="ZoneTexte 44">
                <a:extLst>
                  <a:ext uri="{FF2B5EF4-FFF2-40B4-BE49-F238E27FC236}">
                    <a16:creationId xmlns:a16="http://schemas.microsoft.com/office/drawing/2014/main" id="{6ED17636-BDD5-1C8F-7DD6-66444559AE1D}"/>
                  </a:ext>
                </a:extLst>
              </p:cNvPr>
              <p:cNvSpPr txBox="1"/>
              <p:nvPr/>
            </p:nvSpPr>
            <p:spPr>
              <a:xfrm>
                <a:off x="1292225" y="2065368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p=0.0033</a:t>
                </a:r>
              </a:p>
            </p:txBody>
          </p:sp>
          <p:sp>
            <p:nvSpPr>
              <p:cNvPr id="46" name="ZoneTexte 45">
                <a:extLst>
                  <a:ext uri="{FF2B5EF4-FFF2-40B4-BE49-F238E27FC236}">
                    <a16:creationId xmlns:a16="http://schemas.microsoft.com/office/drawing/2014/main" id="{390CAD0F-FF33-8F81-A415-C74C9760F1D1}"/>
                  </a:ext>
                </a:extLst>
              </p:cNvPr>
              <p:cNvSpPr txBox="1"/>
              <p:nvPr/>
            </p:nvSpPr>
            <p:spPr>
              <a:xfrm>
                <a:off x="1945820" y="224117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3.9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ZoneTexte 46">
                <a:extLst>
                  <a:ext uri="{FF2B5EF4-FFF2-40B4-BE49-F238E27FC236}">
                    <a16:creationId xmlns:a16="http://schemas.microsoft.com/office/drawing/2014/main" id="{CF3444C6-3334-DB1B-6457-491FCACD4381}"/>
                  </a:ext>
                </a:extLst>
              </p:cNvPr>
              <p:cNvSpPr txBox="1"/>
              <p:nvPr/>
            </p:nvSpPr>
            <p:spPr>
              <a:xfrm>
                <a:off x="1387020" y="235294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1.6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49" name="Groupe 48">
              <a:extLst>
                <a:ext uri="{FF2B5EF4-FFF2-40B4-BE49-F238E27FC236}">
                  <a16:creationId xmlns:a16="http://schemas.microsoft.com/office/drawing/2014/main" id="{9305D7D0-94E2-AB79-22C5-95DE1847914D}"/>
                </a:ext>
              </a:extLst>
            </p:cNvPr>
            <p:cNvGrpSpPr/>
            <p:nvPr/>
          </p:nvGrpSpPr>
          <p:grpSpPr>
            <a:xfrm>
              <a:off x="2831590" y="1902911"/>
              <a:ext cx="1408628" cy="783139"/>
              <a:chOff x="1289225" y="1902911"/>
              <a:chExt cx="1026728" cy="78313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BA99A572-3E13-3A4C-97AF-BA99E5AB95BB}"/>
                  </a:ext>
                </a:extLst>
              </p:cNvPr>
              <p:cNvSpPr/>
              <p:nvPr/>
            </p:nvSpPr>
            <p:spPr>
              <a:xfrm>
                <a:off x="1289225" y="2565400"/>
                <a:ext cx="471600" cy="9139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F8705975-3032-E85A-8DF9-AA24569A818E}"/>
                  </a:ext>
                </a:extLst>
              </p:cNvPr>
              <p:cNvSpPr/>
              <p:nvPr/>
            </p:nvSpPr>
            <p:spPr>
              <a:xfrm>
                <a:off x="1844353" y="2279650"/>
                <a:ext cx="471600" cy="37715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52" name="Groupe 51">
                <a:extLst>
                  <a:ext uri="{FF2B5EF4-FFF2-40B4-BE49-F238E27FC236}">
                    <a16:creationId xmlns:a16="http://schemas.microsoft.com/office/drawing/2014/main" id="{20E64917-FC74-15BD-97E8-FF1A0675E00D}"/>
                  </a:ext>
                </a:extLst>
              </p:cNvPr>
              <p:cNvGrpSpPr/>
              <p:nvPr/>
            </p:nvGrpSpPr>
            <p:grpSpPr>
              <a:xfrm>
                <a:off x="2029353" y="2168525"/>
                <a:ext cx="101600" cy="232296"/>
                <a:chOff x="2038350" y="2168525"/>
                <a:chExt cx="101600" cy="232296"/>
              </a:xfrm>
            </p:grpSpPr>
            <p:cxnSp>
              <p:nvCxnSpPr>
                <p:cNvPr id="60" name="Connecteur droit 59">
                  <a:extLst>
                    <a:ext uri="{FF2B5EF4-FFF2-40B4-BE49-F238E27FC236}">
                      <a16:creationId xmlns:a16="http://schemas.microsoft.com/office/drawing/2014/main" id="{77EE5F0F-0AD3-4B31-1B26-9D19B7737E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168525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Connecteur droit 60">
                  <a:extLst>
                    <a:ext uri="{FF2B5EF4-FFF2-40B4-BE49-F238E27FC236}">
                      <a16:creationId xmlns:a16="http://schemas.microsoft.com/office/drawing/2014/main" id="{DA875F0E-907C-8710-8881-5FAC9A97B616}"/>
                    </a:ext>
                  </a:extLst>
                </p:cNvPr>
                <p:cNvCxnSpPr/>
                <p:nvPr/>
              </p:nvCxnSpPr>
              <p:spPr>
                <a:xfrm>
                  <a:off x="2038350" y="240082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Connecteur droit 61">
                  <a:extLst>
                    <a:ext uri="{FF2B5EF4-FFF2-40B4-BE49-F238E27FC236}">
                      <a16:creationId xmlns:a16="http://schemas.microsoft.com/office/drawing/2014/main" id="{DDB199E6-21F1-F9D1-91A6-EC8F472920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174875"/>
                  <a:ext cx="0" cy="2222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" name="Groupe 52">
                <a:extLst>
                  <a:ext uri="{FF2B5EF4-FFF2-40B4-BE49-F238E27FC236}">
                    <a16:creationId xmlns:a16="http://schemas.microsoft.com/office/drawing/2014/main" id="{5003E5E6-A63A-D5E5-C040-FA2E9FCFBC6C}"/>
                  </a:ext>
                </a:extLst>
              </p:cNvPr>
              <p:cNvGrpSpPr/>
              <p:nvPr/>
            </p:nvGrpSpPr>
            <p:grpSpPr>
              <a:xfrm>
                <a:off x="1474225" y="2467496"/>
                <a:ext cx="101600" cy="218554"/>
                <a:chOff x="2038350" y="2362200"/>
                <a:chExt cx="101600" cy="218554"/>
              </a:xfrm>
            </p:grpSpPr>
            <p:cxnSp>
              <p:nvCxnSpPr>
                <p:cNvPr id="57" name="Connecteur droit 56">
                  <a:extLst>
                    <a:ext uri="{FF2B5EF4-FFF2-40B4-BE49-F238E27FC236}">
                      <a16:creationId xmlns:a16="http://schemas.microsoft.com/office/drawing/2014/main" id="{22744BB5-2F8B-702B-09B3-EFE18E209E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36220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Connecteur droit 57">
                  <a:extLst>
                    <a:ext uri="{FF2B5EF4-FFF2-40B4-BE49-F238E27FC236}">
                      <a16:creationId xmlns:a16="http://schemas.microsoft.com/office/drawing/2014/main" id="{3532F24C-65D9-ED02-F284-93B0D4D36481}"/>
                    </a:ext>
                  </a:extLst>
                </p:cNvPr>
                <p:cNvCxnSpPr/>
                <p:nvPr/>
              </p:nvCxnSpPr>
              <p:spPr>
                <a:xfrm>
                  <a:off x="2038350" y="257862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Connecteur droit 58">
                  <a:extLst>
                    <a:ext uri="{FF2B5EF4-FFF2-40B4-BE49-F238E27FC236}">
                      <a16:creationId xmlns:a16="http://schemas.microsoft.com/office/drawing/2014/main" id="{032A6085-5A8A-E821-8AC4-30D26F3C0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364854"/>
                  <a:ext cx="0" cy="2159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4" name="ZoneTexte 53">
                <a:extLst>
                  <a:ext uri="{FF2B5EF4-FFF2-40B4-BE49-F238E27FC236}">
                    <a16:creationId xmlns:a16="http://schemas.microsoft.com/office/drawing/2014/main" id="{ECF35640-2417-E13A-256E-2E12BC3E5877}"/>
                  </a:ext>
                </a:extLst>
              </p:cNvPr>
              <p:cNvSpPr txBox="1"/>
              <p:nvPr/>
            </p:nvSpPr>
            <p:spPr>
              <a:xfrm>
                <a:off x="1292225" y="1902911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p&lt;0.0001</a:t>
                </a:r>
              </a:p>
            </p:txBody>
          </p:sp>
          <p:sp>
            <p:nvSpPr>
              <p:cNvPr id="55" name="ZoneTexte 54">
                <a:extLst>
                  <a:ext uri="{FF2B5EF4-FFF2-40B4-BE49-F238E27FC236}">
                    <a16:creationId xmlns:a16="http://schemas.microsoft.com/office/drawing/2014/main" id="{DCDF11DE-3011-F9E6-1F9B-F54971F2F983}"/>
                  </a:ext>
                </a:extLst>
              </p:cNvPr>
              <p:cNvSpPr txBox="1"/>
              <p:nvPr/>
            </p:nvSpPr>
            <p:spPr>
              <a:xfrm>
                <a:off x="1945820" y="199352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8.1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6" name="ZoneTexte 55">
                <a:extLst>
                  <a:ext uri="{FF2B5EF4-FFF2-40B4-BE49-F238E27FC236}">
                    <a16:creationId xmlns:a16="http://schemas.microsoft.com/office/drawing/2014/main" id="{E55566D1-F8B3-C19C-81C6-2029D9E259C3}"/>
                  </a:ext>
                </a:extLst>
              </p:cNvPr>
              <p:cNvSpPr txBox="1"/>
              <p:nvPr/>
            </p:nvSpPr>
            <p:spPr>
              <a:xfrm>
                <a:off x="1387020" y="228309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1.9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64" name="Groupe 63">
              <a:extLst>
                <a:ext uri="{FF2B5EF4-FFF2-40B4-BE49-F238E27FC236}">
                  <a16:creationId xmlns:a16="http://schemas.microsoft.com/office/drawing/2014/main" id="{BB1CC998-3305-C030-597B-74AA671B2BDF}"/>
                </a:ext>
              </a:extLst>
            </p:cNvPr>
            <p:cNvGrpSpPr/>
            <p:nvPr/>
          </p:nvGrpSpPr>
          <p:grpSpPr>
            <a:xfrm>
              <a:off x="4523249" y="2065368"/>
              <a:ext cx="1408628" cy="605849"/>
              <a:chOff x="1289225" y="2065368"/>
              <a:chExt cx="1026728" cy="605849"/>
            </a:xfrm>
          </p:grpSpPr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C9C7EC3A-C5D6-924D-5D03-8B9468ABC75D}"/>
                  </a:ext>
                </a:extLst>
              </p:cNvPr>
              <p:cNvSpPr/>
              <p:nvPr/>
            </p:nvSpPr>
            <p:spPr>
              <a:xfrm>
                <a:off x="1289225" y="2565400"/>
                <a:ext cx="471600" cy="9139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DE50F8CF-093B-A90F-3DD7-46DB5C4AC683}"/>
                  </a:ext>
                </a:extLst>
              </p:cNvPr>
              <p:cNvSpPr/>
              <p:nvPr/>
            </p:nvSpPr>
            <p:spPr>
              <a:xfrm>
                <a:off x="1844353" y="2533650"/>
                <a:ext cx="471600" cy="12315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67" name="Groupe 66">
                <a:extLst>
                  <a:ext uri="{FF2B5EF4-FFF2-40B4-BE49-F238E27FC236}">
                    <a16:creationId xmlns:a16="http://schemas.microsoft.com/office/drawing/2014/main" id="{4B7E47A0-AB6C-DF86-F161-1FC4FCEF8D59}"/>
                  </a:ext>
                </a:extLst>
              </p:cNvPr>
              <p:cNvGrpSpPr/>
              <p:nvPr/>
            </p:nvGrpSpPr>
            <p:grpSpPr>
              <a:xfrm>
                <a:off x="2029353" y="2419350"/>
                <a:ext cx="101600" cy="222771"/>
                <a:chOff x="2038350" y="2419350"/>
                <a:chExt cx="101600" cy="222771"/>
              </a:xfrm>
            </p:grpSpPr>
            <p:cxnSp>
              <p:nvCxnSpPr>
                <p:cNvPr id="75" name="Connecteur droit 74">
                  <a:extLst>
                    <a:ext uri="{FF2B5EF4-FFF2-40B4-BE49-F238E27FC236}">
                      <a16:creationId xmlns:a16="http://schemas.microsoft.com/office/drawing/2014/main" id="{0776FB4B-1954-C01D-C9F1-1174B025098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41935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" name="Connecteur droit 75">
                  <a:extLst>
                    <a:ext uri="{FF2B5EF4-FFF2-40B4-BE49-F238E27FC236}">
                      <a16:creationId xmlns:a16="http://schemas.microsoft.com/office/drawing/2014/main" id="{C67F72AE-150C-A7BE-6C7A-2E4A1BF7A4FA}"/>
                    </a:ext>
                  </a:extLst>
                </p:cNvPr>
                <p:cNvCxnSpPr/>
                <p:nvPr/>
              </p:nvCxnSpPr>
              <p:spPr>
                <a:xfrm>
                  <a:off x="2038350" y="264212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" name="Connecteur droit 76">
                  <a:extLst>
                    <a:ext uri="{FF2B5EF4-FFF2-40B4-BE49-F238E27FC236}">
                      <a16:creationId xmlns:a16="http://schemas.microsoft.com/office/drawing/2014/main" id="{A59AFF38-16F9-0CDD-8505-6323888513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419350"/>
                  <a:ext cx="0" cy="2159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8" name="Groupe 67">
                <a:extLst>
                  <a:ext uri="{FF2B5EF4-FFF2-40B4-BE49-F238E27FC236}">
                    <a16:creationId xmlns:a16="http://schemas.microsoft.com/office/drawing/2014/main" id="{1A1CCF4F-51AE-6F8F-2E46-E852F01B1041}"/>
                  </a:ext>
                </a:extLst>
              </p:cNvPr>
              <p:cNvGrpSpPr/>
              <p:nvPr/>
            </p:nvGrpSpPr>
            <p:grpSpPr>
              <a:xfrm>
                <a:off x="1474225" y="2480196"/>
                <a:ext cx="101600" cy="191021"/>
                <a:chOff x="2038350" y="2374900"/>
                <a:chExt cx="101600" cy="191021"/>
              </a:xfrm>
            </p:grpSpPr>
            <p:cxnSp>
              <p:nvCxnSpPr>
                <p:cNvPr id="72" name="Connecteur droit 71">
                  <a:extLst>
                    <a:ext uri="{FF2B5EF4-FFF2-40B4-BE49-F238E27FC236}">
                      <a16:creationId xmlns:a16="http://schemas.microsoft.com/office/drawing/2014/main" id="{4717B9B0-0BA6-0D62-60E2-2BA845493C5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37490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Connecteur droit 72">
                  <a:extLst>
                    <a:ext uri="{FF2B5EF4-FFF2-40B4-BE49-F238E27FC236}">
                      <a16:creationId xmlns:a16="http://schemas.microsoft.com/office/drawing/2014/main" id="{6FF9FEF5-9EC4-C1A8-CAB3-29790E2D0FBF}"/>
                    </a:ext>
                  </a:extLst>
                </p:cNvPr>
                <p:cNvCxnSpPr/>
                <p:nvPr/>
              </p:nvCxnSpPr>
              <p:spPr>
                <a:xfrm>
                  <a:off x="2038350" y="256592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Connecteur droit 73">
                  <a:extLst>
                    <a:ext uri="{FF2B5EF4-FFF2-40B4-BE49-F238E27FC236}">
                      <a16:creationId xmlns:a16="http://schemas.microsoft.com/office/drawing/2014/main" id="{EADA1F1E-BD75-299B-7300-59671ABE830A}"/>
                    </a:ext>
                  </a:extLst>
                </p:cNvPr>
                <p:cNvCxnSpPr>
                  <a:cxnSpLocks/>
                  <a:endCxn id="65" idx="2"/>
                </p:cNvCxnSpPr>
                <p:nvPr/>
              </p:nvCxnSpPr>
              <p:spPr>
                <a:xfrm>
                  <a:off x="2089150" y="2381250"/>
                  <a:ext cx="1" cy="17025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9" name="ZoneTexte 68">
                <a:extLst>
                  <a:ext uri="{FF2B5EF4-FFF2-40B4-BE49-F238E27FC236}">
                    <a16:creationId xmlns:a16="http://schemas.microsoft.com/office/drawing/2014/main" id="{1D00A757-2650-68D4-CA25-10C3D110971F}"/>
                  </a:ext>
                </a:extLst>
              </p:cNvPr>
              <p:cNvSpPr txBox="1"/>
              <p:nvPr/>
            </p:nvSpPr>
            <p:spPr>
              <a:xfrm>
                <a:off x="1292225" y="2065368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p=0.648</a:t>
                </a:r>
              </a:p>
            </p:txBody>
          </p:sp>
          <p:sp>
            <p:nvSpPr>
              <p:cNvPr id="70" name="ZoneTexte 69">
                <a:extLst>
                  <a:ext uri="{FF2B5EF4-FFF2-40B4-BE49-F238E27FC236}">
                    <a16:creationId xmlns:a16="http://schemas.microsoft.com/office/drawing/2014/main" id="{7EB7DDFB-2226-BA11-DE0E-E8F653FB3465}"/>
                  </a:ext>
                </a:extLst>
              </p:cNvPr>
              <p:cNvSpPr txBox="1"/>
              <p:nvPr/>
            </p:nvSpPr>
            <p:spPr>
              <a:xfrm>
                <a:off x="1945820" y="224117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2.5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ZoneTexte 70">
                <a:extLst>
                  <a:ext uri="{FF2B5EF4-FFF2-40B4-BE49-F238E27FC236}">
                    <a16:creationId xmlns:a16="http://schemas.microsoft.com/office/drawing/2014/main" id="{D8097731-7674-2B7C-253D-489F2D48B863}"/>
                  </a:ext>
                </a:extLst>
              </p:cNvPr>
              <p:cNvSpPr txBox="1"/>
              <p:nvPr/>
            </p:nvSpPr>
            <p:spPr>
              <a:xfrm>
                <a:off x="1387020" y="230849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1.9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63" name="Groupe 62">
              <a:extLst>
                <a:ext uri="{FF2B5EF4-FFF2-40B4-BE49-F238E27FC236}">
                  <a16:creationId xmlns:a16="http://schemas.microsoft.com/office/drawing/2014/main" id="{D4A347A7-C323-0563-316C-47B9839BDDF0}"/>
                </a:ext>
              </a:extLst>
            </p:cNvPr>
            <p:cNvGrpSpPr/>
            <p:nvPr/>
          </p:nvGrpSpPr>
          <p:grpSpPr>
            <a:xfrm>
              <a:off x="716032" y="1848882"/>
              <a:ext cx="5292882" cy="1580671"/>
              <a:chOff x="716032" y="1848882"/>
              <a:chExt cx="5292882" cy="1580671"/>
            </a:xfrm>
          </p:grpSpPr>
          <p:cxnSp>
            <p:nvCxnSpPr>
              <p:cNvPr id="10" name="Connecteur droit 9">
                <a:extLst>
                  <a:ext uri="{FF2B5EF4-FFF2-40B4-BE49-F238E27FC236}">
                    <a16:creationId xmlns:a16="http://schemas.microsoft.com/office/drawing/2014/main" id="{91288515-592D-5DDC-46DB-3B2FE7DDD174}"/>
                  </a:ext>
                </a:extLst>
              </p:cNvPr>
              <p:cNvCxnSpPr/>
              <p:nvPr/>
            </p:nvCxnSpPr>
            <p:spPr>
              <a:xfrm>
                <a:off x="952302" y="1848882"/>
                <a:ext cx="0" cy="1580671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Connecteur droit 10">
                <a:extLst>
                  <a:ext uri="{FF2B5EF4-FFF2-40B4-BE49-F238E27FC236}">
                    <a16:creationId xmlns:a16="http://schemas.microsoft.com/office/drawing/2014/main" id="{74899B5F-DE2C-39DF-FE40-C9DEB88FE1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4103" y="2657599"/>
                <a:ext cx="5054811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ZoneTexte 12">
                <a:extLst>
                  <a:ext uri="{FF2B5EF4-FFF2-40B4-BE49-F238E27FC236}">
                    <a16:creationId xmlns:a16="http://schemas.microsoft.com/office/drawing/2014/main" id="{5E889EDC-32B4-F457-3B63-DF8A1B892BE2}"/>
                  </a:ext>
                </a:extLst>
              </p:cNvPr>
              <p:cNvSpPr txBox="1"/>
              <p:nvPr/>
            </p:nvSpPr>
            <p:spPr>
              <a:xfrm>
                <a:off x="759314" y="1890237"/>
                <a:ext cx="14106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ACFA9B51-51C3-07F7-6278-B12A34B4ECEB}"/>
                  </a:ext>
                </a:extLst>
              </p:cNvPr>
              <p:cNvSpPr txBox="1"/>
              <p:nvPr/>
            </p:nvSpPr>
            <p:spPr>
              <a:xfrm>
                <a:off x="759314" y="2117306"/>
                <a:ext cx="14106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</a:t>
                </a:r>
              </a:p>
            </p:txBody>
          </p:sp>
          <p:sp>
            <p:nvSpPr>
              <p:cNvPr id="15" name="ZoneTexte 14">
                <a:extLst>
                  <a:ext uri="{FF2B5EF4-FFF2-40B4-BE49-F238E27FC236}">
                    <a16:creationId xmlns:a16="http://schemas.microsoft.com/office/drawing/2014/main" id="{698A6CE8-F3E2-E489-1D80-DA6202D66DF6}"/>
                  </a:ext>
                </a:extLst>
              </p:cNvPr>
              <p:cNvSpPr txBox="1"/>
              <p:nvPr/>
            </p:nvSpPr>
            <p:spPr>
              <a:xfrm>
                <a:off x="829846" y="2344374"/>
                <a:ext cx="70532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92C555FE-2B41-CE9C-27B1-A20AA0D88421}"/>
                  </a:ext>
                </a:extLst>
              </p:cNvPr>
              <p:cNvSpPr txBox="1"/>
              <p:nvPr/>
            </p:nvSpPr>
            <p:spPr>
              <a:xfrm>
                <a:off x="829846" y="2571443"/>
                <a:ext cx="70532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17" name="ZoneTexte 16">
                <a:extLst>
                  <a:ext uri="{FF2B5EF4-FFF2-40B4-BE49-F238E27FC236}">
                    <a16:creationId xmlns:a16="http://schemas.microsoft.com/office/drawing/2014/main" id="{256C48BC-5E4D-3DE8-3065-5C5A53755C6E}"/>
                  </a:ext>
                </a:extLst>
              </p:cNvPr>
              <p:cNvSpPr txBox="1"/>
              <p:nvPr/>
            </p:nvSpPr>
            <p:spPr>
              <a:xfrm>
                <a:off x="786564" y="2798512"/>
                <a:ext cx="11381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-5</a:t>
                </a:r>
              </a:p>
            </p:txBody>
          </p:sp>
          <p:sp>
            <p:nvSpPr>
              <p:cNvPr id="18" name="ZoneTexte 17">
                <a:extLst>
                  <a:ext uri="{FF2B5EF4-FFF2-40B4-BE49-F238E27FC236}">
                    <a16:creationId xmlns:a16="http://schemas.microsoft.com/office/drawing/2014/main" id="{FD0471DA-497E-5997-E133-8794D3D42F42}"/>
                  </a:ext>
                </a:extLst>
              </p:cNvPr>
              <p:cNvSpPr txBox="1"/>
              <p:nvPr/>
            </p:nvSpPr>
            <p:spPr>
              <a:xfrm>
                <a:off x="716032" y="3025581"/>
                <a:ext cx="18434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-10</a:t>
                </a:r>
              </a:p>
            </p:txBody>
          </p:sp>
          <p:sp>
            <p:nvSpPr>
              <p:cNvPr id="19" name="ZoneTexte 18">
                <a:extLst>
                  <a:ext uri="{FF2B5EF4-FFF2-40B4-BE49-F238E27FC236}">
                    <a16:creationId xmlns:a16="http://schemas.microsoft.com/office/drawing/2014/main" id="{1A12DDE6-E90B-68C7-5D8C-54C75BCE7C23}"/>
                  </a:ext>
                </a:extLst>
              </p:cNvPr>
              <p:cNvSpPr txBox="1"/>
              <p:nvPr/>
            </p:nvSpPr>
            <p:spPr>
              <a:xfrm>
                <a:off x="716032" y="3252648"/>
                <a:ext cx="18434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-15</a:t>
                </a:r>
              </a:p>
            </p:txBody>
          </p:sp>
        </p:grpSp>
      </p:grpSp>
      <p:sp>
        <p:nvSpPr>
          <p:cNvPr id="80" name="Rectangle : coins arrondis 79">
            <a:extLst>
              <a:ext uri="{FF2B5EF4-FFF2-40B4-BE49-F238E27FC236}">
                <a16:creationId xmlns:a16="http://schemas.microsoft.com/office/drawing/2014/main" id="{B87157C9-2F42-7A9B-7379-8D8FD1C076D6}"/>
              </a:ext>
            </a:extLst>
          </p:cNvPr>
          <p:cNvSpPr/>
          <p:nvPr/>
        </p:nvSpPr>
        <p:spPr>
          <a:xfrm>
            <a:off x="194321" y="2304944"/>
            <a:ext cx="678184" cy="380907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Cycle </a:t>
            </a:r>
            <a:b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grpSp>
        <p:nvGrpSpPr>
          <p:cNvPr id="147" name="Groupe 146">
            <a:extLst>
              <a:ext uri="{FF2B5EF4-FFF2-40B4-BE49-F238E27FC236}">
                <a16:creationId xmlns:a16="http://schemas.microsoft.com/office/drawing/2014/main" id="{2500B37F-0798-F7FC-AE98-6A45559DEA30}"/>
              </a:ext>
            </a:extLst>
          </p:cNvPr>
          <p:cNvGrpSpPr/>
          <p:nvPr/>
        </p:nvGrpSpPr>
        <p:grpSpPr>
          <a:xfrm>
            <a:off x="2250872" y="5652354"/>
            <a:ext cx="2146915" cy="199813"/>
            <a:chOff x="2280731" y="5652354"/>
            <a:chExt cx="2146915" cy="199813"/>
          </a:xfrm>
        </p:grpSpPr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686C6EAF-8174-A5DA-522A-300529D227D5}"/>
                </a:ext>
              </a:extLst>
            </p:cNvPr>
            <p:cNvSpPr/>
            <p:nvPr/>
          </p:nvSpPr>
          <p:spPr>
            <a:xfrm>
              <a:off x="3446339" y="5652354"/>
              <a:ext cx="981307" cy="19981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Sorafenib</a:t>
              </a: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EBB4E219-1618-61E2-3902-5BCA9CE790A3}"/>
                </a:ext>
              </a:extLst>
            </p:cNvPr>
            <p:cNvSpPr/>
            <p:nvPr/>
          </p:nvSpPr>
          <p:spPr>
            <a:xfrm>
              <a:off x="2280731" y="5652354"/>
              <a:ext cx="981307" cy="19981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Tislelizumab</a:t>
              </a:r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1DE2EB1C-C360-0EF1-2F54-E62256467DDE}"/>
              </a:ext>
            </a:extLst>
          </p:cNvPr>
          <p:cNvGrpSpPr/>
          <p:nvPr/>
        </p:nvGrpSpPr>
        <p:grpSpPr>
          <a:xfrm>
            <a:off x="792658" y="3648365"/>
            <a:ext cx="5197834" cy="1787928"/>
            <a:chOff x="640258" y="1641625"/>
            <a:chExt cx="5368656" cy="1787928"/>
          </a:xfrm>
        </p:grpSpPr>
        <p:sp>
          <p:nvSpPr>
            <p:cNvPr id="90" name="ZoneTexte 89">
              <a:extLst>
                <a:ext uri="{FF2B5EF4-FFF2-40B4-BE49-F238E27FC236}">
                  <a16:creationId xmlns:a16="http://schemas.microsoft.com/office/drawing/2014/main" id="{1CC07096-AC17-65A8-039A-57916CB20988}"/>
                </a:ext>
              </a:extLst>
            </p:cNvPr>
            <p:cNvSpPr txBox="1"/>
            <p:nvPr/>
          </p:nvSpPr>
          <p:spPr>
            <a:xfrm>
              <a:off x="640258" y="1641625"/>
              <a:ext cx="3736879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Changements du score moyen LS par rapport à la ligne de base</a:t>
              </a:r>
            </a:p>
          </p:txBody>
        </p:sp>
        <p:sp>
          <p:nvSpPr>
            <p:cNvPr id="91" name="ZoneTexte 90">
              <a:extLst>
                <a:ext uri="{FF2B5EF4-FFF2-40B4-BE49-F238E27FC236}">
                  <a16:creationId xmlns:a16="http://schemas.microsoft.com/office/drawing/2014/main" id="{033C5A37-A984-094F-D8F6-DC049719B31C}"/>
                </a:ext>
              </a:extLst>
            </p:cNvPr>
            <p:cNvSpPr txBox="1"/>
            <p:nvPr/>
          </p:nvSpPr>
          <p:spPr>
            <a:xfrm>
              <a:off x="1135463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HCC18 index score</a:t>
              </a:r>
              <a:b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n=166, SOR n=138)</a:t>
              </a:r>
            </a:p>
          </p:txBody>
        </p:sp>
        <p:sp>
          <p:nvSpPr>
            <p:cNvPr id="92" name="ZoneTexte 91">
              <a:extLst>
                <a:ext uri="{FF2B5EF4-FFF2-40B4-BE49-F238E27FC236}">
                  <a16:creationId xmlns:a16="http://schemas.microsoft.com/office/drawing/2014/main" id="{3C48B6C4-110A-80AF-24A5-8A9AD6A947FC}"/>
                </a:ext>
              </a:extLst>
            </p:cNvPr>
            <p:cNvSpPr txBox="1"/>
            <p:nvPr/>
          </p:nvSpPr>
          <p:spPr>
            <a:xfrm>
              <a:off x="2827122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Fatigue</a:t>
              </a:r>
              <a:b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n=165, SOR n=138)</a:t>
              </a:r>
            </a:p>
          </p:txBody>
        </p:sp>
        <p:sp>
          <p:nvSpPr>
            <p:cNvPr id="93" name="ZoneTexte 92">
              <a:extLst>
                <a:ext uri="{FF2B5EF4-FFF2-40B4-BE49-F238E27FC236}">
                  <a16:creationId xmlns:a16="http://schemas.microsoft.com/office/drawing/2014/main" id="{40A63839-19B3-7941-5731-5D7619368B4D}"/>
                </a:ext>
              </a:extLst>
            </p:cNvPr>
            <p:cNvSpPr txBox="1"/>
            <p:nvPr/>
          </p:nvSpPr>
          <p:spPr>
            <a:xfrm>
              <a:off x="4518781" y="3175302"/>
              <a:ext cx="14175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Douleur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(TIS n=165, SOR n=138)</a:t>
              </a:r>
            </a:p>
          </p:txBody>
        </p:sp>
        <p:grpSp>
          <p:nvGrpSpPr>
            <p:cNvPr id="94" name="Groupe 93">
              <a:extLst>
                <a:ext uri="{FF2B5EF4-FFF2-40B4-BE49-F238E27FC236}">
                  <a16:creationId xmlns:a16="http://schemas.microsoft.com/office/drawing/2014/main" id="{36C2D325-A53A-DCC9-F24F-C9C81480CD28}"/>
                </a:ext>
              </a:extLst>
            </p:cNvPr>
            <p:cNvGrpSpPr/>
            <p:nvPr/>
          </p:nvGrpSpPr>
          <p:grpSpPr>
            <a:xfrm>
              <a:off x="1139931" y="2065368"/>
              <a:ext cx="1408628" cy="591432"/>
              <a:chOff x="1289225" y="2065368"/>
              <a:chExt cx="1026728" cy="591432"/>
            </a:xfrm>
          </p:grpSpPr>
          <p:sp>
            <p:nvSpPr>
              <p:cNvPr id="133" name="Rectangle 132">
                <a:extLst>
                  <a:ext uri="{FF2B5EF4-FFF2-40B4-BE49-F238E27FC236}">
                    <a16:creationId xmlns:a16="http://schemas.microsoft.com/office/drawing/2014/main" id="{DE9A1B75-2B93-3BE4-7A37-739D81851632}"/>
                  </a:ext>
                </a:extLst>
              </p:cNvPr>
              <p:cNvSpPr/>
              <p:nvPr/>
            </p:nvSpPr>
            <p:spPr>
              <a:xfrm>
                <a:off x="1289225" y="2556464"/>
                <a:ext cx="471600" cy="100335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201D3FFA-2287-5996-5B9A-7FEDDDC24DF4}"/>
                  </a:ext>
                </a:extLst>
              </p:cNvPr>
              <p:cNvSpPr/>
              <p:nvPr/>
            </p:nvSpPr>
            <p:spPr>
              <a:xfrm>
                <a:off x="1844353" y="2428377"/>
                <a:ext cx="471600" cy="228423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35" name="Groupe 134">
                <a:extLst>
                  <a:ext uri="{FF2B5EF4-FFF2-40B4-BE49-F238E27FC236}">
                    <a16:creationId xmlns:a16="http://schemas.microsoft.com/office/drawing/2014/main" id="{92EE2FA8-DDFD-CAB2-A6CC-82C9111CE0FA}"/>
                  </a:ext>
                </a:extLst>
              </p:cNvPr>
              <p:cNvGrpSpPr/>
              <p:nvPr/>
            </p:nvGrpSpPr>
            <p:grpSpPr>
              <a:xfrm>
                <a:off x="2029353" y="2390886"/>
                <a:ext cx="101600" cy="114821"/>
                <a:chOff x="2038350" y="2390886"/>
                <a:chExt cx="101600" cy="114821"/>
              </a:xfrm>
            </p:grpSpPr>
            <p:cxnSp>
              <p:nvCxnSpPr>
                <p:cNvPr id="143" name="Connecteur droit 142">
                  <a:extLst>
                    <a:ext uri="{FF2B5EF4-FFF2-40B4-BE49-F238E27FC236}">
                      <a16:creationId xmlns:a16="http://schemas.microsoft.com/office/drawing/2014/main" id="{2BD049D0-08C6-901A-4648-FFE2641F25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390886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Connecteur droit 143">
                  <a:extLst>
                    <a:ext uri="{FF2B5EF4-FFF2-40B4-BE49-F238E27FC236}">
                      <a16:creationId xmlns:a16="http://schemas.microsoft.com/office/drawing/2014/main" id="{3A788854-C01E-EC49-8BD8-AE9B3F3BDB7B}"/>
                    </a:ext>
                  </a:extLst>
                </p:cNvPr>
                <p:cNvCxnSpPr/>
                <p:nvPr/>
              </p:nvCxnSpPr>
              <p:spPr>
                <a:xfrm>
                  <a:off x="2038350" y="2505707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Connecteur droit 144">
                  <a:extLst>
                    <a:ext uri="{FF2B5EF4-FFF2-40B4-BE49-F238E27FC236}">
                      <a16:creationId xmlns:a16="http://schemas.microsoft.com/office/drawing/2014/main" id="{E039F653-C685-1213-C64F-1ED47B4949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2038350" y="2448036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" name="Groupe 135">
                <a:extLst>
                  <a:ext uri="{FF2B5EF4-FFF2-40B4-BE49-F238E27FC236}">
                    <a16:creationId xmlns:a16="http://schemas.microsoft.com/office/drawing/2014/main" id="{ABDE292E-9CF4-EE2B-DD37-9F9E11A33CFC}"/>
                  </a:ext>
                </a:extLst>
              </p:cNvPr>
              <p:cNvGrpSpPr/>
              <p:nvPr/>
            </p:nvGrpSpPr>
            <p:grpSpPr>
              <a:xfrm>
                <a:off x="1474225" y="2499740"/>
                <a:ext cx="101600" cy="114821"/>
                <a:chOff x="2038350" y="2394444"/>
                <a:chExt cx="101600" cy="114821"/>
              </a:xfrm>
            </p:grpSpPr>
            <p:cxnSp>
              <p:nvCxnSpPr>
                <p:cNvPr id="140" name="Connecteur droit 139">
                  <a:extLst>
                    <a:ext uri="{FF2B5EF4-FFF2-40B4-BE49-F238E27FC236}">
                      <a16:creationId xmlns:a16="http://schemas.microsoft.com/office/drawing/2014/main" id="{143AB575-2AF8-2805-6AC8-21319F5EB1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394444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Connecteur droit 140">
                  <a:extLst>
                    <a:ext uri="{FF2B5EF4-FFF2-40B4-BE49-F238E27FC236}">
                      <a16:creationId xmlns:a16="http://schemas.microsoft.com/office/drawing/2014/main" id="{DEF794A0-1F20-0AD1-86FB-6A89D92A48A3}"/>
                    </a:ext>
                  </a:extLst>
                </p:cNvPr>
                <p:cNvCxnSpPr/>
                <p:nvPr/>
              </p:nvCxnSpPr>
              <p:spPr>
                <a:xfrm>
                  <a:off x="2038350" y="2509265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" name="Connecteur droit 141">
                  <a:extLst>
                    <a:ext uri="{FF2B5EF4-FFF2-40B4-BE49-F238E27FC236}">
                      <a16:creationId xmlns:a16="http://schemas.microsoft.com/office/drawing/2014/main" id="{48B44721-8711-64D7-6787-7DC6D732F5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2038350" y="2451594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7" name="ZoneTexte 136">
                <a:extLst>
                  <a:ext uri="{FF2B5EF4-FFF2-40B4-BE49-F238E27FC236}">
                    <a16:creationId xmlns:a16="http://schemas.microsoft.com/office/drawing/2014/main" id="{D0E4660F-1E94-56BC-EA52-28E72ED928D2}"/>
                  </a:ext>
                </a:extLst>
              </p:cNvPr>
              <p:cNvSpPr txBox="1"/>
              <p:nvPr/>
            </p:nvSpPr>
            <p:spPr>
              <a:xfrm>
                <a:off x="1292225" y="2065368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p=0.0096</a:t>
                </a:r>
              </a:p>
            </p:txBody>
          </p:sp>
          <p:sp>
            <p:nvSpPr>
              <p:cNvPr id="138" name="ZoneTexte 137">
                <a:extLst>
                  <a:ext uri="{FF2B5EF4-FFF2-40B4-BE49-F238E27FC236}">
                    <a16:creationId xmlns:a16="http://schemas.microsoft.com/office/drawing/2014/main" id="{9D273E02-BB57-6FFF-452E-60B5FC70982E}"/>
                  </a:ext>
                </a:extLst>
              </p:cNvPr>
              <p:cNvSpPr txBox="1"/>
              <p:nvPr/>
            </p:nvSpPr>
            <p:spPr>
              <a:xfrm>
                <a:off x="1945820" y="2209156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4.9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9" name="ZoneTexte 138">
                <a:extLst>
                  <a:ext uri="{FF2B5EF4-FFF2-40B4-BE49-F238E27FC236}">
                    <a16:creationId xmlns:a16="http://schemas.microsoft.com/office/drawing/2014/main" id="{0C462AFF-7AB2-1725-D1C2-ECFC1D5FFBB1}"/>
                  </a:ext>
                </a:extLst>
              </p:cNvPr>
              <p:cNvSpPr txBox="1"/>
              <p:nvPr/>
            </p:nvSpPr>
            <p:spPr>
              <a:xfrm>
                <a:off x="1387020" y="2328042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2.2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5" name="Groupe 94">
              <a:extLst>
                <a:ext uri="{FF2B5EF4-FFF2-40B4-BE49-F238E27FC236}">
                  <a16:creationId xmlns:a16="http://schemas.microsoft.com/office/drawing/2014/main" id="{6675A226-D99A-BCFC-7618-CE3B559F58DD}"/>
                </a:ext>
              </a:extLst>
            </p:cNvPr>
            <p:cNvGrpSpPr/>
            <p:nvPr/>
          </p:nvGrpSpPr>
          <p:grpSpPr>
            <a:xfrm>
              <a:off x="2831590" y="1902911"/>
              <a:ext cx="1408628" cy="783139"/>
              <a:chOff x="1289225" y="1902911"/>
              <a:chExt cx="1026728" cy="783139"/>
            </a:xfrm>
          </p:grpSpPr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39BEE228-5804-FE18-7349-7D7C3E265C12}"/>
                  </a:ext>
                </a:extLst>
              </p:cNvPr>
              <p:cNvSpPr/>
              <p:nvPr/>
            </p:nvSpPr>
            <p:spPr>
              <a:xfrm>
                <a:off x="1289225" y="2565400"/>
                <a:ext cx="471600" cy="9139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D000F2C5-74CF-9924-5011-75A8B1C154AF}"/>
                  </a:ext>
                </a:extLst>
              </p:cNvPr>
              <p:cNvSpPr/>
              <p:nvPr/>
            </p:nvSpPr>
            <p:spPr>
              <a:xfrm>
                <a:off x="1844353" y="2293174"/>
                <a:ext cx="471600" cy="36362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22" name="Groupe 121">
                <a:extLst>
                  <a:ext uri="{FF2B5EF4-FFF2-40B4-BE49-F238E27FC236}">
                    <a16:creationId xmlns:a16="http://schemas.microsoft.com/office/drawing/2014/main" id="{8A1D6D48-0AE2-3B83-502C-F5BDACA61DC3}"/>
                  </a:ext>
                </a:extLst>
              </p:cNvPr>
              <p:cNvGrpSpPr/>
              <p:nvPr/>
            </p:nvGrpSpPr>
            <p:grpSpPr>
              <a:xfrm>
                <a:off x="2029353" y="2168525"/>
                <a:ext cx="101600" cy="266968"/>
                <a:chOff x="2038350" y="2168525"/>
                <a:chExt cx="101600" cy="266968"/>
              </a:xfrm>
            </p:grpSpPr>
            <p:cxnSp>
              <p:nvCxnSpPr>
                <p:cNvPr id="130" name="Connecteur droit 129">
                  <a:extLst>
                    <a:ext uri="{FF2B5EF4-FFF2-40B4-BE49-F238E27FC236}">
                      <a16:creationId xmlns:a16="http://schemas.microsoft.com/office/drawing/2014/main" id="{08590A23-B5FC-E218-7496-EF598F44D7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168525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Connecteur droit 130">
                  <a:extLst>
                    <a:ext uri="{FF2B5EF4-FFF2-40B4-BE49-F238E27FC236}">
                      <a16:creationId xmlns:a16="http://schemas.microsoft.com/office/drawing/2014/main" id="{2035B8F0-DEBA-FCEC-5C99-A029D3B5143A}"/>
                    </a:ext>
                  </a:extLst>
                </p:cNvPr>
                <p:cNvCxnSpPr/>
                <p:nvPr/>
              </p:nvCxnSpPr>
              <p:spPr>
                <a:xfrm>
                  <a:off x="2038350" y="2432843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Connecteur droit 131">
                  <a:extLst>
                    <a:ext uri="{FF2B5EF4-FFF2-40B4-BE49-F238E27FC236}">
                      <a16:creationId xmlns:a16="http://schemas.microsoft.com/office/drawing/2014/main" id="{F84C4B4D-E9E2-14D7-6CDE-0EA0FE75E9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174875"/>
                  <a:ext cx="0" cy="2606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3" name="Groupe 122">
                <a:extLst>
                  <a:ext uri="{FF2B5EF4-FFF2-40B4-BE49-F238E27FC236}">
                    <a16:creationId xmlns:a16="http://schemas.microsoft.com/office/drawing/2014/main" id="{C0A5D7DF-4E84-0DAC-F8F3-E75EB555B8C1}"/>
                  </a:ext>
                </a:extLst>
              </p:cNvPr>
              <p:cNvGrpSpPr/>
              <p:nvPr/>
            </p:nvGrpSpPr>
            <p:grpSpPr>
              <a:xfrm>
                <a:off x="1474225" y="2467496"/>
                <a:ext cx="101600" cy="218554"/>
                <a:chOff x="2038350" y="2362200"/>
                <a:chExt cx="101600" cy="218554"/>
              </a:xfrm>
            </p:grpSpPr>
            <p:cxnSp>
              <p:nvCxnSpPr>
                <p:cNvPr id="127" name="Connecteur droit 126">
                  <a:extLst>
                    <a:ext uri="{FF2B5EF4-FFF2-40B4-BE49-F238E27FC236}">
                      <a16:creationId xmlns:a16="http://schemas.microsoft.com/office/drawing/2014/main" id="{FE3D572D-24F6-7217-D9F8-D26C735909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36220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Connecteur droit 127">
                  <a:extLst>
                    <a:ext uri="{FF2B5EF4-FFF2-40B4-BE49-F238E27FC236}">
                      <a16:creationId xmlns:a16="http://schemas.microsoft.com/office/drawing/2014/main" id="{A8016846-657F-9BA4-84C4-F624CE48741F}"/>
                    </a:ext>
                  </a:extLst>
                </p:cNvPr>
                <p:cNvCxnSpPr/>
                <p:nvPr/>
              </p:nvCxnSpPr>
              <p:spPr>
                <a:xfrm>
                  <a:off x="2038350" y="257862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9" name="Connecteur droit 128">
                  <a:extLst>
                    <a:ext uri="{FF2B5EF4-FFF2-40B4-BE49-F238E27FC236}">
                      <a16:creationId xmlns:a16="http://schemas.microsoft.com/office/drawing/2014/main" id="{69614659-FB9F-A25D-FC96-39BB0F70E9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364854"/>
                  <a:ext cx="0" cy="2159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4" name="ZoneTexte 123">
                <a:extLst>
                  <a:ext uri="{FF2B5EF4-FFF2-40B4-BE49-F238E27FC236}">
                    <a16:creationId xmlns:a16="http://schemas.microsoft.com/office/drawing/2014/main" id="{0CE72680-EDFD-11D7-ED94-CD95E27CB17F}"/>
                  </a:ext>
                </a:extLst>
              </p:cNvPr>
              <p:cNvSpPr txBox="1"/>
              <p:nvPr/>
            </p:nvSpPr>
            <p:spPr>
              <a:xfrm>
                <a:off x="1292225" y="1902911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p=0.0008</a:t>
                </a:r>
              </a:p>
            </p:txBody>
          </p:sp>
          <p:sp>
            <p:nvSpPr>
              <p:cNvPr id="125" name="ZoneTexte 124">
                <a:extLst>
                  <a:ext uri="{FF2B5EF4-FFF2-40B4-BE49-F238E27FC236}">
                    <a16:creationId xmlns:a16="http://schemas.microsoft.com/office/drawing/2014/main" id="{83E8B70B-CEC2-D2F1-8450-2C971B07ECEA}"/>
                  </a:ext>
                </a:extLst>
              </p:cNvPr>
              <p:cNvSpPr txBox="1"/>
              <p:nvPr/>
            </p:nvSpPr>
            <p:spPr>
              <a:xfrm>
                <a:off x="1945820" y="199352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7.8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6" name="ZoneTexte 125">
                <a:extLst>
                  <a:ext uri="{FF2B5EF4-FFF2-40B4-BE49-F238E27FC236}">
                    <a16:creationId xmlns:a16="http://schemas.microsoft.com/office/drawing/2014/main" id="{FE789C88-9DB0-1D6D-83E0-CD24B199C6B1}"/>
                  </a:ext>
                </a:extLst>
              </p:cNvPr>
              <p:cNvSpPr txBox="1"/>
              <p:nvPr/>
            </p:nvSpPr>
            <p:spPr>
              <a:xfrm>
                <a:off x="1387020" y="228309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1.8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oupe 95">
              <a:extLst>
                <a:ext uri="{FF2B5EF4-FFF2-40B4-BE49-F238E27FC236}">
                  <a16:creationId xmlns:a16="http://schemas.microsoft.com/office/drawing/2014/main" id="{B85F0DF5-C47F-0D20-0939-B7307CB7B3E0}"/>
                </a:ext>
              </a:extLst>
            </p:cNvPr>
            <p:cNvGrpSpPr/>
            <p:nvPr/>
          </p:nvGrpSpPr>
          <p:grpSpPr>
            <a:xfrm>
              <a:off x="4523249" y="2065368"/>
              <a:ext cx="1408628" cy="591432"/>
              <a:chOff x="1289225" y="2065368"/>
              <a:chExt cx="1026728" cy="591432"/>
            </a:xfrm>
          </p:grpSpPr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A8649E0A-F75A-1620-6C00-2110C373239C}"/>
                  </a:ext>
                </a:extLst>
              </p:cNvPr>
              <p:cNvSpPr/>
              <p:nvPr/>
            </p:nvSpPr>
            <p:spPr>
              <a:xfrm>
                <a:off x="1289225" y="2542232"/>
                <a:ext cx="471600" cy="114567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7525BE2C-F189-D624-1592-D5461E1F8BE1}"/>
                  </a:ext>
                </a:extLst>
              </p:cNvPr>
              <p:cNvSpPr/>
              <p:nvPr/>
            </p:nvSpPr>
            <p:spPr>
              <a:xfrm>
                <a:off x="1844353" y="2528000"/>
                <a:ext cx="471600" cy="128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09" name="Groupe 108">
                <a:extLst>
                  <a:ext uri="{FF2B5EF4-FFF2-40B4-BE49-F238E27FC236}">
                    <a16:creationId xmlns:a16="http://schemas.microsoft.com/office/drawing/2014/main" id="{6EEC7FCF-AFF8-7BA1-B693-1ECCFF4143E9}"/>
                  </a:ext>
                </a:extLst>
              </p:cNvPr>
              <p:cNvGrpSpPr/>
              <p:nvPr/>
            </p:nvGrpSpPr>
            <p:grpSpPr>
              <a:xfrm>
                <a:off x="2029353" y="2419350"/>
                <a:ext cx="101600" cy="222771"/>
                <a:chOff x="2038350" y="2419350"/>
                <a:chExt cx="101600" cy="222771"/>
              </a:xfrm>
            </p:grpSpPr>
            <p:cxnSp>
              <p:nvCxnSpPr>
                <p:cNvPr id="117" name="Connecteur droit 116">
                  <a:extLst>
                    <a:ext uri="{FF2B5EF4-FFF2-40B4-BE49-F238E27FC236}">
                      <a16:creationId xmlns:a16="http://schemas.microsoft.com/office/drawing/2014/main" id="{6029FDBE-98DD-F20E-7253-CCA26A43DF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41935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Connecteur droit 117">
                  <a:extLst>
                    <a:ext uri="{FF2B5EF4-FFF2-40B4-BE49-F238E27FC236}">
                      <a16:creationId xmlns:a16="http://schemas.microsoft.com/office/drawing/2014/main" id="{AB123FFD-CD64-F64D-DBC0-BF40AD9ED02E}"/>
                    </a:ext>
                  </a:extLst>
                </p:cNvPr>
                <p:cNvCxnSpPr/>
                <p:nvPr/>
              </p:nvCxnSpPr>
              <p:spPr>
                <a:xfrm>
                  <a:off x="2038350" y="2642121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9" name="Connecteur droit 118">
                  <a:extLst>
                    <a:ext uri="{FF2B5EF4-FFF2-40B4-BE49-F238E27FC236}">
                      <a16:creationId xmlns:a16="http://schemas.microsoft.com/office/drawing/2014/main" id="{05A094E4-7E6A-77C8-424C-5A171C8B89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89150" y="2419350"/>
                  <a:ext cx="0" cy="2159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0" name="Groupe 109">
                <a:extLst>
                  <a:ext uri="{FF2B5EF4-FFF2-40B4-BE49-F238E27FC236}">
                    <a16:creationId xmlns:a16="http://schemas.microsoft.com/office/drawing/2014/main" id="{FAE61582-0232-F967-A108-5A55AE9EBF39}"/>
                  </a:ext>
                </a:extLst>
              </p:cNvPr>
              <p:cNvGrpSpPr/>
              <p:nvPr/>
            </p:nvGrpSpPr>
            <p:grpSpPr>
              <a:xfrm>
                <a:off x="1474225" y="2480196"/>
                <a:ext cx="101600" cy="176603"/>
                <a:chOff x="2038350" y="2374900"/>
                <a:chExt cx="101600" cy="176603"/>
              </a:xfrm>
            </p:grpSpPr>
            <p:cxnSp>
              <p:nvCxnSpPr>
                <p:cNvPr id="114" name="Connecteur droit 113">
                  <a:extLst>
                    <a:ext uri="{FF2B5EF4-FFF2-40B4-BE49-F238E27FC236}">
                      <a16:creationId xmlns:a16="http://schemas.microsoft.com/office/drawing/2014/main" id="{F51301FD-5826-4FC6-5D46-9E5081AB45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038350" y="2374900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Connecteur droit 114">
                  <a:extLst>
                    <a:ext uri="{FF2B5EF4-FFF2-40B4-BE49-F238E27FC236}">
                      <a16:creationId xmlns:a16="http://schemas.microsoft.com/office/drawing/2014/main" id="{48254AD0-FF4F-712F-6E90-6B8FBC46CFD4}"/>
                    </a:ext>
                  </a:extLst>
                </p:cNvPr>
                <p:cNvCxnSpPr/>
                <p:nvPr/>
              </p:nvCxnSpPr>
              <p:spPr>
                <a:xfrm>
                  <a:off x="2038350" y="2537457"/>
                  <a:ext cx="1016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Connecteur droit 115">
                  <a:extLst>
                    <a:ext uri="{FF2B5EF4-FFF2-40B4-BE49-F238E27FC236}">
                      <a16:creationId xmlns:a16="http://schemas.microsoft.com/office/drawing/2014/main" id="{6D194C15-F9BC-EF75-DC56-B6660462F03A}"/>
                    </a:ext>
                  </a:extLst>
                </p:cNvPr>
                <p:cNvCxnSpPr>
                  <a:cxnSpLocks/>
                  <a:endCxn id="107" idx="2"/>
                </p:cNvCxnSpPr>
                <p:nvPr/>
              </p:nvCxnSpPr>
              <p:spPr>
                <a:xfrm>
                  <a:off x="2089150" y="2381250"/>
                  <a:ext cx="1" cy="17025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1" name="ZoneTexte 110">
                <a:extLst>
                  <a:ext uri="{FF2B5EF4-FFF2-40B4-BE49-F238E27FC236}">
                    <a16:creationId xmlns:a16="http://schemas.microsoft.com/office/drawing/2014/main" id="{3BE3E17E-EB4C-9327-3DA3-034980D89000}"/>
                  </a:ext>
                </a:extLst>
              </p:cNvPr>
              <p:cNvSpPr txBox="1"/>
              <p:nvPr/>
            </p:nvSpPr>
            <p:spPr>
              <a:xfrm>
                <a:off x="1292225" y="2065368"/>
                <a:ext cx="101282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p=0.8302</a:t>
                </a:r>
              </a:p>
            </p:txBody>
          </p:sp>
          <p:sp>
            <p:nvSpPr>
              <p:cNvPr id="112" name="ZoneTexte 111">
                <a:extLst>
                  <a:ext uri="{FF2B5EF4-FFF2-40B4-BE49-F238E27FC236}">
                    <a16:creationId xmlns:a16="http://schemas.microsoft.com/office/drawing/2014/main" id="{E4268680-5380-8E7B-FE8F-C826AD53F4AA}"/>
                  </a:ext>
                </a:extLst>
              </p:cNvPr>
              <p:cNvSpPr txBox="1"/>
              <p:nvPr/>
            </p:nvSpPr>
            <p:spPr>
              <a:xfrm>
                <a:off x="1945820" y="224117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2.8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3" name="ZoneTexte 112">
                <a:extLst>
                  <a:ext uri="{FF2B5EF4-FFF2-40B4-BE49-F238E27FC236}">
                    <a16:creationId xmlns:a16="http://schemas.microsoft.com/office/drawing/2014/main" id="{106E8DC4-EB22-2E07-073F-3059C5417635}"/>
                  </a:ext>
                </a:extLst>
              </p:cNvPr>
              <p:cNvSpPr txBox="1"/>
              <p:nvPr/>
            </p:nvSpPr>
            <p:spPr>
              <a:xfrm>
                <a:off x="1387020" y="2308498"/>
                <a:ext cx="279855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2.4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7" name="Groupe 96">
              <a:extLst>
                <a:ext uri="{FF2B5EF4-FFF2-40B4-BE49-F238E27FC236}">
                  <a16:creationId xmlns:a16="http://schemas.microsoft.com/office/drawing/2014/main" id="{BECD25A6-D0D8-9CCD-4D99-3D7E85D188BA}"/>
                </a:ext>
              </a:extLst>
            </p:cNvPr>
            <p:cNvGrpSpPr/>
            <p:nvPr/>
          </p:nvGrpSpPr>
          <p:grpSpPr>
            <a:xfrm>
              <a:off x="716032" y="1848882"/>
              <a:ext cx="5292882" cy="1580671"/>
              <a:chOff x="716032" y="1848882"/>
              <a:chExt cx="5292882" cy="1580671"/>
            </a:xfrm>
          </p:grpSpPr>
          <p:cxnSp>
            <p:nvCxnSpPr>
              <p:cNvPr id="98" name="Connecteur droit 97">
                <a:extLst>
                  <a:ext uri="{FF2B5EF4-FFF2-40B4-BE49-F238E27FC236}">
                    <a16:creationId xmlns:a16="http://schemas.microsoft.com/office/drawing/2014/main" id="{64D02CC5-651F-FCA0-D81E-883754974B06}"/>
                  </a:ext>
                </a:extLst>
              </p:cNvPr>
              <p:cNvCxnSpPr/>
              <p:nvPr/>
            </p:nvCxnSpPr>
            <p:spPr>
              <a:xfrm>
                <a:off x="952302" y="1848882"/>
                <a:ext cx="0" cy="1580671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Connecteur droit 98">
                <a:extLst>
                  <a:ext uri="{FF2B5EF4-FFF2-40B4-BE49-F238E27FC236}">
                    <a16:creationId xmlns:a16="http://schemas.microsoft.com/office/drawing/2014/main" id="{580D4F01-F5D2-5E09-CC93-10F0B05586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4103" y="2657599"/>
                <a:ext cx="5054811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" name="ZoneTexte 99">
                <a:extLst>
                  <a:ext uri="{FF2B5EF4-FFF2-40B4-BE49-F238E27FC236}">
                    <a16:creationId xmlns:a16="http://schemas.microsoft.com/office/drawing/2014/main" id="{829A2B4E-9845-5070-6F42-8E03BA4ED3A6}"/>
                  </a:ext>
                </a:extLst>
              </p:cNvPr>
              <p:cNvSpPr txBox="1"/>
              <p:nvPr/>
            </p:nvSpPr>
            <p:spPr>
              <a:xfrm>
                <a:off x="759314" y="1890237"/>
                <a:ext cx="14106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101" name="ZoneTexte 100">
                <a:extLst>
                  <a:ext uri="{FF2B5EF4-FFF2-40B4-BE49-F238E27FC236}">
                    <a16:creationId xmlns:a16="http://schemas.microsoft.com/office/drawing/2014/main" id="{3C8912B7-7A04-A36F-0B4C-1A1A3A71C176}"/>
                  </a:ext>
                </a:extLst>
              </p:cNvPr>
              <p:cNvSpPr txBox="1"/>
              <p:nvPr/>
            </p:nvSpPr>
            <p:spPr>
              <a:xfrm>
                <a:off x="759314" y="2117306"/>
                <a:ext cx="14106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</a:t>
                </a:r>
              </a:p>
            </p:txBody>
          </p:sp>
          <p:sp>
            <p:nvSpPr>
              <p:cNvPr id="102" name="ZoneTexte 101">
                <a:extLst>
                  <a:ext uri="{FF2B5EF4-FFF2-40B4-BE49-F238E27FC236}">
                    <a16:creationId xmlns:a16="http://schemas.microsoft.com/office/drawing/2014/main" id="{3641E1D7-D7D7-D3F6-27B5-C98C43959F5C}"/>
                  </a:ext>
                </a:extLst>
              </p:cNvPr>
              <p:cNvSpPr txBox="1"/>
              <p:nvPr/>
            </p:nvSpPr>
            <p:spPr>
              <a:xfrm>
                <a:off x="829846" y="2344374"/>
                <a:ext cx="70532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103" name="ZoneTexte 102">
                <a:extLst>
                  <a:ext uri="{FF2B5EF4-FFF2-40B4-BE49-F238E27FC236}">
                    <a16:creationId xmlns:a16="http://schemas.microsoft.com/office/drawing/2014/main" id="{07440E2E-1E28-D768-AFDB-7E279845ED08}"/>
                  </a:ext>
                </a:extLst>
              </p:cNvPr>
              <p:cNvSpPr txBox="1"/>
              <p:nvPr/>
            </p:nvSpPr>
            <p:spPr>
              <a:xfrm>
                <a:off x="829846" y="2571443"/>
                <a:ext cx="70532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104" name="ZoneTexte 103">
                <a:extLst>
                  <a:ext uri="{FF2B5EF4-FFF2-40B4-BE49-F238E27FC236}">
                    <a16:creationId xmlns:a16="http://schemas.microsoft.com/office/drawing/2014/main" id="{40AEF8B3-05A7-E80E-CB9F-BC22A7620B63}"/>
                  </a:ext>
                </a:extLst>
              </p:cNvPr>
              <p:cNvSpPr txBox="1"/>
              <p:nvPr/>
            </p:nvSpPr>
            <p:spPr>
              <a:xfrm>
                <a:off x="786564" y="2798512"/>
                <a:ext cx="113814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-5</a:t>
                </a:r>
              </a:p>
            </p:txBody>
          </p:sp>
          <p:sp>
            <p:nvSpPr>
              <p:cNvPr id="105" name="ZoneTexte 104">
                <a:extLst>
                  <a:ext uri="{FF2B5EF4-FFF2-40B4-BE49-F238E27FC236}">
                    <a16:creationId xmlns:a16="http://schemas.microsoft.com/office/drawing/2014/main" id="{61A39282-24C7-1CC2-6889-9D315B07925D}"/>
                  </a:ext>
                </a:extLst>
              </p:cNvPr>
              <p:cNvSpPr txBox="1"/>
              <p:nvPr/>
            </p:nvSpPr>
            <p:spPr>
              <a:xfrm>
                <a:off x="716032" y="3025581"/>
                <a:ext cx="18434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-10</a:t>
                </a:r>
              </a:p>
            </p:txBody>
          </p:sp>
          <p:sp>
            <p:nvSpPr>
              <p:cNvPr id="106" name="ZoneTexte 105">
                <a:extLst>
                  <a:ext uri="{FF2B5EF4-FFF2-40B4-BE49-F238E27FC236}">
                    <a16:creationId xmlns:a16="http://schemas.microsoft.com/office/drawing/2014/main" id="{1E5B1471-9315-981D-7832-ACE081AFF452}"/>
                  </a:ext>
                </a:extLst>
              </p:cNvPr>
              <p:cNvSpPr txBox="1"/>
              <p:nvPr/>
            </p:nvSpPr>
            <p:spPr>
              <a:xfrm>
                <a:off x="716032" y="3252648"/>
                <a:ext cx="18434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-15</a:t>
                </a:r>
              </a:p>
            </p:txBody>
          </p:sp>
        </p:grpSp>
      </p:grpSp>
      <p:sp>
        <p:nvSpPr>
          <p:cNvPr id="146" name="Rectangle : coins arrondis 145">
            <a:extLst>
              <a:ext uri="{FF2B5EF4-FFF2-40B4-BE49-F238E27FC236}">
                <a16:creationId xmlns:a16="http://schemas.microsoft.com/office/drawing/2014/main" id="{F5D14EB3-FE7F-1219-27DC-457B6D183A54}"/>
              </a:ext>
            </a:extLst>
          </p:cNvPr>
          <p:cNvSpPr/>
          <p:nvPr/>
        </p:nvSpPr>
        <p:spPr>
          <a:xfrm>
            <a:off x="181706" y="4351876"/>
            <a:ext cx="586155" cy="380907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Cycle </a:t>
            </a:r>
            <a:b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cxnSp>
        <p:nvCxnSpPr>
          <p:cNvPr id="151" name="Connecteur droit 150">
            <a:extLst>
              <a:ext uri="{FF2B5EF4-FFF2-40B4-BE49-F238E27FC236}">
                <a16:creationId xmlns:a16="http://schemas.microsoft.com/office/drawing/2014/main" id="{84D0A111-A4FA-E0AF-6EC8-E8DB6C786A06}"/>
              </a:ext>
            </a:extLst>
          </p:cNvPr>
          <p:cNvCxnSpPr>
            <a:cxnSpLocks/>
          </p:cNvCxnSpPr>
          <p:nvPr/>
        </p:nvCxnSpPr>
        <p:spPr>
          <a:xfrm>
            <a:off x="542611" y="3526971"/>
            <a:ext cx="5566787" cy="0"/>
          </a:xfrm>
          <a:prstGeom prst="line">
            <a:avLst/>
          </a:prstGeom>
          <a:ln w="12700">
            <a:solidFill>
              <a:schemeClr val="tx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hevron 2">
            <a:extLst>
              <a:ext uri="{FF2B5EF4-FFF2-40B4-BE49-F238E27FC236}">
                <a16:creationId xmlns:a16="http://schemas.microsoft.com/office/drawing/2014/main" id="{56EC16E4-2DA7-C98D-999F-0E806C895A89}"/>
              </a:ext>
            </a:extLst>
          </p:cNvPr>
          <p:cNvSpPr/>
          <p:nvPr/>
        </p:nvSpPr>
        <p:spPr>
          <a:xfrm rot="5400000">
            <a:off x="9215514" y="1308033"/>
            <a:ext cx="212568" cy="291305"/>
          </a:xfrm>
          <a:prstGeom prst="chevron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90480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574480" y="709802"/>
            <a:ext cx="9779000" cy="2461102"/>
          </a:xfrm>
          <a:prstGeom prst="rect">
            <a:avLst/>
          </a:prstGeom>
        </p:spPr>
        <p:txBody>
          <a:bodyPr/>
          <a:lstStyle/>
          <a:p>
            <a:r>
              <a:rPr lang="en-US" sz="3600" b="1" dirty="0"/>
              <a:t>Neo-AEGIS </a:t>
            </a:r>
            <a:br>
              <a:rPr lang="en-US" sz="3600" dirty="0"/>
            </a:br>
            <a:r>
              <a:rPr lang="en-US" sz="3600" dirty="0" err="1"/>
              <a:t>Chimiothérapie</a:t>
            </a:r>
            <a:r>
              <a:rPr lang="en-US" sz="3600" dirty="0"/>
              <a:t> </a:t>
            </a:r>
            <a:r>
              <a:rPr lang="en-US" sz="3600" dirty="0" err="1"/>
              <a:t>périopératoire</a:t>
            </a:r>
            <a:r>
              <a:rPr lang="en-US" sz="3600" dirty="0"/>
              <a:t> vs </a:t>
            </a:r>
            <a:r>
              <a:rPr lang="en-US" sz="3600" dirty="0" err="1"/>
              <a:t>radiochimiothérapie</a:t>
            </a:r>
            <a:r>
              <a:rPr lang="en-US" sz="3600" dirty="0"/>
              <a:t> </a:t>
            </a:r>
            <a:r>
              <a:rPr lang="en-US" sz="3600" dirty="0" err="1"/>
              <a:t>néoadjuvante</a:t>
            </a:r>
            <a:r>
              <a:rPr lang="en-US" sz="3600" dirty="0"/>
              <a:t> dans le </a:t>
            </a:r>
            <a:r>
              <a:rPr lang="en-US" sz="3600" dirty="0" err="1"/>
              <a:t>traitement</a:t>
            </a:r>
            <a:r>
              <a:rPr lang="en-US" sz="3600" dirty="0"/>
              <a:t> de </a:t>
            </a:r>
            <a:r>
              <a:rPr lang="en-US" sz="3600" dirty="0" err="1"/>
              <a:t>l’adénocarcinome</a:t>
            </a:r>
            <a:r>
              <a:rPr lang="en-US" sz="3600" dirty="0"/>
              <a:t> </a:t>
            </a:r>
            <a:r>
              <a:rPr lang="en-US" sz="3600" dirty="0" err="1"/>
              <a:t>oesogastrique</a:t>
            </a:r>
            <a:r>
              <a:rPr lang="en-US" sz="3600" dirty="0"/>
              <a:t> : </a:t>
            </a:r>
            <a:r>
              <a:rPr lang="en-US" sz="3600" b="1" dirty="0" err="1"/>
              <a:t>Analyse</a:t>
            </a:r>
            <a:r>
              <a:rPr lang="en-US" sz="3600" b="1" dirty="0"/>
              <a:t> finale</a:t>
            </a:r>
            <a:endParaRPr lang="fr-FR" sz="3600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86394"/>
            <a:ext cx="1628078" cy="2848396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MA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Lowery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#295</a:t>
            </a:r>
          </a:p>
        </p:txBody>
      </p:sp>
    </p:spTree>
    <p:extLst>
      <p:ext uri="{BB962C8B-B14F-4D97-AF65-F5344CB8AC3E}">
        <p14:creationId xmlns:p14="http://schemas.microsoft.com/office/powerpoint/2010/main" val="68066356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F1DC057-D563-8041-8CA1-DBBFE0115E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8" name="Titre 2">
            <a:extLst>
              <a:ext uri="{FF2B5EF4-FFF2-40B4-BE49-F238E27FC236}">
                <a16:creationId xmlns:a16="http://schemas.microsoft.com/office/drawing/2014/main" id="{55C022C3-E0FA-581B-44A8-91B9F6817BB1}"/>
              </a:ext>
            </a:extLst>
          </p:cNvPr>
          <p:cNvSpPr txBox="1">
            <a:spLocks/>
          </p:cNvSpPr>
          <p:nvPr/>
        </p:nvSpPr>
        <p:spPr>
          <a:xfrm>
            <a:off x="684172" y="616688"/>
            <a:ext cx="10741715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0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Voies biliaires</a:t>
            </a: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D112CCB-D700-D7E9-F6D9-A76398DBAFE4}"/>
              </a:ext>
            </a:extLst>
          </p:cNvPr>
          <p:cNvCxnSpPr>
            <a:cxnSpLocks/>
          </p:cNvCxnSpPr>
          <p:nvPr/>
        </p:nvCxnSpPr>
        <p:spPr>
          <a:xfrm flipH="1">
            <a:off x="796784" y="1659976"/>
            <a:ext cx="5117879" cy="0"/>
          </a:xfrm>
          <a:prstGeom prst="line">
            <a:avLst/>
          </a:prstGeom>
          <a:ln w="762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653451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630088" y="636059"/>
            <a:ext cx="10047249" cy="2032190"/>
          </a:xfrm>
          <a:prstGeom prst="rect">
            <a:avLst/>
          </a:prstGeom>
        </p:spPr>
        <p:txBody>
          <a:bodyPr/>
          <a:lstStyle/>
          <a:p>
            <a:r>
              <a:rPr lang="en-US" sz="3600" dirty="0"/>
              <a:t>Gemcitabine, cisplatin, +/- nab-paclitaxel </a:t>
            </a:r>
            <a:br>
              <a:rPr lang="en-US" sz="3600" dirty="0"/>
            </a:br>
            <a:r>
              <a:rPr lang="en-US" sz="3600" dirty="0" err="1"/>
              <a:t>en</a:t>
            </a:r>
            <a:r>
              <a:rPr lang="en-US" sz="3600" dirty="0"/>
              <a:t> première </a:t>
            </a:r>
            <a:r>
              <a:rPr lang="en-US" sz="3600" dirty="0" err="1"/>
              <a:t>ligne</a:t>
            </a:r>
            <a:r>
              <a:rPr lang="en-US" sz="3600" dirty="0"/>
              <a:t> dans les </a:t>
            </a:r>
            <a:r>
              <a:rPr lang="en-US" sz="3600" dirty="0" err="1"/>
              <a:t>cholangiocarcinomes</a:t>
            </a:r>
            <a:r>
              <a:rPr lang="en-US" sz="3600" dirty="0"/>
              <a:t> </a:t>
            </a:r>
            <a:r>
              <a:rPr lang="en-US" sz="3600" dirty="0" err="1"/>
              <a:t>avancés</a:t>
            </a:r>
            <a:r>
              <a:rPr lang="en-US" sz="3600" dirty="0"/>
              <a:t> : </a:t>
            </a:r>
            <a:br>
              <a:rPr lang="en-US" sz="3600" dirty="0"/>
            </a:br>
            <a:r>
              <a:rPr lang="en-US" sz="3600" b="1" dirty="0"/>
              <a:t>Phase III </a:t>
            </a:r>
            <a:r>
              <a:rPr lang="en-US" sz="3600" b="1" dirty="0" err="1"/>
              <a:t>randomisée</a:t>
            </a:r>
            <a:r>
              <a:rPr lang="en-US" sz="3600" b="1" dirty="0"/>
              <a:t> SWOG 1815</a:t>
            </a:r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16632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370050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R.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Shroff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LBA #490</a:t>
            </a:r>
          </a:p>
        </p:txBody>
      </p:sp>
    </p:spTree>
    <p:extLst>
      <p:ext uri="{BB962C8B-B14F-4D97-AF65-F5344CB8AC3E}">
        <p14:creationId xmlns:p14="http://schemas.microsoft.com/office/powerpoint/2010/main" val="216166782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R. </a:t>
            </a:r>
            <a:r>
              <a:rPr lang="fr-FR" dirty="0" err="1"/>
              <a:t>Shroff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LBA #490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848339" y="1474073"/>
            <a:ext cx="10349314" cy="3217848"/>
          </a:xfrm>
        </p:spPr>
        <p:txBody>
          <a:bodyPr/>
          <a:lstStyle/>
          <a:p>
            <a:r>
              <a:rPr lang="fr-FR" dirty="0"/>
              <a:t>Standard de traitement en L1 dans les </a:t>
            </a:r>
            <a:r>
              <a:rPr lang="fr-FR" dirty="0" err="1"/>
              <a:t>cholangiocarcinomes</a:t>
            </a:r>
            <a:r>
              <a:rPr lang="fr-FR" dirty="0"/>
              <a:t> était le </a:t>
            </a:r>
            <a:r>
              <a:rPr lang="fr-FR" dirty="0" err="1"/>
              <a:t>GemCis</a:t>
            </a:r>
            <a:r>
              <a:rPr lang="fr-FR" dirty="0"/>
              <a:t> </a:t>
            </a:r>
          </a:p>
          <a:p>
            <a:pPr>
              <a:spcBef>
                <a:spcPts val="1800"/>
              </a:spcBef>
            </a:pPr>
            <a:r>
              <a:rPr lang="fr-FR" dirty="0"/>
              <a:t>L’ajout récent du </a:t>
            </a:r>
            <a:r>
              <a:rPr lang="fr-FR" dirty="0" err="1"/>
              <a:t>Durvalumab</a:t>
            </a:r>
            <a:r>
              <a:rPr lang="fr-FR" dirty="0"/>
              <a:t> au GEMCIS permet d’allonger la survie sans progression </a:t>
            </a:r>
            <a:br>
              <a:rPr lang="fr-FR" dirty="0"/>
            </a:br>
            <a:r>
              <a:rPr lang="fr-FR" dirty="0"/>
              <a:t>et globale </a:t>
            </a:r>
            <a:r>
              <a:rPr lang="fr-FR" sz="1800" dirty="0"/>
              <a:t>(Phase 3 TOPAZ-1). </a:t>
            </a:r>
            <a:r>
              <a:rPr lang="fr-FR" sz="1400" dirty="0"/>
              <a:t>(</a:t>
            </a:r>
            <a:r>
              <a:rPr lang="fr-FR" sz="1400" i="1" dirty="0"/>
              <a:t>Oh et al, ASCO GI 2022)</a:t>
            </a:r>
            <a:endParaRPr lang="fr-FR" sz="1400" dirty="0"/>
          </a:p>
          <a:p>
            <a:pPr lvl="1">
              <a:spcBef>
                <a:spcPts val="600"/>
              </a:spcBef>
            </a:pPr>
            <a:r>
              <a:rPr lang="fr-FR" dirty="0"/>
              <a:t>Médiane SG à 12 mois</a:t>
            </a:r>
            <a:endParaRPr lang="en-US" dirty="0"/>
          </a:p>
          <a:p>
            <a:pPr>
              <a:spcBef>
                <a:spcPts val="1800"/>
              </a:spcBef>
            </a:pPr>
            <a:r>
              <a:rPr lang="fr-FR" dirty="0"/>
              <a:t>L’association </a:t>
            </a:r>
            <a:r>
              <a:rPr lang="fr-FR" dirty="0" err="1"/>
              <a:t>GemCis</a:t>
            </a:r>
            <a:r>
              <a:rPr lang="fr-FR" dirty="0"/>
              <a:t> + </a:t>
            </a:r>
            <a:r>
              <a:rPr lang="fr-FR" dirty="0" err="1"/>
              <a:t>Nab-Paclitaxel</a:t>
            </a:r>
            <a:r>
              <a:rPr lang="fr-FR" dirty="0"/>
              <a:t> présente: </a:t>
            </a:r>
          </a:p>
          <a:p>
            <a:pPr lvl="1">
              <a:spcBef>
                <a:spcPts val="600"/>
              </a:spcBef>
            </a:pPr>
            <a:r>
              <a:rPr lang="fr-FR" dirty="0"/>
              <a:t>Un </a:t>
            </a:r>
            <a:r>
              <a:rPr lang="fr-FR" dirty="0" err="1"/>
              <a:t>proifil</a:t>
            </a:r>
            <a:r>
              <a:rPr lang="fr-FR" dirty="0"/>
              <a:t> de tolérance acceptable </a:t>
            </a:r>
          </a:p>
          <a:p>
            <a:pPr lvl="1">
              <a:spcBef>
                <a:spcPts val="600"/>
              </a:spcBef>
            </a:pPr>
            <a:r>
              <a:rPr lang="fr-FR" dirty="0"/>
              <a:t>Lors d’une phase II chez 60 patients un signal fort a été obtenu </a:t>
            </a:r>
            <a:r>
              <a:rPr lang="fr-FR" sz="1600" dirty="0"/>
              <a:t>(étude </a:t>
            </a:r>
            <a:r>
              <a:rPr lang="fr-FR" sz="1600" dirty="0" err="1"/>
              <a:t>monobras</a:t>
            </a:r>
            <a:r>
              <a:rPr lang="fr-FR" sz="1600" dirty="0"/>
              <a:t>) </a:t>
            </a:r>
            <a:br>
              <a:rPr lang="fr-FR" sz="1600" dirty="0"/>
            </a:br>
            <a:r>
              <a:rPr lang="fr-FR" dirty="0"/>
              <a:t>Survie globale : </a:t>
            </a:r>
            <a:r>
              <a:rPr lang="fr-FR" b="1" dirty="0"/>
              <a:t>19,2 mois</a:t>
            </a:r>
            <a:r>
              <a:rPr lang="fr-FR" dirty="0"/>
              <a:t>. 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Contexte</a:t>
            </a:r>
          </a:p>
        </p:txBody>
      </p:sp>
      <p:grpSp>
        <p:nvGrpSpPr>
          <p:cNvPr id="9" name="Groupe 8"/>
          <p:cNvGrpSpPr/>
          <p:nvPr/>
        </p:nvGrpSpPr>
        <p:grpSpPr>
          <a:xfrm>
            <a:off x="2351026" y="5270264"/>
            <a:ext cx="7868092" cy="600710"/>
            <a:chOff x="1453707" y="5539830"/>
            <a:chExt cx="7868092" cy="600710"/>
          </a:xfrm>
        </p:grpSpPr>
        <p:sp>
          <p:nvSpPr>
            <p:cNvPr id="10" name="ZoneTexte 9"/>
            <p:cNvSpPr txBox="1"/>
            <p:nvPr/>
          </p:nvSpPr>
          <p:spPr>
            <a:xfrm>
              <a:off x="1453707" y="5539830"/>
              <a:ext cx="7868092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SWOG 1815 : 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Phase III pour confirmer la phase II </a:t>
              </a:r>
            </a:p>
          </p:txBody>
        </p:sp>
        <p:sp>
          <p:nvSpPr>
            <p:cNvPr id="11" name="Chevron 10"/>
            <p:cNvSpPr/>
            <p:nvPr/>
          </p:nvSpPr>
          <p:spPr>
            <a:xfrm>
              <a:off x="1532746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" name="Titr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SWOG 1815 : Gemcis +/- Nab-Paclitaxel dans les CholangioK</a:t>
            </a:r>
          </a:p>
        </p:txBody>
      </p:sp>
    </p:spTree>
    <p:extLst>
      <p:ext uri="{BB962C8B-B14F-4D97-AF65-F5344CB8AC3E}">
        <p14:creationId xmlns:p14="http://schemas.microsoft.com/office/powerpoint/2010/main" val="1840566548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arenthèse ouvrante 17"/>
          <p:cNvSpPr/>
          <p:nvPr/>
        </p:nvSpPr>
        <p:spPr>
          <a:xfrm>
            <a:off x="4145673" y="2453815"/>
            <a:ext cx="1166626" cy="1971574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742367" y="1797266"/>
            <a:ext cx="2598110" cy="190164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d’inclusion 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Cholangiocarcinome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Localement avancé ou M+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Histologiquement prouvé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Naif de traitement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0-1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Biologie « ad hoc »</a:t>
            </a:r>
          </a:p>
        </p:txBody>
      </p:sp>
      <p:sp>
        <p:nvSpPr>
          <p:cNvPr id="22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9096012" y="2119659"/>
            <a:ext cx="2670663" cy="2728764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principal :</a:t>
            </a:r>
            <a:endParaRPr kumimoji="0" lang="en-US" sz="1500" b="1" i="0" u="none" strike="noStrike" kern="1200" cap="none" spc="0" normalizeH="0" baseline="0" noProof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SG (cible pré définie : </a:t>
            </a:r>
            <a:b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HR: 0,7 avec puissance </a:t>
            </a:r>
            <a:b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90% et risque Alpha </a:t>
            </a:r>
            <a:b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à 0.025)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 secondaires :</a:t>
            </a:r>
            <a:endParaRPr kumimoji="0" lang="en-US" sz="1500" b="1" i="0" u="none" strike="noStrike" kern="1200" cap="none" spc="0" normalizeH="0" baseline="0" noProof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 de réponse, SSP,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 de controle de la maladie, sécurité,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Variation du Ca19-9 </a:t>
            </a:r>
          </a:p>
        </p:txBody>
      </p:sp>
      <p:sp>
        <p:nvSpPr>
          <p:cNvPr id="24" name="Rectangle à coins arrondis 23"/>
          <p:cNvSpPr/>
          <p:nvPr/>
        </p:nvSpPr>
        <p:spPr>
          <a:xfrm>
            <a:off x="579805" y="1458339"/>
            <a:ext cx="11186870" cy="4016361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5" name="Groupe 24"/>
          <p:cNvGrpSpPr/>
          <p:nvPr/>
        </p:nvGrpSpPr>
        <p:grpSpPr>
          <a:xfrm>
            <a:off x="8850537" y="1975094"/>
            <a:ext cx="117884" cy="2716240"/>
            <a:chOff x="9203915" y="2219156"/>
            <a:chExt cx="117884" cy="2716240"/>
          </a:xfrm>
        </p:grpSpPr>
        <p:cxnSp>
          <p:nvCxnSpPr>
            <p:cNvPr id="26" name="Connecteur droit 25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0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503471" y="1797266"/>
            <a:ext cx="3046088" cy="1285052"/>
          </a:xfrm>
          <a:prstGeom prst="roundRect">
            <a:avLst>
              <a:gd name="adj" fmla="val 9151"/>
            </a:avLst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Gemcitabine 800 mg/m</a:t>
            </a:r>
            <a:r>
              <a:rPr kumimoji="0" lang="en-US" sz="1500" b="1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Cisplatin 25 mg/m</a:t>
            </a:r>
            <a:r>
              <a:rPr kumimoji="0" lang="en-US" sz="1500" b="1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Nab-Paclitaxel 100 mg/m</a:t>
            </a:r>
            <a:r>
              <a:rPr kumimoji="0" lang="en-US" sz="1500" b="1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IV</a:t>
            </a:r>
          </a:p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Days 1, 8 of a 21-day cycle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Titr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SWOG 1815 : Gemcis +/- Nab-Paclitaxel dans les CholangioK</a:t>
            </a:r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R. </a:t>
            </a:r>
            <a:r>
              <a:rPr lang="fr-FR" dirty="0" err="1"/>
              <a:t>Shroff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LBA #490</a:t>
            </a:r>
          </a:p>
        </p:txBody>
      </p:sp>
      <p:sp>
        <p:nvSpPr>
          <p:cNvPr id="11" name="Espace réservé du texte 10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Phase III randomisée </a:t>
            </a:r>
          </a:p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3759725" y="3428309"/>
            <a:ext cx="870751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N=441</a:t>
            </a:r>
          </a:p>
        </p:txBody>
      </p:sp>
      <p:sp>
        <p:nvSpPr>
          <p:cNvPr id="31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877279" y="4006705"/>
            <a:ext cx="2463198" cy="110823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fr-FR" sz="15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ère</a:t>
            </a: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ligne, cholangiocarcinome </a:t>
            </a:r>
            <a:b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 cancer de la vésicule biliaire avancés.</a:t>
            </a:r>
          </a:p>
        </p:txBody>
      </p:sp>
      <p:sp>
        <p:nvSpPr>
          <p:cNvPr id="33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503471" y="3876950"/>
            <a:ext cx="3046088" cy="1013134"/>
          </a:xfrm>
          <a:prstGeom prst="roundRect">
            <a:avLst>
              <a:gd name="adj" fmla="val 9151"/>
            </a:avLst>
          </a:prstGeom>
          <a:solidFill>
            <a:schemeClr val="accent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Gemcitabine 1000 mg/m</a:t>
            </a:r>
            <a:r>
              <a:rPr kumimoji="0" lang="en-US" sz="1500" b="1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Cisplatin 25 mg/m</a:t>
            </a:r>
            <a:r>
              <a:rPr kumimoji="0" lang="en-US" sz="1500" b="1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IV</a:t>
            </a:r>
          </a:p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Days 1, 8 of a 21-day cycle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5451006" y="3121667"/>
            <a:ext cx="3151019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Réévaluation tous </a:t>
            </a:r>
            <a:r>
              <a:rPr kumimoji="0" lang="fr-FR" sz="15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les 3 </a:t>
            </a: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cycles </a:t>
            </a:r>
            <a:endParaRPr kumimoji="0" lang="fr-FR" sz="1500" b="1" i="0" u="none" strike="noStrike" kern="1200" cap="none" spc="0" normalizeH="0" baseline="0" noProof="0" dirty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ZoneTexte 35"/>
          <p:cNvSpPr txBox="1"/>
          <p:nvPr/>
        </p:nvSpPr>
        <p:spPr>
          <a:xfrm>
            <a:off x="5451006" y="4914727"/>
            <a:ext cx="3151019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1" i="0" u="none" strike="noStrike" kern="1200" cap="none" spc="0" normalizeH="0" baseline="0" noProof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Inclusions : 02/2019 à 02/2021</a:t>
            </a:r>
          </a:p>
        </p:txBody>
      </p:sp>
      <p:sp>
        <p:nvSpPr>
          <p:cNvPr id="21" name="Ellipse 20"/>
          <p:cNvSpPr/>
          <p:nvPr/>
        </p:nvSpPr>
        <p:spPr>
          <a:xfrm>
            <a:off x="3879645" y="2883498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2:1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624458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R. </a:t>
            </a:r>
            <a:r>
              <a:rPr lang="fr-FR" dirty="0" err="1"/>
              <a:t>Shroff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LBA #490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3656298" cy="1675892"/>
          </a:xfrm>
        </p:spPr>
        <p:txBody>
          <a:bodyPr/>
          <a:lstStyle/>
          <a:p>
            <a:r>
              <a:rPr lang="fr-FR"/>
              <a:t>Phase III R :</a:t>
            </a:r>
            <a:br>
              <a:rPr lang="fr-FR"/>
            </a:br>
            <a:r>
              <a:rPr lang="fr-FR"/>
              <a:t>Caractéristiques </a:t>
            </a:r>
            <a:br>
              <a:rPr lang="fr-FR"/>
            </a:br>
            <a:r>
              <a:rPr lang="fr-FR"/>
              <a:t>des patients </a:t>
            </a:r>
          </a:p>
          <a:p>
            <a:endParaRPr lang="fr-FR"/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SWOG 1815 : Gemcis +/- Nab-Paclitaxel dans les CholangioK</a:t>
            </a:r>
          </a:p>
        </p:txBody>
      </p:sp>
      <p:graphicFrame>
        <p:nvGraphicFramePr>
          <p:cNvPr id="12" name="Tableau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1064943"/>
              </p:ext>
            </p:extLst>
          </p:nvPr>
        </p:nvGraphicFramePr>
        <p:xfrm>
          <a:off x="3295731" y="754621"/>
          <a:ext cx="6900552" cy="5598391"/>
        </p:xfrm>
        <a:graphic>
          <a:graphicData uri="http://schemas.openxmlformats.org/drawingml/2006/table">
            <a:tbl>
              <a:tblPr firstRow="1" bandRow="1"/>
              <a:tblGrid>
                <a:gridCol w="13932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553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37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379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379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379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72158">
                <a:tc rowSpan="2"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l"/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Sous-groupes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GCN</a:t>
                      </a:r>
                      <a:endParaRPr lang="fr-FR" sz="105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GC</a:t>
                      </a:r>
                      <a:endParaRPr lang="fr-FR" sz="105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346">
                <a:tc gridSpan="2" vMerge="1">
                  <a:txBody>
                    <a:bodyPr/>
                    <a:lstStyle/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da-DK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b="0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N=294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b="0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N=147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346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Âge médian</a:t>
                      </a:r>
                      <a:endParaRPr lang="fr-FR" sz="13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da-DK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63,2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63,9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marR="0" lvl="0" indent="-4763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Sexe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Hommes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132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513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Femmes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162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en-US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6346">
                <a:tc row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Hispanique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256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87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125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Inconnu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PS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147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51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en-US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fr-FR" sz="13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147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en-US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6346">
                <a:tc rowSpan="7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Ethnie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Asiatique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Noir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Multi ethnies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Amérindien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Insulaire du Pacifique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Inconnu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Caucasien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244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83</a:t>
                      </a:r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119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6346">
                <a:tc rowSpan="3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Site</a:t>
                      </a:r>
                    </a:p>
                  </a:txBody>
                  <a:tcPr marL="36000" marR="36000" marT="18000" marB="1800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Vésicule biliaire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en-US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Intrahépatique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198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en-US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Extrahépathique</a:t>
                      </a:r>
                      <a:endParaRPr lang="en-US" sz="13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634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Stade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Localement avancé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  <a:r>
                        <a:rPr lang="en-US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1389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Métastatique</a:t>
                      </a:r>
                    </a:p>
                  </a:txBody>
                  <a:tcPr marL="108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217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74</a:t>
                      </a: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106</a:t>
                      </a:r>
                    </a:p>
                  </a:txBody>
                  <a:tcPr marL="36000" marR="72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991167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SWOG 1815 : Gemcis </a:t>
            </a:r>
            <a:r>
              <a:rPr lang="en-US" dirty="0"/>
              <a:t>+/- Nab-Paclitaxel </a:t>
            </a:r>
            <a:r>
              <a:rPr lang="en-US" dirty="0" err="1"/>
              <a:t>dans</a:t>
            </a:r>
            <a:r>
              <a:rPr lang="en-US" dirty="0"/>
              <a:t> les </a:t>
            </a:r>
            <a:r>
              <a:rPr lang="en-US" dirty="0" err="1"/>
              <a:t>CholangioK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R. </a:t>
            </a:r>
            <a:r>
              <a:rPr lang="fr-FR" dirty="0" err="1"/>
              <a:t>Shroff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LBA #490</a:t>
            </a:r>
          </a:p>
        </p:txBody>
      </p:sp>
      <p:sp>
        <p:nvSpPr>
          <p:cNvPr id="17" name="Espace réservé du texte 16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Phase III R : Etude négative sur son critère principal </a:t>
            </a:r>
          </a:p>
          <a:p>
            <a:endParaRPr lang="fr-FR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D5F3EAF3-3A26-75CD-DAEF-01AA4FAFC92A}"/>
              </a:ext>
            </a:extLst>
          </p:cNvPr>
          <p:cNvSpPr txBox="1"/>
          <p:nvPr/>
        </p:nvSpPr>
        <p:spPr>
          <a:xfrm>
            <a:off x="1516498" y="5043166"/>
            <a:ext cx="364635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Mois après l'enregistrement</a:t>
            </a:r>
          </a:p>
        </p:txBody>
      </p:sp>
      <p:grpSp>
        <p:nvGrpSpPr>
          <p:cNvPr id="20" name="Groupe 19"/>
          <p:cNvGrpSpPr/>
          <p:nvPr/>
        </p:nvGrpSpPr>
        <p:grpSpPr>
          <a:xfrm>
            <a:off x="2980123" y="5539641"/>
            <a:ext cx="6448833" cy="600710"/>
            <a:chOff x="1453707" y="5539830"/>
            <a:chExt cx="6448833" cy="600710"/>
          </a:xfrm>
        </p:grpSpPr>
        <p:sp>
          <p:nvSpPr>
            <p:cNvPr id="21" name="ZoneTexte 20"/>
            <p:cNvSpPr txBox="1"/>
            <p:nvPr/>
          </p:nvSpPr>
          <p:spPr>
            <a:xfrm>
              <a:off x="1453707" y="5539830"/>
              <a:ext cx="6448833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Objectif principal non atteint - Etude Négative</a:t>
              </a:r>
            </a:p>
          </p:txBody>
        </p:sp>
        <p:sp>
          <p:nvSpPr>
            <p:cNvPr id="22" name="Chevron 21"/>
            <p:cNvSpPr/>
            <p:nvPr/>
          </p:nvSpPr>
          <p:spPr>
            <a:xfrm>
              <a:off x="1659507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" name="Rectangle à coins arrondis 22"/>
          <p:cNvSpPr/>
          <p:nvPr/>
        </p:nvSpPr>
        <p:spPr>
          <a:xfrm>
            <a:off x="565453" y="1502087"/>
            <a:ext cx="5499407" cy="38520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902414" y="1296652"/>
            <a:ext cx="1634304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 globale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25" name="Graphique 24"/>
          <p:cNvGraphicFramePr/>
          <p:nvPr/>
        </p:nvGraphicFramePr>
        <p:xfrm>
          <a:off x="706236" y="2086289"/>
          <a:ext cx="5305459" cy="30618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" name="Text Box 4"/>
          <p:cNvSpPr txBox="1">
            <a:spLocks noChangeArrowheads="1"/>
          </p:cNvSpPr>
          <p:nvPr/>
        </p:nvSpPr>
        <p:spPr bwMode="auto">
          <a:xfrm rot="16200000">
            <a:off x="-221974" y="3269308"/>
            <a:ext cx="197177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Survie Globale (%)</a:t>
            </a:r>
          </a:p>
        </p:txBody>
      </p:sp>
      <p:graphicFrame>
        <p:nvGraphicFramePr>
          <p:cNvPr id="31" name="Tableau 30"/>
          <p:cNvGraphicFramePr>
            <a:graphicFrameLocks noGrp="1"/>
          </p:cNvGraphicFramePr>
          <p:nvPr/>
        </p:nvGraphicFramePr>
        <p:xfrm>
          <a:off x="2749104" y="1751676"/>
          <a:ext cx="3172374" cy="10633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60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575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87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4348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1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Bras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1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 (CI)</a:t>
                      </a:r>
                      <a:endParaRPr lang="fr-FR" sz="11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10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valeur-p</a:t>
                      </a:r>
                      <a:endParaRPr lang="fr-FR" sz="11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481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GCN</a:t>
                      </a:r>
                      <a:endParaRPr lang="fr-FR" sz="13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 mois</a:t>
                      </a:r>
                      <a:r>
                        <a:rPr lang="fr-FR" sz="1300" b="1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(12,6-16,3)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0,65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481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CG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12,7 mois</a:t>
                      </a:r>
                      <a:r>
                        <a:rPr lang="fr-FR" sz="1300" b="1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(9,5-16,6)</a:t>
                      </a:r>
                      <a:endParaRPr lang="fr-FR" sz="13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2" name="Rectangle à coins arrondis 31"/>
          <p:cNvSpPr/>
          <p:nvPr/>
        </p:nvSpPr>
        <p:spPr>
          <a:xfrm>
            <a:off x="6246608" y="1502087"/>
            <a:ext cx="5499407" cy="38520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6479076" y="1296653"/>
            <a:ext cx="284272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 sans progression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" name="Forme libre 40"/>
          <p:cNvSpPr/>
          <p:nvPr/>
        </p:nvSpPr>
        <p:spPr>
          <a:xfrm>
            <a:off x="1283110" y="2206092"/>
            <a:ext cx="4638367" cy="2145890"/>
          </a:xfrm>
          <a:custGeom>
            <a:avLst/>
            <a:gdLst>
              <a:gd name="connsiteX0" fmla="*/ 4638367 w 4638367"/>
              <a:gd name="connsiteY0" fmla="*/ 2131142 h 2145890"/>
              <a:gd name="connsiteX1" fmla="*/ 3893574 w 4638367"/>
              <a:gd name="connsiteY1" fmla="*/ 2145890 h 2145890"/>
              <a:gd name="connsiteX2" fmla="*/ 3657600 w 4638367"/>
              <a:gd name="connsiteY2" fmla="*/ 1983658 h 2145890"/>
              <a:gd name="connsiteX3" fmla="*/ 3355258 w 4638367"/>
              <a:gd name="connsiteY3" fmla="*/ 1991032 h 2145890"/>
              <a:gd name="connsiteX4" fmla="*/ 3045542 w 4638367"/>
              <a:gd name="connsiteY4" fmla="*/ 1917290 h 2145890"/>
              <a:gd name="connsiteX5" fmla="*/ 2802193 w 4638367"/>
              <a:gd name="connsiteY5" fmla="*/ 1843548 h 2145890"/>
              <a:gd name="connsiteX6" fmla="*/ 2639961 w 4638367"/>
              <a:gd name="connsiteY6" fmla="*/ 1762432 h 2145890"/>
              <a:gd name="connsiteX7" fmla="*/ 2492477 w 4638367"/>
              <a:gd name="connsiteY7" fmla="*/ 1666568 h 2145890"/>
              <a:gd name="connsiteX8" fmla="*/ 2359742 w 4638367"/>
              <a:gd name="connsiteY8" fmla="*/ 1555955 h 2145890"/>
              <a:gd name="connsiteX9" fmla="*/ 2131142 w 4638367"/>
              <a:gd name="connsiteY9" fmla="*/ 1460090 h 2145890"/>
              <a:gd name="connsiteX10" fmla="*/ 1917290 w 4638367"/>
              <a:gd name="connsiteY10" fmla="*/ 1349477 h 2145890"/>
              <a:gd name="connsiteX11" fmla="*/ 1747684 w 4638367"/>
              <a:gd name="connsiteY11" fmla="*/ 1253613 h 2145890"/>
              <a:gd name="connsiteX12" fmla="*/ 1526458 w 4638367"/>
              <a:gd name="connsiteY12" fmla="*/ 1084006 h 2145890"/>
              <a:gd name="connsiteX13" fmla="*/ 1334729 w 4638367"/>
              <a:gd name="connsiteY13" fmla="*/ 988142 h 2145890"/>
              <a:gd name="connsiteX14" fmla="*/ 1179871 w 4638367"/>
              <a:gd name="connsiteY14" fmla="*/ 848032 h 2145890"/>
              <a:gd name="connsiteX15" fmla="*/ 1135625 w 4638367"/>
              <a:gd name="connsiteY15" fmla="*/ 796413 h 2145890"/>
              <a:gd name="connsiteX16" fmla="*/ 1032387 w 4638367"/>
              <a:gd name="connsiteY16" fmla="*/ 656303 h 2145890"/>
              <a:gd name="connsiteX17" fmla="*/ 936522 w 4638367"/>
              <a:gd name="connsiteY17" fmla="*/ 648929 h 2145890"/>
              <a:gd name="connsiteX18" fmla="*/ 737419 w 4638367"/>
              <a:gd name="connsiteY18" fmla="*/ 420329 h 2145890"/>
              <a:gd name="connsiteX19" fmla="*/ 464574 w 4638367"/>
              <a:gd name="connsiteY19" fmla="*/ 287593 h 2145890"/>
              <a:gd name="connsiteX20" fmla="*/ 368709 w 4638367"/>
              <a:gd name="connsiteY20" fmla="*/ 228600 h 2145890"/>
              <a:gd name="connsiteX21" fmla="*/ 228600 w 4638367"/>
              <a:gd name="connsiteY21" fmla="*/ 95864 h 2145890"/>
              <a:gd name="connsiteX22" fmla="*/ 0 w 4638367"/>
              <a:gd name="connsiteY22" fmla="*/ 0 h 214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638367" h="2145890">
                <a:moveTo>
                  <a:pt x="4638367" y="2131142"/>
                </a:moveTo>
                <a:lnTo>
                  <a:pt x="3893574" y="2145890"/>
                </a:lnTo>
                <a:lnTo>
                  <a:pt x="3657600" y="1983658"/>
                </a:lnTo>
                <a:lnTo>
                  <a:pt x="3355258" y="1991032"/>
                </a:lnTo>
                <a:lnTo>
                  <a:pt x="3045542" y="1917290"/>
                </a:lnTo>
                <a:lnTo>
                  <a:pt x="2802193" y="1843548"/>
                </a:lnTo>
                <a:lnTo>
                  <a:pt x="2639961" y="1762432"/>
                </a:lnTo>
                <a:lnTo>
                  <a:pt x="2492477" y="1666568"/>
                </a:lnTo>
                <a:lnTo>
                  <a:pt x="2359742" y="1555955"/>
                </a:lnTo>
                <a:lnTo>
                  <a:pt x="2131142" y="1460090"/>
                </a:lnTo>
                <a:lnTo>
                  <a:pt x="1917290" y="1349477"/>
                </a:lnTo>
                <a:lnTo>
                  <a:pt x="1747684" y="1253613"/>
                </a:lnTo>
                <a:lnTo>
                  <a:pt x="1526458" y="1084006"/>
                </a:lnTo>
                <a:lnTo>
                  <a:pt x="1334729" y="988142"/>
                </a:lnTo>
                <a:lnTo>
                  <a:pt x="1179871" y="848032"/>
                </a:lnTo>
                <a:lnTo>
                  <a:pt x="1135625" y="796413"/>
                </a:lnTo>
                <a:lnTo>
                  <a:pt x="1032387" y="656303"/>
                </a:lnTo>
                <a:lnTo>
                  <a:pt x="936522" y="648929"/>
                </a:lnTo>
                <a:lnTo>
                  <a:pt x="737419" y="420329"/>
                </a:lnTo>
                <a:lnTo>
                  <a:pt x="464574" y="287593"/>
                </a:lnTo>
                <a:lnTo>
                  <a:pt x="368709" y="228600"/>
                </a:lnTo>
                <a:lnTo>
                  <a:pt x="228600" y="9586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" name="Forme libre 41"/>
          <p:cNvSpPr/>
          <p:nvPr/>
        </p:nvSpPr>
        <p:spPr>
          <a:xfrm>
            <a:off x="1327355" y="2235589"/>
            <a:ext cx="4601497" cy="2241755"/>
          </a:xfrm>
          <a:custGeom>
            <a:avLst/>
            <a:gdLst>
              <a:gd name="connsiteX0" fmla="*/ 4601497 w 4601497"/>
              <a:gd name="connsiteY0" fmla="*/ 2241755 h 2241755"/>
              <a:gd name="connsiteX1" fmla="*/ 4107426 w 4601497"/>
              <a:gd name="connsiteY1" fmla="*/ 2241755 h 2241755"/>
              <a:gd name="connsiteX2" fmla="*/ 4092677 w 4601497"/>
              <a:gd name="connsiteY2" fmla="*/ 2109019 h 2241755"/>
              <a:gd name="connsiteX3" fmla="*/ 3687097 w 4601497"/>
              <a:gd name="connsiteY3" fmla="*/ 2109019 h 2241755"/>
              <a:gd name="connsiteX4" fmla="*/ 3694471 w 4601497"/>
              <a:gd name="connsiteY4" fmla="*/ 1991032 h 2241755"/>
              <a:gd name="connsiteX5" fmla="*/ 3495368 w 4601497"/>
              <a:gd name="connsiteY5" fmla="*/ 1983658 h 2241755"/>
              <a:gd name="connsiteX6" fmla="*/ 3333135 w 4601497"/>
              <a:gd name="connsiteY6" fmla="*/ 1961535 h 2241755"/>
              <a:gd name="connsiteX7" fmla="*/ 3163529 w 4601497"/>
              <a:gd name="connsiteY7" fmla="*/ 1939413 h 2241755"/>
              <a:gd name="connsiteX8" fmla="*/ 3075039 w 4601497"/>
              <a:gd name="connsiteY8" fmla="*/ 1873045 h 2241755"/>
              <a:gd name="connsiteX9" fmla="*/ 3045542 w 4601497"/>
              <a:gd name="connsiteY9" fmla="*/ 1843548 h 2241755"/>
              <a:gd name="connsiteX10" fmla="*/ 2964426 w 4601497"/>
              <a:gd name="connsiteY10" fmla="*/ 1828800 h 2241755"/>
              <a:gd name="connsiteX11" fmla="*/ 2934929 w 4601497"/>
              <a:gd name="connsiteY11" fmla="*/ 1791929 h 2241755"/>
              <a:gd name="connsiteX12" fmla="*/ 2883310 w 4601497"/>
              <a:gd name="connsiteY12" fmla="*/ 1777180 h 2241755"/>
              <a:gd name="connsiteX13" fmla="*/ 2809568 w 4601497"/>
              <a:gd name="connsiteY13" fmla="*/ 1732935 h 2241755"/>
              <a:gd name="connsiteX14" fmla="*/ 2780071 w 4601497"/>
              <a:gd name="connsiteY14" fmla="*/ 1681316 h 2241755"/>
              <a:gd name="connsiteX15" fmla="*/ 2728451 w 4601497"/>
              <a:gd name="connsiteY15" fmla="*/ 1622322 h 2241755"/>
              <a:gd name="connsiteX16" fmla="*/ 2625213 w 4601497"/>
              <a:gd name="connsiteY16" fmla="*/ 1585451 h 2241755"/>
              <a:gd name="connsiteX17" fmla="*/ 2470355 w 4601497"/>
              <a:gd name="connsiteY17" fmla="*/ 1541206 h 2241755"/>
              <a:gd name="connsiteX18" fmla="*/ 2389239 w 4601497"/>
              <a:gd name="connsiteY18" fmla="*/ 1496961 h 2241755"/>
              <a:gd name="connsiteX19" fmla="*/ 2241755 w 4601497"/>
              <a:gd name="connsiteY19" fmla="*/ 1482213 h 2241755"/>
              <a:gd name="connsiteX20" fmla="*/ 2013155 w 4601497"/>
              <a:gd name="connsiteY20" fmla="*/ 1445342 h 2241755"/>
              <a:gd name="connsiteX21" fmla="*/ 1968910 w 4601497"/>
              <a:gd name="connsiteY21" fmla="*/ 1386348 h 2241755"/>
              <a:gd name="connsiteX22" fmla="*/ 1858297 w 4601497"/>
              <a:gd name="connsiteY22" fmla="*/ 1378974 h 2241755"/>
              <a:gd name="connsiteX23" fmla="*/ 1850922 w 4601497"/>
              <a:gd name="connsiteY23" fmla="*/ 1334729 h 2241755"/>
              <a:gd name="connsiteX24" fmla="*/ 1703439 w 4601497"/>
              <a:gd name="connsiteY24" fmla="*/ 1312606 h 2241755"/>
              <a:gd name="connsiteX25" fmla="*/ 1703439 w 4601497"/>
              <a:gd name="connsiteY25" fmla="*/ 1312606 h 2241755"/>
              <a:gd name="connsiteX26" fmla="*/ 1511710 w 4601497"/>
              <a:gd name="connsiteY26" fmla="*/ 1224116 h 2241755"/>
              <a:gd name="connsiteX27" fmla="*/ 1253613 w 4601497"/>
              <a:gd name="connsiteY27" fmla="*/ 1106129 h 2241755"/>
              <a:gd name="connsiteX28" fmla="*/ 1150374 w 4601497"/>
              <a:gd name="connsiteY28" fmla="*/ 1032387 h 2241755"/>
              <a:gd name="connsiteX29" fmla="*/ 1054510 w 4601497"/>
              <a:gd name="connsiteY29" fmla="*/ 914400 h 2241755"/>
              <a:gd name="connsiteX30" fmla="*/ 1010264 w 4601497"/>
              <a:gd name="connsiteY30" fmla="*/ 892277 h 2241755"/>
              <a:gd name="connsiteX31" fmla="*/ 943897 w 4601497"/>
              <a:gd name="connsiteY31" fmla="*/ 870155 h 2241755"/>
              <a:gd name="connsiteX32" fmla="*/ 907026 w 4601497"/>
              <a:gd name="connsiteY32" fmla="*/ 796413 h 2241755"/>
              <a:gd name="connsiteX33" fmla="*/ 840658 w 4601497"/>
              <a:gd name="connsiteY33" fmla="*/ 774290 h 2241755"/>
              <a:gd name="connsiteX34" fmla="*/ 811161 w 4601497"/>
              <a:gd name="connsiteY34" fmla="*/ 737419 h 2241755"/>
              <a:gd name="connsiteX35" fmla="*/ 752168 w 4601497"/>
              <a:gd name="connsiteY35" fmla="*/ 685800 h 2241755"/>
              <a:gd name="connsiteX36" fmla="*/ 663677 w 4601497"/>
              <a:gd name="connsiteY36" fmla="*/ 597309 h 2241755"/>
              <a:gd name="connsiteX37" fmla="*/ 597310 w 4601497"/>
              <a:gd name="connsiteY37" fmla="*/ 553064 h 2241755"/>
              <a:gd name="connsiteX38" fmla="*/ 560439 w 4601497"/>
              <a:gd name="connsiteY38" fmla="*/ 530942 h 2241755"/>
              <a:gd name="connsiteX39" fmla="*/ 494071 w 4601497"/>
              <a:gd name="connsiteY39" fmla="*/ 486696 h 2241755"/>
              <a:gd name="connsiteX40" fmla="*/ 435077 w 4601497"/>
              <a:gd name="connsiteY40" fmla="*/ 383458 h 2241755"/>
              <a:gd name="connsiteX41" fmla="*/ 331839 w 4601497"/>
              <a:gd name="connsiteY41" fmla="*/ 302342 h 2241755"/>
              <a:gd name="connsiteX42" fmla="*/ 280219 w 4601497"/>
              <a:gd name="connsiteY42" fmla="*/ 243348 h 2241755"/>
              <a:gd name="connsiteX43" fmla="*/ 213851 w 4601497"/>
              <a:gd name="connsiteY43" fmla="*/ 199103 h 2241755"/>
              <a:gd name="connsiteX44" fmla="*/ 169606 w 4601497"/>
              <a:gd name="connsiteY44" fmla="*/ 176980 h 2241755"/>
              <a:gd name="connsiteX45" fmla="*/ 132735 w 4601497"/>
              <a:gd name="connsiteY45" fmla="*/ 125361 h 2241755"/>
              <a:gd name="connsiteX46" fmla="*/ 22122 w 4601497"/>
              <a:gd name="connsiteY46" fmla="*/ 14748 h 2241755"/>
              <a:gd name="connsiteX47" fmla="*/ 0 w 4601497"/>
              <a:gd name="connsiteY47" fmla="*/ 0 h 22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601497" h="2241755">
                <a:moveTo>
                  <a:pt x="4601497" y="2241755"/>
                </a:moveTo>
                <a:lnTo>
                  <a:pt x="4107426" y="2241755"/>
                </a:lnTo>
                <a:lnTo>
                  <a:pt x="4092677" y="2109019"/>
                </a:lnTo>
                <a:lnTo>
                  <a:pt x="3687097" y="2109019"/>
                </a:lnTo>
                <a:lnTo>
                  <a:pt x="3694471" y="1991032"/>
                </a:lnTo>
                <a:lnTo>
                  <a:pt x="3495368" y="1983658"/>
                </a:lnTo>
                <a:lnTo>
                  <a:pt x="3333135" y="1961535"/>
                </a:lnTo>
                <a:lnTo>
                  <a:pt x="3163529" y="1939413"/>
                </a:lnTo>
                <a:lnTo>
                  <a:pt x="3075039" y="1873045"/>
                </a:lnTo>
                <a:lnTo>
                  <a:pt x="3045542" y="1843548"/>
                </a:lnTo>
                <a:lnTo>
                  <a:pt x="2964426" y="1828800"/>
                </a:lnTo>
                <a:lnTo>
                  <a:pt x="2934929" y="1791929"/>
                </a:lnTo>
                <a:lnTo>
                  <a:pt x="2883310" y="1777180"/>
                </a:lnTo>
                <a:lnTo>
                  <a:pt x="2809568" y="1732935"/>
                </a:lnTo>
                <a:lnTo>
                  <a:pt x="2780071" y="1681316"/>
                </a:lnTo>
                <a:lnTo>
                  <a:pt x="2728451" y="1622322"/>
                </a:lnTo>
                <a:lnTo>
                  <a:pt x="2625213" y="1585451"/>
                </a:lnTo>
                <a:lnTo>
                  <a:pt x="2470355" y="1541206"/>
                </a:lnTo>
                <a:lnTo>
                  <a:pt x="2389239" y="1496961"/>
                </a:lnTo>
                <a:lnTo>
                  <a:pt x="2241755" y="1482213"/>
                </a:lnTo>
                <a:lnTo>
                  <a:pt x="2013155" y="1445342"/>
                </a:lnTo>
                <a:lnTo>
                  <a:pt x="1968910" y="1386348"/>
                </a:lnTo>
                <a:lnTo>
                  <a:pt x="1858297" y="1378974"/>
                </a:lnTo>
                <a:lnTo>
                  <a:pt x="1850922" y="1334729"/>
                </a:lnTo>
                <a:lnTo>
                  <a:pt x="1703439" y="1312606"/>
                </a:lnTo>
                <a:lnTo>
                  <a:pt x="1703439" y="1312606"/>
                </a:lnTo>
                <a:lnTo>
                  <a:pt x="1511710" y="1224116"/>
                </a:lnTo>
                <a:lnTo>
                  <a:pt x="1253613" y="1106129"/>
                </a:lnTo>
                <a:lnTo>
                  <a:pt x="1150374" y="1032387"/>
                </a:lnTo>
                <a:lnTo>
                  <a:pt x="1054510" y="914400"/>
                </a:lnTo>
                <a:lnTo>
                  <a:pt x="1010264" y="892277"/>
                </a:lnTo>
                <a:lnTo>
                  <a:pt x="943897" y="870155"/>
                </a:lnTo>
                <a:lnTo>
                  <a:pt x="907026" y="796413"/>
                </a:lnTo>
                <a:lnTo>
                  <a:pt x="840658" y="774290"/>
                </a:lnTo>
                <a:lnTo>
                  <a:pt x="811161" y="737419"/>
                </a:lnTo>
                <a:lnTo>
                  <a:pt x="752168" y="685800"/>
                </a:lnTo>
                <a:lnTo>
                  <a:pt x="663677" y="597309"/>
                </a:lnTo>
                <a:lnTo>
                  <a:pt x="597310" y="553064"/>
                </a:lnTo>
                <a:lnTo>
                  <a:pt x="560439" y="530942"/>
                </a:lnTo>
                <a:lnTo>
                  <a:pt x="494071" y="486696"/>
                </a:lnTo>
                <a:lnTo>
                  <a:pt x="435077" y="383458"/>
                </a:lnTo>
                <a:lnTo>
                  <a:pt x="331839" y="302342"/>
                </a:lnTo>
                <a:lnTo>
                  <a:pt x="280219" y="243348"/>
                </a:lnTo>
                <a:lnTo>
                  <a:pt x="213851" y="199103"/>
                </a:lnTo>
                <a:lnTo>
                  <a:pt x="169606" y="176980"/>
                </a:lnTo>
                <a:lnTo>
                  <a:pt x="132735" y="125361"/>
                </a:lnTo>
                <a:lnTo>
                  <a:pt x="22122" y="14748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43" name="Graphique 42"/>
          <p:cNvGraphicFramePr/>
          <p:nvPr/>
        </p:nvGraphicFramePr>
        <p:xfrm>
          <a:off x="6417990" y="2086289"/>
          <a:ext cx="5305459" cy="30618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4" name="Text Box 4"/>
          <p:cNvSpPr txBox="1">
            <a:spLocks noChangeArrowheads="1"/>
          </p:cNvSpPr>
          <p:nvPr/>
        </p:nvSpPr>
        <p:spPr bwMode="auto">
          <a:xfrm rot="16200000">
            <a:off x="5261361" y="3269308"/>
            <a:ext cx="231325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Survie sans progression (%)</a:t>
            </a:r>
          </a:p>
        </p:txBody>
      </p:sp>
      <p:sp>
        <p:nvSpPr>
          <p:cNvPr id="48" name="Forme libre 47"/>
          <p:cNvSpPr/>
          <p:nvPr/>
        </p:nvSpPr>
        <p:spPr>
          <a:xfrm>
            <a:off x="7005599" y="2185104"/>
            <a:ext cx="4550899" cy="2173458"/>
          </a:xfrm>
          <a:custGeom>
            <a:avLst/>
            <a:gdLst>
              <a:gd name="connsiteX0" fmla="*/ 4550899 w 4550899"/>
              <a:gd name="connsiteY0" fmla="*/ 2173458 h 2173458"/>
              <a:gd name="connsiteX1" fmla="*/ 4325816 w 4550899"/>
              <a:gd name="connsiteY1" fmla="*/ 2173458 h 2173458"/>
              <a:gd name="connsiteX2" fmla="*/ 4297680 w 4550899"/>
              <a:gd name="connsiteY2" fmla="*/ 2138289 h 2173458"/>
              <a:gd name="connsiteX3" fmla="*/ 4093699 w 4550899"/>
              <a:gd name="connsiteY3" fmla="*/ 2138289 h 2173458"/>
              <a:gd name="connsiteX4" fmla="*/ 3988191 w 4550899"/>
              <a:gd name="connsiteY4" fmla="*/ 2096086 h 2173458"/>
              <a:gd name="connsiteX5" fmla="*/ 3868616 w 4550899"/>
              <a:gd name="connsiteY5" fmla="*/ 2096086 h 2173458"/>
              <a:gd name="connsiteX6" fmla="*/ 3742006 w 4550899"/>
              <a:gd name="connsiteY6" fmla="*/ 2053883 h 2173458"/>
              <a:gd name="connsiteX7" fmla="*/ 3650566 w 4550899"/>
              <a:gd name="connsiteY7" fmla="*/ 2025748 h 2173458"/>
              <a:gd name="connsiteX8" fmla="*/ 3559126 w 4550899"/>
              <a:gd name="connsiteY8" fmla="*/ 1990578 h 2173458"/>
              <a:gd name="connsiteX9" fmla="*/ 3228536 w 4550899"/>
              <a:gd name="connsiteY9" fmla="*/ 1969477 h 2173458"/>
              <a:gd name="connsiteX10" fmla="*/ 2996419 w 4550899"/>
              <a:gd name="connsiteY10" fmla="*/ 1983544 h 2173458"/>
              <a:gd name="connsiteX11" fmla="*/ 2855742 w 4550899"/>
              <a:gd name="connsiteY11" fmla="*/ 1962443 h 2173458"/>
              <a:gd name="connsiteX12" fmla="*/ 2722099 w 4550899"/>
              <a:gd name="connsiteY12" fmla="*/ 1962443 h 2173458"/>
              <a:gd name="connsiteX13" fmla="*/ 2546253 w 4550899"/>
              <a:gd name="connsiteY13" fmla="*/ 1927274 h 2173458"/>
              <a:gd name="connsiteX14" fmla="*/ 2468880 w 4550899"/>
              <a:gd name="connsiteY14" fmla="*/ 1878037 h 2173458"/>
              <a:gd name="connsiteX15" fmla="*/ 2391508 w 4550899"/>
              <a:gd name="connsiteY15" fmla="*/ 1807698 h 2173458"/>
              <a:gd name="connsiteX16" fmla="*/ 2236763 w 4550899"/>
              <a:gd name="connsiteY16" fmla="*/ 1793631 h 2173458"/>
              <a:gd name="connsiteX17" fmla="*/ 2124222 w 4550899"/>
              <a:gd name="connsiteY17" fmla="*/ 1723292 h 2173458"/>
              <a:gd name="connsiteX18" fmla="*/ 1990579 w 4550899"/>
              <a:gd name="connsiteY18" fmla="*/ 1695157 h 2173458"/>
              <a:gd name="connsiteX19" fmla="*/ 1934308 w 4550899"/>
              <a:gd name="connsiteY19" fmla="*/ 1674055 h 2173458"/>
              <a:gd name="connsiteX20" fmla="*/ 1863969 w 4550899"/>
              <a:gd name="connsiteY20" fmla="*/ 1624818 h 2173458"/>
              <a:gd name="connsiteX21" fmla="*/ 1814733 w 4550899"/>
              <a:gd name="connsiteY21" fmla="*/ 1568548 h 2173458"/>
              <a:gd name="connsiteX22" fmla="*/ 1758462 w 4550899"/>
              <a:gd name="connsiteY22" fmla="*/ 1498209 h 2173458"/>
              <a:gd name="connsiteX23" fmla="*/ 1659988 w 4550899"/>
              <a:gd name="connsiteY23" fmla="*/ 1448972 h 2173458"/>
              <a:gd name="connsiteX24" fmla="*/ 1568548 w 4550899"/>
              <a:gd name="connsiteY24" fmla="*/ 1399735 h 2173458"/>
              <a:gd name="connsiteX25" fmla="*/ 1477108 w 4550899"/>
              <a:gd name="connsiteY25" fmla="*/ 1322363 h 2173458"/>
              <a:gd name="connsiteX26" fmla="*/ 1413803 w 4550899"/>
              <a:gd name="connsiteY26" fmla="*/ 1252024 h 2173458"/>
              <a:gd name="connsiteX27" fmla="*/ 1308296 w 4550899"/>
              <a:gd name="connsiteY27" fmla="*/ 1195754 h 2173458"/>
              <a:gd name="connsiteX28" fmla="*/ 1244991 w 4550899"/>
              <a:gd name="connsiteY28" fmla="*/ 1160584 h 2173458"/>
              <a:gd name="connsiteX29" fmla="*/ 1181686 w 4550899"/>
              <a:gd name="connsiteY29" fmla="*/ 1132449 h 2173458"/>
              <a:gd name="connsiteX30" fmla="*/ 1146517 w 4550899"/>
              <a:gd name="connsiteY30" fmla="*/ 1118381 h 2173458"/>
              <a:gd name="connsiteX31" fmla="*/ 1076179 w 4550899"/>
              <a:gd name="connsiteY31" fmla="*/ 998806 h 2173458"/>
              <a:gd name="connsiteX32" fmla="*/ 1005840 w 4550899"/>
              <a:gd name="connsiteY32" fmla="*/ 935501 h 2173458"/>
              <a:gd name="connsiteX33" fmla="*/ 865163 w 4550899"/>
              <a:gd name="connsiteY33" fmla="*/ 879231 h 2173458"/>
              <a:gd name="connsiteX34" fmla="*/ 787791 w 4550899"/>
              <a:gd name="connsiteY34" fmla="*/ 851095 h 2173458"/>
              <a:gd name="connsiteX35" fmla="*/ 703385 w 4550899"/>
              <a:gd name="connsiteY35" fmla="*/ 724486 h 2173458"/>
              <a:gd name="connsiteX36" fmla="*/ 654148 w 4550899"/>
              <a:gd name="connsiteY36" fmla="*/ 668215 h 2173458"/>
              <a:gd name="connsiteX37" fmla="*/ 569742 w 4550899"/>
              <a:gd name="connsiteY37" fmla="*/ 626012 h 2173458"/>
              <a:gd name="connsiteX38" fmla="*/ 527539 w 4550899"/>
              <a:gd name="connsiteY38" fmla="*/ 611944 h 2173458"/>
              <a:gd name="connsiteX39" fmla="*/ 443133 w 4550899"/>
              <a:gd name="connsiteY39" fmla="*/ 555674 h 2173458"/>
              <a:gd name="connsiteX40" fmla="*/ 379828 w 4550899"/>
              <a:gd name="connsiteY40" fmla="*/ 457200 h 2173458"/>
              <a:gd name="connsiteX41" fmla="*/ 330591 w 4550899"/>
              <a:gd name="connsiteY41" fmla="*/ 330591 h 2173458"/>
              <a:gd name="connsiteX42" fmla="*/ 323557 w 4550899"/>
              <a:gd name="connsiteY42" fmla="*/ 175846 h 2173458"/>
              <a:gd name="connsiteX43" fmla="*/ 253219 w 4550899"/>
              <a:gd name="connsiteY43" fmla="*/ 112541 h 2173458"/>
              <a:gd name="connsiteX44" fmla="*/ 0 w 4550899"/>
              <a:gd name="connsiteY44" fmla="*/ 0 h 217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550899" h="2173458">
                <a:moveTo>
                  <a:pt x="4550899" y="2173458"/>
                </a:moveTo>
                <a:lnTo>
                  <a:pt x="4325816" y="2173458"/>
                </a:lnTo>
                <a:lnTo>
                  <a:pt x="4297680" y="2138289"/>
                </a:lnTo>
                <a:lnTo>
                  <a:pt x="4093699" y="2138289"/>
                </a:lnTo>
                <a:lnTo>
                  <a:pt x="3988191" y="2096086"/>
                </a:lnTo>
                <a:lnTo>
                  <a:pt x="3868616" y="2096086"/>
                </a:lnTo>
                <a:lnTo>
                  <a:pt x="3742006" y="2053883"/>
                </a:lnTo>
                <a:lnTo>
                  <a:pt x="3650566" y="2025748"/>
                </a:lnTo>
                <a:lnTo>
                  <a:pt x="3559126" y="1990578"/>
                </a:lnTo>
                <a:lnTo>
                  <a:pt x="3228536" y="1969477"/>
                </a:lnTo>
                <a:lnTo>
                  <a:pt x="2996419" y="1983544"/>
                </a:lnTo>
                <a:lnTo>
                  <a:pt x="2855742" y="1962443"/>
                </a:lnTo>
                <a:lnTo>
                  <a:pt x="2722099" y="1962443"/>
                </a:lnTo>
                <a:lnTo>
                  <a:pt x="2546253" y="1927274"/>
                </a:lnTo>
                <a:lnTo>
                  <a:pt x="2468880" y="1878037"/>
                </a:lnTo>
                <a:lnTo>
                  <a:pt x="2391508" y="1807698"/>
                </a:lnTo>
                <a:lnTo>
                  <a:pt x="2236763" y="1793631"/>
                </a:lnTo>
                <a:lnTo>
                  <a:pt x="2124222" y="1723292"/>
                </a:lnTo>
                <a:lnTo>
                  <a:pt x="1990579" y="1695157"/>
                </a:lnTo>
                <a:lnTo>
                  <a:pt x="1934308" y="1674055"/>
                </a:lnTo>
                <a:lnTo>
                  <a:pt x="1863969" y="1624818"/>
                </a:lnTo>
                <a:lnTo>
                  <a:pt x="1814733" y="1568548"/>
                </a:lnTo>
                <a:lnTo>
                  <a:pt x="1758462" y="1498209"/>
                </a:lnTo>
                <a:lnTo>
                  <a:pt x="1659988" y="1448972"/>
                </a:lnTo>
                <a:lnTo>
                  <a:pt x="1568548" y="1399735"/>
                </a:lnTo>
                <a:lnTo>
                  <a:pt x="1477108" y="1322363"/>
                </a:lnTo>
                <a:lnTo>
                  <a:pt x="1413803" y="1252024"/>
                </a:lnTo>
                <a:lnTo>
                  <a:pt x="1308296" y="1195754"/>
                </a:lnTo>
                <a:lnTo>
                  <a:pt x="1244991" y="1160584"/>
                </a:lnTo>
                <a:lnTo>
                  <a:pt x="1181686" y="1132449"/>
                </a:lnTo>
                <a:lnTo>
                  <a:pt x="1146517" y="1118381"/>
                </a:lnTo>
                <a:lnTo>
                  <a:pt x="1076179" y="998806"/>
                </a:lnTo>
                <a:lnTo>
                  <a:pt x="1005840" y="935501"/>
                </a:lnTo>
                <a:lnTo>
                  <a:pt x="865163" y="879231"/>
                </a:lnTo>
                <a:lnTo>
                  <a:pt x="787791" y="851095"/>
                </a:lnTo>
                <a:lnTo>
                  <a:pt x="703385" y="724486"/>
                </a:lnTo>
                <a:lnTo>
                  <a:pt x="654148" y="668215"/>
                </a:lnTo>
                <a:lnTo>
                  <a:pt x="569742" y="626012"/>
                </a:lnTo>
                <a:lnTo>
                  <a:pt x="527539" y="611944"/>
                </a:lnTo>
                <a:lnTo>
                  <a:pt x="443133" y="555674"/>
                </a:lnTo>
                <a:lnTo>
                  <a:pt x="379828" y="457200"/>
                </a:lnTo>
                <a:lnTo>
                  <a:pt x="330591" y="330591"/>
                </a:lnTo>
                <a:lnTo>
                  <a:pt x="323557" y="175846"/>
                </a:lnTo>
                <a:lnTo>
                  <a:pt x="253219" y="11254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Forme libre 48"/>
          <p:cNvSpPr/>
          <p:nvPr/>
        </p:nvSpPr>
        <p:spPr>
          <a:xfrm>
            <a:off x="6998565" y="2206205"/>
            <a:ext cx="4656407" cy="2152357"/>
          </a:xfrm>
          <a:custGeom>
            <a:avLst/>
            <a:gdLst>
              <a:gd name="connsiteX0" fmla="*/ 4656407 w 4656407"/>
              <a:gd name="connsiteY0" fmla="*/ 2152357 h 2152357"/>
              <a:gd name="connsiteX1" fmla="*/ 4424290 w 4656407"/>
              <a:gd name="connsiteY1" fmla="*/ 2152357 h 2152357"/>
              <a:gd name="connsiteX2" fmla="*/ 4424290 w 4656407"/>
              <a:gd name="connsiteY2" fmla="*/ 2053883 h 2152357"/>
              <a:gd name="connsiteX3" fmla="*/ 3256671 w 4656407"/>
              <a:gd name="connsiteY3" fmla="*/ 2053883 h 2152357"/>
              <a:gd name="connsiteX4" fmla="*/ 3256671 w 4656407"/>
              <a:gd name="connsiteY4" fmla="*/ 2011680 h 2152357"/>
              <a:gd name="connsiteX5" fmla="*/ 2989385 w 4656407"/>
              <a:gd name="connsiteY5" fmla="*/ 2011680 h 2152357"/>
              <a:gd name="connsiteX6" fmla="*/ 2989385 w 4656407"/>
              <a:gd name="connsiteY6" fmla="*/ 1962443 h 2152357"/>
              <a:gd name="connsiteX7" fmla="*/ 2926080 w 4656407"/>
              <a:gd name="connsiteY7" fmla="*/ 1962443 h 2152357"/>
              <a:gd name="connsiteX8" fmla="*/ 2926080 w 4656407"/>
              <a:gd name="connsiteY8" fmla="*/ 1899139 h 2152357"/>
              <a:gd name="connsiteX9" fmla="*/ 2651760 w 4656407"/>
              <a:gd name="connsiteY9" fmla="*/ 1899139 h 2152357"/>
              <a:gd name="connsiteX10" fmla="*/ 2651760 w 4656407"/>
              <a:gd name="connsiteY10" fmla="*/ 1899139 h 2152357"/>
              <a:gd name="connsiteX11" fmla="*/ 2609557 w 4656407"/>
              <a:gd name="connsiteY11" fmla="*/ 1856936 h 2152357"/>
              <a:gd name="connsiteX12" fmla="*/ 2553286 w 4656407"/>
              <a:gd name="connsiteY12" fmla="*/ 1800665 h 2152357"/>
              <a:gd name="connsiteX13" fmla="*/ 2398542 w 4656407"/>
              <a:gd name="connsiteY13" fmla="*/ 1800665 h 2152357"/>
              <a:gd name="connsiteX14" fmla="*/ 2398542 w 4656407"/>
              <a:gd name="connsiteY14" fmla="*/ 1779563 h 2152357"/>
              <a:gd name="connsiteX15" fmla="*/ 2229730 w 4656407"/>
              <a:gd name="connsiteY15" fmla="*/ 1772530 h 2152357"/>
              <a:gd name="connsiteX16" fmla="*/ 2124222 w 4656407"/>
              <a:gd name="connsiteY16" fmla="*/ 1730327 h 2152357"/>
              <a:gd name="connsiteX17" fmla="*/ 1997613 w 4656407"/>
              <a:gd name="connsiteY17" fmla="*/ 1695157 h 2152357"/>
              <a:gd name="connsiteX18" fmla="*/ 1871003 w 4656407"/>
              <a:gd name="connsiteY18" fmla="*/ 1674056 h 2152357"/>
              <a:gd name="connsiteX19" fmla="*/ 1835834 w 4656407"/>
              <a:gd name="connsiteY19" fmla="*/ 1645920 h 2152357"/>
              <a:gd name="connsiteX20" fmla="*/ 1779563 w 4656407"/>
              <a:gd name="connsiteY20" fmla="*/ 1596683 h 2152357"/>
              <a:gd name="connsiteX21" fmla="*/ 1758462 w 4656407"/>
              <a:gd name="connsiteY21" fmla="*/ 1582616 h 2152357"/>
              <a:gd name="connsiteX22" fmla="*/ 1681090 w 4656407"/>
              <a:gd name="connsiteY22" fmla="*/ 1533379 h 2152357"/>
              <a:gd name="connsiteX23" fmla="*/ 1596683 w 4656407"/>
              <a:gd name="connsiteY23" fmla="*/ 1498210 h 2152357"/>
              <a:gd name="connsiteX24" fmla="*/ 1533379 w 4656407"/>
              <a:gd name="connsiteY24" fmla="*/ 1477108 h 2152357"/>
              <a:gd name="connsiteX25" fmla="*/ 1427871 w 4656407"/>
              <a:gd name="connsiteY25" fmla="*/ 1399736 h 2152357"/>
              <a:gd name="connsiteX26" fmla="*/ 1350499 w 4656407"/>
              <a:gd name="connsiteY26" fmla="*/ 1371600 h 2152357"/>
              <a:gd name="connsiteX27" fmla="*/ 1301262 w 4656407"/>
              <a:gd name="connsiteY27" fmla="*/ 1329397 h 2152357"/>
              <a:gd name="connsiteX28" fmla="*/ 1259059 w 4656407"/>
              <a:gd name="connsiteY28" fmla="*/ 1301262 h 2152357"/>
              <a:gd name="connsiteX29" fmla="*/ 1188720 w 4656407"/>
              <a:gd name="connsiteY29" fmla="*/ 1294228 h 2152357"/>
              <a:gd name="connsiteX30" fmla="*/ 1139483 w 4656407"/>
              <a:gd name="connsiteY30" fmla="*/ 1266093 h 2152357"/>
              <a:gd name="connsiteX31" fmla="*/ 1048043 w 4656407"/>
              <a:gd name="connsiteY31" fmla="*/ 1146517 h 2152357"/>
              <a:gd name="connsiteX32" fmla="*/ 977705 w 4656407"/>
              <a:gd name="connsiteY32" fmla="*/ 1069145 h 2152357"/>
              <a:gd name="connsiteX33" fmla="*/ 942536 w 4656407"/>
              <a:gd name="connsiteY33" fmla="*/ 1019908 h 2152357"/>
              <a:gd name="connsiteX34" fmla="*/ 766690 w 4656407"/>
              <a:gd name="connsiteY34" fmla="*/ 977705 h 2152357"/>
              <a:gd name="connsiteX35" fmla="*/ 703385 w 4656407"/>
              <a:gd name="connsiteY35" fmla="*/ 928468 h 2152357"/>
              <a:gd name="connsiteX36" fmla="*/ 696351 w 4656407"/>
              <a:gd name="connsiteY36" fmla="*/ 829994 h 2152357"/>
              <a:gd name="connsiteX37" fmla="*/ 654148 w 4656407"/>
              <a:gd name="connsiteY37" fmla="*/ 675250 h 2152357"/>
              <a:gd name="connsiteX38" fmla="*/ 527539 w 4656407"/>
              <a:gd name="connsiteY38" fmla="*/ 633047 h 2152357"/>
              <a:gd name="connsiteX39" fmla="*/ 464234 w 4656407"/>
              <a:gd name="connsiteY39" fmla="*/ 590843 h 2152357"/>
              <a:gd name="connsiteX40" fmla="*/ 379828 w 4656407"/>
              <a:gd name="connsiteY40" fmla="*/ 506437 h 2152357"/>
              <a:gd name="connsiteX41" fmla="*/ 337625 w 4656407"/>
              <a:gd name="connsiteY41" fmla="*/ 414997 h 2152357"/>
              <a:gd name="connsiteX42" fmla="*/ 316523 w 4656407"/>
              <a:gd name="connsiteY42" fmla="*/ 344659 h 2152357"/>
              <a:gd name="connsiteX43" fmla="*/ 260253 w 4656407"/>
              <a:gd name="connsiteY43" fmla="*/ 246185 h 2152357"/>
              <a:gd name="connsiteX44" fmla="*/ 225083 w 4656407"/>
              <a:gd name="connsiteY44" fmla="*/ 161779 h 2152357"/>
              <a:gd name="connsiteX45" fmla="*/ 168813 w 4656407"/>
              <a:gd name="connsiteY45" fmla="*/ 91440 h 2152357"/>
              <a:gd name="connsiteX46" fmla="*/ 0 w 4656407"/>
              <a:gd name="connsiteY46" fmla="*/ 0 h 215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656407" h="2152357">
                <a:moveTo>
                  <a:pt x="4656407" y="2152357"/>
                </a:moveTo>
                <a:lnTo>
                  <a:pt x="4424290" y="2152357"/>
                </a:lnTo>
                <a:lnTo>
                  <a:pt x="4424290" y="2053883"/>
                </a:lnTo>
                <a:lnTo>
                  <a:pt x="3256671" y="2053883"/>
                </a:lnTo>
                <a:lnTo>
                  <a:pt x="3256671" y="2011680"/>
                </a:lnTo>
                <a:lnTo>
                  <a:pt x="2989385" y="2011680"/>
                </a:lnTo>
                <a:lnTo>
                  <a:pt x="2989385" y="1962443"/>
                </a:lnTo>
                <a:lnTo>
                  <a:pt x="2926080" y="1962443"/>
                </a:lnTo>
                <a:lnTo>
                  <a:pt x="2926080" y="1899139"/>
                </a:lnTo>
                <a:lnTo>
                  <a:pt x="2651760" y="1899139"/>
                </a:lnTo>
                <a:lnTo>
                  <a:pt x="2651760" y="1899139"/>
                </a:lnTo>
                <a:lnTo>
                  <a:pt x="2609557" y="1856936"/>
                </a:lnTo>
                <a:lnTo>
                  <a:pt x="2553286" y="1800665"/>
                </a:lnTo>
                <a:lnTo>
                  <a:pt x="2398542" y="1800665"/>
                </a:lnTo>
                <a:lnTo>
                  <a:pt x="2398542" y="1779563"/>
                </a:lnTo>
                <a:lnTo>
                  <a:pt x="2229730" y="1772530"/>
                </a:lnTo>
                <a:lnTo>
                  <a:pt x="2124222" y="1730327"/>
                </a:lnTo>
                <a:lnTo>
                  <a:pt x="1997613" y="1695157"/>
                </a:lnTo>
                <a:lnTo>
                  <a:pt x="1871003" y="1674056"/>
                </a:lnTo>
                <a:lnTo>
                  <a:pt x="1835834" y="1645920"/>
                </a:lnTo>
                <a:lnTo>
                  <a:pt x="1779563" y="1596683"/>
                </a:lnTo>
                <a:lnTo>
                  <a:pt x="1758462" y="1582616"/>
                </a:lnTo>
                <a:lnTo>
                  <a:pt x="1681090" y="1533379"/>
                </a:lnTo>
                <a:lnTo>
                  <a:pt x="1596683" y="1498210"/>
                </a:lnTo>
                <a:lnTo>
                  <a:pt x="1533379" y="1477108"/>
                </a:lnTo>
                <a:lnTo>
                  <a:pt x="1427871" y="1399736"/>
                </a:lnTo>
                <a:lnTo>
                  <a:pt x="1350499" y="1371600"/>
                </a:lnTo>
                <a:lnTo>
                  <a:pt x="1301262" y="1329397"/>
                </a:lnTo>
                <a:lnTo>
                  <a:pt x="1259059" y="1301262"/>
                </a:lnTo>
                <a:lnTo>
                  <a:pt x="1188720" y="1294228"/>
                </a:lnTo>
                <a:lnTo>
                  <a:pt x="1139483" y="1266093"/>
                </a:lnTo>
                <a:lnTo>
                  <a:pt x="1048043" y="1146517"/>
                </a:lnTo>
                <a:lnTo>
                  <a:pt x="977705" y="1069145"/>
                </a:lnTo>
                <a:lnTo>
                  <a:pt x="942536" y="1019908"/>
                </a:lnTo>
                <a:lnTo>
                  <a:pt x="766690" y="977705"/>
                </a:lnTo>
                <a:lnTo>
                  <a:pt x="703385" y="928468"/>
                </a:lnTo>
                <a:lnTo>
                  <a:pt x="696351" y="829994"/>
                </a:lnTo>
                <a:lnTo>
                  <a:pt x="654148" y="675250"/>
                </a:lnTo>
                <a:lnTo>
                  <a:pt x="527539" y="633047"/>
                </a:lnTo>
                <a:lnTo>
                  <a:pt x="464234" y="590843"/>
                </a:lnTo>
                <a:lnTo>
                  <a:pt x="379828" y="506437"/>
                </a:lnTo>
                <a:lnTo>
                  <a:pt x="337625" y="414997"/>
                </a:lnTo>
                <a:lnTo>
                  <a:pt x="316523" y="344659"/>
                </a:lnTo>
                <a:lnTo>
                  <a:pt x="260253" y="246185"/>
                </a:lnTo>
                <a:lnTo>
                  <a:pt x="225083" y="161779"/>
                </a:lnTo>
                <a:lnTo>
                  <a:pt x="168813" y="9144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50" name="Tableau 49"/>
          <p:cNvGraphicFramePr>
            <a:graphicFrameLocks noGrp="1"/>
          </p:cNvGraphicFramePr>
          <p:nvPr/>
        </p:nvGraphicFramePr>
        <p:xfrm>
          <a:off x="8205528" y="1751676"/>
          <a:ext cx="3172374" cy="10633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60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575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87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4348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1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Bras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1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 (CI)</a:t>
                      </a:r>
                      <a:endParaRPr lang="fr-FR" sz="11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10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valeur-p</a:t>
                      </a:r>
                      <a:endParaRPr lang="fr-FR" sz="11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481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GCN</a:t>
                      </a:r>
                      <a:endParaRPr lang="fr-FR" sz="13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8,2 mois</a:t>
                      </a:r>
                      <a:r>
                        <a:rPr lang="fr-FR" sz="1300" b="1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(6,7-9,2)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0,43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481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CG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6,4 mois</a:t>
                      </a:r>
                      <a:r>
                        <a:rPr lang="fr-FR" sz="1300" b="1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(5,5-8,5)</a:t>
                      </a:r>
                      <a:endParaRPr lang="fr-FR" sz="13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2" name="ZoneTexte 51">
            <a:extLst>
              <a:ext uri="{FF2B5EF4-FFF2-40B4-BE49-F238E27FC236}">
                <a16:creationId xmlns:a16="http://schemas.microsoft.com/office/drawing/2014/main" id="{D5F3EAF3-3A26-75CD-DAEF-01AA4FAFC92A}"/>
              </a:ext>
            </a:extLst>
          </p:cNvPr>
          <p:cNvSpPr txBox="1"/>
          <p:nvPr/>
        </p:nvSpPr>
        <p:spPr>
          <a:xfrm>
            <a:off x="7392643" y="5043166"/>
            <a:ext cx="364635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Mois après l'enregistrement</a:t>
            </a:r>
          </a:p>
        </p:txBody>
      </p:sp>
    </p:spTree>
    <p:extLst>
      <p:ext uri="{BB962C8B-B14F-4D97-AF65-F5344CB8AC3E}">
        <p14:creationId xmlns:p14="http://schemas.microsoft.com/office/powerpoint/2010/main" val="381441766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2985915"/>
          </a:xfrm>
          <a:prstGeom prst="rect">
            <a:avLst/>
          </a:prstGeom>
        </p:spPr>
        <p:txBody>
          <a:bodyPr/>
          <a:lstStyle/>
          <a:p>
            <a:r>
              <a:rPr lang="en-US" sz="4000" b="1"/>
              <a:t>IMbrave151 : </a:t>
            </a:r>
            <a:br>
              <a:rPr lang="en-US" sz="4000" b="1"/>
            </a:br>
            <a:r>
              <a:rPr lang="en-US" sz="4000"/>
              <a:t>Phase </a:t>
            </a:r>
            <a:r>
              <a:rPr lang="en-US" sz="4000" dirty="0"/>
              <a:t>2 </a:t>
            </a:r>
            <a:r>
              <a:rPr lang="en-US" sz="4000" dirty="0" err="1"/>
              <a:t>randomisée</a:t>
            </a:r>
            <a:r>
              <a:rPr lang="en-US" sz="4000" dirty="0"/>
              <a:t>, </a:t>
            </a:r>
            <a:r>
              <a:rPr lang="en-US" sz="4000" dirty="0" err="1"/>
              <a:t>en</a:t>
            </a:r>
            <a:r>
              <a:rPr lang="en-US" sz="4000" dirty="0"/>
              <a:t> double </a:t>
            </a:r>
            <a:r>
              <a:rPr lang="en-US" sz="4000" dirty="0" err="1"/>
              <a:t>aveugle</a:t>
            </a:r>
            <a:r>
              <a:rPr lang="en-US" sz="4000" dirty="0"/>
              <a:t> </a:t>
            </a:r>
            <a:r>
              <a:rPr lang="en-US" sz="4000" dirty="0" err="1"/>
              <a:t>contre</a:t>
            </a:r>
            <a:r>
              <a:rPr lang="en-US" sz="4000" dirty="0"/>
              <a:t> placebo, de </a:t>
            </a:r>
            <a:r>
              <a:rPr lang="en-US" sz="4000" dirty="0" err="1"/>
              <a:t>l’atezolizumab</a:t>
            </a:r>
            <a:r>
              <a:rPr lang="en-US" sz="4000" dirty="0"/>
              <a:t> +/-bevacizumab </a:t>
            </a:r>
            <a:r>
              <a:rPr lang="en-US" sz="4000" dirty="0" err="1"/>
              <a:t>associé</a:t>
            </a:r>
            <a:r>
              <a:rPr lang="en-US" sz="4000" dirty="0"/>
              <a:t> au GEMCIS </a:t>
            </a:r>
            <a:r>
              <a:rPr lang="en-US" sz="4000" dirty="0" err="1"/>
              <a:t>en</a:t>
            </a:r>
            <a:r>
              <a:rPr lang="en-US" sz="4000" dirty="0"/>
              <a:t> L1 du </a:t>
            </a:r>
            <a:r>
              <a:rPr lang="en-US" sz="4000" dirty="0" err="1"/>
              <a:t>cholangiocarcinome</a:t>
            </a:r>
            <a:r>
              <a:rPr lang="en-US" sz="4000" dirty="0"/>
              <a:t> </a:t>
            </a:r>
            <a:r>
              <a:rPr lang="en-US" sz="4000" dirty="0" err="1"/>
              <a:t>avancé</a:t>
            </a:r>
            <a:endParaRPr lang="fr-FR" sz="40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929390"/>
            <a:ext cx="1628078" cy="310539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A. El-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Khoueiry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#491</a:t>
            </a:r>
          </a:p>
        </p:txBody>
      </p:sp>
    </p:spTree>
    <p:extLst>
      <p:ext uri="{BB962C8B-B14F-4D97-AF65-F5344CB8AC3E}">
        <p14:creationId xmlns:p14="http://schemas.microsoft.com/office/powerpoint/2010/main" val="24776085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23">
            <a:extLst>
              <a:ext uri="{FF2B5EF4-FFF2-40B4-BE49-F238E27FC236}">
                <a16:creationId xmlns:a16="http://schemas.microsoft.com/office/drawing/2014/main" id="{9906E281-84A3-6F50-D794-37876BDFE0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578450" cy="483477"/>
          </a:xfrm>
        </p:spPr>
        <p:txBody>
          <a:bodyPr/>
          <a:lstStyle/>
          <a:p>
            <a:r>
              <a:rPr lang="fr-FR" dirty="0"/>
              <a:t>IMbrave151 : GEMCIS + </a:t>
            </a:r>
            <a:r>
              <a:rPr lang="fr-FR" dirty="0" err="1"/>
              <a:t>Atezolizumab</a:t>
            </a:r>
            <a:r>
              <a:rPr lang="fr-FR" dirty="0"/>
              <a:t> +/- </a:t>
            </a:r>
            <a:r>
              <a:rPr lang="fr-FR" dirty="0" err="1"/>
              <a:t>Beva</a:t>
            </a:r>
            <a:r>
              <a:rPr lang="fr-FR" dirty="0"/>
              <a:t> dans le CCK avancé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A. El-</a:t>
            </a:r>
            <a:r>
              <a:rPr lang="fr-FR" dirty="0" err="1"/>
              <a:t>Khoueiry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#491</a:t>
            </a:r>
          </a:p>
        </p:txBody>
      </p:sp>
      <p:sp>
        <p:nvSpPr>
          <p:cNvPr id="15" name="Espace réservé du texte 14">
            <a:extLst>
              <a:ext uri="{FF2B5EF4-FFF2-40B4-BE49-F238E27FC236}">
                <a16:creationId xmlns:a16="http://schemas.microsoft.com/office/drawing/2014/main" id="{ECFCEFFC-4625-1184-A96B-19D92FE0119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3556" y="1289557"/>
            <a:ext cx="10915172" cy="880887"/>
          </a:xfrm>
        </p:spPr>
        <p:txBody>
          <a:bodyPr/>
          <a:lstStyle/>
          <a:p>
            <a:pPr>
              <a:spcBef>
                <a:spcPts val="300"/>
              </a:spcBef>
            </a:pPr>
            <a:r>
              <a:rPr lang="da-DK" sz="1800" dirty="0" err="1"/>
              <a:t>Intérêt</a:t>
            </a:r>
            <a:r>
              <a:rPr lang="da-DK" sz="1800" dirty="0"/>
              <a:t> </a:t>
            </a:r>
            <a:r>
              <a:rPr lang="da-DK" sz="1800" dirty="0" err="1"/>
              <a:t>demontré</a:t>
            </a:r>
            <a:r>
              <a:rPr lang="da-DK" sz="1800" dirty="0"/>
              <a:t> de </a:t>
            </a:r>
            <a:r>
              <a:rPr lang="da-DK" sz="1800" dirty="0" err="1"/>
              <a:t>l’immunothérapie</a:t>
            </a:r>
            <a:r>
              <a:rPr lang="da-DK" sz="1800" dirty="0"/>
              <a:t> dans les CCK </a:t>
            </a:r>
            <a:r>
              <a:rPr lang="da-DK" sz="1800" dirty="0" err="1"/>
              <a:t>avancés</a:t>
            </a:r>
            <a:r>
              <a:rPr lang="da-DK" sz="1800" dirty="0"/>
              <a:t> </a:t>
            </a:r>
            <a:r>
              <a:rPr lang="da-DK" sz="1400" i="1" dirty="0"/>
              <a:t>(TOPAZ-1, NEJM </a:t>
            </a:r>
            <a:r>
              <a:rPr lang="da-DK" sz="1400" i="1" dirty="0" err="1"/>
              <a:t>Evidence</a:t>
            </a:r>
            <a:r>
              <a:rPr lang="da-DK" sz="1400" i="1" dirty="0"/>
              <a:t> 2021)</a:t>
            </a:r>
            <a:endParaRPr lang="da-DK" sz="1600" i="1" dirty="0"/>
          </a:p>
          <a:p>
            <a:pPr>
              <a:spcBef>
                <a:spcPts val="300"/>
              </a:spcBef>
            </a:pPr>
            <a:r>
              <a:rPr lang="da-DK" sz="1800" dirty="0" err="1"/>
              <a:t>Atezolizumab</a:t>
            </a:r>
            <a:r>
              <a:rPr lang="da-DK" sz="1800" dirty="0"/>
              <a:t> + </a:t>
            </a:r>
            <a:r>
              <a:rPr lang="da-DK" sz="1800" dirty="0" err="1"/>
              <a:t>beva</a:t>
            </a:r>
            <a:r>
              <a:rPr lang="da-DK" sz="1800" dirty="0"/>
              <a:t> : </a:t>
            </a:r>
            <a:r>
              <a:rPr lang="da-DK" sz="1800" dirty="0" err="1"/>
              <a:t>traitement</a:t>
            </a:r>
            <a:r>
              <a:rPr lang="da-DK" sz="1800" dirty="0"/>
              <a:t> standard du CHC </a:t>
            </a:r>
            <a:r>
              <a:rPr lang="da-DK" sz="1800" dirty="0" err="1"/>
              <a:t>avancé</a:t>
            </a:r>
            <a:r>
              <a:rPr lang="da-DK" sz="1800" dirty="0"/>
              <a:t> </a:t>
            </a:r>
            <a:r>
              <a:rPr lang="da-DK" sz="1400" i="1"/>
              <a:t>(IMbrave150, </a:t>
            </a:r>
            <a:r>
              <a:rPr lang="da-DK" sz="1400" i="1" dirty="0"/>
              <a:t>NEJM 2020)</a:t>
            </a:r>
          </a:p>
        </p:txBody>
      </p:sp>
      <p:sp>
        <p:nvSpPr>
          <p:cNvPr id="8" name="Espace réservé du texte 25">
            <a:extLst>
              <a:ext uri="{FF2B5EF4-FFF2-40B4-BE49-F238E27FC236}">
                <a16:creationId xmlns:a16="http://schemas.microsoft.com/office/drawing/2014/main" id="{9DC02130-A5AF-D643-3B84-F1C0F09720B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Contexte</a:t>
            </a:r>
            <a:r>
              <a:rPr lang="da-DK" dirty="0"/>
              <a:t> Design IMbrave151</a:t>
            </a:r>
          </a:p>
        </p:txBody>
      </p:sp>
      <p:sp>
        <p:nvSpPr>
          <p:cNvPr id="28" name="Freeform 5">
            <a:extLst>
              <a:ext uri="{FF2B5EF4-FFF2-40B4-BE49-F238E27FC236}">
                <a16:creationId xmlns:a16="http://schemas.microsoft.com/office/drawing/2014/main" id="{FA0B4709-B2D5-5B4B-A515-BD119237B194}"/>
              </a:ext>
            </a:extLst>
          </p:cNvPr>
          <p:cNvSpPr/>
          <p:nvPr/>
        </p:nvSpPr>
        <p:spPr>
          <a:xfrm>
            <a:off x="579804" y="2790638"/>
            <a:ext cx="2756148" cy="202428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Cancer </a:t>
            </a:r>
            <a:r>
              <a:rPr kumimoji="0" lang="da-DK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avancé</a:t>
            </a: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des </a:t>
            </a:r>
            <a:r>
              <a:rPr kumimoji="0" lang="da-DK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voies</a:t>
            </a: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da-DK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biliaires</a:t>
            </a: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da-DK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(n=162)</a:t>
            </a: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CCK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intrahépatique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extrahépatique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CCK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vésiculaire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confirmés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histologiquement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0/1</a:t>
            </a: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Maladie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mesurable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selon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RECIST 1.1.</a:t>
            </a: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Pas de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systémique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antérieur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EGD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si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risque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élevé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varices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oesophagiennes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1" name="Freeform 9">
            <a:extLst>
              <a:ext uri="{FF2B5EF4-FFF2-40B4-BE49-F238E27FC236}">
                <a16:creationId xmlns:a16="http://schemas.microsoft.com/office/drawing/2014/main" id="{20CF5C56-C4D7-73C1-657A-142849B53860}"/>
              </a:ext>
            </a:extLst>
          </p:cNvPr>
          <p:cNvSpPr/>
          <p:nvPr/>
        </p:nvSpPr>
        <p:spPr>
          <a:xfrm>
            <a:off x="9305240" y="3417525"/>
            <a:ext cx="2330751" cy="134539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Traiter jusqu’à la progression de la maladie, une toxicité inacceptable ou la perte </a:t>
            </a:r>
            <a:b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du bénéfice clinique.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Pas de crossover</a:t>
            </a:r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9838C56A-41FC-D3BB-1A3E-E062781B3D61}"/>
              </a:ext>
            </a:extLst>
          </p:cNvPr>
          <p:cNvGrpSpPr/>
          <p:nvPr/>
        </p:nvGrpSpPr>
        <p:grpSpPr>
          <a:xfrm>
            <a:off x="9089909" y="2907949"/>
            <a:ext cx="117884" cy="2357387"/>
            <a:chOff x="9203915" y="2219156"/>
            <a:chExt cx="117884" cy="2357387"/>
          </a:xfrm>
        </p:grpSpPr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9F893FE4-4964-0DB3-B815-1286F2AF3BCC}"/>
                </a:ext>
              </a:extLst>
            </p:cNvPr>
            <p:cNvCxnSpPr>
              <a:cxnSpLocks/>
            </p:cNvCxnSpPr>
            <p:nvPr/>
          </p:nvCxnSpPr>
          <p:spPr>
            <a:xfrm>
              <a:off x="9203916" y="2219156"/>
              <a:ext cx="0" cy="2357387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Freeform 55">
              <a:extLst>
                <a:ext uri="{FF2B5EF4-FFF2-40B4-BE49-F238E27FC236}">
                  <a16:creationId xmlns:a16="http://schemas.microsoft.com/office/drawing/2014/main" id="{B1D9BAEF-65D8-9427-0B67-9D5E42E58F2E}"/>
                </a:ext>
              </a:extLst>
            </p:cNvPr>
            <p:cNvSpPr/>
            <p:nvPr/>
          </p:nvSpPr>
          <p:spPr>
            <a:xfrm rot="5400000">
              <a:off x="9051310" y="3338907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" name="Freeform 5">
            <a:extLst>
              <a:ext uri="{FF2B5EF4-FFF2-40B4-BE49-F238E27FC236}">
                <a16:creationId xmlns:a16="http://schemas.microsoft.com/office/drawing/2014/main" id="{ECC48F88-DA6B-C49A-5A9C-75D28A20213B}"/>
              </a:ext>
            </a:extLst>
          </p:cNvPr>
          <p:cNvSpPr/>
          <p:nvPr/>
        </p:nvSpPr>
        <p:spPr>
          <a:xfrm>
            <a:off x="579804" y="4981361"/>
            <a:ext cx="2897554" cy="987359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Facteurs</a:t>
            </a: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da-DK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</a:t>
            </a: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da-DK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(n=162)</a:t>
            </a: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</a:rPr>
              <a:t>Localisation anatomique de la tumeur primaire </a:t>
            </a: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</a:t>
            </a:r>
            <a:r>
              <a:rPr kumimoji="0" lang="fr-FR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iCCA</a:t>
            </a: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fr-FR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eCCA</a:t>
            </a: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ou GBC).</a:t>
            </a: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M+ </a:t>
            </a: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(O or N)</a:t>
            </a:r>
            <a:endParaRPr kumimoji="0" lang="fr-FR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Région géographique </a:t>
            </a: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(Asie vs. reste du monde)</a:t>
            </a: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92BACFB-19FD-1AFE-57C3-8ED03EAA7962}"/>
              </a:ext>
            </a:extLst>
          </p:cNvPr>
          <p:cNvSpPr/>
          <p:nvPr/>
        </p:nvSpPr>
        <p:spPr>
          <a:xfrm>
            <a:off x="3595240" y="5296026"/>
            <a:ext cx="6795664" cy="79644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Principaux</a:t>
            </a:r>
            <a:r>
              <a:rPr kumimoji="0" lang="da-DK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da-DK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</a:t>
            </a:r>
            <a:r>
              <a:rPr kumimoji="0" lang="da-DK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da-DK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d'évaluation</a:t>
            </a:r>
            <a:endParaRPr kumimoji="0" lang="da-DK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258B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principal : SSP</a:t>
            </a: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258B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Principaux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d'évaluation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ORR, durée de la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contrôle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DCR, SG,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tolérance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PRO/QOL</a:t>
            </a:r>
          </a:p>
          <a:p>
            <a:pPr marL="136525" marR="0" lvl="0" indent="-136525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258B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exploratoires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à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6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mois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et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biomarqueurs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PRO-CTCAE.</a:t>
            </a:r>
          </a:p>
        </p:txBody>
      </p:sp>
      <p:cxnSp>
        <p:nvCxnSpPr>
          <p:cNvPr id="45" name="Connecteur droit 44">
            <a:extLst>
              <a:ext uri="{FF2B5EF4-FFF2-40B4-BE49-F238E27FC236}">
                <a16:creationId xmlns:a16="http://schemas.microsoft.com/office/drawing/2014/main" id="{74739513-5BC0-9B7E-811F-728AC33D1087}"/>
              </a:ext>
            </a:extLst>
          </p:cNvPr>
          <p:cNvCxnSpPr>
            <a:cxnSpLocks/>
          </p:cNvCxnSpPr>
          <p:nvPr/>
        </p:nvCxnSpPr>
        <p:spPr>
          <a:xfrm>
            <a:off x="3426488" y="2803490"/>
            <a:ext cx="0" cy="3195376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Groupe 56">
            <a:extLst>
              <a:ext uri="{FF2B5EF4-FFF2-40B4-BE49-F238E27FC236}">
                <a16:creationId xmlns:a16="http://schemas.microsoft.com/office/drawing/2014/main" id="{FE7DBD4E-1449-5C10-08EC-82646CFB623A}"/>
              </a:ext>
            </a:extLst>
          </p:cNvPr>
          <p:cNvGrpSpPr/>
          <p:nvPr/>
        </p:nvGrpSpPr>
        <p:grpSpPr>
          <a:xfrm>
            <a:off x="3616304" y="2766782"/>
            <a:ext cx="5273696" cy="2503719"/>
            <a:chOff x="3616304" y="2766782"/>
            <a:chExt cx="5273696" cy="2503719"/>
          </a:xfrm>
        </p:grpSpPr>
        <p:sp>
          <p:nvSpPr>
            <p:cNvPr id="27" name="Parenthèse ouvrante 26">
              <a:extLst>
                <a:ext uri="{FF2B5EF4-FFF2-40B4-BE49-F238E27FC236}">
                  <a16:creationId xmlns:a16="http://schemas.microsoft.com/office/drawing/2014/main" id="{7C3DB8AD-997A-D0C8-CAB3-A4F5EFC5C397}"/>
                </a:ext>
              </a:extLst>
            </p:cNvPr>
            <p:cNvSpPr/>
            <p:nvPr/>
          </p:nvSpPr>
          <p:spPr>
            <a:xfrm>
              <a:off x="3863040" y="3517900"/>
              <a:ext cx="437655" cy="1149350"/>
            </a:xfrm>
            <a:prstGeom prst="leftBracket">
              <a:avLst>
                <a:gd name="adj" fmla="val 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id="{EC659A92-0B82-BEDA-E2D6-771B95375A49}"/>
                </a:ext>
              </a:extLst>
            </p:cNvPr>
            <p:cNvSpPr/>
            <p:nvPr/>
          </p:nvSpPr>
          <p:spPr>
            <a:xfrm>
              <a:off x="3616304" y="3845839"/>
              <a:ext cx="493472" cy="493472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lIns="13500" tIns="13500" rIns="13500" bIns="13500" rtlCol="0" anchor="b"/>
            <a:lstStyle/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</a:t>
              </a:r>
              <a:br>
                <a:rPr kumimoji="0" lang="en-US" altLang="zh-CN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altLang="zh-CN" sz="11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1:1</a:t>
              </a:r>
              <a:endParaRPr kumimoji="0" lang="en-US" altLang="zh-CN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Freeform 41">
              <a:extLst>
                <a:ext uri="{FF2B5EF4-FFF2-40B4-BE49-F238E27FC236}">
                  <a16:creationId xmlns:a16="http://schemas.microsoft.com/office/drawing/2014/main" id="{3829FC7E-6992-F642-9E8F-25D42DBB6C1F}"/>
                </a:ext>
              </a:extLst>
            </p:cNvPr>
            <p:cNvSpPr/>
            <p:nvPr/>
          </p:nvSpPr>
          <p:spPr>
            <a:xfrm>
              <a:off x="4429888" y="4715888"/>
              <a:ext cx="4460112" cy="254768"/>
            </a:xfrm>
            <a:prstGeom prst="roundRect">
              <a:avLst>
                <a:gd name="adj" fmla="val 18271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Placebo 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(IV q3w)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A67AC7E2-9FFB-376F-CC7C-5EDE8AA00893}"/>
                </a:ext>
              </a:extLst>
            </p:cNvPr>
            <p:cNvSpPr/>
            <p:nvPr/>
          </p:nvSpPr>
          <p:spPr>
            <a:xfrm>
              <a:off x="4429888" y="5015733"/>
              <a:ext cx="4460112" cy="254768"/>
            </a:xfrm>
            <a:prstGeom prst="roundRect">
              <a:avLst>
                <a:gd name="adj" fmla="val 18271"/>
              </a:avLst>
            </a:prstGeom>
            <a:solidFill>
              <a:schemeClr val="accent3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Atezolizumab 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(1200 mg IV q3w)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8767A68A-A18E-D6C6-7B9F-22C00B9ABF81}"/>
                </a:ext>
              </a:extLst>
            </p:cNvPr>
            <p:cNvSpPr/>
            <p:nvPr/>
          </p:nvSpPr>
          <p:spPr>
            <a:xfrm>
              <a:off x="4382418" y="4289525"/>
              <a:ext cx="2862932" cy="4285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t" anchorCtr="0">
              <a:noAutofit/>
            </a:bodyPr>
            <a:lstStyle/>
            <a:p>
              <a:pPr marL="136525" marR="0" lvl="0" indent="-136525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Gemcitabine </a:t>
              </a: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(1000 mg/m</a:t>
              </a:r>
              <a:r>
                <a:rPr kumimoji="0" lang="en-US" sz="9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IV J1 et J8 </a:t>
              </a:r>
            </a:p>
            <a:p>
              <a:pPr marL="136525" marR="0" lvl="0" indent="-136525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Cisplatine</a:t>
              </a: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(25 mg/m</a:t>
              </a:r>
              <a:r>
                <a:rPr kumimoji="0" lang="en-US" sz="9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IV J1 et J8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AA07B5A3-82A3-ABA7-96E5-882334B28C2E}"/>
                </a:ext>
              </a:extLst>
            </p:cNvPr>
            <p:cNvSpPr/>
            <p:nvPr/>
          </p:nvSpPr>
          <p:spPr>
            <a:xfrm>
              <a:off x="4429888" y="3560188"/>
              <a:ext cx="4460112" cy="254768"/>
            </a:xfrm>
            <a:prstGeom prst="roundRect">
              <a:avLst>
                <a:gd name="adj" fmla="val 18271"/>
              </a:avLst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Bevacizumab 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(15 mg/kg IV q3w)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1C906E3B-53C9-FFB3-D26E-02DB17CB5E4E}"/>
                </a:ext>
              </a:extLst>
            </p:cNvPr>
            <p:cNvSpPr/>
            <p:nvPr/>
          </p:nvSpPr>
          <p:spPr>
            <a:xfrm>
              <a:off x="4429888" y="3860033"/>
              <a:ext cx="4460112" cy="254768"/>
            </a:xfrm>
            <a:prstGeom prst="roundRect">
              <a:avLst>
                <a:gd name="adj" fmla="val 18271"/>
              </a:avLst>
            </a:prstGeom>
            <a:solidFill>
              <a:schemeClr val="accent3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Atezolizumab 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(1200 mg IV q3w)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0" name="Freeform 5">
              <a:extLst>
                <a:ext uri="{FF2B5EF4-FFF2-40B4-BE49-F238E27FC236}">
                  <a16:creationId xmlns:a16="http://schemas.microsoft.com/office/drawing/2014/main" id="{1F52833E-47E0-F299-FECF-4AE7A99E7254}"/>
                </a:ext>
              </a:extLst>
            </p:cNvPr>
            <p:cNvSpPr/>
            <p:nvPr/>
          </p:nvSpPr>
          <p:spPr>
            <a:xfrm>
              <a:off x="4382418" y="3133825"/>
              <a:ext cx="2862932" cy="4285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t" anchorCtr="0">
              <a:noAutofit/>
            </a:bodyPr>
            <a:lstStyle/>
            <a:p>
              <a:pPr marL="136525" marR="0" lvl="0" indent="-136525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Gemcitabine </a:t>
              </a: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(1000 mg/m</a:t>
              </a:r>
              <a:r>
                <a:rPr kumimoji="0" lang="en-US" sz="9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IV J1 et J8</a:t>
              </a:r>
            </a:p>
            <a:p>
              <a:pPr marL="136525" marR="0" lvl="0" indent="-136525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Cisplatine</a:t>
              </a: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(25 mg/m</a:t>
              </a:r>
              <a:r>
                <a:rPr kumimoji="0" lang="en-US" sz="9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IV 1-J8 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56" name="Groupe 55">
              <a:extLst>
                <a:ext uri="{FF2B5EF4-FFF2-40B4-BE49-F238E27FC236}">
                  <a16:creationId xmlns:a16="http://schemas.microsoft.com/office/drawing/2014/main" id="{A3255C33-9C29-CDD6-7AFA-7F5103248578}"/>
                </a:ext>
              </a:extLst>
            </p:cNvPr>
            <p:cNvGrpSpPr/>
            <p:nvPr/>
          </p:nvGrpSpPr>
          <p:grpSpPr>
            <a:xfrm>
              <a:off x="4429888" y="2941520"/>
              <a:ext cx="4434712" cy="103378"/>
              <a:chOff x="4429888" y="2995422"/>
              <a:chExt cx="4009764" cy="0"/>
            </a:xfrm>
          </p:grpSpPr>
          <p:cxnSp>
            <p:nvCxnSpPr>
              <p:cNvPr id="53" name="Connecteur droit avec flèche 52">
                <a:extLst>
                  <a:ext uri="{FF2B5EF4-FFF2-40B4-BE49-F238E27FC236}">
                    <a16:creationId xmlns:a16="http://schemas.microsoft.com/office/drawing/2014/main" id="{0C8E92D9-D7A4-A3A0-E820-D0AEEAC8C1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29888" y="2995422"/>
                <a:ext cx="1983612" cy="0"/>
              </a:xfrm>
              <a:prstGeom prst="straightConnector1">
                <a:avLst/>
              </a:prstGeom>
              <a:ln w="19050">
                <a:solidFill>
                  <a:schemeClr val="tx1">
                    <a:lumMod val="50000"/>
                    <a:lumOff val="50000"/>
                  </a:schemeClr>
                </a:solidFill>
                <a:headEnd type="triangle" w="lg" len="lg"/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Connecteur droit avec flèche 54">
                <a:extLst>
                  <a:ext uri="{FF2B5EF4-FFF2-40B4-BE49-F238E27FC236}">
                    <a16:creationId xmlns:a16="http://schemas.microsoft.com/office/drawing/2014/main" id="{9E223B42-9E50-7A09-87C7-40A4487CA4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456040" y="2995422"/>
                <a:ext cx="1983612" cy="0"/>
              </a:xfrm>
              <a:prstGeom prst="straightConnector1">
                <a:avLst/>
              </a:prstGeom>
              <a:ln w="19050">
                <a:solidFill>
                  <a:schemeClr val="tx1">
                    <a:lumMod val="50000"/>
                    <a:lumOff val="50000"/>
                  </a:schemeClr>
                </a:solidFill>
                <a:headEnd type="triangle" w="lg" len="lg"/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7BE4A41E-B778-915E-FD5C-D7361677DC1D}"/>
                </a:ext>
              </a:extLst>
            </p:cNvPr>
            <p:cNvSpPr txBox="1"/>
            <p:nvPr/>
          </p:nvSpPr>
          <p:spPr>
            <a:xfrm>
              <a:off x="4978401" y="2766782"/>
              <a:ext cx="1076014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Cycles 1 à 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(cycles de 21 jours)</a:t>
              </a: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5AB86EAC-DC3A-7A7C-F004-E82FC9DB82F7}"/>
                </a:ext>
              </a:extLst>
            </p:cNvPr>
            <p:cNvSpPr txBox="1"/>
            <p:nvPr/>
          </p:nvSpPr>
          <p:spPr>
            <a:xfrm>
              <a:off x="7198424" y="2766782"/>
              <a:ext cx="1175094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Cycles 9 et suivants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(cycles de 21 jours)</a:t>
              </a:r>
            </a:p>
          </p:txBody>
        </p:sp>
      </p:grpSp>
      <p:sp>
        <p:nvSpPr>
          <p:cNvPr id="60" name="Rectangle à coins arrondis 33">
            <a:extLst>
              <a:ext uri="{FF2B5EF4-FFF2-40B4-BE49-F238E27FC236}">
                <a16:creationId xmlns:a16="http://schemas.microsoft.com/office/drawing/2014/main" id="{267DA9CC-1068-A967-9AFB-7C39A4A691F9}"/>
              </a:ext>
            </a:extLst>
          </p:cNvPr>
          <p:cNvSpPr/>
          <p:nvPr/>
        </p:nvSpPr>
        <p:spPr>
          <a:xfrm>
            <a:off x="424522" y="2234749"/>
            <a:ext cx="11271759" cy="3854552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Espace réservé du texte 14">
            <a:extLst>
              <a:ext uri="{FF2B5EF4-FFF2-40B4-BE49-F238E27FC236}">
                <a16:creationId xmlns:a16="http://schemas.microsoft.com/office/drawing/2014/main" id="{F6360BE1-41E3-8AB0-C1BC-CDB8387F43D2}"/>
              </a:ext>
            </a:extLst>
          </p:cNvPr>
          <p:cNvSpPr txBox="1">
            <a:spLocks/>
          </p:cNvSpPr>
          <p:nvPr/>
        </p:nvSpPr>
        <p:spPr>
          <a:xfrm>
            <a:off x="658660" y="2056795"/>
            <a:ext cx="2215169" cy="349087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Design IMbrave151 </a:t>
            </a:r>
          </a:p>
        </p:txBody>
      </p:sp>
      <p:sp>
        <p:nvSpPr>
          <p:cNvPr id="38" name="Espace réservé du texte 14">
            <a:extLst>
              <a:ext uri="{FF2B5EF4-FFF2-40B4-BE49-F238E27FC236}">
                <a16:creationId xmlns:a16="http://schemas.microsoft.com/office/drawing/2014/main" id="{D37CE5AB-D8EF-6C91-CA93-83B726EBE81E}"/>
              </a:ext>
            </a:extLst>
          </p:cNvPr>
          <p:cNvSpPr txBox="1">
            <a:spLocks/>
          </p:cNvSpPr>
          <p:nvPr/>
        </p:nvSpPr>
        <p:spPr>
          <a:xfrm>
            <a:off x="643556" y="2308685"/>
            <a:ext cx="7344884" cy="349087"/>
          </a:xfrm>
          <a:prstGeom prst="rect">
            <a:avLst/>
          </a:prstGeom>
          <a:noFill/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da-DK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phase</a:t>
            </a:r>
            <a:r>
              <a:rPr kumimoji="0" lang="da-DK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IIR non </a:t>
            </a:r>
            <a:r>
              <a:rPr kumimoji="0" lang="da-DK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comparative</a:t>
            </a:r>
            <a:r>
              <a:rPr kumimoji="0" lang="da-DK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2 bras </a:t>
            </a:r>
            <a:r>
              <a:rPr kumimoji="0" lang="da-DK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expérimentaux</a:t>
            </a:r>
            <a:r>
              <a:rPr kumimoji="0" lang="da-DK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pas </a:t>
            </a:r>
            <a:r>
              <a:rPr kumimoji="0" lang="da-DK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d’hypothèse</a:t>
            </a:r>
            <a:r>
              <a:rPr kumimoji="0" lang="da-DK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da-DK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statistique</a:t>
            </a:r>
            <a:endParaRPr kumimoji="0" lang="da-DK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25534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23">
            <a:extLst>
              <a:ext uri="{FF2B5EF4-FFF2-40B4-BE49-F238E27FC236}">
                <a16:creationId xmlns:a16="http://schemas.microsoft.com/office/drawing/2014/main" id="{9906E281-84A3-6F50-D794-37876BDFE0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IMbrave151 : GEMCIS + </a:t>
            </a:r>
            <a:r>
              <a:rPr lang="fr-FR" dirty="0" err="1"/>
              <a:t>Atezolizumab</a:t>
            </a:r>
            <a:r>
              <a:rPr lang="fr-FR" dirty="0"/>
              <a:t> +/- </a:t>
            </a:r>
            <a:r>
              <a:rPr lang="fr-FR" dirty="0" err="1"/>
              <a:t>Beva</a:t>
            </a:r>
            <a:r>
              <a:rPr lang="fr-FR" dirty="0"/>
              <a:t> dans le CCK avancé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A. El-</a:t>
            </a:r>
            <a:r>
              <a:rPr lang="fr-FR" dirty="0" err="1"/>
              <a:t>Khoueiry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#491</a:t>
            </a:r>
          </a:p>
        </p:txBody>
      </p:sp>
      <p:sp>
        <p:nvSpPr>
          <p:cNvPr id="8" name="Espace réservé du texte 25">
            <a:extLst>
              <a:ext uri="{FF2B5EF4-FFF2-40B4-BE49-F238E27FC236}">
                <a16:creationId xmlns:a16="http://schemas.microsoft.com/office/drawing/2014/main" id="{9DC02130-A5AF-D643-3B84-F1C0F09720B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Caractéristiques</a:t>
            </a:r>
            <a:endParaRPr lang="da-DK" dirty="0"/>
          </a:p>
        </p:txBody>
      </p:sp>
      <p:graphicFrame>
        <p:nvGraphicFramePr>
          <p:cNvPr id="14" name="Tableau 13">
            <a:extLst>
              <a:ext uri="{FF2B5EF4-FFF2-40B4-BE49-F238E27FC236}">
                <a16:creationId xmlns:a16="http://schemas.microsoft.com/office/drawing/2014/main" id="{57B2FF41-6F61-9467-4F0E-0BCF7DEC80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7428705"/>
              </p:ext>
            </p:extLst>
          </p:nvPr>
        </p:nvGraphicFramePr>
        <p:xfrm>
          <a:off x="884205" y="967752"/>
          <a:ext cx="10398191" cy="51028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55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905">
                  <a:extLst>
                    <a:ext uri="{9D8B030D-6E8A-4147-A177-3AD203B41FA5}">
                      <a16:colId xmlns:a16="http://schemas.microsoft.com/office/drawing/2014/main" val="3134730810"/>
                    </a:ext>
                  </a:extLst>
                </a:gridCol>
                <a:gridCol w="23178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178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1789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3232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Atezo + Bev + CisGem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(n=79)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Atezo + PBO + CisGem </a:t>
                      </a:r>
                      <a:br>
                        <a:rPr lang="da-DK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(n=83)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Tous les patients </a:t>
                      </a:r>
                      <a:br>
                        <a:rPr lang="da-DK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(n=162)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981">
                <a:tc gridSpan="2"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Âge médian (rang), années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61.0 (36-79)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65.0 (37-79)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63.0 (36-79)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5981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Âge &lt;65 ans,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51 (64.6)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38 (45.8)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89 (54.9)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5981">
                <a:tc gridSpan="2"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Homme,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(62.0)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38 (45.8)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87 (53.7)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5981">
                <a:tc rowSpan="2"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Ethnie,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00">
                          <a:solidFill>
                            <a:schemeClr val="tx1"/>
                          </a:solidFill>
                        </a:rPr>
                        <a:t>Caucasien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 (51.9)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46 (55.4)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87 (53.7)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598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00">
                          <a:solidFill>
                            <a:schemeClr val="tx1"/>
                          </a:solidFill>
                        </a:rPr>
                        <a:t>Asiatique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 (46.8)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 (42.2)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72 (44.4)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913060"/>
                  </a:ext>
                </a:extLst>
              </a:tr>
              <a:tr h="235981">
                <a:tc rowSpan="2"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Région,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00">
                          <a:solidFill>
                            <a:schemeClr val="tx1"/>
                          </a:solidFill>
                        </a:rPr>
                        <a:t>Asie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34 (43.0)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 (42.2)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69 (42.6)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598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00">
                          <a:solidFill>
                            <a:schemeClr val="tx1"/>
                          </a:solidFill>
                        </a:rPr>
                        <a:t>Reste du monde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45 (57.0)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48.57.8)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93 (57.4)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2652326"/>
                  </a:ext>
                </a:extLst>
              </a:tr>
              <a:tr h="235981">
                <a:tc rowSpan="2"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Baseline ECOG PS,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0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42 (53.2)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43 (51.8)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 (52.5)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598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0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 (46.8)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 (48.2)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77 (47.5)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5998104"/>
                  </a:ext>
                </a:extLst>
              </a:tr>
              <a:tr h="235981">
                <a:tc rowSpan="3"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Statut PD-L1 (TAP)</a:t>
                      </a:r>
                      <a:br>
                        <a:rPr lang="da-DK" sz="1050">
                          <a:solidFill>
                            <a:schemeClr val="tx1"/>
                          </a:solidFill>
                        </a:rPr>
                      </a:br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 au départ,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N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58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598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&lt; 1%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 (60.3)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33 (52.4)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 (56.2)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1168942"/>
                  </a:ext>
                </a:extLst>
              </a:tr>
              <a:tr h="23598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≥ 1%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 (39.7)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 (47.6)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53 (43.8)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051327"/>
                  </a:ext>
                </a:extLst>
              </a:tr>
              <a:tr h="235981">
                <a:tc rowSpan="3"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Maladie métastatique,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N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155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2975599"/>
                  </a:ext>
                </a:extLst>
              </a:tr>
              <a:tr h="235981">
                <a:tc vMerge="1">
                  <a:txBody>
                    <a:bodyPr/>
                    <a:lstStyle/>
                    <a:p>
                      <a:endParaRPr lang="da-DK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Oui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 (84.0)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 (80.0)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127 (81.9)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598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Non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 (16.0)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 (20.0)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 (18.1)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8794513"/>
                  </a:ext>
                </a:extLst>
              </a:tr>
              <a:tr h="235981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dirty="0"/>
                        <a:t>Localisation TP,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fr-FR" sz="1050" dirty="0" err="1"/>
                        <a:t>iCCA</a:t>
                      </a:r>
                      <a:endParaRPr lang="fr-FR" sz="1050" dirty="0"/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45 (57.0)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43 (51.8)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88 (54.3)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57911"/>
                  </a:ext>
                </a:extLst>
              </a:tr>
              <a:tr h="235981">
                <a:tc vMerge="1">
                  <a:txBody>
                    <a:bodyPr/>
                    <a:lstStyle/>
                    <a:p>
                      <a:endParaRPr lang="da-DK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fr-FR" sz="1050" dirty="0" err="1"/>
                        <a:t>eCCA</a:t>
                      </a:r>
                      <a:endParaRPr lang="fr-FR" sz="1050" dirty="0"/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 (16.5)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 (20.5)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 (18.5)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3301109"/>
                  </a:ext>
                </a:extLst>
              </a:tr>
              <a:tr h="235981">
                <a:tc vMerge="1">
                  <a:txBody>
                    <a:bodyPr/>
                    <a:lstStyle/>
                    <a:p>
                      <a:endParaRPr lang="da-DK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fr-FR" sz="1050" dirty="0"/>
                        <a:t>GBC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 (26.6)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 (27.7)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44 (27.2)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1537067"/>
                  </a:ext>
                </a:extLst>
              </a:tr>
              <a:tr h="235981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dirty="0"/>
                        <a:t>CA19.9 médian au départ (rang), </a:t>
                      </a:r>
                      <a:r>
                        <a:rPr lang="fr-FR" sz="1050" dirty="0" err="1"/>
                        <a:t>kU</a:t>
                      </a:r>
                      <a:r>
                        <a:rPr lang="fr-FR" sz="1050" dirty="0"/>
                        <a:t>/L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endParaRPr lang="da-DK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46.3 (0-199970.0)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66.9 (0-335091.0)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57.2 (0-335091.0)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4380223"/>
                  </a:ext>
                </a:extLst>
              </a:tr>
              <a:tr h="235981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dirty="0"/>
                        <a:t>Chirurgie antérieure de la BTC,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endParaRPr lang="da-DK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 (27.8)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32 (38.6)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54 (33.3)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968383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07013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23">
            <a:extLst>
              <a:ext uri="{FF2B5EF4-FFF2-40B4-BE49-F238E27FC236}">
                <a16:creationId xmlns:a16="http://schemas.microsoft.com/office/drawing/2014/main" id="{9906E281-84A3-6F50-D794-37876BDFE0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5" y="210209"/>
            <a:ext cx="11930869" cy="483477"/>
          </a:xfrm>
        </p:spPr>
        <p:txBody>
          <a:bodyPr/>
          <a:lstStyle/>
          <a:p>
            <a:r>
              <a:rPr lang="fr-FR" dirty="0"/>
              <a:t>IMbrave151 : GEMCIS + </a:t>
            </a:r>
            <a:r>
              <a:rPr lang="fr-FR" dirty="0" err="1"/>
              <a:t>Atezolizumab</a:t>
            </a:r>
            <a:r>
              <a:rPr lang="fr-FR" dirty="0"/>
              <a:t> +/- </a:t>
            </a:r>
            <a:r>
              <a:rPr lang="fr-FR" dirty="0" err="1"/>
              <a:t>Beva</a:t>
            </a:r>
            <a:r>
              <a:rPr lang="fr-FR" dirty="0"/>
              <a:t> dans le CCK avancé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A. El-</a:t>
            </a:r>
            <a:r>
              <a:rPr lang="fr-FR" dirty="0" err="1"/>
              <a:t>Khoueiry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#491</a:t>
            </a:r>
          </a:p>
        </p:txBody>
      </p:sp>
      <p:sp>
        <p:nvSpPr>
          <p:cNvPr id="26" name="Espace réservé du texte 25">
            <a:extLst>
              <a:ext uri="{FF2B5EF4-FFF2-40B4-BE49-F238E27FC236}">
                <a16:creationId xmlns:a16="http://schemas.microsoft.com/office/drawing/2014/main" id="{B7ED098E-EEA1-D9E8-53E5-AF839BC4D9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01110" y="4528977"/>
            <a:ext cx="9679590" cy="685800"/>
          </a:xfrm>
        </p:spPr>
        <p:txBody>
          <a:bodyPr/>
          <a:lstStyle/>
          <a:p>
            <a:r>
              <a:rPr lang="fr-FR" sz="1800" dirty="0"/>
              <a:t>Effet modeste sur les données de SSP et SG  du bras </a:t>
            </a:r>
            <a:r>
              <a:rPr lang="fr-FR" sz="1800" dirty="0" err="1"/>
              <a:t>beva</a:t>
            </a:r>
            <a:endParaRPr lang="fr-FR" sz="1800" dirty="0"/>
          </a:p>
          <a:p>
            <a:r>
              <a:rPr lang="fr-FR" sz="1800" dirty="0"/>
              <a:t>D</a:t>
            </a:r>
            <a:r>
              <a:rPr lang="fr-FR" sz="1800"/>
              <a:t>urée </a:t>
            </a:r>
            <a:r>
              <a:rPr lang="fr-FR" sz="1800" dirty="0"/>
              <a:t>médiane de réponse : non atteinte bras </a:t>
            </a:r>
            <a:r>
              <a:rPr lang="fr-FR" sz="1800" dirty="0" err="1"/>
              <a:t>beva</a:t>
            </a:r>
            <a:r>
              <a:rPr lang="fr-FR" sz="1800" dirty="0"/>
              <a:t> vs 5.8 mois</a:t>
            </a:r>
          </a:p>
        </p:txBody>
      </p:sp>
      <p:sp>
        <p:nvSpPr>
          <p:cNvPr id="8" name="Espace réservé du texte 25">
            <a:extLst>
              <a:ext uri="{FF2B5EF4-FFF2-40B4-BE49-F238E27FC236}">
                <a16:creationId xmlns:a16="http://schemas.microsoft.com/office/drawing/2014/main" id="{9DC02130-A5AF-D643-3B84-F1C0F09720B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 : D</a:t>
            </a:r>
            <a:r>
              <a:rPr lang="da-DK" dirty="0" err="1"/>
              <a:t>urée</a:t>
            </a:r>
            <a:r>
              <a:rPr lang="da-DK" dirty="0"/>
              <a:t> de </a:t>
            </a:r>
            <a:r>
              <a:rPr lang="da-DK" dirty="0" err="1"/>
              <a:t>réponse</a:t>
            </a:r>
            <a:r>
              <a:rPr lang="da-DK" dirty="0"/>
              <a:t>, SSP et SG</a:t>
            </a:r>
          </a:p>
        </p:txBody>
      </p: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3A15029C-61FD-67D4-24E9-DB9F838EFB4D}"/>
              </a:ext>
            </a:extLst>
          </p:cNvPr>
          <p:cNvGrpSpPr/>
          <p:nvPr/>
        </p:nvGrpSpPr>
        <p:grpSpPr>
          <a:xfrm>
            <a:off x="453748" y="5283200"/>
            <a:ext cx="11284504" cy="717166"/>
            <a:chOff x="3008792" y="5372100"/>
            <a:chExt cx="11284504" cy="717166"/>
          </a:xfrm>
        </p:grpSpPr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DBCCD7B8-0A19-5B24-A856-F01176854444}"/>
                </a:ext>
              </a:extLst>
            </p:cNvPr>
            <p:cNvSpPr txBox="1"/>
            <p:nvPr/>
          </p:nvSpPr>
          <p:spPr>
            <a:xfrm>
              <a:off x="3008792" y="5372100"/>
              <a:ext cx="11284504" cy="717166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52438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Tx/>
                <a:buNone/>
                <a:tabLst/>
                <a:defRPr/>
              </a:pPr>
              <a:r>
                <a:rPr kumimoji="0" lang="fr-F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Effet modeste du bras </a:t>
              </a:r>
              <a:r>
                <a:rPr kumimoji="0" lang="fr-FR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beva</a:t>
              </a:r>
              <a:r>
                <a:rPr kumimoji="0" lang="fr-F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 pas de signal majeur. Design discutable.</a:t>
              </a:r>
            </a:p>
          </p:txBody>
        </p:sp>
        <p:sp>
          <p:nvSpPr>
            <p:cNvPr id="14" name="Chevron 13">
              <a:extLst>
                <a:ext uri="{FF2B5EF4-FFF2-40B4-BE49-F238E27FC236}">
                  <a16:creationId xmlns:a16="http://schemas.microsoft.com/office/drawing/2014/main" id="{DAF7E34E-BD63-5A1E-9483-246E6C1CF8CA}"/>
                </a:ext>
              </a:extLst>
            </p:cNvPr>
            <p:cNvSpPr/>
            <p:nvPr/>
          </p:nvSpPr>
          <p:spPr>
            <a:xfrm>
              <a:off x="3175738" y="5603922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81" name="Tableau 80">
            <a:extLst>
              <a:ext uri="{FF2B5EF4-FFF2-40B4-BE49-F238E27FC236}">
                <a16:creationId xmlns:a16="http://schemas.microsoft.com/office/drawing/2014/main" id="{0629024B-9E3D-043D-293B-C7FD3F59F6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2826304"/>
              </p:ext>
            </p:extLst>
          </p:nvPr>
        </p:nvGraphicFramePr>
        <p:xfrm>
          <a:off x="3405999" y="1562497"/>
          <a:ext cx="2412000" cy="81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8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3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Atezo + Bev + </a:t>
                      </a:r>
                      <a:br>
                        <a:rPr kumimoji="0" lang="fr-FR" sz="5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5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CisGem </a:t>
                      </a:r>
                      <a:r>
                        <a:rPr kumimoji="0" lang="fr-FR" sz="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(n=79)</a:t>
                      </a:r>
                      <a:endParaRPr lang="fr-FR" sz="4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Atezo + PBO + </a:t>
                      </a:r>
                      <a:br>
                        <a:rPr kumimoji="0" lang="fr-FR" sz="5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5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CisGem </a:t>
                      </a:r>
                      <a:r>
                        <a:rPr kumimoji="0" lang="fr-FR" sz="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(n=83)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500" dirty="0"/>
                        <a:t>Nombre évènements (%)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 (57.0)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5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58 (69.9)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500" dirty="0"/>
                        <a:t>SSP médiane,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8.3 (6.8, 10.0)</a:t>
                      </a:r>
                      <a:endParaRPr lang="fr-FR" sz="500" b="0" i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7.9 (6.2, 8.4)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500" dirty="0"/>
                        <a:t>HR </a:t>
                      </a:r>
                      <a:r>
                        <a:rPr lang="fr-FR" sz="500" dirty="0" err="1"/>
                        <a:t>stratifié</a:t>
                      </a:r>
                      <a:r>
                        <a:rPr lang="fr-FR" sz="500" baseline="30000" dirty="0" err="1"/>
                        <a:t> </a:t>
                      </a:r>
                      <a:r>
                        <a:rPr lang="fr-FR" sz="500" dirty="0"/>
                        <a:t>(95%CI)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0.76 (0.51, 1.14)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852728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500" dirty="0"/>
                        <a:t>Taux de SSP à 6 mois, en %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78.2 (68.8, 87.7)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5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63.1 (52.6, 73.6)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0376010"/>
                  </a:ext>
                </a:extLst>
              </a:tr>
            </a:tbl>
          </a:graphicData>
        </a:graphic>
      </p:graphicFrame>
      <p:graphicFrame>
        <p:nvGraphicFramePr>
          <p:cNvPr id="130" name="Tableau 129">
            <a:extLst>
              <a:ext uri="{FF2B5EF4-FFF2-40B4-BE49-F238E27FC236}">
                <a16:creationId xmlns:a16="http://schemas.microsoft.com/office/drawing/2014/main" id="{856189A5-2740-6E60-A226-DE4B44FF3B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8767300"/>
              </p:ext>
            </p:extLst>
          </p:nvPr>
        </p:nvGraphicFramePr>
        <p:xfrm>
          <a:off x="6859773" y="2604801"/>
          <a:ext cx="2412000" cy="81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8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3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Atezo + Bev + </a:t>
                      </a:r>
                      <a:br>
                        <a:rPr kumimoji="0" lang="fr-FR" sz="5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5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CisGem </a:t>
                      </a:r>
                      <a:r>
                        <a:rPr kumimoji="0" lang="fr-FR" sz="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(n=79)</a:t>
                      </a:r>
                      <a:endParaRPr lang="fr-FR" sz="4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Atezo + PBO + </a:t>
                      </a:r>
                      <a:br>
                        <a:rPr kumimoji="0" lang="fr-FR" sz="5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5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CisGem </a:t>
                      </a:r>
                      <a:r>
                        <a:rPr kumimoji="0" lang="fr-FR" sz="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(n=83)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500" dirty="0"/>
                        <a:t>Nombre évènements (%)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23 (30.4)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5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33 (39.8)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500" dirty="0"/>
                        <a:t>SG médiane,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 (11.0, NE)</a:t>
                      </a:r>
                      <a:endParaRPr lang="fr-FR" sz="500" b="0" i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11.4 (10.6, NE)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500" dirty="0"/>
                        <a:t>HR </a:t>
                      </a:r>
                      <a:r>
                        <a:rPr lang="fr-FR" sz="500" dirty="0" err="1"/>
                        <a:t>stratifié</a:t>
                      </a:r>
                      <a:r>
                        <a:rPr lang="fr-FR" sz="500" baseline="30000" dirty="0" err="1"/>
                        <a:t> </a:t>
                      </a:r>
                      <a:r>
                        <a:rPr lang="fr-FR" sz="500" dirty="0"/>
                        <a:t>(95%CI)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0.74 (0.43, 1.27)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852728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500" dirty="0"/>
                        <a:t>Taux de SG à 6 mois, en %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5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92.0 (85.8, 98.1)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5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80.5 (72.0, 89.1)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0376010"/>
                  </a:ext>
                </a:extLst>
              </a:tr>
            </a:tbl>
          </a:graphicData>
        </a:graphic>
      </p:graphicFrame>
      <p:grpSp>
        <p:nvGrpSpPr>
          <p:cNvPr id="138" name="Groupe 137">
            <a:extLst>
              <a:ext uri="{FF2B5EF4-FFF2-40B4-BE49-F238E27FC236}">
                <a16:creationId xmlns:a16="http://schemas.microsoft.com/office/drawing/2014/main" id="{D6774A46-B520-BC50-7C01-66A653BD6C09}"/>
              </a:ext>
            </a:extLst>
          </p:cNvPr>
          <p:cNvGrpSpPr/>
          <p:nvPr/>
        </p:nvGrpSpPr>
        <p:grpSpPr>
          <a:xfrm>
            <a:off x="421263" y="1323265"/>
            <a:ext cx="11468844" cy="3127437"/>
            <a:chOff x="421263" y="1323265"/>
            <a:chExt cx="11468844" cy="3127437"/>
          </a:xfrm>
        </p:grpSpPr>
        <p:grpSp>
          <p:nvGrpSpPr>
            <p:cNvPr id="37" name="Groupe 36">
              <a:extLst>
                <a:ext uri="{FF2B5EF4-FFF2-40B4-BE49-F238E27FC236}">
                  <a16:creationId xmlns:a16="http://schemas.microsoft.com/office/drawing/2014/main" id="{17A42870-6D47-D70F-E055-FEC26FE517E2}"/>
                </a:ext>
              </a:extLst>
            </p:cNvPr>
            <p:cNvGrpSpPr/>
            <p:nvPr/>
          </p:nvGrpSpPr>
          <p:grpSpPr>
            <a:xfrm>
              <a:off x="424522" y="1323265"/>
              <a:ext cx="11342957" cy="3127437"/>
              <a:chOff x="417243" y="1323265"/>
              <a:chExt cx="10963814" cy="3127437"/>
            </a:xfrm>
          </p:grpSpPr>
          <p:sp>
            <p:nvSpPr>
              <p:cNvPr id="32" name="Rectangle à coins arrondis 33">
                <a:extLst>
                  <a:ext uri="{FF2B5EF4-FFF2-40B4-BE49-F238E27FC236}">
                    <a16:creationId xmlns:a16="http://schemas.microsoft.com/office/drawing/2014/main" id="{0BD4073A-1FAD-B772-E881-37BFF86690CA}"/>
                  </a:ext>
                </a:extLst>
              </p:cNvPr>
              <p:cNvSpPr/>
              <p:nvPr/>
            </p:nvSpPr>
            <p:spPr>
              <a:xfrm>
                <a:off x="417243" y="1476181"/>
                <a:ext cx="5285057" cy="2959531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2400" b="0" i="0" u="none" strike="noStrike" kern="1200" cap="none" spc="0" normalizeH="0" baseline="0" noProof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3" name="Espace réservé du texte 14">
                <a:extLst>
                  <a:ext uri="{FF2B5EF4-FFF2-40B4-BE49-F238E27FC236}">
                    <a16:creationId xmlns:a16="http://schemas.microsoft.com/office/drawing/2014/main" id="{25CECA2C-EBE3-947A-8052-ABC6BFD5BE50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43555" y="1323265"/>
                <a:ext cx="2665464" cy="34908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/>
              <a:lstStyle>
                <a:lvl1pPr marL="280988" indent="-280988" algn="l" defTabSz="914400" rtl="0" eaLnBrk="1" latinLnBrk="0" hangingPunct="1">
                  <a:lnSpc>
                    <a:spcPct val="100000"/>
                  </a:lnSpc>
                  <a:spcBef>
                    <a:spcPts val="0"/>
                  </a:spcBef>
                  <a:buClr>
                    <a:srgbClr val="D16923"/>
                  </a:buClr>
                  <a:buSzPct val="85000"/>
                  <a:buFont typeface="Wingdings" panose="05000000000000000000" pitchFamily="2" charset="2"/>
                  <a:buChar char="l"/>
                  <a:defRPr sz="2000" b="0" i="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539750" indent="-242888" algn="l" defTabSz="914400" rtl="0" eaLnBrk="1" latinLnBrk="0" hangingPunct="1">
                  <a:lnSpc>
                    <a:spcPct val="100000"/>
                  </a:lnSpc>
                  <a:spcBef>
                    <a:spcPts val="0"/>
                  </a:spcBef>
                  <a:buClr>
                    <a:schemeClr val="tx1">
                      <a:lumMod val="65000"/>
                      <a:lumOff val="35000"/>
                    </a:schemeClr>
                  </a:buClr>
                  <a:buSzPct val="85000"/>
                  <a:buFont typeface="Wingdings" panose="05000000000000000000" pitchFamily="2" charset="2"/>
                  <a:buChar char="à"/>
                  <a:defRPr sz="1800" b="0" i="0" kern="120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885825" indent="-257175" algn="l" defTabSz="914400" rtl="0" eaLnBrk="1" latinLnBrk="0" hangingPunct="1">
                  <a:lnSpc>
                    <a:spcPct val="100000"/>
                  </a:lnSpc>
                  <a:spcBef>
                    <a:spcPts val="0"/>
                  </a:spcBef>
                  <a:buClr>
                    <a:srgbClr val="D16923"/>
                  </a:buClr>
                  <a:buSzPct val="75000"/>
                  <a:buFont typeface="Wingdings 3" panose="05040102010807070707" pitchFamily="18" charset="2"/>
                  <a:buChar char="u"/>
                  <a:defRPr sz="1600" b="0" i="0" kern="1200">
                    <a:solidFill>
                      <a:srgbClr val="D16923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i="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i="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D16923"/>
                  </a:buClr>
                  <a:buSzPct val="85000"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da-DK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Survie Sans Progression </a:t>
                </a:r>
                <a:r>
                  <a:rPr kumimoji="0" lang="da-DK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(%)</a:t>
                </a:r>
              </a:p>
            </p:txBody>
          </p:sp>
          <p:sp>
            <p:nvSpPr>
              <p:cNvPr id="35" name="Rectangle à coins arrondis 33">
                <a:extLst>
                  <a:ext uri="{FF2B5EF4-FFF2-40B4-BE49-F238E27FC236}">
                    <a16:creationId xmlns:a16="http://schemas.microsoft.com/office/drawing/2014/main" id="{88A15C67-1000-E18B-2081-39725BAE2FF4}"/>
                  </a:ext>
                </a:extLst>
              </p:cNvPr>
              <p:cNvSpPr/>
              <p:nvPr/>
            </p:nvSpPr>
            <p:spPr>
              <a:xfrm>
                <a:off x="6096000" y="1491171"/>
                <a:ext cx="5285057" cy="2959531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6" name="Espace réservé du texte 14">
                <a:extLst>
                  <a:ext uri="{FF2B5EF4-FFF2-40B4-BE49-F238E27FC236}">
                    <a16:creationId xmlns:a16="http://schemas.microsoft.com/office/drawing/2014/main" id="{F67ED366-2892-F6B7-60BE-3637400259C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322313" y="1323265"/>
                <a:ext cx="1933732" cy="34908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/>
              <a:lstStyle>
                <a:lvl1pPr marL="280988" indent="-280988" algn="l" defTabSz="914400" rtl="0" eaLnBrk="1" latinLnBrk="0" hangingPunct="1">
                  <a:lnSpc>
                    <a:spcPct val="100000"/>
                  </a:lnSpc>
                  <a:spcBef>
                    <a:spcPts val="0"/>
                  </a:spcBef>
                  <a:buClr>
                    <a:srgbClr val="D16923"/>
                  </a:buClr>
                  <a:buSzPct val="85000"/>
                  <a:buFont typeface="Wingdings" panose="05000000000000000000" pitchFamily="2" charset="2"/>
                  <a:buChar char="l"/>
                  <a:defRPr sz="2000" b="0" i="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539750" indent="-242888" algn="l" defTabSz="914400" rtl="0" eaLnBrk="1" latinLnBrk="0" hangingPunct="1">
                  <a:lnSpc>
                    <a:spcPct val="100000"/>
                  </a:lnSpc>
                  <a:spcBef>
                    <a:spcPts val="0"/>
                  </a:spcBef>
                  <a:buClr>
                    <a:schemeClr val="tx1">
                      <a:lumMod val="65000"/>
                      <a:lumOff val="35000"/>
                    </a:schemeClr>
                  </a:buClr>
                  <a:buSzPct val="85000"/>
                  <a:buFont typeface="Wingdings" panose="05000000000000000000" pitchFamily="2" charset="2"/>
                  <a:buChar char="à"/>
                  <a:defRPr sz="1800" b="0" i="0" kern="120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885825" indent="-257175" algn="l" defTabSz="914400" rtl="0" eaLnBrk="1" latinLnBrk="0" hangingPunct="1">
                  <a:lnSpc>
                    <a:spcPct val="100000"/>
                  </a:lnSpc>
                  <a:spcBef>
                    <a:spcPts val="0"/>
                  </a:spcBef>
                  <a:buClr>
                    <a:srgbClr val="D16923"/>
                  </a:buClr>
                  <a:buSzPct val="75000"/>
                  <a:buFont typeface="Wingdings 3" panose="05040102010807070707" pitchFamily="18" charset="2"/>
                  <a:buChar char="u"/>
                  <a:defRPr sz="1600" b="0" i="0" kern="1200">
                    <a:solidFill>
                      <a:srgbClr val="D16923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i="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i="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D16923"/>
                  </a:buClr>
                  <a:buSzPct val="85000"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da-DK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Survie Globale </a:t>
                </a:r>
                <a:r>
                  <a:rPr kumimoji="0" lang="da-DK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(%)</a:t>
                </a:r>
              </a:p>
            </p:txBody>
          </p:sp>
        </p:grpSp>
        <p:sp>
          <p:nvSpPr>
            <p:cNvPr id="38" name="Forme libre 37">
              <a:extLst>
                <a:ext uri="{FF2B5EF4-FFF2-40B4-BE49-F238E27FC236}">
                  <a16:creationId xmlns:a16="http://schemas.microsoft.com/office/drawing/2014/main" id="{4002DB21-7BC7-AA87-2DF1-9513C4D1EA67}"/>
                </a:ext>
              </a:extLst>
            </p:cNvPr>
            <p:cNvSpPr/>
            <p:nvPr/>
          </p:nvSpPr>
          <p:spPr>
            <a:xfrm>
              <a:off x="866211" y="1726547"/>
              <a:ext cx="4842457" cy="1793105"/>
            </a:xfrm>
            <a:custGeom>
              <a:avLst/>
              <a:gdLst>
                <a:gd name="connsiteX0" fmla="*/ 0 w 4842457"/>
                <a:gd name="connsiteY0" fmla="*/ 0 h 1815921"/>
                <a:gd name="connsiteX1" fmla="*/ 0 w 4842457"/>
                <a:gd name="connsiteY1" fmla="*/ 1815921 h 1815921"/>
                <a:gd name="connsiteX2" fmla="*/ 4842457 w 4842457"/>
                <a:gd name="connsiteY2" fmla="*/ 1815921 h 181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2457" h="1815921">
                  <a:moveTo>
                    <a:pt x="0" y="0"/>
                  </a:moveTo>
                  <a:lnTo>
                    <a:pt x="0" y="1815921"/>
                  </a:lnTo>
                  <a:lnTo>
                    <a:pt x="4842457" y="1815921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D9FE4C65-D079-3FD5-5544-DB3905735EFD}"/>
                </a:ext>
              </a:extLst>
            </p:cNvPr>
            <p:cNvSpPr txBox="1"/>
            <p:nvPr/>
          </p:nvSpPr>
          <p:spPr>
            <a:xfrm>
              <a:off x="421263" y="1718368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F79B82BE-69FC-1CD5-F8FE-6C5DDC8F12DD}"/>
                </a:ext>
              </a:extLst>
            </p:cNvPr>
            <p:cNvSpPr txBox="1"/>
            <p:nvPr/>
          </p:nvSpPr>
          <p:spPr>
            <a:xfrm>
              <a:off x="421263" y="2051437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639CD797-FCC1-7407-3B6F-5278A1A11747}"/>
                </a:ext>
              </a:extLst>
            </p:cNvPr>
            <p:cNvSpPr txBox="1"/>
            <p:nvPr/>
          </p:nvSpPr>
          <p:spPr>
            <a:xfrm>
              <a:off x="421263" y="238450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DE187021-0CA9-E77E-5072-F35B884DF834}"/>
                </a:ext>
              </a:extLst>
            </p:cNvPr>
            <p:cNvSpPr txBox="1"/>
            <p:nvPr/>
          </p:nvSpPr>
          <p:spPr>
            <a:xfrm>
              <a:off x="421263" y="2717575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AA00C647-0DC0-CDEC-9557-0BD5BB3B4D5F}"/>
                </a:ext>
              </a:extLst>
            </p:cNvPr>
            <p:cNvSpPr txBox="1"/>
            <p:nvPr/>
          </p:nvSpPr>
          <p:spPr>
            <a:xfrm>
              <a:off x="421263" y="3050644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A4B14461-5A49-38D2-8127-C34A4709B941}"/>
                </a:ext>
              </a:extLst>
            </p:cNvPr>
            <p:cNvSpPr txBox="1"/>
            <p:nvPr/>
          </p:nvSpPr>
          <p:spPr>
            <a:xfrm>
              <a:off x="421263" y="3383711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E8612279-82A8-E595-E002-F8CE5D3E4510}"/>
                </a:ext>
              </a:extLst>
            </p:cNvPr>
            <p:cNvSpPr txBox="1"/>
            <p:nvPr/>
          </p:nvSpPr>
          <p:spPr>
            <a:xfrm>
              <a:off x="719713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8DA43205-A172-E220-E1DD-7387DB441B77}"/>
                </a:ext>
              </a:extLst>
            </p:cNvPr>
            <p:cNvSpPr txBox="1"/>
            <p:nvPr/>
          </p:nvSpPr>
          <p:spPr>
            <a:xfrm>
              <a:off x="1028861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CA9C720E-38F8-2FF5-AD8B-5BD515725012}"/>
                </a:ext>
              </a:extLst>
            </p:cNvPr>
            <p:cNvSpPr txBox="1"/>
            <p:nvPr/>
          </p:nvSpPr>
          <p:spPr>
            <a:xfrm>
              <a:off x="1338009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D2E08C9D-2785-0934-DF23-A7550E82A875}"/>
                </a:ext>
              </a:extLst>
            </p:cNvPr>
            <p:cNvSpPr txBox="1"/>
            <p:nvPr/>
          </p:nvSpPr>
          <p:spPr>
            <a:xfrm>
              <a:off x="1647157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07F1E3DE-B709-F3C6-75D5-E65C75444282}"/>
                </a:ext>
              </a:extLst>
            </p:cNvPr>
            <p:cNvSpPr txBox="1"/>
            <p:nvPr/>
          </p:nvSpPr>
          <p:spPr>
            <a:xfrm>
              <a:off x="1956305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CF4BE7D3-9C64-310B-206D-0F72809AD205}"/>
                </a:ext>
              </a:extLst>
            </p:cNvPr>
            <p:cNvSpPr txBox="1"/>
            <p:nvPr/>
          </p:nvSpPr>
          <p:spPr>
            <a:xfrm>
              <a:off x="2265453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3DF2F3A9-415E-7C02-1533-A64B3C4D09DC}"/>
                </a:ext>
              </a:extLst>
            </p:cNvPr>
            <p:cNvSpPr txBox="1"/>
            <p:nvPr/>
          </p:nvSpPr>
          <p:spPr>
            <a:xfrm>
              <a:off x="2574601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7CE8EBDF-3E31-DE93-BC8F-D7AA5A288E2D}"/>
                </a:ext>
              </a:extLst>
            </p:cNvPr>
            <p:cNvSpPr txBox="1"/>
            <p:nvPr/>
          </p:nvSpPr>
          <p:spPr>
            <a:xfrm>
              <a:off x="2883749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1F0C3ACD-429B-155D-EFA8-7557FAE023C3}"/>
                </a:ext>
              </a:extLst>
            </p:cNvPr>
            <p:cNvSpPr txBox="1"/>
            <p:nvPr/>
          </p:nvSpPr>
          <p:spPr>
            <a:xfrm>
              <a:off x="3192897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C394FB7C-4FA8-FB00-EB93-DBD22D84037E}"/>
                </a:ext>
              </a:extLst>
            </p:cNvPr>
            <p:cNvSpPr txBox="1"/>
            <p:nvPr/>
          </p:nvSpPr>
          <p:spPr>
            <a:xfrm>
              <a:off x="3502045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0510EF00-1795-4C54-EB1F-3DFCA77A60FA}"/>
                </a:ext>
              </a:extLst>
            </p:cNvPr>
            <p:cNvSpPr txBox="1"/>
            <p:nvPr/>
          </p:nvSpPr>
          <p:spPr>
            <a:xfrm>
              <a:off x="3811193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0A2788DA-3D2A-9FAE-5575-A6DABE04495A}"/>
                </a:ext>
              </a:extLst>
            </p:cNvPr>
            <p:cNvSpPr txBox="1"/>
            <p:nvPr/>
          </p:nvSpPr>
          <p:spPr>
            <a:xfrm>
              <a:off x="4120341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BBC20B71-41CE-45D3-0EAE-C97F65530D40}"/>
                </a:ext>
              </a:extLst>
            </p:cNvPr>
            <p:cNvSpPr txBox="1"/>
            <p:nvPr/>
          </p:nvSpPr>
          <p:spPr>
            <a:xfrm>
              <a:off x="4429489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</a:t>
              </a: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6DE027C1-896E-D7B2-1050-C6B71F8B195A}"/>
                </a:ext>
              </a:extLst>
            </p:cNvPr>
            <p:cNvSpPr txBox="1"/>
            <p:nvPr/>
          </p:nvSpPr>
          <p:spPr>
            <a:xfrm>
              <a:off x="4738637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13</a:t>
              </a: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03B39105-F768-BB7A-C3A0-0BD697C7A164}"/>
                </a:ext>
              </a:extLst>
            </p:cNvPr>
            <p:cNvSpPr txBox="1"/>
            <p:nvPr/>
          </p:nvSpPr>
          <p:spPr>
            <a:xfrm>
              <a:off x="5047785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9B3407D5-DF05-624E-0299-1B3B0C33D976}"/>
                </a:ext>
              </a:extLst>
            </p:cNvPr>
            <p:cNvSpPr txBox="1"/>
            <p:nvPr/>
          </p:nvSpPr>
          <p:spPr>
            <a:xfrm>
              <a:off x="5356926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</a:t>
              </a: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F32FCDA0-52ED-653C-D6A7-D8F85BFDBABC}"/>
                </a:ext>
              </a:extLst>
            </p:cNvPr>
            <p:cNvSpPr txBox="1"/>
            <p:nvPr/>
          </p:nvSpPr>
          <p:spPr>
            <a:xfrm>
              <a:off x="851828" y="3711521"/>
              <a:ext cx="4862944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Temps </a:t>
              </a: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(mois)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78" name="Groupe 77">
              <a:extLst>
                <a:ext uri="{FF2B5EF4-FFF2-40B4-BE49-F238E27FC236}">
                  <a16:creationId xmlns:a16="http://schemas.microsoft.com/office/drawing/2014/main" id="{4A05C7DF-9C27-978A-599E-588A13E64001}"/>
                </a:ext>
              </a:extLst>
            </p:cNvPr>
            <p:cNvGrpSpPr/>
            <p:nvPr/>
          </p:nvGrpSpPr>
          <p:grpSpPr>
            <a:xfrm>
              <a:off x="719713" y="4018136"/>
              <a:ext cx="5040790" cy="323165"/>
              <a:chOff x="800099" y="3933056"/>
              <a:chExt cx="5040790" cy="323165"/>
            </a:xfrm>
          </p:grpSpPr>
          <p:sp>
            <p:nvSpPr>
              <p:cNvPr id="62" name="ZoneTexte 61">
                <a:extLst>
                  <a:ext uri="{FF2B5EF4-FFF2-40B4-BE49-F238E27FC236}">
                    <a16:creationId xmlns:a16="http://schemas.microsoft.com/office/drawing/2014/main" id="{1D97543D-0FFF-07C8-47A3-4FEEE21E908E}"/>
                  </a:ext>
                </a:extLst>
              </p:cNvPr>
              <p:cNvSpPr txBox="1"/>
              <p:nvPr/>
            </p:nvSpPr>
            <p:spPr>
              <a:xfrm>
                <a:off x="800099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79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83</a:t>
                </a:r>
              </a:p>
            </p:txBody>
          </p:sp>
          <p:sp>
            <p:nvSpPr>
              <p:cNvPr id="63" name="ZoneTexte 62">
                <a:extLst>
                  <a:ext uri="{FF2B5EF4-FFF2-40B4-BE49-F238E27FC236}">
                    <a16:creationId xmlns:a16="http://schemas.microsoft.com/office/drawing/2014/main" id="{3ADF6869-5031-CBE9-DEBB-F8A310AD94EB}"/>
                  </a:ext>
                </a:extLst>
              </p:cNvPr>
              <p:cNvSpPr txBox="1"/>
              <p:nvPr/>
            </p:nvSpPr>
            <p:spPr>
              <a:xfrm>
                <a:off x="1109247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75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78</a:t>
                </a:r>
              </a:p>
            </p:txBody>
          </p:sp>
          <p:sp>
            <p:nvSpPr>
              <p:cNvPr id="64" name="ZoneTexte 63">
                <a:extLst>
                  <a:ext uri="{FF2B5EF4-FFF2-40B4-BE49-F238E27FC236}">
                    <a16:creationId xmlns:a16="http://schemas.microsoft.com/office/drawing/2014/main" id="{7CD29C6C-ADEC-0A44-B233-099F79B2950C}"/>
                  </a:ext>
                </a:extLst>
              </p:cNvPr>
              <p:cNvSpPr txBox="1"/>
              <p:nvPr/>
            </p:nvSpPr>
            <p:spPr>
              <a:xfrm>
                <a:off x="1418395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73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72</a:t>
                </a:r>
              </a:p>
            </p:txBody>
          </p:sp>
          <p:sp>
            <p:nvSpPr>
              <p:cNvPr id="65" name="ZoneTexte 64">
                <a:extLst>
                  <a:ext uri="{FF2B5EF4-FFF2-40B4-BE49-F238E27FC236}">
                    <a16:creationId xmlns:a16="http://schemas.microsoft.com/office/drawing/2014/main" id="{171271E7-8155-BEFF-B9D2-6B0613EF742A}"/>
                  </a:ext>
                </a:extLst>
              </p:cNvPr>
              <p:cNvSpPr txBox="1"/>
              <p:nvPr/>
            </p:nvSpPr>
            <p:spPr>
              <a:xfrm>
                <a:off x="1727543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67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65</a:t>
                </a:r>
              </a:p>
            </p:txBody>
          </p:sp>
          <p:sp>
            <p:nvSpPr>
              <p:cNvPr id="66" name="ZoneTexte 65">
                <a:extLst>
                  <a:ext uri="{FF2B5EF4-FFF2-40B4-BE49-F238E27FC236}">
                    <a16:creationId xmlns:a16="http://schemas.microsoft.com/office/drawing/2014/main" id="{4CD352FD-AE86-385D-961B-C61515F819C3}"/>
                  </a:ext>
                </a:extLst>
              </p:cNvPr>
              <p:cNvSpPr txBox="1"/>
              <p:nvPr/>
            </p:nvSpPr>
            <p:spPr>
              <a:xfrm>
                <a:off x="2036691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64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62</a:t>
                </a:r>
              </a:p>
            </p:txBody>
          </p:sp>
          <p:sp>
            <p:nvSpPr>
              <p:cNvPr id="67" name="ZoneTexte 66">
                <a:extLst>
                  <a:ext uri="{FF2B5EF4-FFF2-40B4-BE49-F238E27FC236}">
                    <a16:creationId xmlns:a16="http://schemas.microsoft.com/office/drawing/2014/main" id="{744BDA2C-3E58-1E50-409A-3487691DD32D}"/>
                  </a:ext>
                </a:extLst>
              </p:cNvPr>
              <p:cNvSpPr txBox="1"/>
              <p:nvPr/>
            </p:nvSpPr>
            <p:spPr>
              <a:xfrm>
                <a:off x="2345839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57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54</a:t>
                </a:r>
              </a:p>
            </p:txBody>
          </p:sp>
          <p:sp>
            <p:nvSpPr>
              <p:cNvPr id="68" name="ZoneTexte 67">
                <a:extLst>
                  <a:ext uri="{FF2B5EF4-FFF2-40B4-BE49-F238E27FC236}">
                    <a16:creationId xmlns:a16="http://schemas.microsoft.com/office/drawing/2014/main" id="{2345652D-724B-A643-1D1D-1878C92CBE8C}"/>
                  </a:ext>
                </a:extLst>
              </p:cNvPr>
              <p:cNvSpPr txBox="1"/>
              <p:nvPr/>
            </p:nvSpPr>
            <p:spPr>
              <a:xfrm>
                <a:off x="2654987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56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51</a:t>
                </a:r>
              </a:p>
            </p:txBody>
          </p:sp>
          <p:sp>
            <p:nvSpPr>
              <p:cNvPr id="69" name="ZoneTexte 68">
                <a:extLst>
                  <a:ext uri="{FF2B5EF4-FFF2-40B4-BE49-F238E27FC236}">
                    <a16:creationId xmlns:a16="http://schemas.microsoft.com/office/drawing/2014/main" id="{BAEF5D64-D2BA-62C6-422A-79B3058D0DC2}"/>
                  </a:ext>
                </a:extLst>
              </p:cNvPr>
              <p:cNvSpPr txBox="1"/>
              <p:nvPr/>
            </p:nvSpPr>
            <p:spPr>
              <a:xfrm>
                <a:off x="2964135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41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38</a:t>
                </a:r>
              </a:p>
            </p:txBody>
          </p:sp>
          <p:sp>
            <p:nvSpPr>
              <p:cNvPr id="70" name="ZoneTexte 69">
                <a:extLst>
                  <a:ext uri="{FF2B5EF4-FFF2-40B4-BE49-F238E27FC236}">
                    <a16:creationId xmlns:a16="http://schemas.microsoft.com/office/drawing/2014/main" id="{744B8FBA-6192-5B73-4DC1-129CEDAFD00A}"/>
                  </a:ext>
                </a:extLst>
              </p:cNvPr>
              <p:cNvSpPr txBox="1"/>
              <p:nvPr/>
            </p:nvSpPr>
            <p:spPr>
              <a:xfrm>
                <a:off x="3273283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36</a:t>
                </a:r>
              </a:p>
            </p:txBody>
          </p:sp>
          <p:sp>
            <p:nvSpPr>
              <p:cNvPr id="71" name="ZoneTexte 70">
                <a:extLst>
                  <a:ext uri="{FF2B5EF4-FFF2-40B4-BE49-F238E27FC236}">
                    <a16:creationId xmlns:a16="http://schemas.microsoft.com/office/drawing/2014/main" id="{A9F5B947-5D4C-966C-4654-16DEAEE5975A}"/>
                  </a:ext>
                </a:extLst>
              </p:cNvPr>
              <p:cNvSpPr txBox="1"/>
              <p:nvPr/>
            </p:nvSpPr>
            <p:spPr>
              <a:xfrm>
                <a:off x="3582431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72" name="ZoneTexte 71">
                <a:extLst>
                  <a:ext uri="{FF2B5EF4-FFF2-40B4-BE49-F238E27FC236}">
                    <a16:creationId xmlns:a16="http://schemas.microsoft.com/office/drawing/2014/main" id="{0A35F89E-5394-744D-E8DC-3BCD3332C3C3}"/>
                  </a:ext>
                </a:extLst>
              </p:cNvPr>
              <p:cNvSpPr txBox="1"/>
              <p:nvPr/>
            </p:nvSpPr>
            <p:spPr>
              <a:xfrm>
                <a:off x="3891579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</p:txBody>
          </p:sp>
          <p:sp>
            <p:nvSpPr>
              <p:cNvPr id="73" name="ZoneTexte 72">
                <a:extLst>
                  <a:ext uri="{FF2B5EF4-FFF2-40B4-BE49-F238E27FC236}">
                    <a16:creationId xmlns:a16="http://schemas.microsoft.com/office/drawing/2014/main" id="{E2703414-AAB4-EF25-268C-0E078CBFA9E9}"/>
                  </a:ext>
                </a:extLst>
              </p:cNvPr>
              <p:cNvSpPr txBox="1"/>
              <p:nvPr/>
            </p:nvSpPr>
            <p:spPr>
              <a:xfrm>
                <a:off x="4200727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74" name="ZoneTexte 73">
                <a:extLst>
                  <a:ext uri="{FF2B5EF4-FFF2-40B4-BE49-F238E27FC236}">
                    <a16:creationId xmlns:a16="http://schemas.microsoft.com/office/drawing/2014/main" id="{847586D5-AF0E-3314-7613-2CB5E5CED984}"/>
                  </a:ext>
                </a:extLst>
              </p:cNvPr>
              <p:cNvSpPr txBox="1"/>
              <p:nvPr/>
            </p:nvSpPr>
            <p:spPr>
              <a:xfrm>
                <a:off x="4509875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75" name="ZoneTexte 74">
                <a:extLst>
                  <a:ext uri="{FF2B5EF4-FFF2-40B4-BE49-F238E27FC236}">
                    <a16:creationId xmlns:a16="http://schemas.microsoft.com/office/drawing/2014/main" id="{9C105DE8-CFE9-25FC-D784-52673BFB19B5}"/>
                  </a:ext>
                </a:extLst>
              </p:cNvPr>
              <p:cNvSpPr txBox="1"/>
              <p:nvPr/>
            </p:nvSpPr>
            <p:spPr>
              <a:xfrm>
                <a:off x="4819023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NE</a:t>
                </a:r>
              </a:p>
            </p:txBody>
          </p:sp>
          <p:sp>
            <p:nvSpPr>
              <p:cNvPr id="76" name="ZoneTexte 75">
                <a:extLst>
                  <a:ext uri="{FF2B5EF4-FFF2-40B4-BE49-F238E27FC236}">
                    <a16:creationId xmlns:a16="http://schemas.microsoft.com/office/drawing/2014/main" id="{637E3708-627A-58FB-F6A3-8FED33DB6EA8}"/>
                  </a:ext>
                </a:extLst>
              </p:cNvPr>
              <p:cNvSpPr txBox="1"/>
              <p:nvPr/>
            </p:nvSpPr>
            <p:spPr>
              <a:xfrm>
                <a:off x="5128171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NE</a:t>
                </a:r>
              </a:p>
            </p:txBody>
          </p:sp>
          <p:sp>
            <p:nvSpPr>
              <p:cNvPr id="77" name="ZoneTexte 76">
                <a:extLst>
                  <a:ext uri="{FF2B5EF4-FFF2-40B4-BE49-F238E27FC236}">
                    <a16:creationId xmlns:a16="http://schemas.microsoft.com/office/drawing/2014/main" id="{23884E78-F398-EB18-7026-C957346ACD45}"/>
                  </a:ext>
                </a:extLst>
              </p:cNvPr>
              <p:cNvSpPr txBox="1"/>
              <p:nvPr/>
            </p:nvSpPr>
            <p:spPr>
              <a:xfrm>
                <a:off x="5437312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NE</a:t>
                </a:r>
              </a:p>
            </p:txBody>
          </p:sp>
        </p:grpSp>
        <p:sp>
          <p:nvSpPr>
            <p:cNvPr id="79" name="Forme libre 78">
              <a:extLst>
                <a:ext uri="{FF2B5EF4-FFF2-40B4-BE49-F238E27FC236}">
                  <a16:creationId xmlns:a16="http://schemas.microsoft.com/office/drawing/2014/main" id="{EE384BD8-FFF8-20AE-02E0-8A7A0A2090E6}"/>
                </a:ext>
              </a:extLst>
            </p:cNvPr>
            <p:cNvSpPr/>
            <p:nvPr/>
          </p:nvSpPr>
          <p:spPr>
            <a:xfrm>
              <a:off x="935614" y="1807332"/>
              <a:ext cx="3934691" cy="1413164"/>
            </a:xfrm>
            <a:custGeom>
              <a:avLst/>
              <a:gdLst>
                <a:gd name="connsiteX0" fmla="*/ 0 w 3934691"/>
                <a:gd name="connsiteY0" fmla="*/ 0 h 1413164"/>
                <a:gd name="connsiteX1" fmla="*/ 133927 w 3934691"/>
                <a:gd name="connsiteY1" fmla="*/ 0 h 1413164"/>
                <a:gd name="connsiteX2" fmla="*/ 133927 w 3934691"/>
                <a:gd name="connsiteY2" fmla="*/ 73891 h 1413164"/>
                <a:gd name="connsiteX3" fmla="*/ 438727 w 3934691"/>
                <a:gd name="connsiteY3" fmla="*/ 73891 h 1413164"/>
                <a:gd name="connsiteX4" fmla="*/ 438727 w 3934691"/>
                <a:gd name="connsiteY4" fmla="*/ 129309 h 1413164"/>
                <a:gd name="connsiteX5" fmla="*/ 512618 w 3934691"/>
                <a:gd name="connsiteY5" fmla="*/ 129309 h 1413164"/>
                <a:gd name="connsiteX6" fmla="*/ 544945 w 3934691"/>
                <a:gd name="connsiteY6" fmla="*/ 152400 h 1413164"/>
                <a:gd name="connsiteX7" fmla="*/ 558800 w 3934691"/>
                <a:gd name="connsiteY7" fmla="*/ 157019 h 1413164"/>
                <a:gd name="connsiteX8" fmla="*/ 568036 w 3934691"/>
                <a:gd name="connsiteY8" fmla="*/ 170873 h 1413164"/>
                <a:gd name="connsiteX9" fmla="*/ 586509 w 3934691"/>
                <a:gd name="connsiteY9" fmla="*/ 193964 h 1413164"/>
                <a:gd name="connsiteX10" fmla="*/ 600364 w 3934691"/>
                <a:gd name="connsiteY10" fmla="*/ 217055 h 1413164"/>
                <a:gd name="connsiteX11" fmla="*/ 614218 w 3934691"/>
                <a:gd name="connsiteY11" fmla="*/ 240146 h 1413164"/>
                <a:gd name="connsiteX12" fmla="*/ 641927 w 3934691"/>
                <a:gd name="connsiteY12" fmla="*/ 249382 h 1413164"/>
                <a:gd name="connsiteX13" fmla="*/ 678873 w 3934691"/>
                <a:gd name="connsiteY13" fmla="*/ 267855 h 1413164"/>
                <a:gd name="connsiteX14" fmla="*/ 692727 w 3934691"/>
                <a:gd name="connsiteY14" fmla="*/ 272473 h 1413164"/>
                <a:gd name="connsiteX15" fmla="*/ 706582 w 3934691"/>
                <a:gd name="connsiteY15" fmla="*/ 277091 h 1413164"/>
                <a:gd name="connsiteX16" fmla="*/ 715818 w 3934691"/>
                <a:gd name="connsiteY16" fmla="*/ 286328 h 1413164"/>
                <a:gd name="connsiteX17" fmla="*/ 725055 w 3934691"/>
                <a:gd name="connsiteY17" fmla="*/ 300182 h 1413164"/>
                <a:gd name="connsiteX18" fmla="*/ 849745 w 3934691"/>
                <a:gd name="connsiteY18" fmla="*/ 300182 h 1413164"/>
                <a:gd name="connsiteX19" fmla="*/ 849745 w 3934691"/>
                <a:gd name="connsiteY19" fmla="*/ 300182 h 1413164"/>
                <a:gd name="connsiteX20" fmla="*/ 849745 w 3934691"/>
                <a:gd name="connsiteY20" fmla="*/ 341746 h 1413164"/>
                <a:gd name="connsiteX21" fmla="*/ 1168400 w 3934691"/>
                <a:gd name="connsiteY21" fmla="*/ 341746 h 1413164"/>
                <a:gd name="connsiteX22" fmla="*/ 1168400 w 3934691"/>
                <a:gd name="connsiteY22" fmla="*/ 387928 h 1413164"/>
                <a:gd name="connsiteX23" fmla="*/ 1223818 w 3934691"/>
                <a:gd name="connsiteY23" fmla="*/ 411019 h 1413164"/>
                <a:gd name="connsiteX24" fmla="*/ 1246909 w 3934691"/>
                <a:gd name="connsiteY24" fmla="*/ 443346 h 1413164"/>
                <a:gd name="connsiteX25" fmla="*/ 1251527 w 3934691"/>
                <a:gd name="connsiteY25" fmla="*/ 457200 h 1413164"/>
                <a:gd name="connsiteX26" fmla="*/ 1274618 w 3934691"/>
                <a:gd name="connsiteY26" fmla="*/ 475673 h 1413164"/>
                <a:gd name="connsiteX27" fmla="*/ 1283855 w 3934691"/>
                <a:gd name="connsiteY27" fmla="*/ 484909 h 1413164"/>
                <a:gd name="connsiteX28" fmla="*/ 1311564 w 3934691"/>
                <a:gd name="connsiteY28" fmla="*/ 494146 h 1413164"/>
                <a:gd name="connsiteX29" fmla="*/ 1330036 w 3934691"/>
                <a:gd name="connsiteY29" fmla="*/ 517237 h 1413164"/>
                <a:gd name="connsiteX30" fmla="*/ 1343891 w 3934691"/>
                <a:gd name="connsiteY30" fmla="*/ 521855 h 1413164"/>
                <a:gd name="connsiteX31" fmla="*/ 1357745 w 3934691"/>
                <a:gd name="connsiteY31" fmla="*/ 517237 h 1413164"/>
                <a:gd name="connsiteX32" fmla="*/ 1357745 w 3934691"/>
                <a:gd name="connsiteY32" fmla="*/ 521855 h 1413164"/>
                <a:gd name="connsiteX33" fmla="*/ 1394691 w 3934691"/>
                <a:gd name="connsiteY33" fmla="*/ 563419 h 1413164"/>
                <a:gd name="connsiteX34" fmla="*/ 1653309 w 3934691"/>
                <a:gd name="connsiteY34" fmla="*/ 563419 h 1413164"/>
                <a:gd name="connsiteX35" fmla="*/ 1653309 w 3934691"/>
                <a:gd name="connsiteY35" fmla="*/ 604982 h 1413164"/>
                <a:gd name="connsiteX36" fmla="*/ 1768764 w 3934691"/>
                <a:gd name="connsiteY36" fmla="*/ 604982 h 1413164"/>
                <a:gd name="connsiteX37" fmla="*/ 1898073 w 3934691"/>
                <a:gd name="connsiteY37" fmla="*/ 604982 h 1413164"/>
                <a:gd name="connsiteX38" fmla="*/ 1907309 w 3934691"/>
                <a:gd name="connsiteY38" fmla="*/ 646546 h 1413164"/>
                <a:gd name="connsiteX39" fmla="*/ 1916545 w 3934691"/>
                <a:gd name="connsiteY39" fmla="*/ 674255 h 1413164"/>
                <a:gd name="connsiteX40" fmla="*/ 1944255 w 3934691"/>
                <a:gd name="connsiteY40" fmla="*/ 678873 h 1413164"/>
                <a:gd name="connsiteX41" fmla="*/ 1944255 w 3934691"/>
                <a:gd name="connsiteY41" fmla="*/ 678873 h 1413164"/>
                <a:gd name="connsiteX42" fmla="*/ 1981200 w 3934691"/>
                <a:gd name="connsiteY42" fmla="*/ 678873 h 1413164"/>
                <a:gd name="connsiteX43" fmla="*/ 2004291 w 3934691"/>
                <a:gd name="connsiteY43" fmla="*/ 734291 h 1413164"/>
                <a:gd name="connsiteX44" fmla="*/ 2013527 w 3934691"/>
                <a:gd name="connsiteY44" fmla="*/ 748146 h 1413164"/>
                <a:gd name="connsiteX45" fmla="*/ 2027382 w 3934691"/>
                <a:gd name="connsiteY45" fmla="*/ 771237 h 1413164"/>
                <a:gd name="connsiteX46" fmla="*/ 2032000 w 3934691"/>
                <a:gd name="connsiteY46" fmla="*/ 789709 h 1413164"/>
                <a:gd name="connsiteX47" fmla="*/ 2032000 w 3934691"/>
                <a:gd name="connsiteY47" fmla="*/ 789709 h 1413164"/>
                <a:gd name="connsiteX48" fmla="*/ 2156691 w 3934691"/>
                <a:gd name="connsiteY48" fmla="*/ 789709 h 1413164"/>
                <a:gd name="connsiteX49" fmla="*/ 2156691 w 3934691"/>
                <a:gd name="connsiteY49" fmla="*/ 840509 h 1413164"/>
                <a:gd name="connsiteX50" fmla="*/ 2447636 w 3934691"/>
                <a:gd name="connsiteY50" fmla="*/ 840509 h 1413164"/>
                <a:gd name="connsiteX51" fmla="*/ 2447636 w 3934691"/>
                <a:gd name="connsiteY51" fmla="*/ 877455 h 1413164"/>
                <a:gd name="connsiteX52" fmla="*/ 2530764 w 3934691"/>
                <a:gd name="connsiteY52" fmla="*/ 877455 h 1413164"/>
                <a:gd name="connsiteX53" fmla="*/ 2530764 w 3934691"/>
                <a:gd name="connsiteY53" fmla="*/ 942109 h 1413164"/>
                <a:gd name="connsiteX54" fmla="*/ 2572327 w 3934691"/>
                <a:gd name="connsiteY54" fmla="*/ 942109 h 1413164"/>
                <a:gd name="connsiteX55" fmla="*/ 2572327 w 3934691"/>
                <a:gd name="connsiteY55" fmla="*/ 1025237 h 1413164"/>
                <a:gd name="connsiteX56" fmla="*/ 2613891 w 3934691"/>
                <a:gd name="connsiteY56" fmla="*/ 1025237 h 1413164"/>
                <a:gd name="connsiteX57" fmla="*/ 2613891 w 3934691"/>
                <a:gd name="connsiteY57" fmla="*/ 1066800 h 1413164"/>
                <a:gd name="connsiteX58" fmla="*/ 2664691 w 3934691"/>
                <a:gd name="connsiteY58" fmla="*/ 1066800 h 1413164"/>
                <a:gd name="connsiteX59" fmla="*/ 2664691 w 3934691"/>
                <a:gd name="connsiteY59" fmla="*/ 1108364 h 1413164"/>
                <a:gd name="connsiteX60" fmla="*/ 2937164 w 3934691"/>
                <a:gd name="connsiteY60" fmla="*/ 1108364 h 1413164"/>
                <a:gd name="connsiteX61" fmla="*/ 2937164 w 3934691"/>
                <a:gd name="connsiteY61" fmla="*/ 1108364 h 1413164"/>
                <a:gd name="connsiteX62" fmla="*/ 2937164 w 3934691"/>
                <a:gd name="connsiteY62" fmla="*/ 1154546 h 1413164"/>
                <a:gd name="connsiteX63" fmla="*/ 3168073 w 3934691"/>
                <a:gd name="connsiteY63" fmla="*/ 1154546 h 1413164"/>
                <a:gd name="connsiteX64" fmla="*/ 3168073 w 3934691"/>
                <a:gd name="connsiteY64" fmla="*/ 1154546 h 1413164"/>
                <a:gd name="connsiteX65" fmla="*/ 3205018 w 3934691"/>
                <a:gd name="connsiteY65" fmla="*/ 1191491 h 1413164"/>
                <a:gd name="connsiteX66" fmla="*/ 3205018 w 3934691"/>
                <a:gd name="connsiteY66" fmla="*/ 1260764 h 1413164"/>
                <a:gd name="connsiteX67" fmla="*/ 3269673 w 3934691"/>
                <a:gd name="connsiteY67" fmla="*/ 1260764 h 1413164"/>
                <a:gd name="connsiteX68" fmla="*/ 3269673 w 3934691"/>
                <a:gd name="connsiteY68" fmla="*/ 1302328 h 1413164"/>
                <a:gd name="connsiteX69" fmla="*/ 3315855 w 3934691"/>
                <a:gd name="connsiteY69" fmla="*/ 1302328 h 1413164"/>
                <a:gd name="connsiteX70" fmla="*/ 3315855 w 3934691"/>
                <a:gd name="connsiteY70" fmla="*/ 1403928 h 1413164"/>
                <a:gd name="connsiteX71" fmla="*/ 3934691 w 3934691"/>
                <a:gd name="connsiteY71" fmla="*/ 1403928 h 1413164"/>
                <a:gd name="connsiteX72" fmla="*/ 3934691 w 3934691"/>
                <a:gd name="connsiteY72" fmla="*/ 1413164 h 1413164"/>
                <a:gd name="connsiteX73" fmla="*/ 3934691 w 3934691"/>
                <a:gd name="connsiteY73" fmla="*/ 1413164 h 141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934691" h="1413164">
                  <a:moveTo>
                    <a:pt x="0" y="0"/>
                  </a:moveTo>
                  <a:lnTo>
                    <a:pt x="133927" y="0"/>
                  </a:lnTo>
                  <a:lnTo>
                    <a:pt x="133927" y="73891"/>
                  </a:lnTo>
                  <a:lnTo>
                    <a:pt x="438727" y="73891"/>
                  </a:lnTo>
                  <a:lnTo>
                    <a:pt x="438727" y="129309"/>
                  </a:lnTo>
                  <a:lnTo>
                    <a:pt x="512618" y="129309"/>
                  </a:lnTo>
                  <a:cubicBezTo>
                    <a:pt x="523394" y="137006"/>
                    <a:pt x="533590" y="145587"/>
                    <a:pt x="544945" y="152400"/>
                  </a:cubicBezTo>
                  <a:cubicBezTo>
                    <a:pt x="549119" y="154905"/>
                    <a:pt x="554999" y="153978"/>
                    <a:pt x="558800" y="157019"/>
                  </a:cubicBezTo>
                  <a:cubicBezTo>
                    <a:pt x="563134" y="160486"/>
                    <a:pt x="564569" y="166539"/>
                    <a:pt x="568036" y="170873"/>
                  </a:cubicBezTo>
                  <a:cubicBezTo>
                    <a:pt x="579493" y="185193"/>
                    <a:pt x="577032" y="175008"/>
                    <a:pt x="586509" y="193964"/>
                  </a:cubicBezTo>
                  <a:cubicBezTo>
                    <a:pt x="598498" y="217943"/>
                    <a:pt x="582324" y="199017"/>
                    <a:pt x="600364" y="217055"/>
                  </a:cubicBezTo>
                  <a:cubicBezTo>
                    <a:pt x="603524" y="226534"/>
                    <a:pt x="604076" y="235075"/>
                    <a:pt x="614218" y="240146"/>
                  </a:cubicBezTo>
                  <a:cubicBezTo>
                    <a:pt x="622926" y="244500"/>
                    <a:pt x="641927" y="249382"/>
                    <a:pt x="641927" y="249382"/>
                  </a:cubicBezTo>
                  <a:cubicBezTo>
                    <a:pt x="658048" y="265503"/>
                    <a:pt x="647033" y="257242"/>
                    <a:pt x="678873" y="267855"/>
                  </a:cubicBezTo>
                  <a:lnTo>
                    <a:pt x="692727" y="272473"/>
                  </a:lnTo>
                  <a:lnTo>
                    <a:pt x="706582" y="277091"/>
                  </a:lnTo>
                  <a:cubicBezTo>
                    <a:pt x="709661" y="280170"/>
                    <a:pt x="713578" y="282594"/>
                    <a:pt x="715818" y="286328"/>
                  </a:cubicBezTo>
                  <a:cubicBezTo>
                    <a:pt x="725006" y="301643"/>
                    <a:pt x="714277" y="300182"/>
                    <a:pt x="725055" y="300182"/>
                  </a:cubicBezTo>
                  <a:lnTo>
                    <a:pt x="849745" y="300182"/>
                  </a:lnTo>
                  <a:lnTo>
                    <a:pt x="849745" y="300182"/>
                  </a:lnTo>
                  <a:lnTo>
                    <a:pt x="849745" y="341746"/>
                  </a:lnTo>
                  <a:lnTo>
                    <a:pt x="1168400" y="341746"/>
                  </a:lnTo>
                  <a:lnTo>
                    <a:pt x="1168400" y="387928"/>
                  </a:lnTo>
                  <a:lnTo>
                    <a:pt x="1223818" y="411019"/>
                  </a:lnTo>
                  <a:cubicBezTo>
                    <a:pt x="1231515" y="421795"/>
                    <a:pt x="1240096" y="431991"/>
                    <a:pt x="1246909" y="443346"/>
                  </a:cubicBezTo>
                  <a:cubicBezTo>
                    <a:pt x="1249413" y="447520"/>
                    <a:pt x="1249022" y="453026"/>
                    <a:pt x="1251527" y="457200"/>
                  </a:cubicBezTo>
                  <a:cubicBezTo>
                    <a:pt x="1256674" y="465778"/>
                    <a:pt x="1267357" y="469864"/>
                    <a:pt x="1274618" y="475673"/>
                  </a:cubicBezTo>
                  <a:cubicBezTo>
                    <a:pt x="1278018" y="478393"/>
                    <a:pt x="1279961" y="482962"/>
                    <a:pt x="1283855" y="484909"/>
                  </a:cubicBezTo>
                  <a:cubicBezTo>
                    <a:pt x="1292563" y="489263"/>
                    <a:pt x="1311564" y="494146"/>
                    <a:pt x="1311564" y="494146"/>
                  </a:cubicBezTo>
                  <a:cubicBezTo>
                    <a:pt x="1315758" y="500437"/>
                    <a:pt x="1322726" y="512851"/>
                    <a:pt x="1330036" y="517237"/>
                  </a:cubicBezTo>
                  <a:cubicBezTo>
                    <a:pt x="1334210" y="519742"/>
                    <a:pt x="1339273" y="520316"/>
                    <a:pt x="1343891" y="521855"/>
                  </a:cubicBezTo>
                  <a:lnTo>
                    <a:pt x="1357745" y="517237"/>
                  </a:lnTo>
                  <a:lnTo>
                    <a:pt x="1357745" y="521855"/>
                  </a:lnTo>
                  <a:lnTo>
                    <a:pt x="1394691" y="563419"/>
                  </a:lnTo>
                  <a:lnTo>
                    <a:pt x="1653309" y="563419"/>
                  </a:lnTo>
                  <a:lnTo>
                    <a:pt x="1653309" y="604982"/>
                  </a:lnTo>
                  <a:lnTo>
                    <a:pt x="1768764" y="604982"/>
                  </a:lnTo>
                  <a:lnTo>
                    <a:pt x="1898073" y="604982"/>
                  </a:lnTo>
                  <a:cubicBezTo>
                    <a:pt x="1901152" y="618837"/>
                    <a:pt x="1903652" y="632833"/>
                    <a:pt x="1907309" y="646546"/>
                  </a:cubicBezTo>
                  <a:cubicBezTo>
                    <a:pt x="1909817" y="655953"/>
                    <a:pt x="1907309" y="671176"/>
                    <a:pt x="1916545" y="674255"/>
                  </a:cubicBezTo>
                  <a:cubicBezTo>
                    <a:pt x="1934781" y="680333"/>
                    <a:pt x="1925532" y="678873"/>
                    <a:pt x="1944255" y="678873"/>
                  </a:cubicBezTo>
                  <a:lnTo>
                    <a:pt x="1944255" y="678873"/>
                  </a:lnTo>
                  <a:lnTo>
                    <a:pt x="1981200" y="678873"/>
                  </a:lnTo>
                  <a:cubicBezTo>
                    <a:pt x="1988897" y="697346"/>
                    <a:pt x="1995828" y="716156"/>
                    <a:pt x="2004291" y="734291"/>
                  </a:cubicBezTo>
                  <a:cubicBezTo>
                    <a:pt x="2006638" y="739321"/>
                    <a:pt x="2011045" y="743182"/>
                    <a:pt x="2013527" y="748146"/>
                  </a:cubicBezTo>
                  <a:cubicBezTo>
                    <a:pt x="2025516" y="772125"/>
                    <a:pt x="2009341" y="753196"/>
                    <a:pt x="2027382" y="771237"/>
                  </a:cubicBezTo>
                  <a:cubicBezTo>
                    <a:pt x="2032487" y="786551"/>
                    <a:pt x="2032000" y="780223"/>
                    <a:pt x="2032000" y="789709"/>
                  </a:cubicBezTo>
                  <a:lnTo>
                    <a:pt x="2032000" y="789709"/>
                  </a:lnTo>
                  <a:lnTo>
                    <a:pt x="2156691" y="789709"/>
                  </a:lnTo>
                  <a:lnTo>
                    <a:pt x="2156691" y="840509"/>
                  </a:lnTo>
                  <a:lnTo>
                    <a:pt x="2447636" y="840509"/>
                  </a:lnTo>
                  <a:lnTo>
                    <a:pt x="2447636" y="877455"/>
                  </a:lnTo>
                  <a:lnTo>
                    <a:pt x="2530764" y="877455"/>
                  </a:lnTo>
                  <a:lnTo>
                    <a:pt x="2530764" y="942109"/>
                  </a:lnTo>
                  <a:lnTo>
                    <a:pt x="2572327" y="942109"/>
                  </a:lnTo>
                  <a:lnTo>
                    <a:pt x="2572327" y="1025237"/>
                  </a:lnTo>
                  <a:lnTo>
                    <a:pt x="2613891" y="1025237"/>
                  </a:lnTo>
                  <a:lnTo>
                    <a:pt x="2613891" y="1066800"/>
                  </a:lnTo>
                  <a:lnTo>
                    <a:pt x="2664691" y="1066800"/>
                  </a:lnTo>
                  <a:lnTo>
                    <a:pt x="2664691" y="1108364"/>
                  </a:lnTo>
                  <a:lnTo>
                    <a:pt x="2937164" y="1108364"/>
                  </a:lnTo>
                  <a:lnTo>
                    <a:pt x="2937164" y="1108364"/>
                  </a:lnTo>
                  <a:lnTo>
                    <a:pt x="2937164" y="1154546"/>
                  </a:lnTo>
                  <a:lnTo>
                    <a:pt x="3168073" y="1154546"/>
                  </a:lnTo>
                  <a:lnTo>
                    <a:pt x="3168073" y="1154546"/>
                  </a:lnTo>
                  <a:lnTo>
                    <a:pt x="3205018" y="1191491"/>
                  </a:lnTo>
                  <a:lnTo>
                    <a:pt x="3205018" y="1260764"/>
                  </a:lnTo>
                  <a:lnTo>
                    <a:pt x="3269673" y="1260764"/>
                  </a:lnTo>
                  <a:lnTo>
                    <a:pt x="3269673" y="1302328"/>
                  </a:lnTo>
                  <a:lnTo>
                    <a:pt x="3315855" y="1302328"/>
                  </a:lnTo>
                  <a:lnTo>
                    <a:pt x="3315855" y="1403928"/>
                  </a:lnTo>
                  <a:lnTo>
                    <a:pt x="3934691" y="1403928"/>
                  </a:lnTo>
                  <a:lnTo>
                    <a:pt x="3934691" y="1413164"/>
                  </a:lnTo>
                  <a:lnTo>
                    <a:pt x="3934691" y="1413164"/>
                  </a:lnTo>
                </a:path>
              </a:pathLst>
            </a:custGeom>
            <a:noFill/>
            <a:ln w="317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Forme libre 79">
              <a:extLst>
                <a:ext uri="{FF2B5EF4-FFF2-40B4-BE49-F238E27FC236}">
                  <a16:creationId xmlns:a16="http://schemas.microsoft.com/office/drawing/2014/main" id="{ADD3098B-0074-4C9F-F6E7-37DD2E321DC6}"/>
                </a:ext>
              </a:extLst>
            </p:cNvPr>
            <p:cNvSpPr/>
            <p:nvPr/>
          </p:nvSpPr>
          <p:spPr>
            <a:xfrm>
              <a:off x="954087" y="1816569"/>
              <a:ext cx="4419600" cy="1653309"/>
            </a:xfrm>
            <a:custGeom>
              <a:avLst/>
              <a:gdLst>
                <a:gd name="connsiteX0" fmla="*/ 0 w 4419600"/>
                <a:gd name="connsiteY0" fmla="*/ 0 h 1653309"/>
                <a:gd name="connsiteX1" fmla="*/ 133927 w 4419600"/>
                <a:gd name="connsiteY1" fmla="*/ 0 h 1653309"/>
                <a:gd name="connsiteX2" fmla="*/ 133927 w 4419600"/>
                <a:gd name="connsiteY2" fmla="*/ 18472 h 1653309"/>
                <a:gd name="connsiteX3" fmla="*/ 600363 w 4419600"/>
                <a:gd name="connsiteY3" fmla="*/ 18472 h 1653309"/>
                <a:gd name="connsiteX4" fmla="*/ 600363 w 4419600"/>
                <a:gd name="connsiteY4" fmla="*/ 60036 h 1653309"/>
                <a:gd name="connsiteX5" fmla="*/ 651163 w 4419600"/>
                <a:gd name="connsiteY5" fmla="*/ 60036 h 1653309"/>
                <a:gd name="connsiteX6" fmla="*/ 651163 w 4419600"/>
                <a:gd name="connsiteY6" fmla="*/ 106218 h 1653309"/>
                <a:gd name="connsiteX7" fmla="*/ 715818 w 4419600"/>
                <a:gd name="connsiteY7" fmla="*/ 106218 h 1653309"/>
                <a:gd name="connsiteX8" fmla="*/ 715818 w 4419600"/>
                <a:gd name="connsiteY8" fmla="*/ 152400 h 1653309"/>
                <a:gd name="connsiteX9" fmla="*/ 1103745 w 4419600"/>
                <a:gd name="connsiteY9" fmla="*/ 152400 h 1653309"/>
                <a:gd name="connsiteX10" fmla="*/ 1103745 w 4419600"/>
                <a:gd name="connsiteY10" fmla="*/ 189345 h 1653309"/>
                <a:gd name="connsiteX11" fmla="*/ 1191491 w 4419600"/>
                <a:gd name="connsiteY11" fmla="*/ 189345 h 1653309"/>
                <a:gd name="connsiteX12" fmla="*/ 1191491 w 4419600"/>
                <a:gd name="connsiteY12" fmla="*/ 189345 h 1653309"/>
                <a:gd name="connsiteX13" fmla="*/ 1223818 w 4419600"/>
                <a:gd name="connsiteY13" fmla="*/ 221672 h 1653309"/>
                <a:gd name="connsiteX14" fmla="*/ 1260763 w 4419600"/>
                <a:gd name="connsiteY14" fmla="*/ 258617 h 1653309"/>
                <a:gd name="connsiteX15" fmla="*/ 1260763 w 4419600"/>
                <a:gd name="connsiteY15" fmla="*/ 258617 h 1653309"/>
                <a:gd name="connsiteX16" fmla="*/ 1260763 w 4419600"/>
                <a:gd name="connsiteY16" fmla="*/ 258617 h 1653309"/>
                <a:gd name="connsiteX17" fmla="*/ 1260763 w 4419600"/>
                <a:gd name="connsiteY17" fmla="*/ 258617 h 1653309"/>
                <a:gd name="connsiteX18" fmla="*/ 1334654 w 4419600"/>
                <a:gd name="connsiteY18" fmla="*/ 258617 h 1653309"/>
                <a:gd name="connsiteX19" fmla="*/ 1334654 w 4419600"/>
                <a:gd name="connsiteY19" fmla="*/ 332509 h 1653309"/>
                <a:gd name="connsiteX20" fmla="*/ 1560945 w 4419600"/>
                <a:gd name="connsiteY20" fmla="*/ 332509 h 1653309"/>
                <a:gd name="connsiteX21" fmla="*/ 1560945 w 4419600"/>
                <a:gd name="connsiteY21" fmla="*/ 332509 h 1653309"/>
                <a:gd name="connsiteX22" fmla="*/ 1560945 w 4419600"/>
                <a:gd name="connsiteY22" fmla="*/ 374072 h 1653309"/>
                <a:gd name="connsiteX23" fmla="*/ 1870363 w 4419600"/>
                <a:gd name="connsiteY23" fmla="*/ 374072 h 1653309"/>
                <a:gd name="connsiteX24" fmla="*/ 1870363 w 4419600"/>
                <a:gd name="connsiteY24" fmla="*/ 429491 h 1653309"/>
                <a:gd name="connsiteX25" fmla="*/ 1911927 w 4419600"/>
                <a:gd name="connsiteY25" fmla="*/ 466436 h 1653309"/>
                <a:gd name="connsiteX26" fmla="*/ 1921163 w 4419600"/>
                <a:gd name="connsiteY26" fmla="*/ 494145 h 1653309"/>
                <a:gd name="connsiteX27" fmla="*/ 1930400 w 4419600"/>
                <a:gd name="connsiteY27" fmla="*/ 521854 h 1653309"/>
                <a:gd name="connsiteX28" fmla="*/ 1939636 w 4419600"/>
                <a:gd name="connsiteY28" fmla="*/ 549563 h 1653309"/>
                <a:gd name="connsiteX29" fmla="*/ 1948872 w 4419600"/>
                <a:gd name="connsiteY29" fmla="*/ 563418 h 1653309"/>
                <a:gd name="connsiteX30" fmla="*/ 1958109 w 4419600"/>
                <a:gd name="connsiteY30" fmla="*/ 591127 h 1653309"/>
                <a:gd name="connsiteX31" fmla="*/ 1985818 w 4419600"/>
                <a:gd name="connsiteY31" fmla="*/ 600363 h 1653309"/>
                <a:gd name="connsiteX32" fmla="*/ 1999672 w 4419600"/>
                <a:gd name="connsiteY32" fmla="*/ 604982 h 1653309"/>
                <a:gd name="connsiteX33" fmla="*/ 2105891 w 4419600"/>
                <a:gd name="connsiteY33" fmla="*/ 604982 h 1653309"/>
                <a:gd name="connsiteX34" fmla="*/ 2105891 w 4419600"/>
                <a:gd name="connsiteY34" fmla="*/ 604982 h 1653309"/>
                <a:gd name="connsiteX35" fmla="*/ 2105891 w 4419600"/>
                <a:gd name="connsiteY35" fmla="*/ 660400 h 1653309"/>
                <a:gd name="connsiteX36" fmla="*/ 2512291 w 4419600"/>
                <a:gd name="connsiteY36" fmla="*/ 660400 h 1653309"/>
                <a:gd name="connsiteX37" fmla="*/ 2516909 w 4419600"/>
                <a:gd name="connsiteY37" fmla="*/ 706582 h 1653309"/>
                <a:gd name="connsiteX38" fmla="*/ 2540000 w 4419600"/>
                <a:gd name="connsiteY38" fmla="*/ 738909 h 1653309"/>
                <a:gd name="connsiteX39" fmla="*/ 2549236 w 4419600"/>
                <a:gd name="connsiteY39" fmla="*/ 771236 h 1653309"/>
                <a:gd name="connsiteX40" fmla="*/ 2558472 w 4419600"/>
                <a:gd name="connsiteY40" fmla="*/ 798945 h 1653309"/>
                <a:gd name="connsiteX41" fmla="*/ 2563091 w 4419600"/>
                <a:gd name="connsiteY41" fmla="*/ 822036 h 1653309"/>
                <a:gd name="connsiteX42" fmla="*/ 2567709 w 4419600"/>
                <a:gd name="connsiteY42" fmla="*/ 840509 h 1653309"/>
                <a:gd name="connsiteX43" fmla="*/ 2609272 w 4419600"/>
                <a:gd name="connsiteY43" fmla="*/ 840509 h 1653309"/>
                <a:gd name="connsiteX44" fmla="*/ 2609272 w 4419600"/>
                <a:gd name="connsiteY44" fmla="*/ 942109 h 1653309"/>
                <a:gd name="connsiteX45" fmla="*/ 2987963 w 4419600"/>
                <a:gd name="connsiteY45" fmla="*/ 942109 h 1653309"/>
                <a:gd name="connsiteX46" fmla="*/ 2987963 w 4419600"/>
                <a:gd name="connsiteY46" fmla="*/ 1006763 h 1653309"/>
                <a:gd name="connsiteX47" fmla="*/ 3052618 w 4419600"/>
                <a:gd name="connsiteY47" fmla="*/ 1006763 h 1653309"/>
                <a:gd name="connsiteX48" fmla="*/ 3052618 w 4419600"/>
                <a:gd name="connsiteY48" fmla="*/ 1057563 h 1653309"/>
                <a:gd name="connsiteX49" fmla="*/ 3177309 w 4419600"/>
                <a:gd name="connsiteY49" fmla="*/ 1057563 h 1653309"/>
                <a:gd name="connsiteX50" fmla="*/ 3177309 w 4419600"/>
                <a:gd name="connsiteY50" fmla="*/ 1122218 h 1653309"/>
                <a:gd name="connsiteX51" fmla="*/ 3278909 w 4419600"/>
                <a:gd name="connsiteY51" fmla="*/ 1122218 h 1653309"/>
                <a:gd name="connsiteX52" fmla="*/ 3278909 w 4419600"/>
                <a:gd name="connsiteY52" fmla="*/ 1209963 h 1653309"/>
                <a:gd name="connsiteX53" fmla="*/ 3759200 w 4419600"/>
                <a:gd name="connsiteY53" fmla="*/ 1209963 h 1653309"/>
                <a:gd name="connsiteX54" fmla="*/ 3759200 w 4419600"/>
                <a:gd name="connsiteY54" fmla="*/ 1288472 h 1653309"/>
                <a:gd name="connsiteX55" fmla="*/ 4419600 w 4419600"/>
                <a:gd name="connsiteY55" fmla="*/ 1288472 h 1653309"/>
                <a:gd name="connsiteX56" fmla="*/ 4419600 w 4419600"/>
                <a:gd name="connsiteY56" fmla="*/ 1653309 h 165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9600" h="1653309">
                  <a:moveTo>
                    <a:pt x="0" y="0"/>
                  </a:moveTo>
                  <a:lnTo>
                    <a:pt x="133927" y="0"/>
                  </a:lnTo>
                  <a:lnTo>
                    <a:pt x="133927" y="18472"/>
                  </a:lnTo>
                  <a:lnTo>
                    <a:pt x="600363" y="18472"/>
                  </a:lnTo>
                  <a:lnTo>
                    <a:pt x="600363" y="60036"/>
                  </a:lnTo>
                  <a:lnTo>
                    <a:pt x="651163" y="60036"/>
                  </a:lnTo>
                  <a:lnTo>
                    <a:pt x="651163" y="106218"/>
                  </a:lnTo>
                  <a:lnTo>
                    <a:pt x="715818" y="106218"/>
                  </a:lnTo>
                  <a:lnTo>
                    <a:pt x="715818" y="152400"/>
                  </a:lnTo>
                  <a:lnTo>
                    <a:pt x="1103745" y="152400"/>
                  </a:lnTo>
                  <a:lnTo>
                    <a:pt x="1103745" y="189345"/>
                  </a:lnTo>
                  <a:lnTo>
                    <a:pt x="1191491" y="189345"/>
                  </a:lnTo>
                  <a:lnTo>
                    <a:pt x="1191491" y="189345"/>
                  </a:lnTo>
                  <a:lnTo>
                    <a:pt x="1223818" y="221672"/>
                  </a:lnTo>
                  <a:lnTo>
                    <a:pt x="1260763" y="258617"/>
                  </a:lnTo>
                  <a:lnTo>
                    <a:pt x="1260763" y="258617"/>
                  </a:lnTo>
                  <a:lnTo>
                    <a:pt x="1260763" y="258617"/>
                  </a:lnTo>
                  <a:lnTo>
                    <a:pt x="1260763" y="258617"/>
                  </a:lnTo>
                  <a:lnTo>
                    <a:pt x="1334654" y="258617"/>
                  </a:lnTo>
                  <a:lnTo>
                    <a:pt x="1334654" y="332509"/>
                  </a:lnTo>
                  <a:lnTo>
                    <a:pt x="1560945" y="332509"/>
                  </a:lnTo>
                  <a:lnTo>
                    <a:pt x="1560945" y="332509"/>
                  </a:lnTo>
                  <a:lnTo>
                    <a:pt x="1560945" y="374072"/>
                  </a:lnTo>
                  <a:lnTo>
                    <a:pt x="1870363" y="374072"/>
                  </a:lnTo>
                  <a:lnTo>
                    <a:pt x="1870363" y="429491"/>
                  </a:lnTo>
                  <a:cubicBezTo>
                    <a:pt x="1887885" y="442007"/>
                    <a:pt x="1903444" y="447348"/>
                    <a:pt x="1911927" y="466436"/>
                  </a:cubicBezTo>
                  <a:cubicBezTo>
                    <a:pt x="1915881" y="475333"/>
                    <a:pt x="1918084" y="484909"/>
                    <a:pt x="1921163" y="494145"/>
                  </a:cubicBezTo>
                  <a:lnTo>
                    <a:pt x="1930400" y="521854"/>
                  </a:lnTo>
                  <a:cubicBezTo>
                    <a:pt x="1930400" y="521855"/>
                    <a:pt x="1939635" y="549562"/>
                    <a:pt x="1939636" y="549563"/>
                  </a:cubicBezTo>
                  <a:cubicBezTo>
                    <a:pt x="1942715" y="554181"/>
                    <a:pt x="1946618" y="558346"/>
                    <a:pt x="1948872" y="563418"/>
                  </a:cubicBezTo>
                  <a:cubicBezTo>
                    <a:pt x="1952826" y="572315"/>
                    <a:pt x="1948873" y="588048"/>
                    <a:pt x="1958109" y="591127"/>
                  </a:cubicBezTo>
                  <a:lnTo>
                    <a:pt x="1985818" y="600363"/>
                  </a:lnTo>
                  <a:lnTo>
                    <a:pt x="1999672" y="604982"/>
                  </a:lnTo>
                  <a:lnTo>
                    <a:pt x="2105891" y="604982"/>
                  </a:lnTo>
                  <a:lnTo>
                    <a:pt x="2105891" y="604982"/>
                  </a:lnTo>
                  <a:lnTo>
                    <a:pt x="2105891" y="660400"/>
                  </a:lnTo>
                  <a:lnTo>
                    <a:pt x="2512291" y="660400"/>
                  </a:lnTo>
                  <a:lnTo>
                    <a:pt x="2516909" y="706582"/>
                  </a:lnTo>
                  <a:cubicBezTo>
                    <a:pt x="2524606" y="717358"/>
                    <a:pt x="2533187" y="727554"/>
                    <a:pt x="2540000" y="738909"/>
                  </a:cubicBezTo>
                  <a:cubicBezTo>
                    <a:pt x="2543104" y="744083"/>
                    <a:pt x="2548028" y="767210"/>
                    <a:pt x="2549236" y="771236"/>
                  </a:cubicBezTo>
                  <a:cubicBezTo>
                    <a:pt x="2552033" y="780561"/>
                    <a:pt x="2556562" y="789398"/>
                    <a:pt x="2558472" y="798945"/>
                  </a:cubicBezTo>
                  <a:cubicBezTo>
                    <a:pt x="2560012" y="806642"/>
                    <a:pt x="2561187" y="814421"/>
                    <a:pt x="2563091" y="822036"/>
                  </a:cubicBezTo>
                  <a:cubicBezTo>
                    <a:pt x="2568196" y="842454"/>
                    <a:pt x="2567709" y="829409"/>
                    <a:pt x="2567709" y="840509"/>
                  </a:cubicBezTo>
                  <a:lnTo>
                    <a:pt x="2609272" y="840509"/>
                  </a:lnTo>
                  <a:lnTo>
                    <a:pt x="2609272" y="942109"/>
                  </a:lnTo>
                  <a:lnTo>
                    <a:pt x="2987963" y="942109"/>
                  </a:lnTo>
                  <a:lnTo>
                    <a:pt x="2987963" y="1006763"/>
                  </a:lnTo>
                  <a:lnTo>
                    <a:pt x="3052618" y="1006763"/>
                  </a:lnTo>
                  <a:lnTo>
                    <a:pt x="3052618" y="1057563"/>
                  </a:lnTo>
                  <a:lnTo>
                    <a:pt x="3177309" y="1057563"/>
                  </a:lnTo>
                  <a:lnTo>
                    <a:pt x="3177309" y="1122218"/>
                  </a:lnTo>
                  <a:lnTo>
                    <a:pt x="3278909" y="1122218"/>
                  </a:lnTo>
                  <a:lnTo>
                    <a:pt x="3278909" y="1209963"/>
                  </a:lnTo>
                  <a:lnTo>
                    <a:pt x="3759200" y="1209963"/>
                  </a:lnTo>
                  <a:lnTo>
                    <a:pt x="3759200" y="1288472"/>
                  </a:lnTo>
                  <a:lnTo>
                    <a:pt x="4419600" y="1288472"/>
                  </a:lnTo>
                  <a:lnTo>
                    <a:pt x="4419600" y="1653309"/>
                  </a:lnTo>
                </a:path>
              </a:pathLst>
            </a:custGeom>
            <a:no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Forme libre 86">
              <a:extLst>
                <a:ext uri="{FF2B5EF4-FFF2-40B4-BE49-F238E27FC236}">
                  <a16:creationId xmlns:a16="http://schemas.microsoft.com/office/drawing/2014/main" id="{53D58A63-94D2-6441-4966-1F5A4298E31E}"/>
                </a:ext>
              </a:extLst>
            </p:cNvPr>
            <p:cNvSpPr/>
            <p:nvPr/>
          </p:nvSpPr>
          <p:spPr>
            <a:xfrm>
              <a:off x="6734449" y="1726547"/>
              <a:ext cx="4842457" cy="1793105"/>
            </a:xfrm>
            <a:custGeom>
              <a:avLst/>
              <a:gdLst>
                <a:gd name="connsiteX0" fmla="*/ 0 w 4842457"/>
                <a:gd name="connsiteY0" fmla="*/ 0 h 1815921"/>
                <a:gd name="connsiteX1" fmla="*/ 0 w 4842457"/>
                <a:gd name="connsiteY1" fmla="*/ 1815921 h 1815921"/>
                <a:gd name="connsiteX2" fmla="*/ 4842457 w 4842457"/>
                <a:gd name="connsiteY2" fmla="*/ 1815921 h 181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2457" h="1815921">
                  <a:moveTo>
                    <a:pt x="0" y="0"/>
                  </a:moveTo>
                  <a:lnTo>
                    <a:pt x="0" y="1815921"/>
                  </a:lnTo>
                  <a:lnTo>
                    <a:pt x="4842457" y="1815921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ZoneTexte 87">
              <a:extLst>
                <a:ext uri="{FF2B5EF4-FFF2-40B4-BE49-F238E27FC236}">
                  <a16:creationId xmlns:a16="http://schemas.microsoft.com/office/drawing/2014/main" id="{FF211FD3-62D2-4565-525F-69F152F4C17C}"/>
                </a:ext>
              </a:extLst>
            </p:cNvPr>
            <p:cNvSpPr txBox="1"/>
            <p:nvPr/>
          </p:nvSpPr>
          <p:spPr>
            <a:xfrm>
              <a:off x="6289501" y="1718368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89" name="ZoneTexte 88">
              <a:extLst>
                <a:ext uri="{FF2B5EF4-FFF2-40B4-BE49-F238E27FC236}">
                  <a16:creationId xmlns:a16="http://schemas.microsoft.com/office/drawing/2014/main" id="{7CBF10FF-E9FA-C30A-914B-E8C4A2C4EBB6}"/>
                </a:ext>
              </a:extLst>
            </p:cNvPr>
            <p:cNvSpPr txBox="1"/>
            <p:nvPr/>
          </p:nvSpPr>
          <p:spPr>
            <a:xfrm>
              <a:off x="6289501" y="2051437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90" name="ZoneTexte 89">
              <a:extLst>
                <a:ext uri="{FF2B5EF4-FFF2-40B4-BE49-F238E27FC236}">
                  <a16:creationId xmlns:a16="http://schemas.microsoft.com/office/drawing/2014/main" id="{7A4354A7-EB76-27B7-D3AA-902FE04CEC93}"/>
                </a:ext>
              </a:extLst>
            </p:cNvPr>
            <p:cNvSpPr txBox="1"/>
            <p:nvPr/>
          </p:nvSpPr>
          <p:spPr>
            <a:xfrm>
              <a:off x="6289501" y="238450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91" name="ZoneTexte 90">
              <a:extLst>
                <a:ext uri="{FF2B5EF4-FFF2-40B4-BE49-F238E27FC236}">
                  <a16:creationId xmlns:a16="http://schemas.microsoft.com/office/drawing/2014/main" id="{2319D1A1-8A43-25AB-50A0-BD0D819EE442}"/>
                </a:ext>
              </a:extLst>
            </p:cNvPr>
            <p:cNvSpPr txBox="1"/>
            <p:nvPr/>
          </p:nvSpPr>
          <p:spPr>
            <a:xfrm>
              <a:off x="6289501" y="2717575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92" name="ZoneTexte 91">
              <a:extLst>
                <a:ext uri="{FF2B5EF4-FFF2-40B4-BE49-F238E27FC236}">
                  <a16:creationId xmlns:a16="http://schemas.microsoft.com/office/drawing/2014/main" id="{A9F2B10F-F475-DDE6-D7B4-CB209B7043B8}"/>
                </a:ext>
              </a:extLst>
            </p:cNvPr>
            <p:cNvSpPr txBox="1"/>
            <p:nvPr/>
          </p:nvSpPr>
          <p:spPr>
            <a:xfrm>
              <a:off x="6289501" y="3050644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93" name="ZoneTexte 92">
              <a:extLst>
                <a:ext uri="{FF2B5EF4-FFF2-40B4-BE49-F238E27FC236}">
                  <a16:creationId xmlns:a16="http://schemas.microsoft.com/office/drawing/2014/main" id="{4A69EC44-6D06-93FA-8B35-DD32F538453F}"/>
                </a:ext>
              </a:extLst>
            </p:cNvPr>
            <p:cNvSpPr txBox="1"/>
            <p:nvPr/>
          </p:nvSpPr>
          <p:spPr>
            <a:xfrm>
              <a:off x="6289501" y="3383711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94" name="ZoneTexte 93">
              <a:extLst>
                <a:ext uri="{FF2B5EF4-FFF2-40B4-BE49-F238E27FC236}">
                  <a16:creationId xmlns:a16="http://schemas.microsoft.com/office/drawing/2014/main" id="{3E7E5AFB-A221-00E0-3F96-F2662E225B4A}"/>
                </a:ext>
              </a:extLst>
            </p:cNvPr>
            <p:cNvSpPr txBox="1"/>
            <p:nvPr/>
          </p:nvSpPr>
          <p:spPr>
            <a:xfrm>
              <a:off x="6587951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3B28AF63-2317-F1A5-41AA-C1A052AC96CA}"/>
                </a:ext>
              </a:extLst>
            </p:cNvPr>
            <p:cNvSpPr txBox="1"/>
            <p:nvPr/>
          </p:nvSpPr>
          <p:spPr>
            <a:xfrm>
              <a:off x="6897099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96" name="ZoneTexte 95">
              <a:extLst>
                <a:ext uri="{FF2B5EF4-FFF2-40B4-BE49-F238E27FC236}">
                  <a16:creationId xmlns:a16="http://schemas.microsoft.com/office/drawing/2014/main" id="{873D0B7C-3CBE-7FD7-618F-4C4CEE057529}"/>
                </a:ext>
              </a:extLst>
            </p:cNvPr>
            <p:cNvSpPr txBox="1"/>
            <p:nvPr/>
          </p:nvSpPr>
          <p:spPr>
            <a:xfrm>
              <a:off x="7206247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9AA30F93-2C61-EAD3-0ECD-7806BFEB5C63}"/>
                </a:ext>
              </a:extLst>
            </p:cNvPr>
            <p:cNvSpPr txBox="1"/>
            <p:nvPr/>
          </p:nvSpPr>
          <p:spPr>
            <a:xfrm>
              <a:off x="7515395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98" name="ZoneTexte 97">
              <a:extLst>
                <a:ext uri="{FF2B5EF4-FFF2-40B4-BE49-F238E27FC236}">
                  <a16:creationId xmlns:a16="http://schemas.microsoft.com/office/drawing/2014/main" id="{686CFF98-9D3A-A668-FC64-6B2EACD852E5}"/>
                </a:ext>
              </a:extLst>
            </p:cNvPr>
            <p:cNvSpPr txBox="1"/>
            <p:nvPr/>
          </p:nvSpPr>
          <p:spPr>
            <a:xfrm>
              <a:off x="7824543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99" name="ZoneTexte 98">
              <a:extLst>
                <a:ext uri="{FF2B5EF4-FFF2-40B4-BE49-F238E27FC236}">
                  <a16:creationId xmlns:a16="http://schemas.microsoft.com/office/drawing/2014/main" id="{DBDA1EFD-2B3E-ABEC-61F6-38C7294C5777}"/>
                </a:ext>
              </a:extLst>
            </p:cNvPr>
            <p:cNvSpPr txBox="1"/>
            <p:nvPr/>
          </p:nvSpPr>
          <p:spPr>
            <a:xfrm>
              <a:off x="8133691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100" name="ZoneTexte 99">
              <a:extLst>
                <a:ext uri="{FF2B5EF4-FFF2-40B4-BE49-F238E27FC236}">
                  <a16:creationId xmlns:a16="http://schemas.microsoft.com/office/drawing/2014/main" id="{7E3FBDE2-0251-007A-2260-6EC5CFCBA3DD}"/>
                </a:ext>
              </a:extLst>
            </p:cNvPr>
            <p:cNvSpPr txBox="1"/>
            <p:nvPr/>
          </p:nvSpPr>
          <p:spPr>
            <a:xfrm>
              <a:off x="8442839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101" name="ZoneTexte 100">
              <a:extLst>
                <a:ext uri="{FF2B5EF4-FFF2-40B4-BE49-F238E27FC236}">
                  <a16:creationId xmlns:a16="http://schemas.microsoft.com/office/drawing/2014/main" id="{88E5ABFF-694C-B7AC-87F9-17DF5B60098C}"/>
                </a:ext>
              </a:extLst>
            </p:cNvPr>
            <p:cNvSpPr txBox="1"/>
            <p:nvPr/>
          </p:nvSpPr>
          <p:spPr>
            <a:xfrm>
              <a:off x="8751987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E88B1226-4FD9-E7A8-2CD4-4BE2E5DC9E60}"/>
                </a:ext>
              </a:extLst>
            </p:cNvPr>
            <p:cNvSpPr txBox="1"/>
            <p:nvPr/>
          </p:nvSpPr>
          <p:spPr>
            <a:xfrm>
              <a:off x="9061135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</a:t>
              </a:r>
            </a:p>
          </p:txBody>
        </p:sp>
        <p:sp>
          <p:nvSpPr>
            <p:cNvPr id="103" name="ZoneTexte 102">
              <a:extLst>
                <a:ext uri="{FF2B5EF4-FFF2-40B4-BE49-F238E27FC236}">
                  <a16:creationId xmlns:a16="http://schemas.microsoft.com/office/drawing/2014/main" id="{BC9BCB07-B862-FDE1-2C91-DDE26C5E0C9F}"/>
                </a:ext>
              </a:extLst>
            </p:cNvPr>
            <p:cNvSpPr txBox="1"/>
            <p:nvPr/>
          </p:nvSpPr>
          <p:spPr>
            <a:xfrm>
              <a:off x="9370283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</a:t>
              </a:r>
            </a:p>
          </p:txBody>
        </p:sp>
        <p:sp>
          <p:nvSpPr>
            <p:cNvPr id="104" name="ZoneTexte 103">
              <a:extLst>
                <a:ext uri="{FF2B5EF4-FFF2-40B4-BE49-F238E27FC236}">
                  <a16:creationId xmlns:a16="http://schemas.microsoft.com/office/drawing/2014/main" id="{AD87122B-3988-994F-8A30-FFA8AA6D48CA}"/>
                </a:ext>
              </a:extLst>
            </p:cNvPr>
            <p:cNvSpPr txBox="1"/>
            <p:nvPr/>
          </p:nvSpPr>
          <p:spPr>
            <a:xfrm>
              <a:off x="9679431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105" name="ZoneTexte 104">
              <a:extLst>
                <a:ext uri="{FF2B5EF4-FFF2-40B4-BE49-F238E27FC236}">
                  <a16:creationId xmlns:a16="http://schemas.microsoft.com/office/drawing/2014/main" id="{DF1A32FD-CF5E-5A98-343A-1B3DD100F3FF}"/>
                </a:ext>
              </a:extLst>
            </p:cNvPr>
            <p:cNvSpPr txBox="1"/>
            <p:nvPr/>
          </p:nvSpPr>
          <p:spPr>
            <a:xfrm>
              <a:off x="9988579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</a:t>
              </a:r>
            </a:p>
          </p:txBody>
        </p:sp>
        <p:sp>
          <p:nvSpPr>
            <p:cNvPr id="106" name="ZoneTexte 105">
              <a:extLst>
                <a:ext uri="{FF2B5EF4-FFF2-40B4-BE49-F238E27FC236}">
                  <a16:creationId xmlns:a16="http://schemas.microsoft.com/office/drawing/2014/main" id="{1BCED7A0-170A-AD0B-24F3-1E1BC7B15A1E}"/>
                </a:ext>
              </a:extLst>
            </p:cNvPr>
            <p:cNvSpPr txBox="1"/>
            <p:nvPr/>
          </p:nvSpPr>
          <p:spPr>
            <a:xfrm>
              <a:off x="10297727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</a:t>
              </a:r>
            </a:p>
          </p:txBody>
        </p:sp>
        <p:sp>
          <p:nvSpPr>
            <p:cNvPr id="107" name="ZoneTexte 106">
              <a:extLst>
                <a:ext uri="{FF2B5EF4-FFF2-40B4-BE49-F238E27FC236}">
                  <a16:creationId xmlns:a16="http://schemas.microsoft.com/office/drawing/2014/main" id="{FE58967B-60DB-D86E-8BD5-CCA1420AC33F}"/>
                </a:ext>
              </a:extLst>
            </p:cNvPr>
            <p:cNvSpPr txBox="1"/>
            <p:nvPr/>
          </p:nvSpPr>
          <p:spPr>
            <a:xfrm>
              <a:off x="10606875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13</a:t>
              </a:r>
            </a:p>
          </p:txBody>
        </p:sp>
        <p:sp>
          <p:nvSpPr>
            <p:cNvPr id="108" name="ZoneTexte 107">
              <a:extLst>
                <a:ext uri="{FF2B5EF4-FFF2-40B4-BE49-F238E27FC236}">
                  <a16:creationId xmlns:a16="http://schemas.microsoft.com/office/drawing/2014/main" id="{B16BBCCA-ACA2-66D1-43DD-825FC2184D31}"/>
                </a:ext>
              </a:extLst>
            </p:cNvPr>
            <p:cNvSpPr txBox="1"/>
            <p:nvPr/>
          </p:nvSpPr>
          <p:spPr>
            <a:xfrm>
              <a:off x="10916023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</a:t>
              </a:r>
            </a:p>
          </p:txBody>
        </p:sp>
        <p:sp>
          <p:nvSpPr>
            <p:cNvPr id="109" name="ZoneTexte 108">
              <a:extLst>
                <a:ext uri="{FF2B5EF4-FFF2-40B4-BE49-F238E27FC236}">
                  <a16:creationId xmlns:a16="http://schemas.microsoft.com/office/drawing/2014/main" id="{1B5AE338-92B9-FCC1-0660-E04933718CC0}"/>
                </a:ext>
              </a:extLst>
            </p:cNvPr>
            <p:cNvSpPr txBox="1"/>
            <p:nvPr/>
          </p:nvSpPr>
          <p:spPr>
            <a:xfrm>
              <a:off x="11225164" y="3532936"/>
              <a:ext cx="40357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</a:t>
              </a:r>
            </a:p>
          </p:txBody>
        </p:sp>
        <p:sp>
          <p:nvSpPr>
            <p:cNvPr id="110" name="ZoneTexte 109">
              <a:extLst>
                <a:ext uri="{FF2B5EF4-FFF2-40B4-BE49-F238E27FC236}">
                  <a16:creationId xmlns:a16="http://schemas.microsoft.com/office/drawing/2014/main" id="{A6494ABA-B223-E8F4-8091-E3A2A27A3B4C}"/>
                </a:ext>
              </a:extLst>
            </p:cNvPr>
            <p:cNvSpPr txBox="1"/>
            <p:nvPr/>
          </p:nvSpPr>
          <p:spPr>
            <a:xfrm>
              <a:off x="6720066" y="3711521"/>
              <a:ext cx="4862944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Temps </a:t>
              </a: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(mois)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1" name="Groupe 110">
              <a:extLst>
                <a:ext uri="{FF2B5EF4-FFF2-40B4-BE49-F238E27FC236}">
                  <a16:creationId xmlns:a16="http://schemas.microsoft.com/office/drawing/2014/main" id="{37D09714-16C5-3F5E-5317-18AEF4A9E66F}"/>
                </a:ext>
              </a:extLst>
            </p:cNvPr>
            <p:cNvGrpSpPr/>
            <p:nvPr/>
          </p:nvGrpSpPr>
          <p:grpSpPr>
            <a:xfrm>
              <a:off x="6587951" y="4018136"/>
              <a:ext cx="5040790" cy="323165"/>
              <a:chOff x="800099" y="3933056"/>
              <a:chExt cx="5040790" cy="323165"/>
            </a:xfrm>
          </p:grpSpPr>
          <p:sp>
            <p:nvSpPr>
              <p:cNvPr id="112" name="ZoneTexte 111">
                <a:extLst>
                  <a:ext uri="{FF2B5EF4-FFF2-40B4-BE49-F238E27FC236}">
                    <a16:creationId xmlns:a16="http://schemas.microsoft.com/office/drawing/2014/main" id="{C73BE9C5-838C-803B-DD77-2A31C78AA819}"/>
                  </a:ext>
                </a:extLst>
              </p:cNvPr>
              <p:cNvSpPr txBox="1"/>
              <p:nvPr/>
            </p:nvSpPr>
            <p:spPr>
              <a:xfrm>
                <a:off x="800099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83</a:t>
                </a:r>
              </a:p>
            </p:txBody>
          </p:sp>
          <p:sp>
            <p:nvSpPr>
              <p:cNvPr id="113" name="ZoneTexte 112">
                <a:extLst>
                  <a:ext uri="{FF2B5EF4-FFF2-40B4-BE49-F238E27FC236}">
                    <a16:creationId xmlns:a16="http://schemas.microsoft.com/office/drawing/2014/main" id="{1A76009F-402B-AD02-A9EB-ED992D8D1A99}"/>
                  </a:ext>
                </a:extLst>
              </p:cNvPr>
              <p:cNvSpPr txBox="1"/>
              <p:nvPr/>
            </p:nvSpPr>
            <p:spPr>
              <a:xfrm>
                <a:off x="1109247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76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79</a:t>
                </a:r>
              </a:p>
            </p:txBody>
          </p:sp>
          <p:sp>
            <p:nvSpPr>
              <p:cNvPr id="114" name="ZoneTexte 113">
                <a:extLst>
                  <a:ext uri="{FF2B5EF4-FFF2-40B4-BE49-F238E27FC236}">
                    <a16:creationId xmlns:a16="http://schemas.microsoft.com/office/drawing/2014/main" id="{F81C4335-6A53-11D6-C5EA-4C2EF2F2ED1C}"/>
                  </a:ext>
                </a:extLst>
              </p:cNvPr>
              <p:cNvSpPr txBox="1"/>
              <p:nvPr/>
            </p:nvSpPr>
            <p:spPr>
              <a:xfrm>
                <a:off x="1418395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75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76</a:t>
                </a:r>
              </a:p>
            </p:txBody>
          </p:sp>
          <p:sp>
            <p:nvSpPr>
              <p:cNvPr id="115" name="ZoneTexte 114">
                <a:extLst>
                  <a:ext uri="{FF2B5EF4-FFF2-40B4-BE49-F238E27FC236}">
                    <a16:creationId xmlns:a16="http://schemas.microsoft.com/office/drawing/2014/main" id="{72BF3990-A2A3-22B8-5B21-87A815C0FABF}"/>
                  </a:ext>
                </a:extLst>
              </p:cNvPr>
              <p:cNvSpPr txBox="1"/>
              <p:nvPr/>
            </p:nvSpPr>
            <p:spPr>
              <a:xfrm>
                <a:off x="1727543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71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73</a:t>
                </a:r>
              </a:p>
            </p:txBody>
          </p:sp>
          <p:sp>
            <p:nvSpPr>
              <p:cNvPr id="116" name="ZoneTexte 115">
                <a:extLst>
                  <a:ext uri="{FF2B5EF4-FFF2-40B4-BE49-F238E27FC236}">
                    <a16:creationId xmlns:a16="http://schemas.microsoft.com/office/drawing/2014/main" id="{D7E0D039-5156-D926-F5A3-DA31211ECD8F}"/>
                  </a:ext>
                </a:extLst>
              </p:cNvPr>
              <p:cNvSpPr txBox="1"/>
              <p:nvPr/>
            </p:nvSpPr>
            <p:spPr>
              <a:xfrm>
                <a:off x="2036691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71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71</a:t>
                </a:r>
              </a:p>
            </p:txBody>
          </p:sp>
          <p:sp>
            <p:nvSpPr>
              <p:cNvPr id="117" name="ZoneTexte 116">
                <a:extLst>
                  <a:ext uri="{FF2B5EF4-FFF2-40B4-BE49-F238E27FC236}">
                    <a16:creationId xmlns:a16="http://schemas.microsoft.com/office/drawing/2014/main" id="{3817E2A2-B0E4-10F0-98CD-BBFC94D74B45}"/>
                  </a:ext>
                </a:extLst>
              </p:cNvPr>
              <p:cNvSpPr txBox="1"/>
              <p:nvPr/>
            </p:nvSpPr>
            <p:spPr>
              <a:xfrm>
                <a:off x="2345839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68</a:t>
                </a:r>
              </a:p>
            </p:txBody>
          </p:sp>
          <p:sp>
            <p:nvSpPr>
              <p:cNvPr id="118" name="ZoneTexte 117">
                <a:extLst>
                  <a:ext uri="{FF2B5EF4-FFF2-40B4-BE49-F238E27FC236}">
                    <a16:creationId xmlns:a16="http://schemas.microsoft.com/office/drawing/2014/main" id="{7634F92C-4234-47DA-C876-A3E3457F7921}"/>
                  </a:ext>
                </a:extLst>
              </p:cNvPr>
              <p:cNvSpPr txBox="1"/>
              <p:nvPr/>
            </p:nvSpPr>
            <p:spPr>
              <a:xfrm>
                <a:off x="2654987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67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66</a:t>
                </a:r>
              </a:p>
            </p:txBody>
          </p:sp>
          <p:sp>
            <p:nvSpPr>
              <p:cNvPr id="119" name="ZoneTexte 118">
                <a:extLst>
                  <a:ext uri="{FF2B5EF4-FFF2-40B4-BE49-F238E27FC236}">
                    <a16:creationId xmlns:a16="http://schemas.microsoft.com/office/drawing/2014/main" id="{E64B05A6-BC64-DE91-77A9-7AB6F6BE7EDD}"/>
                  </a:ext>
                </a:extLst>
              </p:cNvPr>
              <p:cNvSpPr txBox="1"/>
              <p:nvPr/>
            </p:nvSpPr>
            <p:spPr>
              <a:xfrm>
                <a:off x="2964135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59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62</a:t>
                </a:r>
              </a:p>
            </p:txBody>
          </p:sp>
          <p:sp>
            <p:nvSpPr>
              <p:cNvPr id="120" name="ZoneTexte 119">
                <a:extLst>
                  <a:ext uri="{FF2B5EF4-FFF2-40B4-BE49-F238E27FC236}">
                    <a16:creationId xmlns:a16="http://schemas.microsoft.com/office/drawing/2014/main" id="{BAAFC319-559C-DA3E-C02C-F472FA191FB0}"/>
                  </a:ext>
                </a:extLst>
              </p:cNvPr>
              <p:cNvSpPr txBox="1"/>
              <p:nvPr/>
            </p:nvSpPr>
            <p:spPr>
              <a:xfrm>
                <a:off x="3273283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57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60</a:t>
                </a:r>
              </a:p>
            </p:txBody>
          </p:sp>
          <p:sp>
            <p:nvSpPr>
              <p:cNvPr id="121" name="ZoneTexte 120">
                <a:extLst>
                  <a:ext uri="{FF2B5EF4-FFF2-40B4-BE49-F238E27FC236}">
                    <a16:creationId xmlns:a16="http://schemas.microsoft.com/office/drawing/2014/main" id="{3473CB9D-1D4F-AE2E-2592-2C0813B90CA4}"/>
                  </a:ext>
                </a:extLst>
              </p:cNvPr>
              <p:cNvSpPr txBox="1"/>
              <p:nvPr/>
            </p:nvSpPr>
            <p:spPr>
              <a:xfrm>
                <a:off x="3582431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45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48</a:t>
                </a:r>
              </a:p>
            </p:txBody>
          </p:sp>
          <p:sp>
            <p:nvSpPr>
              <p:cNvPr id="122" name="ZoneTexte 121">
                <a:extLst>
                  <a:ext uri="{FF2B5EF4-FFF2-40B4-BE49-F238E27FC236}">
                    <a16:creationId xmlns:a16="http://schemas.microsoft.com/office/drawing/2014/main" id="{EDA74BE0-BAFB-CBCE-1E35-18B67AE908C8}"/>
                  </a:ext>
                </a:extLst>
              </p:cNvPr>
              <p:cNvSpPr txBox="1"/>
              <p:nvPr/>
            </p:nvSpPr>
            <p:spPr>
              <a:xfrm>
                <a:off x="3891579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34</a:t>
                </a:r>
              </a:p>
            </p:txBody>
          </p:sp>
          <p:sp>
            <p:nvSpPr>
              <p:cNvPr id="123" name="ZoneTexte 122">
                <a:extLst>
                  <a:ext uri="{FF2B5EF4-FFF2-40B4-BE49-F238E27FC236}">
                    <a16:creationId xmlns:a16="http://schemas.microsoft.com/office/drawing/2014/main" id="{D19A26EF-4E96-E373-ED5E-A0763CB6100D}"/>
                  </a:ext>
                </a:extLst>
              </p:cNvPr>
              <p:cNvSpPr txBox="1"/>
              <p:nvPr/>
            </p:nvSpPr>
            <p:spPr>
              <a:xfrm>
                <a:off x="4200727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124" name="ZoneTexte 123">
                <a:extLst>
                  <a:ext uri="{FF2B5EF4-FFF2-40B4-BE49-F238E27FC236}">
                    <a16:creationId xmlns:a16="http://schemas.microsoft.com/office/drawing/2014/main" id="{D0E14FF3-7B0C-59BF-28F9-DBA22A936563}"/>
                  </a:ext>
                </a:extLst>
              </p:cNvPr>
              <p:cNvSpPr txBox="1"/>
              <p:nvPr/>
            </p:nvSpPr>
            <p:spPr>
              <a:xfrm>
                <a:off x="4509875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</a:t>
                </a:r>
              </a:p>
            </p:txBody>
          </p:sp>
          <p:sp>
            <p:nvSpPr>
              <p:cNvPr id="125" name="ZoneTexte 124">
                <a:extLst>
                  <a:ext uri="{FF2B5EF4-FFF2-40B4-BE49-F238E27FC236}">
                    <a16:creationId xmlns:a16="http://schemas.microsoft.com/office/drawing/2014/main" id="{1B93F30E-A0A8-3339-6755-3DDCD9EA0322}"/>
                  </a:ext>
                </a:extLst>
              </p:cNvPr>
              <p:cNvSpPr txBox="1"/>
              <p:nvPr/>
            </p:nvSpPr>
            <p:spPr>
              <a:xfrm>
                <a:off x="4819023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126" name="ZoneTexte 125">
                <a:extLst>
                  <a:ext uri="{FF2B5EF4-FFF2-40B4-BE49-F238E27FC236}">
                    <a16:creationId xmlns:a16="http://schemas.microsoft.com/office/drawing/2014/main" id="{B0FFF353-35B8-6A7D-CC7D-B31635F99CB8}"/>
                  </a:ext>
                </a:extLst>
              </p:cNvPr>
              <p:cNvSpPr txBox="1"/>
              <p:nvPr/>
            </p:nvSpPr>
            <p:spPr>
              <a:xfrm>
                <a:off x="5128171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NE</a:t>
                </a:r>
              </a:p>
            </p:txBody>
          </p:sp>
          <p:sp>
            <p:nvSpPr>
              <p:cNvPr id="127" name="ZoneTexte 126">
                <a:extLst>
                  <a:ext uri="{FF2B5EF4-FFF2-40B4-BE49-F238E27FC236}">
                    <a16:creationId xmlns:a16="http://schemas.microsoft.com/office/drawing/2014/main" id="{78ED644A-62E5-2DFF-C4DA-39F59C60BD56}"/>
                  </a:ext>
                </a:extLst>
              </p:cNvPr>
              <p:cNvSpPr txBox="1"/>
              <p:nvPr/>
            </p:nvSpPr>
            <p:spPr>
              <a:xfrm>
                <a:off x="5437312" y="3933056"/>
                <a:ext cx="403577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chemeClr val="accent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NE</a:t>
                </a:r>
              </a:p>
            </p:txBody>
          </p:sp>
        </p:grpSp>
        <p:sp>
          <p:nvSpPr>
            <p:cNvPr id="132" name="ZoneTexte 131">
              <a:extLst>
                <a:ext uri="{FF2B5EF4-FFF2-40B4-BE49-F238E27FC236}">
                  <a16:creationId xmlns:a16="http://schemas.microsoft.com/office/drawing/2014/main" id="{CEF81F72-3C69-E71A-0A01-3DE3D8239BDF}"/>
                </a:ext>
              </a:extLst>
            </p:cNvPr>
            <p:cNvSpPr txBox="1"/>
            <p:nvPr/>
          </p:nvSpPr>
          <p:spPr>
            <a:xfrm>
              <a:off x="4278428" y="2736917"/>
              <a:ext cx="1612709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Atezo + Bev + CisGem</a:t>
              </a: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ZoneTexte 132">
              <a:extLst>
                <a:ext uri="{FF2B5EF4-FFF2-40B4-BE49-F238E27FC236}">
                  <a16:creationId xmlns:a16="http://schemas.microsoft.com/office/drawing/2014/main" id="{F04DBD27-4E9B-61B8-2D49-2E5AB10F30A4}"/>
                </a:ext>
              </a:extLst>
            </p:cNvPr>
            <p:cNvSpPr txBox="1"/>
            <p:nvPr/>
          </p:nvSpPr>
          <p:spPr>
            <a:xfrm>
              <a:off x="3723728" y="3228140"/>
              <a:ext cx="1815611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Atezo + PBO + CisGem</a:t>
              </a: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Forme libre 133">
              <a:extLst>
                <a:ext uri="{FF2B5EF4-FFF2-40B4-BE49-F238E27FC236}">
                  <a16:creationId xmlns:a16="http://schemas.microsoft.com/office/drawing/2014/main" id="{3840251C-BE8F-ADDF-080B-D2BB083BF109}"/>
                </a:ext>
              </a:extLst>
            </p:cNvPr>
            <p:cNvSpPr/>
            <p:nvPr/>
          </p:nvSpPr>
          <p:spPr>
            <a:xfrm>
              <a:off x="6790944" y="1804416"/>
              <a:ext cx="4051808" cy="894080"/>
            </a:xfrm>
            <a:custGeom>
              <a:avLst/>
              <a:gdLst>
                <a:gd name="connsiteX0" fmla="*/ 0 w 4051808"/>
                <a:gd name="connsiteY0" fmla="*/ 0 h 894080"/>
                <a:gd name="connsiteX1" fmla="*/ 109728 w 4051808"/>
                <a:gd name="connsiteY1" fmla="*/ 0 h 894080"/>
                <a:gd name="connsiteX2" fmla="*/ 109728 w 4051808"/>
                <a:gd name="connsiteY2" fmla="*/ 32512 h 894080"/>
                <a:gd name="connsiteX3" fmla="*/ 166624 w 4051808"/>
                <a:gd name="connsiteY3" fmla="*/ 32512 h 894080"/>
                <a:gd name="connsiteX4" fmla="*/ 166624 w 4051808"/>
                <a:gd name="connsiteY4" fmla="*/ 65024 h 894080"/>
                <a:gd name="connsiteX5" fmla="*/ 231648 w 4051808"/>
                <a:gd name="connsiteY5" fmla="*/ 65024 h 894080"/>
                <a:gd name="connsiteX6" fmla="*/ 231648 w 4051808"/>
                <a:gd name="connsiteY6" fmla="*/ 65024 h 894080"/>
                <a:gd name="connsiteX7" fmla="*/ 528320 w 4051808"/>
                <a:gd name="connsiteY7" fmla="*/ 65024 h 894080"/>
                <a:gd name="connsiteX8" fmla="*/ 528320 w 4051808"/>
                <a:gd name="connsiteY8" fmla="*/ 117856 h 894080"/>
                <a:gd name="connsiteX9" fmla="*/ 727456 w 4051808"/>
                <a:gd name="connsiteY9" fmla="*/ 117856 h 894080"/>
                <a:gd name="connsiteX10" fmla="*/ 727456 w 4051808"/>
                <a:gd name="connsiteY10" fmla="*/ 150368 h 894080"/>
                <a:gd name="connsiteX11" fmla="*/ 894080 w 4051808"/>
                <a:gd name="connsiteY11" fmla="*/ 150368 h 894080"/>
                <a:gd name="connsiteX12" fmla="*/ 894080 w 4051808"/>
                <a:gd name="connsiteY12" fmla="*/ 182880 h 894080"/>
                <a:gd name="connsiteX13" fmla="*/ 1003808 w 4051808"/>
                <a:gd name="connsiteY13" fmla="*/ 182880 h 894080"/>
                <a:gd name="connsiteX14" fmla="*/ 1003808 w 4051808"/>
                <a:gd name="connsiteY14" fmla="*/ 223520 h 894080"/>
                <a:gd name="connsiteX15" fmla="*/ 1235456 w 4051808"/>
                <a:gd name="connsiteY15" fmla="*/ 223520 h 894080"/>
                <a:gd name="connsiteX16" fmla="*/ 1235456 w 4051808"/>
                <a:gd name="connsiteY16" fmla="*/ 264160 h 894080"/>
                <a:gd name="connsiteX17" fmla="*/ 1434592 w 4051808"/>
                <a:gd name="connsiteY17" fmla="*/ 264160 h 894080"/>
                <a:gd name="connsiteX18" fmla="*/ 1434592 w 4051808"/>
                <a:gd name="connsiteY18" fmla="*/ 300736 h 894080"/>
                <a:gd name="connsiteX19" fmla="*/ 1832864 w 4051808"/>
                <a:gd name="connsiteY19" fmla="*/ 300736 h 894080"/>
                <a:gd name="connsiteX20" fmla="*/ 1832864 w 4051808"/>
                <a:gd name="connsiteY20" fmla="*/ 341376 h 894080"/>
                <a:gd name="connsiteX21" fmla="*/ 1938528 w 4051808"/>
                <a:gd name="connsiteY21" fmla="*/ 341376 h 894080"/>
                <a:gd name="connsiteX22" fmla="*/ 1938528 w 4051808"/>
                <a:gd name="connsiteY22" fmla="*/ 377952 h 894080"/>
                <a:gd name="connsiteX23" fmla="*/ 2088896 w 4051808"/>
                <a:gd name="connsiteY23" fmla="*/ 377952 h 894080"/>
                <a:gd name="connsiteX24" fmla="*/ 2088896 w 4051808"/>
                <a:gd name="connsiteY24" fmla="*/ 406400 h 894080"/>
                <a:gd name="connsiteX25" fmla="*/ 2348992 w 4051808"/>
                <a:gd name="connsiteY25" fmla="*/ 406400 h 894080"/>
                <a:gd name="connsiteX26" fmla="*/ 2348992 w 4051808"/>
                <a:gd name="connsiteY26" fmla="*/ 438912 h 894080"/>
                <a:gd name="connsiteX27" fmla="*/ 2552192 w 4051808"/>
                <a:gd name="connsiteY27" fmla="*/ 438912 h 894080"/>
                <a:gd name="connsiteX28" fmla="*/ 2552192 w 4051808"/>
                <a:gd name="connsiteY28" fmla="*/ 438912 h 894080"/>
                <a:gd name="connsiteX29" fmla="*/ 2665984 w 4051808"/>
                <a:gd name="connsiteY29" fmla="*/ 438912 h 894080"/>
                <a:gd name="connsiteX30" fmla="*/ 2665984 w 4051808"/>
                <a:gd name="connsiteY30" fmla="*/ 495808 h 894080"/>
                <a:gd name="connsiteX31" fmla="*/ 2763520 w 4051808"/>
                <a:gd name="connsiteY31" fmla="*/ 495808 h 894080"/>
                <a:gd name="connsiteX32" fmla="*/ 2763520 w 4051808"/>
                <a:gd name="connsiteY32" fmla="*/ 532384 h 894080"/>
                <a:gd name="connsiteX33" fmla="*/ 2861056 w 4051808"/>
                <a:gd name="connsiteY33" fmla="*/ 532384 h 894080"/>
                <a:gd name="connsiteX34" fmla="*/ 2861056 w 4051808"/>
                <a:gd name="connsiteY34" fmla="*/ 593344 h 894080"/>
                <a:gd name="connsiteX35" fmla="*/ 3255264 w 4051808"/>
                <a:gd name="connsiteY35" fmla="*/ 593344 h 894080"/>
                <a:gd name="connsiteX36" fmla="*/ 3255264 w 4051808"/>
                <a:gd name="connsiteY36" fmla="*/ 642112 h 894080"/>
                <a:gd name="connsiteX37" fmla="*/ 3312160 w 4051808"/>
                <a:gd name="connsiteY37" fmla="*/ 642112 h 894080"/>
                <a:gd name="connsiteX38" fmla="*/ 3312160 w 4051808"/>
                <a:gd name="connsiteY38" fmla="*/ 703072 h 894080"/>
                <a:gd name="connsiteX39" fmla="*/ 3450336 w 4051808"/>
                <a:gd name="connsiteY39" fmla="*/ 703072 h 894080"/>
                <a:gd name="connsiteX40" fmla="*/ 3450336 w 4051808"/>
                <a:gd name="connsiteY40" fmla="*/ 824992 h 894080"/>
                <a:gd name="connsiteX41" fmla="*/ 3511296 w 4051808"/>
                <a:gd name="connsiteY41" fmla="*/ 824992 h 894080"/>
                <a:gd name="connsiteX42" fmla="*/ 3511296 w 4051808"/>
                <a:gd name="connsiteY42" fmla="*/ 894080 h 894080"/>
                <a:gd name="connsiteX43" fmla="*/ 4051808 w 4051808"/>
                <a:gd name="connsiteY43" fmla="*/ 894080 h 89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51808" h="894080">
                  <a:moveTo>
                    <a:pt x="0" y="0"/>
                  </a:moveTo>
                  <a:lnTo>
                    <a:pt x="109728" y="0"/>
                  </a:lnTo>
                  <a:lnTo>
                    <a:pt x="109728" y="32512"/>
                  </a:lnTo>
                  <a:lnTo>
                    <a:pt x="166624" y="32512"/>
                  </a:lnTo>
                  <a:lnTo>
                    <a:pt x="166624" y="65024"/>
                  </a:lnTo>
                  <a:lnTo>
                    <a:pt x="231648" y="65024"/>
                  </a:lnTo>
                  <a:lnTo>
                    <a:pt x="231648" y="65024"/>
                  </a:lnTo>
                  <a:lnTo>
                    <a:pt x="528320" y="65024"/>
                  </a:lnTo>
                  <a:lnTo>
                    <a:pt x="528320" y="117856"/>
                  </a:lnTo>
                  <a:lnTo>
                    <a:pt x="727456" y="117856"/>
                  </a:lnTo>
                  <a:lnTo>
                    <a:pt x="727456" y="150368"/>
                  </a:lnTo>
                  <a:lnTo>
                    <a:pt x="894080" y="150368"/>
                  </a:lnTo>
                  <a:lnTo>
                    <a:pt x="894080" y="182880"/>
                  </a:lnTo>
                  <a:lnTo>
                    <a:pt x="1003808" y="182880"/>
                  </a:lnTo>
                  <a:lnTo>
                    <a:pt x="1003808" y="223520"/>
                  </a:lnTo>
                  <a:lnTo>
                    <a:pt x="1235456" y="223520"/>
                  </a:lnTo>
                  <a:lnTo>
                    <a:pt x="1235456" y="264160"/>
                  </a:lnTo>
                  <a:lnTo>
                    <a:pt x="1434592" y="264160"/>
                  </a:lnTo>
                  <a:lnTo>
                    <a:pt x="1434592" y="300736"/>
                  </a:lnTo>
                  <a:lnTo>
                    <a:pt x="1832864" y="300736"/>
                  </a:lnTo>
                  <a:lnTo>
                    <a:pt x="1832864" y="341376"/>
                  </a:lnTo>
                  <a:lnTo>
                    <a:pt x="1938528" y="341376"/>
                  </a:lnTo>
                  <a:lnTo>
                    <a:pt x="1938528" y="377952"/>
                  </a:lnTo>
                  <a:lnTo>
                    <a:pt x="2088896" y="377952"/>
                  </a:lnTo>
                  <a:lnTo>
                    <a:pt x="2088896" y="406400"/>
                  </a:lnTo>
                  <a:lnTo>
                    <a:pt x="2348992" y="406400"/>
                  </a:lnTo>
                  <a:lnTo>
                    <a:pt x="2348992" y="438912"/>
                  </a:lnTo>
                  <a:lnTo>
                    <a:pt x="2552192" y="438912"/>
                  </a:lnTo>
                  <a:lnTo>
                    <a:pt x="2552192" y="438912"/>
                  </a:lnTo>
                  <a:lnTo>
                    <a:pt x="2665984" y="438912"/>
                  </a:lnTo>
                  <a:lnTo>
                    <a:pt x="2665984" y="495808"/>
                  </a:lnTo>
                  <a:lnTo>
                    <a:pt x="2763520" y="495808"/>
                  </a:lnTo>
                  <a:lnTo>
                    <a:pt x="2763520" y="532384"/>
                  </a:lnTo>
                  <a:lnTo>
                    <a:pt x="2861056" y="532384"/>
                  </a:lnTo>
                  <a:lnTo>
                    <a:pt x="2861056" y="593344"/>
                  </a:lnTo>
                  <a:lnTo>
                    <a:pt x="3255264" y="593344"/>
                  </a:lnTo>
                  <a:lnTo>
                    <a:pt x="3255264" y="642112"/>
                  </a:lnTo>
                  <a:lnTo>
                    <a:pt x="3312160" y="642112"/>
                  </a:lnTo>
                  <a:lnTo>
                    <a:pt x="3312160" y="703072"/>
                  </a:lnTo>
                  <a:lnTo>
                    <a:pt x="3450336" y="703072"/>
                  </a:lnTo>
                  <a:lnTo>
                    <a:pt x="3450336" y="824992"/>
                  </a:lnTo>
                  <a:lnTo>
                    <a:pt x="3511296" y="824992"/>
                  </a:lnTo>
                  <a:lnTo>
                    <a:pt x="3511296" y="894080"/>
                  </a:lnTo>
                  <a:lnTo>
                    <a:pt x="4051808" y="894080"/>
                  </a:lnTo>
                </a:path>
              </a:pathLst>
            </a:custGeom>
            <a:noFill/>
            <a:ln w="317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Forme libre 134">
              <a:extLst>
                <a:ext uri="{FF2B5EF4-FFF2-40B4-BE49-F238E27FC236}">
                  <a16:creationId xmlns:a16="http://schemas.microsoft.com/office/drawing/2014/main" id="{038B66CA-5292-88CD-6CD9-F7CC65369804}"/>
                </a:ext>
              </a:extLst>
            </p:cNvPr>
            <p:cNvSpPr/>
            <p:nvPr/>
          </p:nvSpPr>
          <p:spPr>
            <a:xfrm>
              <a:off x="6803136" y="1812544"/>
              <a:ext cx="4437888" cy="650240"/>
            </a:xfrm>
            <a:custGeom>
              <a:avLst/>
              <a:gdLst>
                <a:gd name="connsiteX0" fmla="*/ 0 w 4437888"/>
                <a:gd name="connsiteY0" fmla="*/ 0 h 650240"/>
                <a:gd name="connsiteX1" fmla="*/ 105664 w 4437888"/>
                <a:gd name="connsiteY1" fmla="*/ 0 h 650240"/>
                <a:gd name="connsiteX2" fmla="*/ 105664 w 4437888"/>
                <a:gd name="connsiteY2" fmla="*/ 0 h 650240"/>
                <a:gd name="connsiteX3" fmla="*/ 593344 w 4437888"/>
                <a:gd name="connsiteY3" fmla="*/ 0 h 650240"/>
                <a:gd name="connsiteX4" fmla="*/ 593344 w 4437888"/>
                <a:gd name="connsiteY4" fmla="*/ 44704 h 650240"/>
                <a:gd name="connsiteX5" fmla="*/ 1239520 w 4437888"/>
                <a:gd name="connsiteY5" fmla="*/ 44704 h 650240"/>
                <a:gd name="connsiteX6" fmla="*/ 1239520 w 4437888"/>
                <a:gd name="connsiteY6" fmla="*/ 85344 h 650240"/>
                <a:gd name="connsiteX7" fmla="*/ 1430528 w 4437888"/>
                <a:gd name="connsiteY7" fmla="*/ 85344 h 650240"/>
                <a:gd name="connsiteX8" fmla="*/ 1430528 w 4437888"/>
                <a:gd name="connsiteY8" fmla="*/ 85344 h 650240"/>
                <a:gd name="connsiteX9" fmla="*/ 1743456 w 4437888"/>
                <a:gd name="connsiteY9" fmla="*/ 85344 h 650240"/>
                <a:gd name="connsiteX10" fmla="*/ 1743456 w 4437888"/>
                <a:gd name="connsiteY10" fmla="*/ 134112 h 650240"/>
                <a:gd name="connsiteX11" fmla="*/ 1901952 w 4437888"/>
                <a:gd name="connsiteY11" fmla="*/ 134112 h 650240"/>
                <a:gd name="connsiteX12" fmla="*/ 1901952 w 4437888"/>
                <a:gd name="connsiteY12" fmla="*/ 146304 h 650240"/>
                <a:gd name="connsiteX13" fmla="*/ 1979168 w 4437888"/>
                <a:gd name="connsiteY13" fmla="*/ 146304 h 650240"/>
                <a:gd name="connsiteX14" fmla="*/ 1979168 w 4437888"/>
                <a:gd name="connsiteY14" fmla="*/ 146304 h 650240"/>
                <a:gd name="connsiteX15" fmla="*/ 2044192 w 4437888"/>
                <a:gd name="connsiteY15" fmla="*/ 146304 h 650240"/>
                <a:gd name="connsiteX16" fmla="*/ 2044192 w 4437888"/>
                <a:gd name="connsiteY16" fmla="*/ 219456 h 650240"/>
                <a:gd name="connsiteX17" fmla="*/ 2084832 w 4437888"/>
                <a:gd name="connsiteY17" fmla="*/ 219456 h 650240"/>
                <a:gd name="connsiteX18" fmla="*/ 2084832 w 4437888"/>
                <a:gd name="connsiteY18" fmla="*/ 268224 h 650240"/>
                <a:gd name="connsiteX19" fmla="*/ 2141728 w 4437888"/>
                <a:gd name="connsiteY19" fmla="*/ 268224 h 650240"/>
                <a:gd name="connsiteX20" fmla="*/ 2141728 w 4437888"/>
                <a:gd name="connsiteY20" fmla="*/ 268224 h 650240"/>
                <a:gd name="connsiteX21" fmla="*/ 2617216 w 4437888"/>
                <a:gd name="connsiteY21" fmla="*/ 268224 h 650240"/>
                <a:gd name="connsiteX22" fmla="*/ 2617216 w 4437888"/>
                <a:gd name="connsiteY22" fmla="*/ 333248 h 650240"/>
                <a:gd name="connsiteX23" fmla="*/ 2739136 w 4437888"/>
                <a:gd name="connsiteY23" fmla="*/ 333248 h 650240"/>
                <a:gd name="connsiteX24" fmla="*/ 2739136 w 4437888"/>
                <a:gd name="connsiteY24" fmla="*/ 373888 h 650240"/>
                <a:gd name="connsiteX25" fmla="*/ 2812288 w 4437888"/>
                <a:gd name="connsiteY25" fmla="*/ 373888 h 650240"/>
                <a:gd name="connsiteX26" fmla="*/ 2812288 w 4437888"/>
                <a:gd name="connsiteY26" fmla="*/ 373888 h 650240"/>
                <a:gd name="connsiteX27" fmla="*/ 2832608 w 4437888"/>
                <a:gd name="connsiteY27" fmla="*/ 394208 h 650240"/>
                <a:gd name="connsiteX28" fmla="*/ 2934208 w 4437888"/>
                <a:gd name="connsiteY28" fmla="*/ 394208 h 650240"/>
                <a:gd name="connsiteX29" fmla="*/ 2934208 w 4437888"/>
                <a:gd name="connsiteY29" fmla="*/ 430784 h 650240"/>
                <a:gd name="connsiteX30" fmla="*/ 2991104 w 4437888"/>
                <a:gd name="connsiteY30" fmla="*/ 430784 h 650240"/>
                <a:gd name="connsiteX31" fmla="*/ 2991104 w 4437888"/>
                <a:gd name="connsiteY31" fmla="*/ 459232 h 650240"/>
                <a:gd name="connsiteX32" fmla="*/ 3052064 w 4437888"/>
                <a:gd name="connsiteY32" fmla="*/ 459232 h 650240"/>
                <a:gd name="connsiteX33" fmla="*/ 3052064 w 4437888"/>
                <a:gd name="connsiteY33" fmla="*/ 532384 h 650240"/>
                <a:gd name="connsiteX34" fmla="*/ 3186176 w 4437888"/>
                <a:gd name="connsiteY34" fmla="*/ 532384 h 650240"/>
                <a:gd name="connsiteX35" fmla="*/ 3186176 w 4437888"/>
                <a:gd name="connsiteY35" fmla="*/ 589280 h 650240"/>
                <a:gd name="connsiteX36" fmla="*/ 3360928 w 4437888"/>
                <a:gd name="connsiteY36" fmla="*/ 589280 h 650240"/>
                <a:gd name="connsiteX37" fmla="*/ 3360928 w 4437888"/>
                <a:gd name="connsiteY37" fmla="*/ 650240 h 650240"/>
                <a:gd name="connsiteX38" fmla="*/ 4437888 w 4437888"/>
                <a:gd name="connsiteY38" fmla="*/ 650240 h 65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37888" h="650240">
                  <a:moveTo>
                    <a:pt x="0" y="0"/>
                  </a:moveTo>
                  <a:lnTo>
                    <a:pt x="105664" y="0"/>
                  </a:lnTo>
                  <a:lnTo>
                    <a:pt x="105664" y="0"/>
                  </a:lnTo>
                  <a:lnTo>
                    <a:pt x="593344" y="0"/>
                  </a:lnTo>
                  <a:lnTo>
                    <a:pt x="593344" y="44704"/>
                  </a:lnTo>
                  <a:lnTo>
                    <a:pt x="1239520" y="44704"/>
                  </a:lnTo>
                  <a:lnTo>
                    <a:pt x="1239520" y="85344"/>
                  </a:lnTo>
                  <a:lnTo>
                    <a:pt x="1430528" y="85344"/>
                  </a:lnTo>
                  <a:lnTo>
                    <a:pt x="1430528" y="85344"/>
                  </a:lnTo>
                  <a:lnTo>
                    <a:pt x="1743456" y="85344"/>
                  </a:lnTo>
                  <a:lnTo>
                    <a:pt x="1743456" y="134112"/>
                  </a:lnTo>
                  <a:lnTo>
                    <a:pt x="1901952" y="134112"/>
                  </a:lnTo>
                  <a:lnTo>
                    <a:pt x="1901952" y="146304"/>
                  </a:lnTo>
                  <a:lnTo>
                    <a:pt x="1979168" y="146304"/>
                  </a:lnTo>
                  <a:lnTo>
                    <a:pt x="1979168" y="146304"/>
                  </a:lnTo>
                  <a:lnTo>
                    <a:pt x="2044192" y="146304"/>
                  </a:lnTo>
                  <a:lnTo>
                    <a:pt x="2044192" y="219456"/>
                  </a:lnTo>
                  <a:lnTo>
                    <a:pt x="2084832" y="219456"/>
                  </a:lnTo>
                  <a:lnTo>
                    <a:pt x="2084832" y="268224"/>
                  </a:lnTo>
                  <a:lnTo>
                    <a:pt x="2141728" y="268224"/>
                  </a:lnTo>
                  <a:lnTo>
                    <a:pt x="2141728" y="268224"/>
                  </a:lnTo>
                  <a:lnTo>
                    <a:pt x="2617216" y="268224"/>
                  </a:lnTo>
                  <a:lnTo>
                    <a:pt x="2617216" y="333248"/>
                  </a:lnTo>
                  <a:lnTo>
                    <a:pt x="2739136" y="333248"/>
                  </a:lnTo>
                  <a:lnTo>
                    <a:pt x="2739136" y="373888"/>
                  </a:lnTo>
                  <a:lnTo>
                    <a:pt x="2812288" y="373888"/>
                  </a:lnTo>
                  <a:lnTo>
                    <a:pt x="2812288" y="373888"/>
                  </a:lnTo>
                  <a:lnTo>
                    <a:pt x="2832608" y="394208"/>
                  </a:lnTo>
                  <a:lnTo>
                    <a:pt x="2934208" y="394208"/>
                  </a:lnTo>
                  <a:lnTo>
                    <a:pt x="2934208" y="430784"/>
                  </a:lnTo>
                  <a:lnTo>
                    <a:pt x="2991104" y="430784"/>
                  </a:lnTo>
                  <a:lnTo>
                    <a:pt x="2991104" y="459232"/>
                  </a:lnTo>
                  <a:lnTo>
                    <a:pt x="3052064" y="459232"/>
                  </a:lnTo>
                  <a:lnTo>
                    <a:pt x="3052064" y="532384"/>
                  </a:lnTo>
                  <a:lnTo>
                    <a:pt x="3186176" y="532384"/>
                  </a:lnTo>
                  <a:lnTo>
                    <a:pt x="3186176" y="589280"/>
                  </a:lnTo>
                  <a:lnTo>
                    <a:pt x="3360928" y="589280"/>
                  </a:lnTo>
                  <a:lnTo>
                    <a:pt x="3360928" y="650240"/>
                  </a:lnTo>
                  <a:lnTo>
                    <a:pt x="4437888" y="650240"/>
                  </a:lnTo>
                </a:path>
              </a:pathLst>
            </a:custGeom>
            <a:no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ZoneTexte 135">
              <a:extLst>
                <a:ext uri="{FF2B5EF4-FFF2-40B4-BE49-F238E27FC236}">
                  <a16:creationId xmlns:a16="http://schemas.microsoft.com/office/drawing/2014/main" id="{0F70F4C3-937D-71E2-14FB-0B0D0FB112BF}"/>
                </a:ext>
              </a:extLst>
            </p:cNvPr>
            <p:cNvSpPr txBox="1"/>
            <p:nvPr/>
          </p:nvSpPr>
          <p:spPr>
            <a:xfrm>
              <a:off x="10056440" y="2060848"/>
              <a:ext cx="1612709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Atezo + Bev + CisGem</a:t>
              </a: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ZoneTexte 136">
              <a:extLst>
                <a:ext uri="{FF2B5EF4-FFF2-40B4-BE49-F238E27FC236}">
                  <a16:creationId xmlns:a16="http://schemas.microsoft.com/office/drawing/2014/main" id="{42CE7631-3B42-69FF-F250-BEF5D2613E86}"/>
                </a:ext>
              </a:extLst>
            </p:cNvPr>
            <p:cNvSpPr txBox="1"/>
            <p:nvPr/>
          </p:nvSpPr>
          <p:spPr>
            <a:xfrm>
              <a:off x="10074496" y="2773134"/>
              <a:ext cx="1815611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Atezo + PBO + CisGem</a:t>
              </a: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20443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NEO-AEGIS : </a:t>
            </a:r>
            <a:r>
              <a:rPr lang="da-DK" b="0" dirty="0"/>
              <a:t>CROSS ou MAGIC/FLOT : Résultats actualisés 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061884" y="1483334"/>
            <a:ext cx="10373048" cy="3059875"/>
          </a:xfrm>
        </p:spPr>
        <p:txBody>
          <a:bodyPr/>
          <a:lstStyle/>
          <a:p>
            <a:r>
              <a:rPr lang="fr-FR" sz="2200" dirty="0"/>
              <a:t>2 stratégies possibles pour les cancers de l’œsophage et de la JOG opérables : </a:t>
            </a:r>
          </a:p>
          <a:p>
            <a:pPr marL="633413" lvl="1" indent="-336550">
              <a:spcBef>
                <a:spcPts val="600"/>
              </a:spcBef>
            </a:pPr>
            <a:r>
              <a:rPr lang="fr-FR" sz="2000" dirty="0" err="1"/>
              <a:t>Radiochimiothérapie</a:t>
            </a:r>
            <a:r>
              <a:rPr lang="fr-FR" sz="2000" dirty="0"/>
              <a:t> </a:t>
            </a:r>
            <a:r>
              <a:rPr lang="fr-FR" dirty="0"/>
              <a:t>(RCT) </a:t>
            </a:r>
            <a:r>
              <a:rPr lang="fr-FR" sz="2000" dirty="0"/>
              <a:t>préopératoire &gt; chirurgie seule </a:t>
            </a:r>
            <a:r>
              <a:rPr lang="fr-FR" dirty="0"/>
              <a:t>(œsophage EPI/ADK)</a:t>
            </a:r>
            <a:endParaRPr lang="fr-FR" sz="2000" dirty="0"/>
          </a:p>
          <a:p>
            <a:pPr lvl="2">
              <a:spcBef>
                <a:spcPts val="600"/>
              </a:spcBef>
            </a:pPr>
            <a:r>
              <a:rPr lang="fr-FR" sz="1800" dirty="0"/>
              <a:t>Schéma CROSS : </a:t>
            </a:r>
            <a:r>
              <a:rPr lang="fr-FR" i="1" dirty="0"/>
              <a:t>(Van Hagen NEJM 2012)</a:t>
            </a:r>
          </a:p>
          <a:p>
            <a:pPr marL="633413" lvl="1" indent="-336550">
              <a:spcBef>
                <a:spcPts val="1200"/>
              </a:spcBef>
            </a:pPr>
            <a:r>
              <a:rPr lang="fr-FR" sz="2000" dirty="0"/>
              <a:t>Chimiothérapie (CT) périopératoire &gt; chirurgie seule </a:t>
            </a:r>
            <a:r>
              <a:rPr lang="fr-FR" dirty="0"/>
              <a:t>(ADK gastrique/JOG)</a:t>
            </a:r>
          </a:p>
          <a:p>
            <a:pPr lvl="2">
              <a:spcBef>
                <a:spcPts val="600"/>
              </a:spcBef>
            </a:pPr>
            <a:r>
              <a:rPr lang="fr-FR" sz="1800" dirty="0"/>
              <a:t>Avant 2019 : Schéma MAGIC : EC(O)X(F) périopératoire &gt; </a:t>
            </a:r>
            <a:r>
              <a:rPr lang="fr-FR" i="1" dirty="0"/>
              <a:t>(Cunningham NEJM 2006)</a:t>
            </a:r>
            <a:endParaRPr lang="fr-FR" sz="1800" i="1" dirty="0"/>
          </a:p>
          <a:p>
            <a:pPr lvl="2">
              <a:spcBef>
                <a:spcPts val="600"/>
              </a:spcBef>
            </a:pPr>
            <a:r>
              <a:rPr lang="fr-FR" sz="1800" dirty="0"/>
              <a:t>Depuis 2019 : Schéma FLOT &gt; ECX(F) </a:t>
            </a:r>
            <a:r>
              <a:rPr lang="fr-FR" i="1" dirty="0"/>
              <a:t>(Al-</a:t>
            </a:r>
            <a:r>
              <a:rPr lang="fr-FR" i="1" dirty="0" err="1"/>
              <a:t>Batran</a:t>
            </a:r>
            <a:r>
              <a:rPr lang="fr-FR" i="1" dirty="0"/>
              <a:t> Lancet 2019)</a:t>
            </a:r>
          </a:p>
          <a:p>
            <a:pPr>
              <a:spcBef>
                <a:spcPts val="3600"/>
              </a:spcBef>
            </a:pPr>
            <a:r>
              <a:rPr lang="fr-FR" sz="2200" dirty="0"/>
              <a:t>Pas de comparaison RCT néoadjuvante vs CT </a:t>
            </a:r>
            <a:r>
              <a:rPr lang="fr-FR" sz="2200" dirty="0" err="1"/>
              <a:t>périopératoire</a:t>
            </a:r>
            <a:endParaRPr lang="fr-FR" sz="2200" dirty="0"/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Contexte </a:t>
            </a:r>
            <a:endParaRPr lang="en-US" dirty="0"/>
          </a:p>
        </p:txBody>
      </p:sp>
      <p:grpSp>
        <p:nvGrpSpPr>
          <p:cNvPr id="5" name="Groupe 4"/>
          <p:cNvGrpSpPr/>
          <p:nvPr/>
        </p:nvGrpSpPr>
        <p:grpSpPr>
          <a:xfrm>
            <a:off x="1316736" y="4880306"/>
            <a:ext cx="9218742" cy="917694"/>
            <a:chOff x="1830067" y="4861440"/>
            <a:chExt cx="7448074" cy="917694"/>
          </a:xfrm>
        </p:grpSpPr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4346879F-5C16-5AB3-0FC6-62CD9DF3B873}"/>
                </a:ext>
              </a:extLst>
            </p:cNvPr>
            <p:cNvSpPr txBox="1"/>
            <p:nvPr/>
          </p:nvSpPr>
          <p:spPr>
            <a:xfrm>
              <a:off x="1924717" y="4861440"/>
              <a:ext cx="7353424" cy="917694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240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Tx/>
                <a:buNone/>
                <a:tabLst/>
                <a:defRPr/>
              </a:pPr>
              <a:r>
                <a:rPr kumimoji="0" lang="da-DK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Phase</a:t>
              </a:r>
              <a:r>
                <a:rPr kumimoji="0" lang="da-DK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III NEO-AEGIS : CT périopératoire </a:t>
              </a:r>
              <a:r>
                <a:rPr kumimoji="0" lang="da-DK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vs</a:t>
              </a:r>
              <a:r>
                <a:rPr kumimoji="0" lang="da-DK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RCT </a:t>
              </a:r>
              <a:r>
                <a:rPr kumimoji="0" lang="da-DK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néoadjuvante</a:t>
              </a:r>
              <a:r>
                <a:rPr kumimoji="0" lang="da-DK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br>
                <a:rPr kumimoji="0" lang="da-DK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da-DK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dans les ADK de </a:t>
              </a:r>
              <a:r>
                <a:rPr kumimoji="0" lang="da-DK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l’oesophage</a:t>
              </a:r>
              <a:r>
                <a:rPr kumimoji="0" lang="da-DK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et de la JOG</a:t>
              </a:r>
              <a:endParaRPr kumimoji="0" lang="fr-FR" sz="22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Chevron 3">
              <a:extLst>
                <a:ext uri="{FF2B5EF4-FFF2-40B4-BE49-F238E27FC236}">
                  <a16:creationId xmlns:a16="http://schemas.microsoft.com/office/drawing/2014/main" id="{C695CCAA-3EB9-37EA-F19A-D8C01E872258}"/>
                </a:ext>
              </a:extLst>
            </p:cNvPr>
            <p:cNvSpPr/>
            <p:nvPr/>
          </p:nvSpPr>
          <p:spPr>
            <a:xfrm>
              <a:off x="1830067" y="5026118"/>
              <a:ext cx="184591" cy="253522"/>
            </a:xfrm>
            <a:prstGeom prst="chevron">
              <a:avLst>
                <a:gd name="adj" fmla="val 53419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8" name="Espace réservé du texte 17">
            <a:extLst>
              <a:ext uri="{FF2B5EF4-FFF2-40B4-BE49-F238E27FC236}">
                <a16:creationId xmlns:a16="http://schemas.microsoft.com/office/drawing/2014/main" id="{DBE23FB7-C6C0-EAD5-B214-935E9E6766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sz="1200" i="1" dirty="0"/>
              <a:t>MA </a:t>
            </a:r>
            <a:r>
              <a:rPr lang="fr-FR" sz="1200" i="1" dirty="0" err="1"/>
              <a:t>Lowery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#295</a:t>
            </a:r>
          </a:p>
        </p:txBody>
      </p:sp>
    </p:spTree>
    <p:extLst>
      <p:ext uri="{BB962C8B-B14F-4D97-AF65-F5344CB8AC3E}">
        <p14:creationId xmlns:p14="http://schemas.microsoft.com/office/powerpoint/2010/main" val="35652621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23">
            <a:extLst>
              <a:ext uri="{FF2B5EF4-FFF2-40B4-BE49-F238E27FC236}">
                <a16:creationId xmlns:a16="http://schemas.microsoft.com/office/drawing/2014/main" id="{9906E281-84A3-6F50-D794-37876BDFE0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Synthèse des études de L1 du CCK</a:t>
            </a:r>
            <a:endParaRPr lang="da-DK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19882572-E6BF-A38A-1A98-482A9A0413D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A. El-</a:t>
            </a:r>
            <a:r>
              <a:rPr lang="fr-FR" dirty="0" err="1"/>
              <a:t>Khoueiry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#491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D2678DC-573D-886D-2D45-A57D8EF35768}"/>
              </a:ext>
            </a:extLst>
          </p:cNvPr>
          <p:cNvGraphicFramePr>
            <a:graphicFrameLocks noGrp="1"/>
          </p:cNvGraphicFramePr>
          <p:nvPr/>
        </p:nvGraphicFramePr>
        <p:xfrm>
          <a:off x="977900" y="1535766"/>
          <a:ext cx="10619826" cy="371033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5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159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59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15971">
                  <a:extLst>
                    <a:ext uri="{9D8B030D-6E8A-4147-A177-3AD203B41FA5}">
                      <a16:colId xmlns:a16="http://schemas.microsoft.com/office/drawing/2014/main" val="806954282"/>
                    </a:ext>
                  </a:extLst>
                </a:gridCol>
                <a:gridCol w="1515971">
                  <a:extLst>
                    <a:ext uri="{9D8B030D-6E8A-4147-A177-3AD203B41FA5}">
                      <a16:colId xmlns:a16="http://schemas.microsoft.com/office/drawing/2014/main" val="2605187014"/>
                    </a:ext>
                  </a:extLst>
                </a:gridCol>
                <a:gridCol w="1515971">
                  <a:extLst>
                    <a:ext uri="{9D8B030D-6E8A-4147-A177-3AD203B41FA5}">
                      <a16:colId xmlns:a16="http://schemas.microsoft.com/office/drawing/2014/main" val="451849371"/>
                    </a:ext>
                  </a:extLst>
                </a:gridCol>
              </a:tblGrid>
              <a:tr h="716513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40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Etude</a:t>
                      </a: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ABC-02</a:t>
                      </a:r>
                      <a:r>
                        <a:rPr lang="da-DK" sz="1400" b="0" kern="1200" baseline="300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  <a:endParaRPr lang="fr-FR" sz="1400" b="0" kern="1200" baseline="300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PRODIGE</a:t>
                      </a:r>
                      <a:r>
                        <a:rPr lang="da-DK" sz="1400" b="0" kern="1200" baseline="300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KHBO1401-MITSUBA</a:t>
                      </a:r>
                      <a:r>
                        <a:rPr lang="da-DK" sz="1400" b="0" kern="1200" baseline="300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</a:t>
                      </a:r>
                      <a:endParaRPr lang="fr-FR" sz="1400" b="0" kern="1200" baseline="300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TOPAZ-1</a:t>
                      </a:r>
                      <a:r>
                        <a:rPr lang="fr-FR" sz="1400" b="0" kern="1200" baseline="300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S1815</a:t>
                      </a:r>
                      <a:r>
                        <a:rPr lang="fr-FR" sz="1400" b="0" kern="1200" baseline="300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IMbrave151</a:t>
                      </a:r>
                      <a:r>
                        <a:rPr lang="fr-FR" sz="1400" b="0" kern="1200" baseline="300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</a:t>
                      </a:r>
                      <a:br>
                        <a:rPr lang="fr-FR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Phase 2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3821"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bg1"/>
                          </a:solidFill>
                        </a:rPr>
                        <a:t>Agents thérapeutiques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Gem/cis vs Gemcitabine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FOLFIRINOX </a:t>
                      </a:r>
                      <a:b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 Gem/cis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Gem/cis/S1 </a:t>
                      </a:r>
                      <a:b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 Gem/cis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Gem/cis/</a:t>
                      </a:r>
                      <a:b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durvalumab </a:t>
                      </a:r>
                      <a:b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 Gem/cis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Gem/cis/</a:t>
                      </a:r>
                      <a:b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Nab-paclitaxel vs Gem/cis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Gem/cis/atezo/</a:t>
                      </a:r>
                      <a:b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bevacizumab vs Gem/cis/atezo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SG (mois)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8.1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11.7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p&lt;0.001</a:t>
                      </a:r>
                      <a:endParaRPr kumimoji="0" lang="fr-FR" sz="1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13.8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11.7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12.6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13.5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p=0.046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11.5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12.8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p=0.021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12.7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14.0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p=0.65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11.4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NE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SSP (mois)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5.0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8.0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p&lt;0.001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7.4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6.2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5.5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7.4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p=0.015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5.7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7.2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p=0.001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6.4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8.2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p=0.43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7.9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8.3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0.76 (95% CI 0.51, 1.14)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ORR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71%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81%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(DCR) p=0.049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19%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25%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15%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41%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p&lt;0.001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18.7%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26.7%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22%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31%</a:t>
                      </a:r>
                      <a:b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p=0.11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21% 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Wingdings 3" pitchFamily="2" charset="2"/>
                          <a:ea typeface="+mn-ea"/>
                          <a:cs typeface="Arial" panose="020B0604020202020204" pitchFamily="34" charset="0"/>
                        </a:rPr>
                        <a:t>g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19%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pSp>
        <p:nvGrpSpPr>
          <p:cNvPr id="14" name="Groupe 13">
            <a:extLst>
              <a:ext uri="{FF2B5EF4-FFF2-40B4-BE49-F238E27FC236}">
                <a16:creationId xmlns:a16="http://schemas.microsoft.com/office/drawing/2014/main" id="{AF24AAD8-0A35-EA16-4943-F4CA6E852C7E}"/>
              </a:ext>
            </a:extLst>
          </p:cNvPr>
          <p:cNvGrpSpPr/>
          <p:nvPr/>
        </p:nvGrpSpPr>
        <p:grpSpPr>
          <a:xfrm>
            <a:off x="617922" y="3083284"/>
            <a:ext cx="307777" cy="1729325"/>
            <a:chOff x="617922" y="3286484"/>
            <a:chExt cx="307777" cy="1729325"/>
          </a:xfrm>
        </p:grpSpPr>
        <p:cxnSp>
          <p:nvCxnSpPr>
            <p:cNvPr id="13" name="Connecteur droit 12">
              <a:extLst>
                <a:ext uri="{FF2B5EF4-FFF2-40B4-BE49-F238E27FC236}">
                  <a16:creationId xmlns:a16="http://schemas.microsoft.com/office/drawing/2014/main" id="{55A02267-EE71-76A3-19E3-4C265709D5FA}"/>
                </a:ext>
              </a:extLst>
            </p:cNvPr>
            <p:cNvCxnSpPr/>
            <p:nvPr/>
          </p:nvCxnSpPr>
          <p:spPr>
            <a:xfrm>
              <a:off x="776668" y="3286484"/>
              <a:ext cx="0" cy="172932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4D395B49-F11C-39BD-32CD-DA390DB87D29}"/>
                </a:ext>
              </a:extLst>
            </p:cNvPr>
            <p:cNvSpPr txBox="1"/>
            <p:nvPr/>
          </p:nvSpPr>
          <p:spPr>
            <a:xfrm rot="16200000">
              <a:off x="130804" y="3999009"/>
              <a:ext cx="1282014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RÉSULTATS</a:t>
              </a:r>
            </a:p>
          </p:txBody>
        </p:sp>
      </p:grpSp>
      <p:sp>
        <p:nvSpPr>
          <p:cNvPr id="16" name="Espace réservé du texte 7">
            <a:extLst>
              <a:ext uri="{FF2B5EF4-FFF2-40B4-BE49-F238E27FC236}">
                <a16:creationId xmlns:a16="http://schemas.microsoft.com/office/drawing/2014/main" id="{923A40D3-D76E-FE14-53EF-4FDA3951A355}"/>
              </a:ext>
            </a:extLst>
          </p:cNvPr>
          <p:cNvSpPr txBox="1">
            <a:spLocks/>
          </p:cNvSpPr>
          <p:nvPr/>
        </p:nvSpPr>
        <p:spPr>
          <a:xfrm>
            <a:off x="391046" y="5589240"/>
            <a:ext cx="10848454" cy="603250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1" i="1" kern="1200">
                <a:solidFill>
                  <a:schemeClr val="bg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1. Valle J. et al., N Engl J Med 2010; 362:1273-81.  l  2. Phelip JM et al., JCO, 2022.  l  3. Loka T. et al., J Hepatobiliary Pancreat Sci. 2022.  l    4. Oh DY. Et al., NEJM Evid 2022. </a:t>
            </a:r>
            <a:b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</a:b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5. Shroff R. et al., Gastrointestinal Cancer Symposium, January 20, 2023.  l   6. El-Khoueiry A. et al., Gastrointestinal Cancer Symposium, January 20, 2023.</a:t>
            </a:r>
          </a:p>
        </p:txBody>
      </p:sp>
    </p:spTree>
    <p:extLst>
      <p:ext uri="{BB962C8B-B14F-4D97-AF65-F5344CB8AC3E}">
        <p14:creationId xmlns:p14="http://schemas.microsoft.com/office/powerpoint/2010/main" val="7718413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0" y="636059"/>
            <a:ext cx="10017269" cy="2856649"/>
          </a:xfrm>
          <a:prstGeom prst="rect">
            <a:avLst/>
          </a:prstGeom>
        </p:spPr>
        <p:txBody>
          <a:bodyPr/>
          <a:lstStyle/>
          <a:p>
            <a:r>
              <a:rPr lang="fr-FR" sz="3600" b="1" dirty="0" err="1"/>
              <a:t>Nanvuranlat</a:t>
            </a:r>
            <a:r>
              <a:rPr lang="fr-FR" sz="3600" b="1" dirty="0"/>
              <a:t> </a:t>
            </a:r>
            <a:br>
              <a:rPr lang="fr-FR" sz="3600" dirty="0"/>
            </a:br>
            <a:r>
              <a:rPr lang="fr-FR" sz="3600" dirty="0"/>
              <a:t>inhibiteur de LAT1 </a:t>
            </a:r>
            <a:r>
              <a:rPr lang="fr-FR" sz="3200" dirty="0"/>
              <a:t>(L-type </a:t>
            </a:r>
            <a:r>
              <a:rPr lang="fr-FR" sz="3200" dirty="0" err="1"/>
              <a:t>amino</a:t>
            </a:r>
            <a:r>
              <a:rPr lang="fr-FR" sz="3200" dirty="0"/>
              <a:t> </a:t>
            </a:r>
            <a:r>
              <a:rPr lang="fr-FR" sz="3200" dirty="0" err="1"/>
              <a:t>acid</a:t>
            </a:r>
            <a:r>
              <a:rPr lang="fr-FR" sz="3200" dirty="0"/>
              <a:t> transporter) </a:t>
            </a:r>
            <a:r>
              <a:rPr lang="fr-FR" sz="3600" dirty="0"/>
              <a:t>pour </a:t>
            </a:r>
            <a:br>
              <a:rPr lang="fr-FR" sz="3600" dirty="0"/>
            </a:br>
            <a:r>
              <a:rPr lang="fr-FR" sz="3600" dirty="0"/>
              <a:t>les cancers des voies biliaires de stade avancé prétraités : Résultats de survie sans progression d’une étude randomisée de phase II</a:t>
            </a:r>
            <a:endParaRPr lang="en-US" sz="36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09272"/>
            <a:ext cx="1628078" cy="2925517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J.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Furuse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#494</a:t>
            </a:r>
          </a:p>
        </p:txBody>
      </p:sp>
    </p:spTree>
    <p:extLst>
      <p:ext uri="{BB962C8B-B14F-4D97-AF65-F5344CB8AC3E}">
        <p14:creationId xmlns:p14="http://schemas.microsoft.com/office/powerpoint/2010/main" val="3611482046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Nanvuranlat dans le traitement des cancers des voies biliaires avancés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Furuse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#494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390247" y="1875653"/>
            <a:ext cx="8179322" cy="1239358"/>
          </a:xfrm>
        </p:spPr>
        <p:txBody>
          <a:bodyPr/>
          <a:lstStyle/>
          <a:p>
            <a:pPr marL="195263" indent="-195263"/>
            <a:r>
              <a:rPr lang="fr-FR" sz="1600" dirty="0"/>
              <a:t>LAT1 est un transporteur membranaire d’acides aminés et est impliqué dans la croissance tumorale </a:t>
            </a:r>
          </a:p>
          <a:p>
            <a:pPr marL="195263" indent="-195263">
              <a:spcBef>
                <a:spcPts val="1200"/>
              </a:spcBef>
            </a:pPr>
            <a:r>
              <a:rPr lang="fr-FR" sz="1600" dirty="0"/>
              <a:t>Les patients ayant un </a:t>
            </a:r>
            <a:r>
              <a:rPr lang="fr-FR" sz="1600" dirty="0" err="1"/>
              <a:t>cholangiocarcinome</a:t>
            </a:r>
            <a:r>
              <a:rPr lang="fr-FR" sz="1600" dirty="0"/>
              <a:t> sur-exprimant LAT1 ont une survie globale inférieure à ceux qui ne le </a:t>
            </a:r>
            <a:r>
              <a:rPr lang="fr-FR" sz="1600"/>
              <a:t>sur-expriment pas</a:t>
            </a:r>
            <a:endParaRPr lang="fr-FR" sz="1600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1159590"/>
            <a:ext cx="5814882" cy="582613"/>
          </a:xfrm>
        </p:spPr>
        <p:txBody>
          <a:bodyPr/>
          <a:lstStyle/>
          <a:p>
            <a:r>
              <a:rPr lang="da-DK" dirty="0"/>
              <a:t>L-type amino acid transporter 1 (LAT1)</a:t>
            </a:r>
          </a:p>
        </p:txBody>
      </p:sp>
      <p:grpSp>
        <p:nvGrpSpPr>
          <p:cNvPr id="6" name="Groupe 5"/>
          <p:cNvGrpSpPr/>
          <p:nvPr/>
        </p:nvGrpSpPr>
        <p:grpSpPr>
          <a:xfrm>
            <a:off x="8658473" y="1589170"/>
            <a:ext cx="3342806" cy="4453029"/>
            <a:chOff x="8658473" y="1180380"/>
            <a:chExt cx="3342806" cy="4453029"/>
          </a:xfrm>
        </p:grpSpPr>
        <p:pic>
          <p:nvPicPr>
            <p:cNvPr id="2" name="Image 1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658473" y="1180380"/>
              <a:ext cx="3342806" cy="4150032"/>
            </a:xfrm>
            <a:prstGeom prst="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</p:pic>
        <p:sp>
          <p:nvSpPr>
            <p:cNvPr id="3" name="Rectangle 2"/>
            <p:cNvSpPr/>
            <p:nvPr/>
          </p:nvSpPr>
          <p:spPr>
            <a:xfrm>
              <a:off x="9248602" y="5356410"/>
              <a:ext cx="2752677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Nat Struct Mol Biol Jun;26(6):510-517</a:t>
              </a:r>
            </a:p>
          </p:txBody>
        </p:sp>
      </p:grpSp>
      <p:sp>
        <p:nvSpPr>
          <p:cNvPr id="10" name="Espace réservé du texte 24"/>
          <p:cNvSpPr txBox="1">
            <a:spLocks/>
          </p:cNvSpPr>
          <p:nvPr/>
        </p:nvSpPr>
        <p:spPr>
          <a:xfrm>
            <a:off x="375257" y="3245035"/>
            <a:ext cx="4196743" cy="1996437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95263" marR="0" lvl="0" indent="-195263" algn="l" defTabSz="914400" rtl="0" eaLnBrk="1" fontAlgn="auto" latinLnBrk="0" hangingPunct="1">
              <a:lnSpc>
                <a:spcPts val="2000"/>
              </a:lnSpc>
              <a:spcBef>
                <a:spcPts val="6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 Nanvuranlat </a:t>
            </a: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(JPH203) </a:t>
            </a: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est un inhibiteur de LAT1 sélectif. La sélection des patients se fait sur le phénotype non rapide </a:t>
            </a:r>
            <a:b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(N-acetyltransferase 2: NAT2) </a:t>
            </a: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pour optimiser l’effet du médicament. </a:t>
            </a:r>
            <a:b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La dose recommandée est de 25 mg/m² IV 5 jours, toutes les 2 semaines </a:t>
            </a: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(Phase I)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9" name="Groupe 8"/>
          <p:cNvGrpSpPr/>
          <p:nvPr/>
        </p:nvGrpSpPr>
        <p:grpSpPr>
          <a:xfrm>
            <a:off x="4744123" y="3195020"/>
            <a:ext cx="3781541" cy="2831361"/>
            <a:chOff x="4636546" y="3291839"/>
            <a:chExt cx="3781541" cy="2831361"/>
          </a:xfrm>
        </p:grpSpPr>
        <p:graphicFrame>
          <p:nvGraphicFramePr>
            <p:cNvPr id="11" name="Graphique 10"/>
            <p:cNvGraphicFramePr/>
            <p:nvPr/>
          </p:nvGraphicFramePr>
          <p:xfrm>
            <a:off x="4933462" y="3418542"/>
            <a:ext cx="3371089" cy="208895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7" name="Forme libre 6"/>
            <p:cNvSpPr/>
            <p:nvPr/>
          </p:nvSpPr>
          <p:spPr>
            <a:xfrm>
              <a:off x="5304367" y="3496733"/>
              <a:ext cx="2341033" cy="1579034"/>
            </a:xfrm>
            <a:custGeom>
              <a:avLst/>
              <a:gdLst>
                <a:gd name="connsiteX0" fmla="*/ 2341033 w 2341033"/>
                <a:gd name="connsiteY0" fmla="*/ 1579034 h 1579034"/>
                <a:gd name="connsiteX1" fmla="*/ 1773766 w 2341033"/>
                <a:gd name="connsiteY1" fmla="*/ 1579034 h 1579034"/>
                <a:gd name="connsiteX2" fmla="*/ 1773766 w 2341033"/>
                <a:gd name="connsiteY2" fmla="*/ 1401234 h 1579034"/>
                <a:gd name="connsiteX3" fmla="*/ 1295400 w 2341033"/>
                <a:gd name="connsiteY3" fmla="*/ 1401234 h 1579034"/>
                <a:gd name="connsiteX4" fmla="*/ 1295400 w 2341033"/>
                <a:gd name="connsiteY4" fmla="*/ 1308100 h 1579034"/>
                <a:gd name="connsiteX5" fmla="*/ 1113366 w 2341033"/>
                <a:gd name="connsiteY5" fmla="*/ 1308100 h 1579034"/>
                <a:gd name="connsiteX6" fmla="*/ 1113366 w 2341033"/>
                <a:gd name="connsiteY6" fmla="*/ 1214967 h 1579034"/>
                <a:gd name="connsiteX7" fmla="*/ 939800 w 2341033"/>
                <a:gd name="connsiteY7" fmla="*/ 1214967 h 1579034"/>
                <a:gd name="connsiteX8" fmla="*/ 939800 w 2341033"/>
                <a:gd name="connsiteY8" fmla="*/ 1176867 h 1579034"/>
                <a:gd name="connsiteX9" fmla="*/ 901700 w 2341033"/>
                <a:gd name="connsiteY9" fmla="*/ 1176867 h 1579034"/>
                <a:gd name="connsiteX10" fmla="*/ 901700 w 2341033"/>
                <a:gd name="connsiteY10" fmla="*/ 1121834 h 1579034"/>
                <a:gd name="connsiteX11" fmla="*/ 757766 w 2341033"/>
                <a:gd name="connsiteY11" fmla="*/ 1121834 h 1579034"/>
                <a:gd name="connsiteX12" fmla="*/ 757766 w 2341033"/>
                <a:gd name="connsiteY12" fmla="*/ 1087967 h 1579034"/>
                <a:gd name="connsiteX13" fmla="*/ 719666 w 2341033"/>
                <a:gd name="connsiteY13" fmla="*/ 1087967 h 1579034"/>
                <a:gd name="connsiteX14" fmla="*/ 719666 w 2341033"/>
                <a:gd name="connsiteY14" fmla="*/ 1016000 h 1579034"/>
                <a:gd name="connsiteX15" fmla="*/ 643466 w 2341033"/>
                <a:gd name="connsiteY15" fmla="*/ 1016000 h 1579034"/>
                <a:gd name="connsiteX16" fmla="*/ 618066 w 2341033"/>
                <a:gd name="connsiteY16" fmla="*/ 935567 h 1579034"/>
                <a:gd name="connsiteX17" fmla="*/ 588433 w 2341033"/>
                <a:gd name="connsiteY17" fmla="*/ 889000 h 1579034"/>
                <a:gd name="connsiteX18" fmla="*/ 529166 w 2341033"/>
                <a:gd name="connsiteY18" fmla="*/ 821267 h 1579034"/>
                <a:gd name="connsiteX19" fmla="*/ 469900 w 2341033"/>
                <a:gd name="connsiteY19" fmla="*/ 804334 h 1579034"/>
                <a:gd name="connsiteX20" fmla="*/ 440266 w 2341033"/>
                <a:gd name="connsiteY20" fmla="*/ 736600 h 1579034"/>
                <a:gd name="connsiteX21" fmla="*/ 402166 w 2341033"/>
                <a:gd name="connsiteY21" fmla="*/ 673100 h 1579034"/>
                <a:gd name="connsiteX22" fmla="*/ 325966 w 2341033"/>
                <a:gd name="connsiteY22" fmla="*/ 613834 h 1579034"/>
                <a:gd name="connsiteX23" fmla="*/ 292100 w 2341033"/>
                <a:gd name="connsiteY23" fmla="*/ 596900 h 1579034"/>
                <a:gd name="connsiteX24" fmla="*/ 254000 w 2341033"/>
                <a:gd name="connsiteY24" fmla="*/ 584200 h 1579034"/>
                <a:gd name="connsiteX25" fmla="*/ 241300 w 2341033"/>
                <a:gd name="connsiteY25" fmla="*/ 529167 h 1579034"/>
                <a:gd name="connsiteX26" fmla="*/ 198966 w 2341033"/>
                <a:gd name="connsiteY26" fmla="*/ 423334 h 1579034"/>
                <a:gd name="connsiteX27" fmla="*/ 143933 w 2341033"/>
                <a:gd name="connsiteY27" fmla="*/ 359834 h 1579034"/>
                <a:gd name="connsiteX28" fmla="*/ 131233 w 2341033"/>
                <a:gd name="connsiteY28" fmla="*/ 279400 h 1579034"/>
                <a:gd name="connsiteX29" fmla="*/ 84666 w 2341033"/>
                <a:gd name="connsiteY29" fmla="*/ 228600 h 1579034"/>
                <a:gd name="connsiteX30" fmla="*/ 55033 w 2341033"/>
                <a:gd name="connsiteY30" fmla="*/ 173567 h 1579034"/>
                <a:gd name="connsiteX31" fmla="*/ 0 w 2341033"/>
                <a:gd name="connsiteY31" fmla="*/ 0 h 157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41033" h="1579034">
                  <a:moveTo>
                    <a:pt x="2341033" y="1579034"/>
                  </a:moveTo>
                  <a:lnTo>
                    <a:pt x="1773766" y="1579034"/>
                  </a:lnTo>
                  <a:lnTo>
                    <a:pt x="1773766" y="1401234"/>
                  </a:lnTo>
                  <a:lnTo>
                    <a:pt x="1295400" y="1401234"/>
                  </a:lnTo>
                  <a:lnTo>
                    <a:pt x="1295400" y="1308100"/>
                  </a:lnTo>
                  <a:lnTo>
                    <a:pt x="1113366" y="1308100"/>
                  </a:lnTo>
                  <a:lnTo>
                    <a:pt x="1113366" y="1214967"/>
                  </a:lnTo>
                  <a:lnTo>
                    <a:pt x="939800" y="1214967"/>
                  </a:lnTo>
                  <a:lnTo>
                    <a:pt x="939800" y="1176867"/>
                  </a:lnTo>
                  <a:lnTo>
                    <a:pt x="901700" y="1176867"/>
                  </a:lnTo>
                  <a:lnTo>
                    <a:pt x="901700" y="1121834"/>
                  </a:lnTo>
                  <a:lnTo>
                    <a:pt x="757766" y="1121834"/>
                  </a:lnTo>
                  <a:lnTo>
                    <a:pt x="757766" y="1087967"/>
                  </a:lnTo>
                  <a:lnTo>
                    <a:pt x="719666" y="1087967"/>
                  </a:lnTo>
                  <a:lnTo>
                    <a:pt x="719666" y="1016000"/>
                  </a:lnTo>
                  <a:lnTo>
                    <a:pt x="643466" y="1016000"/>
                  </a:lnTo>
                  <a:lnTo>
                    <a:pt x="618066" y="935567"/>
                  </a:lnTo>
                  <a:lnTo>
                    <a:pt x="588433" y="889000"/>
                  </a:lnTo>
                  <a:lnTo>
                    <a:pt x="529166" y="821267"/>
                  </a:lnTo>
                  <a:lnTo>
                    <a:pt x="469900" y="804334"/>
                  </a:lnTo>
                  <a:lnTo>
                    <a:pt x="440266" y="736600"/>
                  </a:lnTo>
                  <a:lnTo>
                    <a:pt x="402166" y="673100"/>
                  </a:lnTo>
                  <a:lnTo>
                    <a:pt x="325966" y="613834"/>
                  </a:lnTo>
                  <a:lnTo>
                    <a:pt x="292100" y="596900"/>
                  </a:lnTo>
                  <a:lnTo>
                    <a:pt x="254000" y="584200"/>
                  </a:lnTo>
                  <a:lnTo>
                    <a:pt x="241300" y="529167"/>
                  </a:lnTo>
                  <a:lnTo>
                    <a:pt x="198966" y="423334"/>
                  </a:lnTo>
                  <a:lnTo>
                    <a:pt x="143933" y="359834"/>
                  </a:lnTo>
                  <a:lnTo>
                    <a:pt x="131233" y="279400"/>
                  </a:lnTo>
                  <a:lnTo>
                    <a:pt x="84666" y="228600"/>
                  </a:lnTo>
                  <a:lnTo>
                    <a:pt x="55033" y="173567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" name="Forme libre 7"/>
            <p:cNvSpPr/>
            <p:nvPr/>
          </p:nvSpPr>
          <p:spPr>
            <a:xfrm>
              <a:off x="5291667" y="3488267"/>
              <a:ext cx="1562100" cy="702733"/>
            </a:xfrm>
            <a:custGeom>
              <a:avLst/>
              <a:gdLst>
                <a:gd name="connsiteX0" fmla="*/ 1562100 w 1562100"/>
                <a:gd name="connsiteY0" fmla="*/ 702733 h 702733"/>
                <a:gd name="connsiteX1" fmla="*/ 982133 w 1562100"/>
                <a:gd name="connsiteY1" fmla="*/ 702733 h 702733"/>
                <a:gd name="connsiteX2" fmla="*/ 982133 w 1562100"/>
                <a:gd name="connsiteY2" fmla="*/ 558800 h 702733"/>
                <a:gd name="connsiteX3" fmla="*/ 897466 w 1562100"/>
                <a:gd name="connsiteY3" fmla="*/ 558800 h 702733"/>
                <a:gd name="connsiteX4" fmla="*/ 897466 w 1562100"/>
                <a:gd name="connsiteY4" fmla="*/ 423333 h 702733"/>
                <a:gd name="connsiteX5" fmla="*/ 706966 w 1562100"/>
                <a:gd name="connsiteY5" fmla="*/ 423333 h 702733"/>
                <a:gd name="connsiteX6" fmla="*/ 706966 w 1562100"/>
                <a:gd name="connsiteY6" fmla="*/ 334433 h 702733"/>
                <a:gd name="connsiteX7" fmla="*/ 588433 w 1562100"/>
                <a:gd name="connsiteY7" fmla="*/ 334433 h 702733"/>
                <a:gd name="connsiteX8" fmla="*/ 588433 w 1562100"/>
                <a:gd name="connsiteY8" fmla="*/ 262466 h 702733"/>
                <a:gd name="connsiteX9" fmla="*/ 469900 w 1562100"/>
                <a:gd name="connsiteY9" fmla="*/ 262466 h 702733"/>
                <a:gd name="connsiteX10" fmla="*/ 469900 w 1562100"/>
                <a:gd name="connsiteY10" fmla="*/ 186266 h 702733"/>
                <a:gd name="connsiteX11" fmla="*/ 338666 w 1562100"/>
                <a:gd name="connsiteY11" fmla="*/ 186266 h 702733"/>
                <a:gd name="connsiteX12" fmla="*/ 338666 w 1562100"/>
                <a:gd name="connsiteY12" fmla="*/ 114300 h 702733"/>
                <a:gd name="connsiteX13" fmla="*/ 76200 w 1562100"/>
                <a:gd name="connsiteY13" fmla="*/ 114300 h 702733"/>
                <a:gd name="connsiteX14" fmla="*/ 76200 w 1562100"/>
                <a:gd name="connsiteY14" fmla="*/ 84666 h 702733"/>
                <a:gd name="connsiteX15" fmla="*/ 38100 w 1562100"/>
                <a:gd name="connsiteY15" fmla="*/ 84666 h 702733"/>
                <a:gd name="connsiteX16" fmla="*/ 0 w 1562100"/>
                <a:gd name="connsiteY16" fmla="*/ 0 h 70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2100" h="702733">
                  <a:moveTo>
                    <a:pt x="1562100" y="702733"/>
                  </a:moveTo>
                  <a:lnTo>
                    <a:pt x="982133" y="702733"/>
                  </a:lnTo>
                  <a:lnTo>
                    <a:pt x="982133" y="558800"/>
                  </a:lnTo>
                  <a:lnTo>
                    <a:pt x="897466" y="558800"/>
                  </a:lnTo>
                  <a:lnTo>
                    <a:pt x="897466" y="423333"/>
                  </a:lnTo>
                  <a:lnTo>
                    <a:pt x="706966" y="423333"/>
                  </a:lnTo>
                  <a:lnTo>
                    <a:pt x="706966" y="334433"/>
                  </a:lnTo>
                  <a:lnTo>
                    <a:pt x="588433" y="334433"/>
                  </a:lnTo>
                  <a:lnTo>
                    <a:pt x="588433" y="262466"/>
                  </a:lnTo>
                  <a:lnTo>
                    <a:pt x="469900" y="262466"/>
                  </a:lnTo>
                  <a:lnTo>
                    <a:pt x="469900" y="186266"/>
                  </a:lnTo>
                  <a:lnTo>
                    <a:pt x="338666" y="186266"/>
                  </a:lnTo>
                  <a:lnTo>
                    <a:pt x="338666" y="114300"/>
                  </a:lnTo>
                  <a:lnTo>
                    <a:pt x="76200" y="114300"/>
                  </a:lnTo>
                  <a:lnTo>
                    <a:pt x="76200" y="84666"/>
                  </a:lnTo>
                  <a:lnTo>
                    <a:pt x="38100" y="84666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417463" y="4528042"/>
              <a:ext cx="144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High LAT1 (n=89)</a:t>
              </a: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6451125" y="3871739"/>
              <a:ext cx="1410772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Low LAT1 (n=50)</a:t>
              </a: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5309824" y="4896753"/>
              <a:ext cx="76014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p&lt;0,001</a:t>
              </a: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164925" y="5543863"/>
              <a:ext cx="1077539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Durées (jours)</a:t>
              </a:r>
            </a:p>
          </p:txBody>
        </p:sp>
        <p:sp>
          <p:nvSpPr>
            <p:cNvPr id="18" name="Rectangle 17"/>
            <p:cNvSpPr/>
            <p:nvPr/>
          </p:nvSpPr>
          <p:spPr>
            <a:xfrm rot="16200000">
              <a:off x="4416749" y="4211273"/>
              <a:ext cx="841897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 (%)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963568" y="5846201"/>
              <a:ext cx="2454519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BMC Cancer 2013 Oct 16;13:482</a:t>
              </a:r>
            </a:p>
          </p:txBody>
        </p:sp>
        <p:sp>
          <p:nvSpPr>
            <p:cNvPr id="20" name="Rectangle à coins arrondis 19"/>
            <p:cNvSpPr/>
            <p:nvPr/>
          </p:nvSpPr>
          <p:spPr>
            <a:xfrm>
              <a:off x="4636546" y="3291839"/>
              <a:ext cx="3732903" cy="2538805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601671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Nanvuranlat dans le traitement des cancers des voies biliaires avancés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Furuse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#494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Schéma de l’étude</a:t>
            </a:r>
          </a:p>
        </p:txBody>
      </p:sp>
      <p:sp>
        <p:nvSpPr>
          <p:cNvPr id="9" name="TextBox 17"/>
          <p:cNvSpPr txBox="1"/>
          <p:nvPr/>
        </p:nvSpPr>
        <p:spPr>
          <a:xfrm>
            <a:off x="5349697" y="2393684"/>
            <a:ext cx="432811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N=69</a:t>
            </a:r>
          </a:p>
        </p:txBody>
      </p:sp>
      <p:sp>
        <p:nvSpPr>
          <p:cNvPr id="10" name="TextBox 25"/>
          <p:cNvSpPr txBox="1"/>
          <p:nvPr/>
        </p:nvSpPr>
        <p:spPr>
          <a:xfrm>
            <a:off x="5349697" y="4563679"/>
            <a:ext cx="432811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N=35</a:t>
            </a:r>
          </a:p>
        </p:txBody>
      </p:sp>
      <p:sp>
        <p:nvSpPr>
          <p:cNvPr id="11" name="Parenthèse ouvrante 10"/>
          <p:cNvSpPr/>
          <p:nvPr/>
        </p:nvSpPr>
        <p:spPr>
          <a:xfrm>
            <a:off x="5184561" y="2693074"/>
            <a:ext cx="946417" cy="1789063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666701" y="1950803"/>
            <a:ext cx="3800368" cy="272612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d’éligibilité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Cholangiocarcinomes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intahépatiques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b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la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vésicule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biliaire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extrahépatiques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 ADK de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l’ampoule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Vater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Non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résécables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métastatiques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Lourdement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prétraités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Phénotype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NAT-2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PS 0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Age ≥ 20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ans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6235378" y="3965886"/>
            <a:ext cx="2294026" cy="990208"/>
          </a:xfrm>
          <a:prstGeom prst="roundRect">
            <a:avLst>
              <a:gd name="adj" fmla="val 9151"/>
            </a:avLst>
          </a:prstGeom>
          <a:solidFill>
            <a:schemeClr val="bg1">
              <a:lumMod val="5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Placebo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IV</a:t>
            </a:r>
          </a:p>
        </p:txBody>
      </p:sp>
      <p:sp>
        <p:nvSpPr>
          <p:cNvPr id="14" name="Ellipse 13"/>
          <p:cNvSpPr/>
          <p:nvPr/>
        </p:nvSpPr>
        <p:spPr>
          <a:xfrm>
            <a:off x="4918533" y="3149566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2:1</a:t>
            </a:r>
          </a:p>
        </p:txBody>
      </p:sp>
      <p:sp>
        <p:nvSpPr>
          <p:cNvPr id="15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996950" y="2367517"/>
            <a:ext cx="2455535" cy="161986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primaire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sans progression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5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contrôle</a:t>
            </a: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la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maladie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</a:p>
        </p:txBody>
      </p:sp>
      <p:sp>
        <p:nvSpPr>
          <p:cNvPr id="16" name="TextBox 17"/>
          <p:cNvSpPr txBox="1"/>
          <p:nvPr/>
        </p:nvSpPr>
        <p:spPr>
          <a:xfrm>
            <a:off x="4818681" y="3678775"/>
            <a:ext cx="743668" cy="261610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N=104</a:t>
            </a:r>
          </a:p>
        </p:txBody>
      </p:sp>
      <p:sp>
        <p:nvSpPr>
          <p:cNvPr id="17" name="Rectangle à coins arrondis 16"/>
          <p:cNvSpPr/>
          <p:nvPr/>
        </p:nvSpPr>
        <p:spPr>
          <a:xfrm>
            <a:off x="554635" y="1864637"/>
            <a:ext cx="10927831" cy="383162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8" name="Groupe 17"/>
          <p:cNvGrpSpPr/>
          <p:nvPr/>
        </p:nvGrpSpPr>
        <p:grpSpPr>
          <a:xfrm>
            <a:off x="8751475" y="2214353"/>
            <a:ext cx="117884" cy="2716240"/>
            <a:chOff x="9203915" y="2219156"/>
            <a:chExt cx="117884" cy="2716240"/>
          </a:xfrm>
        </p:grpSpPr>
        <p:cxnSp>
          <p:nvCxnSpPr>
            <p:cNvPr id="19" name="Connecteur droit 18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6235378" y="2197970"/>
            <a:ext cx="2294026" cy="990208"/>
          </a:xfrm>
          <a:prstGeom prst="roundRect">
            <a:avLst>
              <a:gd name="adj" fmla="val 9151"/>
            </a:avLst>
          </a:prstGeom>
          <a:solidFill>
            <a:schemeClr val="accent4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Nanvuranlat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25 mg/m² IV par jour 5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jours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514350" rtl="0" eaLnBrk="1" fontAlgn="auto" latinLnBrk="0" hangingPunct="1">
              <a:lnSpc>
                <a:spcPts val="17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J1=J15</a:t>
            </a:r>
          </a:p>
        </p:txBody>
      </p:sp>
      <p:sp>
        <p:nvSpPr>
          <p:cNvPr id="23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996950" y="4009950"/>
            <a:ext cx="2670663" cy="711952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Statistiques: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α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=0,025; </a:t>
            </a:r>
            <a:r>
              <a:rPr kumimoji="0" lang="el-G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β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=90%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666701" y="4755723"/>
            <a:ext cx="5646003" cy="85940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Stratification:</a:t>
            </a:r>
            <a:endParaRPr kumimoji="0" lang="en-US" sz="1500" b="1" i="0" u="none" strike="noStrike" kern="1200" cap="none" spc="0" normalizeH="0" baseline="0" noProof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Intrahépatique 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 </a:t>
            </a:r>
            <a:r>
              <a:rPr kumimoji="0" lang="fr-FR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Extrahépatique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 Vésicule biliaire</a:t>
            </a: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 Ampullome</a:t>
            </a:r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Résection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oui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/non</a:t>
            </a:r>
            <a:endParaRPr kumimoji="0" lang="fr-FR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665216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Graphique 16"/>
          <p:cNvGraphicFramePr/>
          <p:nvPr/>
        </p:nvGraphicFramePr>
        <p:xfrm>
          <a:off x="4834624" y="1365640"/>
          <a:ext cx="6560059" cy="27511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Nanvuranlat dans le traitement des cancers des voies biliaires avancés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Furuse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#494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522236" y="2324149"/>
            <a:ext cx="4007561" cy="1642940"/>
          </a:xfrm>
        </p:spPr>
        <p:txBody>
          <a:bodyPr/>
          <a:lstStyle/>
          <a:p>
            <a:pPr>
              <a:lnSpc>
                <a:spcPts val="2100"/>
              </a:lnSpc>
            </a:pPr>
            <a:r>
              <a:rPr lang="fr-FR" sz="1600" dirty="0"/>
              <a:t>40</a:t>
            </a:r>
            <a:r>
              <a:rPr lang="fr-FR" sz="1400" dirty="0"/>
              <a:t>%</a:t>
            </a:r>
            <a:r>
              <a:rPr lang="fr-FR" sz="1600" dirty="0"/>
              <a:t> des </a:t>
            </a:r>
            <a:r>
              <a:rPr lang="fr-FR" sz="1600"/>
              <a:t>patients en </a:t>
            </a:r>
            <a:r>
              <a:rPr lang="fr-FR" sz="1600" dirty="0"/>
              <a:t>4</a:t>
            </a:r>
            <a:r>
              <a:rPr lang="fr-FR" sz="1600" baseline="30000" dirty="0"/>
              <a:t>ème</a:t>
            </a:r>
            <a:r>
              <a:rPr lang="fr-FR" sz="1600" dirty="0"/>
              <a:t> ligne ou plus</a:t>
            </a:r>
            <a:r>
              <a:rPr lang="fr-FR" sz="1600"/>
              <a:t>; </a:t>
            </a:r>
            <a:br>
              <a:rPr lang="fr-FR" sz="1600"/>
            </a:br>
            <a:r>
              <a:rPr lang="fr-FR" sz="1600"/>
              <a:t>51</a:t>
            </a:r>
            <a:r>
              <a:rPr lang="fr-FR" sz="1400" dirty="0"/>
              <a:t>%</a:t>
            </a:r>
            <a:r>
              <a:rPr lang="fr-FR" sz="1600" dirty="0"/>
              <a:t> opérés de leur tumeur primaire; &gt;40</a:t>
            </a:r>
            <a:r>
              <a:rPr lang="fr-FR" sz="1400" dirty="0"/>
              <a:t>%</a:t>
            </a:r>
            <a:r>
              <a:rPr lang="fr-FR" sz="1600" dirty="0"/>
              <a:t> localisation intra hépatique</a:t>
            </a:r>
          </a:p>
          <a:p>
            <a:pPr>
              <a:lnSpc>
                <a:spcPts val="2100"/>
              </a:lnSpc>
              <a:spcBef>
                <a:spcPts val="1800"/>
              </a:spcBef>
            </a:pPr>
            <a:r>
              <a:rPr lang="fr-FR" sz="1600" dirty="0"/>
              <a:t>Bon profil de tolérance : </a:t>
            </a:r>
            <a:r>
              <a:rPr lang="fr-FR" sz="1600"/>
              <a:t>Cholangite </a:t>
            </a:r>
            <a:br>
              <a:rPr lang="fr-FR" sz="1600"/>
            </a:br>
            <a:r>
              <a:rPr lang="fr-FR" sz="1600"/>
              <a:t>de </a:t>
            </a:r>
            <a:r>
              <a:rPr lang="fr-FR" sz="1600" dirty="0"/>
              <a:t>grade 3-4 (</a:t>
            </a:r>
            <a:r>
              <a:rPr lang="fr-FR" sz="1600" b="1" dirty="0"/>
              <a:t>12,9</a:t>
            </a:r>
            <a:r>
              <a:rPr lang="fr-FR" sz="1400" b="1" dirty="0"/>
              <a:t>%</a:t>
            </a:r>
            <a:r>
              <a:rPr lang="fr-FR" sz="1600" dirty="0"/>
              <a:t>), anémie (</a:t>
            </a:r>
            <a:r>
              <a:rPr lang="fr-FR" sz="1600" b="1" dirty="0"/>
              <a:t>2,9</a:t>
            </a:r>
            <a:r>
              <a:rPr lang="fr-FR" sz="1400" b="1" dirty="0"/>
              <a:t>%</a:t>
            </a:r>
            <a:r>
              <a:rPr lang="fr-FR" sz="1600" dirty="0"/>
              <a:t>) 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1159590"/>
            <a:ext cx="3871465" cy="781752"/>
          </a:xfrm>
        </p:spPr>
        <p:txBody>
          <a:bodyPr/>
          <a:lstStyle/>
          <a:p>
            <a:r>
              <a:rPr lang="da-DK" dirty="0"/>
              <a:t>Objectif principal : </a:t>
            </a:r>
            <a:br>
              <a:rPr lang="da-DK" dirty="0"/>
            </a:br>
            <a:r>
              <a:rPr lang="da-DK" dirty="0"/>
              <a:t>Survie sans progression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624983F-383B-FBB9-DDC4-32625676397A}"/>
              </a:ext>
            </a:extLst>
          </p:cNvPr>
          <p:cNvSpPr txBox="1"/>
          <p:nvPr/>
        </p:nvSpPr>
        <p:spPr>
          <a:xfrm rot="16200000">
            <a:off x="3413324" y="2560963"/>
            <a:ext cx="318135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Probabilité de survie sans progression (%)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6B983CD8-0F60-0D84-0292-A989ADE9BC20}"/>
              </a:ext>
            </a:extLst>
          </p:cNvPr>
          <p:cNvSpPr txBox="1"/>
          <p:nvPr/>
        </p:nvSpPr>
        <p:spPr>
          <a:xfrm>
            <a:off x="4994031" y="4247652"/>
            <a:ext cx="373300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Nombre à risque (nombre cumulé d'événements)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B4185944-B721-6E98-F013-2A454B8035FE}"/>
              </a:ext>
            </a:extLst>
          </p:cNvPr>
          <p:cNvSpPr txBox="1"/>
          <p:nvPr/>
        </p:nvSpPr>
        <p:spPr>
          <a:xfrm>
            <a:off x="5027552" y="5033565"/>
            <a:ext cx="3286455" cy="2699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*Modèle proportionnel à l'aléa de Cox stratifié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DB2DE546-61C6-0CC4-8B0C-EBB123AC92B6}"/>
              </a:ext>
            </a:extLst>
          </p:cNvPr>
          <p:cNvSpPr txBox="1"/>
          <p:nvPr/>
        </p:nvSpPr>
        <p:spPr>
          <a:xfrm>
            <a:off x="8038040" y="5037737"/>
            <a:ext cx="1964092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**Test de long rang stratifié</a:t>
            </a:r>
          </a:p>
        </p:txBody>
      </p:sp>
      <p:grpSp>
        <p:nvGrpSpPr>
          <p:cNvPr id="14" name="Groupe 13"/>
          <p:cNvGrpSpPr/>
          <p:nvPr/>
        </p:nvGrpSpPr>
        <p:grpSpPr>
          <a:xfrm>
            <a:off x="3479095" y="5477963"/>
            <a:ext cx="5398686" cy="710171"/>
            <a:chOff x="4378504" y="5343051"/>
            <a:chExt cx="5398686" cy="710171"/>
          </a:xfrm>
        </p:grpSpPr>
        <p:sp>
          <p:nvSpPr>
            <p:cNvPr id="15" name="ZoneTexte 14"/>
            <p:cNvSpPr txBox="1"/>
            <p:nvPr/>
          </p:nvSpPr>
          <p:spPr>
            <a:xfrm>
              <a:off x="4535503" y="5343051"/>
              <a:ext cx="5241687" cy="710171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Etude positive mais bénéfice à court terme</a:t>
              </a:r>
            </a:p>
          </p:txBody>
        </p:sp>
        <p:sp>
          <p:nvSpPr>
            <p:cNvPr id="16" name="Chevron 15"/>
            <p:cNvSpPr/>
            <p:nvPr/>
          </p:nvSpPr>
          <p:spPr>
            <a:xfrm>
              <a:off x="4378504" y="5560076"/>
              <a:ext cx="212568" cy="291305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6106016" y="3954855"/>
            <a:ext cx="3967003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+mn-cs"/>
              </a:rPr>
              <a:t>Temps</a:t>
            </a: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+mn-cs"/>
              </a:rPr>
              <a:t> (</a:t>
            </a:r>
            <a:r>
              <a:rPr kumimoji="0" lang="da-DK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+mn-cs"/>
              </a:rPr>
              <a:t>mois</a:t>
            </a: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+mn-cs"/>
              </a:rPr>
              <a:t>)</a:t>
            </a:r>
          </a:p>
        </p:txBody>
      </p:sp>
      <p:cxnSp>
        <p:nvCxnSpPr>
          <p:cNvPr id="23" name="Connecteur droit 22"/>
          <p:cNvCxnSpPr/>
          <p:nvPr/>
        </p:nvCxnSpPr>
        <p:spPr>
          <a:xfrm>
            <a:off x="8215532" y="4387642"/>
            <a:ext cx="308847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ZoneTexte 26"/>
          <p:cNvSpPr txBox="1"/>
          <p:nvPr/>
        </p:nvSpPr>
        <p:spPr>
          <a:xfrm>
            <a:off x="7220429" y="1999534"/>
            <a:ext cx="14758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339FD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Nanvuranlat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Placebo</a:t>
            </a:r>
          </a:p>
        </p:txBody>
      </p:sp>
      <p:sp>
        <p:nvSpPr>
          <p:cNvPr id="28" name="Rectangle à coins arrondis 27"/>
          <p:cNvSpPr/>
          <p:nvPr/>
        </p:nvSpPr>
        <p:spPr>
          <a:xfrm>
            <a:off x="4762778" y="1223889"/>
            <a:ext cx="6800866" cy="375607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3" name="Groupe 32"/>
          <p:cNvGrpSpPr/>
          <p:nvPr/>
        </p:nvGrpSpPr>
        <p:grpSpPr>
          <a:xfrm>
            <a:off x="5518880" y="1450214"/>
            <a:ext cx="5204011" cy="2291794"/>
            <a:chOff x="5518880" y="1773769"/>
            <a:chExt cx="5204011" cy="2238935"/>
          </a:xfrm>
        </p:grpSpPr>
        <p:sp>
          <p:nvSpPr>
            <p:cNvPr id="9" name="Forme libre 8"/>
            <p:cNvSpPr/>
            <p:nvPr/>
          </p:nvSpPr>
          <p:spPr>
            <a:xfrm>
              <a:off x="5518880" y="1793939"/>
              <a:ext cx="2655794" cy="2218765"/>
            </a:xfrm>
            <a:custGeom>
              <a:avLst/>
              <a:gdLst>
                <a:gd name="connsiteX0" fmla="*/ 2655794 w 2655794"/>
                <a:gd name="connsiteY0" fmla="*/ 2218765 h 2218765"/>
                <a:gd name="connsiteX1" fmla="*/ 1775011 w 2655794"/>
                <a:gd name="connsiteY1" fmla="*/ 2218765 h 2218765"/>
                <a:gd name="connsiteX2" fmla="*/ 1734670 w 2655794"/>
                <a:gd name="connsiteY2" fmla="*/ 2178424 h 2218765"/>
                <a:gd name="connsiteX3" fmla="*/ 1694329 w 2655794"/>
                <a:gd name="connsiteY3" fmla="*/ 2138083 h 2218765"/>
                <a:gd name="connsiteX4" fmla="*/ 1694329 w 2655794"/>
                <a:gd name="connsiteY4" fmla="*/ 2117912 h 2218765"/>
                <a:gd name="connsiteX5" fmla="*/ 658905 w 2655794"/>
                <a:gd name="connsiteY5" fmla="*/ 2117912 h 2218765"/>
                <a:gd name="connsiteX6" fmla="*/ 658905 w 2655794"/>
                <a:gd name="connsiteY6" fmla="*/ 2003612 h 2218765"/>
                <a:gd name="connsiteX7" fmla="*/ 363070 w 2655794"/>
                <a:gd name="connsiteY7" fmla="*/ 2003612 h 2218765"/>
                <a:gd name="connsiteX8" fmla="*/ 356347 w 2655794"/>
                <a:gd name="connsiteY8" fmla="*/ 1781736 h 2218765"/>
                <a:gd name="connsiteX9" fmla="*/ 342900 w 2655794"/>
                <a:gd name="connsiteY9" fmla="*/ 1499348 h 2218765"/>
                <a:gd name="connsiteX10" fmla="*/ 309282 w 2655794"/>
                <a:gd name="connsiteY10" fmla="*/ 1223683 h 2218765"/>
                <a:gd name="connsiteX11" fmla="*/ 329453 w 2655794"/>
                <a:gd name="connsiteY11" fmla="*/ 712695 h 2218765"/>
                <a:gd name="connsiteX12" fmla="*/ 302558 w 2655794"/>
                <a:gd name="connsiteY12" fmla="*/ 517712 h 2218765"/>
                <a:gd name="connsiteX13" fmla="*/ 255494 w 2655794"/>
                <a:gd name="connsiteY13" fmla="*/ 443753 h 2218765"/>
                <a:gd name="connsiteX14" fmla="*/ 235323 w 2655794"/>
                <a:gd name="connsiteY14" fmla="*/ 383242 h 2218765"/>
                <a:gd name="connsiteX15" fmla="*/ 242047 w 2655794"/>
                <a:gd name="connsiteY15" fmla="*/ 336177 h 2218765"/>
                <a:gd name="connsiteX16" fmla="*/ 221876 w 2655794"/>
                <a:gd name="connsiteY16" fmla="*/ 295836 h 2218765"/>
                <a:gd name="connsiteX17" fmla="*/ 194982 w 2655794"/>
                <a:gd name="connsiteY17" fmla="*/ 188259 h 2218765"/>
                <a:gd name="connsiteX18" fmla="*/ 174811 w 2655794"/>
                <a:gd name="connsiteY18" fmla="*/ 67236 h 2218765"/>
                <a:gd name="connsiteX19" fmla="*/ 168088 w 2655794"/>
                <a:gd name="connsiteY19" fmla="*/ 0 h 2218765"/>
                <a:gd name="connsiteX20" fmla="*/ 0 w 2655794"/>
                <a:gd name="connsiteY20" fmla="*/ 0 h 221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55794" h="2218765">
                  <a:moveTo>
                    <a:pt x="2655794" y="2218765"/>
                  </a:moveTo>
                  <a:lnTo>
                    <a:pt x="1775011" y="2218765"/>
                  </a:lnTo>
                  <a:lnTo>
                    <a:pt x="1734670" y="2178424"/>
                  </a:lnTo>
                  <a:lnTo>
                    <a:pt x="1694329" y="2138083"/>
                  </a:lnTo>
                  <a:lnTo>
                    <a:pt x="1694329" y="2117912"/>
                  </a:lnTo>
                  <a:lnTo>
                    <a:pt x="658905" y="2117912"/>
                  </a:lnTo>
                  <a:lnTo>
                    <a:pt x="658905" y="2003612"/>
                  </a:lnTo>
                  <a:lnTo>
                    <a:pt x="363070" y="2003612"/>
                  </a:lnTo>
                  <a:lnTo>
                    <a:pt x="356347" y="1781736"/>
                  </a:lnTo>
                  <a:lnTo>
                    <a:pt x="342900" y="1499348"/>
                  </a:lnTo>
                  <a:lnTo>
                    <a:pt x="309282" y="1223683"/>
                  </a:lnTo>
                  <a:lnTo>
                    <a:pt x="329453" y="712695"/>
                  </a:lnTo>
                  <a:lnTo>
                    <a:pt x="302558" y="517712"/>
                  </a:lnTo>
                  <a:lnTo>
                    <a:pt x="255494" y="443753"/>
                  </a:lnTo>
                  <a:lnTo>
                    <a:pt x="235323" y="383242"/>
                  </a:lnTo>
                  <a:lnTo>
                    <a:pt x="242047" y="336177"/>
                  </a:lnTo>
                  <a:lnTo>
                    <a:pt x="221876" y="295836"/>
                  </a:lnTo>
                  <a:lnTo>
                    <a:pt x="194982" y="188259"/>
                  </a:lnTo>
                  <a:lnTo>
                    <a:pt x="174811" y="67236"/>
                  </a:lnTo>
                  <a:lnTo>
                    <a:pt x="168088" y="0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Forme libre 11"/>
            <p:cNvSpPr/>
            <p:nvPr/>
          </p:nvSpPr>
          <p:spPr>
            <a:xfrm>
              <a:off x="5525603" y="1773769"/>
              <a:ext cx="5197288" cy="2185147"/>
            </a:xfrm>
            <a:custGeom>
              <a:avLst/>
              <a:gdLst>
                <a:gd name="connsiteX0" fmla="*/ 0 w 5197288"/>
                <a:gd name="connsiteY0" fmla="*/ 0 h 2185147"/>
                <a:gd name="connsiteX1" fmla="*/ 154641 w 5197288"/>
                <a:gd name="connsiteY1" fmla="*/ 0 h 2185147"/>
                <a:gd name="connsiteX2" fmla="*/ 154641 w 5197288"/>
                <a:gd name="connsiteY2" fmla="*/ 215153 h 2185147"/>
                <a:gd name="connsiteX3" fmla="*/ 282388 w 5197288"/>
                <a:gd name="connsiteY3" fmla="*/ 215153 h 2185147"/>
                <a:gd name="connsiteX4" fmla="*/ 282388 w 5197288"/>
                <a:gd name="connsiteY4" fmla="*/ 336176 h 2185147"/>
                <a:gd name="connsiteX5" fmla="*/ 282388 w 5197288"/>
                <a:gd name="connsiteY5" fmla="*/ 611841 h 2185147"/>
                <a:gd name="connsiteX6" fmla="*/ 282388 w 5197288"/>
                <a:gd name="connsiteY6" fmla="*/ 860612 h 2185147"/>
                <a:gd name="connsiteX7" fmla="*/ 349624 w 5197288"/>
                <a:gd name="connsiteY7" fmla="*/ 867335 h 2185147"/>
                <a:gd name="connsiteX8" fmla="*/ 349624 w 5197288"/>
                <a:gd name="connsiteY8" fmla="*/ 1143000 h 2185147"/>
                <a:gd name="connsiteX9" fmla="*/ 349624 w 5197288"/>
                <a:gd name="connsiteY9" fmla="*/ 1351429 h 2185147"/>
                <a:gd name="connsiteX10" fmla="*/ 389965 w 5197288"/>
                <a:gd name="connsiteY10" fmla="*/ 1532965 h 2185147"/>
                <a:gd name="connsiteX11" fmla="*/ 416859 w 5197288"/>
                <a:gd name="connsiteY11" fmla="*/ 1606923 h 2185147"/>
                <a:gd name="connsiteX12" fmla="*/ 658906 w 5197288"/>
                <a:gd name="connsiteY12" fmla="*/ 1606923 h 2185147"/>
                <a:gd name="connsiteX13" fmla="*/ 658906 w 5197288"/>
                <a:gd name="connsiteY13" fmla="*/ 1674159 h 2185147"/>
                <a:gd name="connsiteX14" fmla="*/ 699247 w 5197288"/>
                <a:gd name="connsiteY14" fmla="*/ 1674159 h 2185147"/>
                <a:gd name="connsiteX15" fmla="*/ 699247 w 5197288"/>
                <a:gd name="connsiteY15" fmla="*/ 1835523 h 2185147"/>
                <a:gd name="connsiteX16" fmla="*/ 1015253 w 5197288"/>
                <a:gd name="connsiteY16" fmla="*/ 1835523 h 2185147"/>
                <a:gd name="connsiteX17" fmla="*/ 1015253 w 5197288"/>
                <a:gd name="connsiteY17" fmla="*/ 1909482 h 2185147"/>
                <a:gd name="connsiteX18" fmla="*/ 1183341 w 5197288"/>
                <a:gd name="connsiteY18" fmla="*/ 1909482 h 2185147"/>
                <a:gd name="connsiteX19" fmla="*/ 1183341 w 5197288"/>
                <a:gd name="connsiteY19" fmla="*/ 1983441 h 2185147"/>
                <a:gd name="connsiteX20" fmla="*/ 1304365 w 5197288"/>
                <a:gd name="connsiteY20" fmla="*/ 1983441 h 2185147"/>
                <a:gd name="connsiteX21" fmla="*/ 1304365 w 5197288"/>
                <a:gd name="connsiteY21" fmla="*/ 2023782 h 2185147"/>
                <a:gd name="connsiteX22" fmla="*/ 1371600 w 5197288"/>
                <a:gd name="connsiteY22" fmla="*/ 2023782 h 2185147"/>
                <a:gd name="connsiteX23" fmla="*/ 1371600 w 5197288"/>
                <a:gd name="connsiteY23" fmla="*/ 2131359 h 2185147"/>
                <a:gd name="connsiteX24" fmla="*/ 1680882 w 5197288"/>
                <a:gd name="connsiteY24" fmla="*/ 2131359 h 2185147"/>
                <a:gd name="connsiteX25" fmla="*/ 1680882 w 5197288"/>
                <a:gd name="connsiteY25" fmla="*/ 2185147 h 2185147"/>
                <a:gd name="connsiteX26" fmla="*/ 5197288 w 5197288"/>
                <a:gd name="connsiteY26" fmla="*/ 2185147 h 218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7288" h="2185147">
                  <a:moveTo>
                    <a:pt x="0" y="0"/>
                  </a:moveTo>
                  <a:lnTo>
                    <a:pt x="154641" y="0"/>
                  </a:lnTo>
                  <a:lnTo>
                    <a:pt x="154641" y="215153"/>
                  </a:lnTo>
                  <a:lnTo>
                    <a:pt x="282388" y="215153"/>
                  </a:lnTo>
                  <a:lnTo>
                    <a:pt x="282388" y="336176"/>
                  </a:lnTo>
                  <a:lnTo>
                    <a:pt x="282388" y="611841"/>
                  </a:lnTo>
                  <a:lnTo>
                    <a:pt x="282388" y="860612"/>
                  </a:lnTo>
                  <a:lnTo>
                    <a:pt x="349624" y="867335"/>
                  </a:lnTo>
                  <a:lnTo>
                    <a:pt x="349624" y="1143000"/>
                  </a:lnTo>
                  <a:lnTo>
                    <a:pt x="349624" y="1351429"/>
                  </a:lnTo>
                  <a:lnTo>
                    <a:pt x="389965" y="1532965"/>
                  </a:lnTo>
                  <a:lnTo>
                    <a:pt x="416859" y="1606923"/>
                  </a:lnTo>
                  <a:lnTo>
                    <a:pt x="658906" y="1606923"/>
                  </a:lnTo>
                  <a:lnTo>
                    <a:pt x="658906" y="1674159"/>
                  </a:lnTo>
                  <a:lnTo>
                    <a:pt x="699247" y="1674159"/>
                  </a:lnTo>
                  <a:lnTo>
                    <a:pt x="699247" y="1835523"/>
                  </a:lnTo>
                  <a:lnTo>
                    <a:pt x="1015253" y="1835523"/>
                  </a:lnTo>
                  <a:lnTo>
                    <a:pt x="1015253" y="1909482"/>
                  </a:lnTo>
                  <a:lnTo>
                    <a:pt x="1183341" y="1909482"/>
                  </a:lnTo>
                  <a:lnTo>
                    <a:pt x="1183341" y="1983441"/>
                  </a:lnTo>
                  <a:lnTo>
                    <a:pt x="1304365" y="1983441"/>
                  </a:lnTo>
                  <a:lnTo>
                    <a:pt x="1304365" y="2023782"/>
                  </a:lnTo>
                  <a:lnTo>
                    <a:pt x="1371600" y="2023782"/>
                  </a:lnTo>
                  <a:lnTo>
                    <a:pt x="1371600" y="2131359"/>
                  </a:lnTo>
                  <a:lnTo>
                    <a:pt x="1680882" y="2131359"/>
                  </a:lnTo>
                  <a:lnTo>
                    <a:pt x="1680882" y="2185147"/>
                  </a:lnTo>
                  <a:lnTo>
                    <a:pt x="5197288" y="2185147"/>
                  </a:lnTo>
                </a:path>
              </a:pathLst>
            </a:custGeom>
            <a:noFill/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9" name="Tableau 28"/>
          <p:cNvGraphicFramePr>
            <a:graphicFrameLocks noGrp="1"/>
          </p:cNvGraphicFramePr>
          <p:nvPr/>
        </p:nvGraphicFramePr>
        <p:xfrm>
          <a:off x="5227792" y="4501661"/>
          <a:ext cx="6288259" cy="39224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47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478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147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47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147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478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1478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478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6997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880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4"/>
                          </a:solidFill>
                        </a:rPr>
                        <a:t>69 (0)</a:t>
                      </a:r>
                      <a:endParaRPr lang="fr-FR" sz="11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4"/>
                          </a:solidFill>
                        </a:rPr>
                        <a:t>13 (56)</a:t>
                      </a:r>
                      <a:endParaRPr lang="fr-FR" sz="11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4"/>
                          </a:solidFill>
                        </a:rPr>
                        <a:t>4 (64)</a:t>
                      </a:r>
                      <a:endParaRPr lang="fr-FR" sz="11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4"/>
                          </a:solidFill>
                        </a:rPr>
                        <a:t>1 (67)</a:t>
                      </a:r>
                      <a:endParaRPr lang="fr-FR" sz="11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4"/>
                          </a:solidFill>
                        </a:rPr>
                        <a:t>1 (67)</a:t>
                      </a:r>
                      <a:endParaRPr lang="fr-FR" sz="11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4"/>
                          </a:solidFill>
                        </a:rPr>
                        <a:t>1 (67)</a:t>
                      </a:r>
                      <a:endParaRPr lang="fr-FR" sz="11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4"/>
                          </a:solidFill>
                        </a:rPr>
                        <a:t>1 (67)</a:t>
                      </a:r>
                      <a:endParaRPr lang="fr-FR" sz="11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4"/>
                          </a:solidFill>
                        </a:rPr>
                        <a:t>1 (67)</a:t>
                      </a:r>
                      <a:endParaRPr lang="fr-FR" sz="11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4"/>
                          </a:solidFill>
                        </a:rPr>
                        <a:t>0 (68)</a:t>
                      </a:r>
                      <a:endParaRPr lang="fr-FR" sz="11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3432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35 (0)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 (33)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 (33)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</a:t>
                      </a:r>
                      <a:r>
                        <a:rPr lang="fr-FR" sz="1100" b="1" baseline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(34)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 (35)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 (35)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 (35)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 (35)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 (35)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7243016" y="2764894"/>
            <a:ext cx="3967003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3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* Hazard ratio : </a:t>
            </a:r>
            <a:r>
              <a:rPr kumimoji="0" lang="da-DK" sz="13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0,557</a:t>
            </a:r>
            <a:r>
              <a:rPr kumimoji="0" lang="da-DK" sz="13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(95% CI : </a:t>
            </a:r>
            <a:r>
              <a:rPr kumimoji="0" lang="da-DK" sz="13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0,3435-0,9029</a:t>
            </a:r>
            <a:r>
              <a:rPr kumimoji="0" lang="da-DK" sz="13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3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**</a:t>
            </a:r>
            <a:r>
              <a:rPr kumimoji="0" lang="da-DK" sz="1300" b="1" i="1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p</a:t>
            </a:r>
            <a:r>
              <a:rPr kumimoji="0" lang="da-DK" sz="13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=0,0164</a:t>
            </a:r>
            <a:endParaRPr kumimoji="0" lang="da-DK" sz="13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8594468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F1DC057-D563-8041-8CA1-DBBFE0115E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8" name="Titre 2">
            <a:extLst>
              <a:ext uri="{FF2B5EF4-FFF2-40B4-BE49-F238E27FC236}">
                <a16:creationId xmlns:a16="http://schemas.microsoft.com/office/drawing/2014/main" id="{55C022C3-E0FA-581B-44A8-91B9F6817BB1}"/>
              </a:ext>
            </a:extLst>
          </p:cNvPr>
          <p:cNvSpPr txBox="1">
            <a:spLocks/>
          </p:cNvSpPr>
          <p:nvPr/>
        </p:nvSpPr>
        <p:spPr>
          <a:xfrm>
            <a:off x="684172" y="616688"/>
            <a:ext cx="10741715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Colorectal</a:t>
            </a: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D112CCB-D700-D7E9-F6D9-A76398DBAFE4}"/>
              </a:ext>
            </a:extLst>
          </p:cNvPr>
          <p:cNvCxnSpPr>
            <a:cxnSpLocks/>
          </p:cNvCxnSpPr>
          <p:nvPr/>
        </p:nvCxnSpPr>
        <p:spPr>
          <a:xfrm flipH="1">
            <a:off x="796784" y="1659976"/>
            <a:ext cx="3739357" cy="0"/>
          </a:xfrm>
          <a:prstGeom prst="line">
            <a:avLst/>
          </a:prstGeom>
          <a:ln w="762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524155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F1DC057-D563-8041-8CA1-DBBFE0115E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8" name="Titre 2">
            <a:extLst>
              <a:ext uri="{FF2B5EF4-FFF2-40B4-BE49-F238E27FC236}">
                <a16:creationId xmlns:a16="http://schemas.microsoft.com/office/drawing/2014/main" id="{55C022C3-E0FA-581B-44A8-91B9F6817BB1}"/>
              </a:ext>
            </a:extLst>
          </p:cNvPr>
          <p:cNvSpPr txBox="1">
            <a:spLocks/>
          </p:cNvSpPr>
          <p:nvPr/>
        </p:nvSpPr>
        <p:spPr>
          <a:xfrm>
            <a:off x="684172" y="616688"/>
            <a:ext cx="10741715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000" b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Colorectal localisé</a:t>
            </a: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D112CCB-D700-D7E9-F6D9-A76398DBAFE4}"/>
              </a:ext>
            </a:extLst>
          </p:cNvPr>
          <p:cNvCxnSpPr>
            <a:cxnSpLocks/>
          </p:cNvCxnSpPr>
          <p:nvPr/>
        </p:nvCxnSpPr>
        <p:spPr>
          <a:xfrm flipH="1">
            <a:off x="796784" y="1659976"/>
            <a:ext cx="6679781" cy="0"/>
          </a:xfrm>
          <a:prstGeom prst="line">
            <a:avLst/>
          </a:prstGeom>
          <a:ln w="762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2647874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2399241"/>
          </a:xfrm>
          <a:prstGeom prst="rect">
            <a:avLst/>
          </a:prstGeom>
        </p:spPr>
        <p:txBody>
          <a:bodyPr/>
          <a:lstStyle/>
          <a:p>
            <a:r>
              <a:rPr lang="fr-FR" sz="4000" dirty="0"/>
              <a:t>Les traitements conservateurs non chirurgicaux compromettent-ils les chances de curabilité </a:t>
            </a:r>
            <a:br>
              <a:rPr lang="fr-FR" sz="4000" dirty="0"/>
            </a:br>
            <a:r>
              <a:rPr lang="fr-FR" sz="4000" dirty="0"/>
              <a:t>des cancers du rectum ? </a:t>
            </a:r>
            <a:br>
              <a:rPr lang="fr-FR" sz="4000" dirty="0"/>
            </a:br>
            <a:r>
              <a:rPr lang="fr-FR" sz="4000" b="1" dirty="0"/>
              <a:t>Résultats définitifs de la chirurgie de rattrapage</a:t>
            </a:r>
            <a:br>
              <a:rPr lang="fr-FR" sz="4000" b="1" dirty="0"/>
            </a:br>
            <a:r>
              <a:rPr lang="fr-FR" sz="4000" b="1" dirty="0"/>
              <a:t>dans l’essai randomisé de phase III OPERA</a:t>
            </a:r>
            <a:endParaRPr lang="en-US" sz="4000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550020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AS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Myint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#6</a:t>
            </a:r>
          </a:p>
        </p:txBody>
      </p:sp>
    </p:spTree>
    <p:extLst>
      <p:ext uri="{BB962C8B-B14F-4D97-AF65-F5344CB8AC3E}">
        <p14:creationId xmlns:p14="http://schemas.microsoft.com/office/powerpoint/2010/main" val="17760796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Traitement chirurgical de rattrapage dans l’Etude OPERA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AS </a:t>
            </a:r>
            <a:r>
              <a:rPr lang="fr-FR" dirty="0" err="1"/>
              <a:t>Myint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#6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09AC4839-1BB0-B900-FC7D-328C912079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276828" y="1416819"/>
            <a:ext cx="9575392" cy="532562"/>
          </a:xfrm>
        </p:spPr>
        <p:txBody>
          <a:bodyPr/>
          <a:lstStyle/>
          <a:p>
            <a:r>
              <a:rPr lang="fr-FR" dirty="0"/>
              <a:t>Escalade de dose 90 Gy, 50KeV, petit volume, ciblée directement sur la tumeur 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Rappel</a:t>
            </a:r>
          </a:p>
        </p:txBody>
      </p:sp>
      <p:cxnSp>
        <p:nvCxnSpPr>
          <p:cNvPr id="5" name="Connecteur droit 4">
            <a:extLst>
              <a:ext uri="{FF2B5EF4-FFF2-40B4-BE49-F238E27FC236}">
                <a16:creationId xmlns:a16="http://schemas.microsoft.com/office/drawing/2014/main" id="{6DAD9FF2-6BE3-E8CB-558D-C1B5B2E61BB9}"/>
              </a:ext>
            </a:extLst>
          </p:cNvPr>
          <p:cNvCxnSpPr>
            <a:cxnSpLocks/>
          </p:cNvCxnSpPr>
          <p:nvPr/>
        </p:nvCxnSpPr>
        <p:spPr>
          <a:xfrm>
            <a:off x="1489063" y="832104"/>
            <a:ext cx="0" cy="42394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ZoneTexte 7">
            <a:extLst>
              <a:ext uri="{FF2B5EF4-FFF2-40B4-BE49-F238E27FC236}">
                <a16:creationId xmlns:a16="http://schemas.microsoft.com/office/drawing/2014/main" id="{CF0536C2-128E-BAD5-1FA3-0C44AFDE0528}"/>
              </a:ext>
            </a:extLst>
          </p:cNvPr>
          <p:cNvSpPr txBox="1"/>
          <p:nvPr/>
        </p:nvSpPr>
        <p:spPr>
          <a:xfrm>
            <a:off x="1570029" y="845927"/>
            <a:ext cx="818159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Radiothérapie de contact (technique PAPILLON)</a:t>
            </a:r>
          </a:p>
        </p:txBody>
      </p:sp>
      <p:sp>
        <p:nvSpPr>
          <p:cNvPr id="11" name="Rectangle à coins arrondis 33">
            <a:extLst>
              <a:ext uri="{FF2B5EF4-FFF2-40B4-BE49-F238E27FC236}">
                <a16:creationId xmlns:a16="http://schemas.microsoft.com/office/drawing/2014/main" id="{05DB449C-CD97-ABBB-73D6-A02F64B46C04}"/>
              </a:ext>
            </a:extLst>
          </p:cNvPr>
          <p:cNvSpPr/>
          <p:nvPr/>
        </p:nvSpPr>
        <p:spPr>
          <a:xfrm>
            <a:off x="535912" y="2069960"/>
            <a:ext cx="5292132" cy="362745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Rectangle à coins arrondis 33">
            <a:extLst>
              <a:ext uri="{FF2B5EF4-FFF2-40B4-BE49-F238E27FC236}">
                <a16:creationId xmlns:a16="http://schemas.microsoft.com/office/drawing/2014/main" id="{A33143C7-675B-4BB0-CCA5-2491000E89B5}"/>
              </a:ext>
            </a:extLst>
          </p:cNvPr>
          <p:cNvSpPr/>
          <p:nvPr/>
        </p:nvSpPr>
        <p:spPr>
          <a:xfrm>
            <a:off x="6333811" y="2069960"/>
            <a:ext cx="5292132" cy="362745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Espace réservé du texte 2">
            <a:extLst>
              <a:ext uri="{FF2B5EF4-FFF2-40B4-BE49-F238E27FC236}">
                <a16:creationId xmlns:a16="http://schemas.microsoft.com/office/drawing/2014/main" id="{9AEC61A5-9FEB-88F9-EFB2-CFA6D67241FC}"/>
              </a:ext>
            </a:extLst>
          </p:cNvPr>
          <p:cNvSpPr txBox="1">
            <a:spLocks/>
          </p:cNvSpPr>
          <p:nvPr/>
        </p:nvSpPr>
        <p:spPr>
          <a:xfrm>
            <a:off x="432766" y="5726796"/>
            <a:ext cx="1868307" cy="302215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fr-FR" sz="1400" b="0" i="1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Appelt et al., 2018</a:t>
            </a:r>
          </a:p>
        </p:txBody>
      </p:sp>
      <p:sp>
        <p:nvSpPr>
          <p:cNvPr id="15" name="Espace réservé du texte 2">
            <a:extLst>
              <a:ext uri="{FF2B5EF4-FFF2-40B4-BE49-F238E27FC236}">
                <a16:creationId xmlns:a16="http://schemas.microsoft.com/office/drawing/2014/main" id="{799488E9-6870-1CBD-8910-2CDF1F8F2775}"/>
              </a:ext>
            </a:extLst>
          </p:cNvPr>
          <p:cNvSpPr txBox="1">
            <a:spLocks/>
          </p:cNvSpPr>
          <p:nvPr/>
        </p:nvSpPr>
        <p:spPr>
          <a:xfrm>
            <a:off x="6280907" y="5726796"/>
            <a:ext cx="1868307" cy="302215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fr-FR" sz="1400" b="0" i="1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Myint et al., 2018</a:t>
            </a:r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FE71712C-8DEE-E765-6505-E96E4F18887F}"/>
              </a:ext>
            </a:extLst>
          </p:cNvPr>
          <p:cNvGrpSpPr/>
          <p:nvPr/>
        </p:nvGrpSpPr>
        <p:grpSpPr>
          <a:xfrm>
            <a:off x="6758446" y="2085380"/>
            <a:ext cx="4501662" cy="3501504"/>
            <a:chOff x="6758446" y="2085380"/>
            <a:chExt cx="4501662" cy="3501504"/>
          </a:xfrm>
        </p:grpSpPr>
        <p:pic>
          <p:nvPicPr>
            <p:cNvPr id="16" name="Image 15">
              <a:extLst>
                <a:ext uri="{FF2B5EF4-FFF2-40B4-BE49-F238E27FC236}">
                  <a16:creationId xmlns:a16="http://schemas.microsoft.com/office/drawing/2014/main" id="{6D296CE4-9B90-C0C1-1CD6-3B8B05490E1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758446" y="2085380"/>
              <a:ext cx="4501662" cy="3501504"/>
            </a:xfrm>
            <a:prstGeom prst="rect">
              <a:avLst/>
            </a:prstGeom>
          </p:spPr>
        </p:pic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A2DA3CB6-4113-72FC-D147-712B0B1471FE}"/>
                </a:ext>
              </a:extLst>
            </p:cNvPr>
            <p:cNvSpPr txBox="1"/>
            <p:nvPr/>
          </p:nvSpPr>
          <p:spPr>
            <a:xfrm>
              <a:off x="7624837" y="4460724"/>
              <a:ext cx="1364343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76EB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Rectal mucosa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2EB45276-4B92-C9E7-E9C6-3E13DBE14E7D}"/>
                </a:ext>
              </a:extLst>
            </p:cNvPr>
            <p:cNvSpPr txBox="1"/>
            <p:nvPr/>
          </p:nvSpPr>
          <p:spPr>
            <a:xfrm>
              <a:off x="7581295" y="4709503"/>
              <a:ext cx="638960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76EB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MM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BB6F76C3-BBE3-2484-4CD5-CD7E9479DE87}"/>
                </a:ext>
              </a:extLst>
            </p:cNvPr>
            <p:cNvSpPr txBox="1"/>
            <p:nvPr/>
          </p:nvSpPr>
          <p:spPr>
            <a:xfrm>
              <a:off x="7581295" y="4950844"/>
              <a:ext cx="638960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76EB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MP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BD73E60B-2821-555D-A441-D66D3C18FB77}"/>
                </a:ext>
              </a:extLst>
            </p:cNvPr>
            <p:cNvSpPr txBox="1"/>
            <p:nvPr/>
          </p:nvSpPr>
          <p:spPr>
            <a:xfrm>
              <a:off x="7581295" y="5229200"/>
              <a:ext cx="638960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76EB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03A765A2-CE73-B600-977C-8373F93B2F5E}"/>
                </a:ext>
              </a:extLst>
            </p:cNvPr>
            <p:cNvSpPr txBox="1"/>
            <p:nvPr/>
          </p:nvSpPr>
          <p:spPr>
            <a:xfrm>
              <a:off x="9733977" y="4122869"/>
              <a:ext cx="1069490" cy="184666"/>
            </a:xfrm>
            <a:prstGeom prst="rect">
              <a:avLst/>
            </a:prstGeom>
            <a:solidFill>
              <a:srgbClr val="FD0014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T2 Tumour</a:t>
              </a:r>
            </a:p>
          </p:txBody>
        </p:sp>
      </p:grpSp>
      <p:sp>
        <p:nvSpPr>
          <p:cNvPr id="34" name="ZoneTexte 33">
            <a:extLst>
              <a:ext uri="{FF2B5EF4-FFF2-40B4-BE49-F238E27FC236}">
                <a16:creationId xmlns:a16="http://schemas.microsoft.com/office/drawing/2014/main" id="{7041488E-D51E-3D55-1493-0C544EFA4EAB}"/>
              </a:ext>
            </a:extLst>
          </p:cNvPr>
          <p:cNvSpPr txBox="1"/>
          <p:nvPr/>
        </p:nvSpPr>
        <p:spPr>
          <a:xfrm>
            <a:off x="1186697" y="5090846"/>
            <a:ext cx="412292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C94BB235-90D5-16A0-7900-5ED831675977}"/>
              </a:ext>
            </a:extLst>
          </p:cNvPr>
          <p:cNvSpPr txBox="1"/>
          <p:nvPr/>
        </p:nvSpPr>
        <p:spPr>
          <a:xfrm>
            <a:off x="2142661" y="5090846"/>
            <a:ext cx="412292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A7810A9F-3AF0-6647-A678-FA1BEEA89397}"/>
              </a:ext>
            </a:extLst>
          </p:cNvPr>
          <p:cNvSpPr txBox="1"/>
          <p:nvPr/>
        </p:nvSpPr>
        <p:spPr>
          <a:xfrm>
            <a:off x="3146126" y="5090846"/>
            <a:ext cx="412292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50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D9CAE96C-B9BE-2F2A-BBE3-AECE3ACF5A80}"/>
              </a:ext>
            </a:extLst>
          </p:cNvPr>
          <p:cNvSpPr txBox="1"/>
          <p:nvPr/>
        </p:nvSpPr>
        <p:spPr>
          <a:xfrm>
            <a:off x="4131778" y="5090846"/>
            <a:ext cx="412292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70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D34CEE8D-0A05-6228-2F49-5E705A28D4C6}"/>
              </a:ext>
            </a:extLst>
          </p:cNvPr>
          <p:cNvSpPr txBox="1"/>
          <p:nvPr/>
        </p:nvSpPr>
        <p:spPr>
          <a:xfrm>
            <a:off x="5117430" y="5090846"/>
            <a:ext cx="412292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90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74DC42F6-44B4-9C3E-1864-C0414C230AFC}"/>
              </a:ext>
            </a:extLst>
          </p:cNvPr>
          <p:cNvSpPr txBox="1"/>
          <p:nvPr/>
        </p:nvSpPr>
        <p:spPr>
          <a:xfrm>
            <a:off x="1389413" y="5375854"/>
            <a:ext cx="394854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EQD2 [Gy]</a:t>
            </a:r>
          </a:p>
        </p:txBody>
      </p:sp>
      <p:grpSp>
        <p:nvGrpSpPr>
          <p:cNvPr id="106" name="Groupe 105">
            <a:extLst>
              <a:ext uri="{FF2B5EF4-FFF2-40B4-BE49-F238E27FC236}">
                <a16:creationId xmlns:a16="http://schemas.microsoft.com/office/drawing/2014/main" id="{58B0B26B-2470-7644-1521-BA7EA22DA222}"/>
              </a:ext>
            </a:extLst>
          </p:cNvPr>
          <p:cNvGrpSpPr/>
          <p:nvPr/>
        </p:nvGrpSpPr>
        <p:grpSpPr>
          <a:xfrm>
            <a:off x="707617" y="2226623"/>
            <a:ext cx="4850035" cy="3024647"/>
            <a:chOff x="707617" y="2226623"/>
            <a:chExt cx="4850035" cy="3024647"/>
          </a:xfrm>
        </p:grpSpPr>
        <p:sp>
          <p:nvSpPr>
            <p:cNvPr id="23" name="Forme libre 22">
              <a:extLst>
                <a:ext uri="{FF2B5EF4-FFF2-40B4-BE49-F238E27FC236}">
                  <a16:creationId xmlns:a16="http://schemas.microsoft.com/office/drawing/2014/main" id="{B8EAA6C9-BA5B-2CE2-FF96-AD7B680F98CC}"/>
                </a:ext>
              </a:extLst>
            </p:cNvPr>
            <p:cNvSpPr/>
            <p:nvPr/>
          </p:nvSpPr>
          <p:spPr>
            <a:xfrm>
              <a:off x="1377537" y="2226623"/>
              <a:ext cx="4180115" cy="2861954"/>
            </a:xfrm>
            <a:custGeom>
              <a:avLst/>
              <a:gdLst>
                <a:gd name="connsiteX0" fmla="*/ 0 w 4180115"/>
                <a:gd name="connsiteY0" fmla="*/ 0 h 2861954"/>
                <a:gd name="connsiteX1" fmla="*/ 0 w 4180115"/>
                <a:gd name="connsiteY1" fmla="*/ 2861954 h 2861954"/>
                <a:gd name="connsiteX2" fmla="*/ 166255 w 4180115"/>
                <a:gd name="connsiteY2" fmla="*/ 2861954 h 2861954"/>
                <a:gd name="connsiteX3" fmla="*/ 4180115 w 4180115"/>
                <a:gd name="connsiteY3" fmla="*/ 2861954 h 286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0115" h="2861954">
                  <a:moveTo>
                    <a:pt x="0" y="0"/>
                  </a:moveTo>
                  <a:lnTo>
                    <a:pt x="0" y="2861954"/>
                  </a:lnTo>
                  <a:lnTo>
                    <a:pt x="166255" y="2861954"/>
                  </a:lnTo>
                  <a:lnTo>
                    <a:pt x="4180115" y="2861954"/>
                  </a:lnTo>
                </a:path>
              </a:pathLst>
            </a:cu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FF5CAA14-7844-8942-B623-ABD8B5968B12}"/>
                </a:ext>
              </a:extLst>
            </p:cNvPr>
            <p:cNvSpPr txBox="1"/>
            <p:nvPr/>
          </p:nvSpPr>
          <p:spPr>
            <a:xfrm>
              <a:off x="1008568" y="2232560"/>
              <a:ext cx="412292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70</a:t>
              </a: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ECB57262-3F1C-EAEE-C852-10FA3085C1A9}"/>
                </a:ext>
              </a:extLst>
            </p:cNvPr>
            <p:cNvSpPr txBox="1"/>
            <p:nvPr/>
          </p:nvSpPr>
          <p:spPr>
            <a:xfrm>
              <a:off x="1008568" y="2615439"/>
              <a:ext cx="412292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E4D1F5A1-49A3-421E-9B0F-1D286C76A4B9}"/>
                </a:ext>
              </a:extLst>
            </p:cNvPr>
            <p:cNvSpPr txBox="1"/>
            <p:nvPr/>
          </p:nvSpPr>
          <p:spPr>
            <a:xfrm>
              <a:off x="1008568" y="2998318"/>
              <a:ext cx="412292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145E54B4-DE52-484F-C309-00F459132480}"/>
                </a:ext>
              </a:extLst>
            </p:cNvPr>
            <p:cNvSpPr txBox="1"/>
            <p:nvPr/>
          </p:nvSpPr>
          <p:spPr>
            <a:xfrm>
              <a:off x="1008568" y="3381197"/>
              <a:ext cx="412292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C4A03E34-82F4-AEFF-2FD9-EA029290A4A6}"/>
                </a:ext>
              </a:extLst>
            </p:cNvPr>
            <p:cNvSpPr txBox="1"/>
            <p:nvPr/>
          </p:nvSpPr>
          <p:spPr>
            <a:xfrm>
              <a:off x="1008568" y="3764076"/>
              <a:ext cx="412292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835873B0-5407-979C-4C0A-C9D8EAA2EF09}"/>
                </a:ext>
              </a:extLst>
            </p:cNvPr>
            <p:cNvSpPr txBox="1"/>
            <p:nvPr/>
          </p:nvSpPr>
          <p:spPr>
            <a:xfrm>
              <a:off x="1008568" y="4146955"/>
              <a:ext cx="412292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FF69C5DB-873E-5C08-D516-AB9F173F5BD9}"/>
                </a:ext>
              </a:extLst>
            </p:cNvPr>
            <p:cNvSpPr txBox="1"/>
            <p:nvPr/>
          </p:nvSpPr>
          <p:spPr>
            <a:xfrm>
              <a:off x="1008568" y="4529834"/>
              <a:ext cx="412292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E1646DEE-2DA4-A9AD-C5AF-AC349A468711}"/>
                </a:ext>
              </a:extLst>
            </p:cNvPr>
            <p:cNvSpPr txBox="1"/>
            <p:nvPr/>
          </p:nvSpPr>
          <p:spPr>
            <a:xfrm>
              <a:off x="1122381" y="4912716"/>
              <a:ext cx="298479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8EEFB5B9-6F9B-2B3C-EDA9-89BB6B30FF4C}"/>
                </a:ext>
              </a:extLst>
            </p:cNvPr>
            <p:cNvSpPr txBox="1"/>
            <p:nvPr/>
          </p:nvSpPr>
          <p:spPr>
            <a:xfrm rot="16200000">
              <a:off x="-489858" y="3608164"/>
              <a:ext cx="2671949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Réponse [%]</a:t>
              </a:r>
            </a:p>
          </p:txBody>
        </p:sp>
        <p:sp>
          <p:nvSpPr>
            <p:cNvPr id="49" name="Ellipse 48">
              <a:extLst>
                <a:ext uri="{FF2B5EF4-FFF2-40B4-BE49-F238E27FC236}">
                  <a16:creationId xmlns:a16="http://schemas.microsoft.com/office/drawing/2014/main" id="{C26A5518-3164-B46F-27B8-8FB97F7CBD92}"/>
                </a:ext>
              </a:extLst>
            </p:cNvPr>
            <p:cNvSpPr/>
            <p:nvPr/>
          </p:nvSpPr>
          <p:spPr>
            <a:xfrm>
              <a:off x="3253633" y="4271488"/>
              <a:ext cx="153142" cy="153142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57" name="Groupe 56">
              <a:extLst>
                <a:ext uri="{FF2B5EF4-FFF2-40B4-BE49-F238E27FC236}">
                  <a16:creationId xmlns:a16="http://schemas.microsoft.com/office/drawing/2014/main" id="{47BD6604-AFC9-596A-A03B-B6F444AA6511}"/>
                </a:ext>
              </a:extLst>
            </p:cNvPr>
            <p:cNvGrpSpPr/>
            <p:nvPr/>
          </p:nvGrpSpPr>
          <p:grpSpPr>
            <a:xfrm>
              <a:off x="3263900" y="3787775"/>
              <a:ext cx="120650" cy="721345"/>
              <a:chOff x="3263900" y="3787775"/>
              <a:chExt cx="120650" cy="721345"/>
            </a:xfrm>
          </p:grpSpPr>
          <p:cxnSp>
            <p:nvCxnSpPr>
              <p:cNvPr id="53" name="Connecteur droit 52">
                <a:extLst>
                  <a:ext uri="{FF2B5EF4-FFF2-40B4-BE49-F238E27FC236}">
                    <a16:creationId xmlns:a16="http://schemas.microsoft.com/office/drawing/2014/main" id="{1C9EB01F-38D8-57BB-BEEF-3BAF6F9AB0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3787775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Connecteur droit 53">
                <a:extLst>
                  <a:ext uri="{FF2B5EF4-FFF2-40B4-BE49-F238E27FC236}">
                    <a16:creationId xmlns:a16="http://schemas.microsoft.com/office/drawing/2014/main" id="{0AA169FF-6624-6568-4F9C-70ED35A45FE0}"/>
                  </a:ext>
                </a:extLst>
              </p:cNvPr>
              <p:cNvCxnSpPr/>
              <p:nvPr/>
            </p:nvCxnSpPr>
            <p:spPr>
              <a:xfrm>
                <a:off x="3263900" y="4509120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Connecteur droit 54">
                <a:extLst>
                  <a:ext uri="{FF2B5EF4-FFF2-40B4-BE49-F238E27FC236}">
                    <a16:creationId xmlns:a16="http://schemas.microsoft.com/office/drawing/2014/main" id="{941E0181-C01E-8548-D7D4-1BB9D48033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24225" y="3787775"/>
                <a:ext cx="0" cy="71755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Connecteur droit 58">
                <a:extLst>
                  <a:ext uri="{FF2B5EF4-FFF2-40B4-BE49-F238E27FC236}">
                    <a16:creationId xmlns:a16="http://schemas.microsoft.com/office/drawing/2014/main" id="{4249A7C6-77E8-AFEB-A4A8-C2A5674D2F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4149080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Connecteur droit 59">
                <a:extLst>
                  <a:ext uri="{FF2B5EF4-FFF2-40B4-BE49-F238E27FC236}">
                    <a16:creationId xmlns:a16="http://schemas.microsoft.com/office/drawing/2014/main" id="{362EF6DC-8BA0-0EF5-9468-5D0AF840F5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4198863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e 60">
              <a:extLst>
                <a:ext uri="{FF2B5EF4-FFF2-40B4-BE49-F238E27FC236}">
                  <a16:creationId xmlns:a16="http://schemas.microsoft.com/office/drawing/2014/main" id="{A78B3C8C-827F-E98D-C23C-71018557CCCC}"/>
                </a:ext>
              </a:extLst>
            </p:cNvPr>
            <p:cNvGrpSpPr/>
            <p:nvPr/>
          </p:nvGrpSpPr>
          <p:grpSpPr>
            <a:xfrm>
              <a:off x="4004593" y="3441700"/>
              <a:ext cx="120650" cy="607045"/>
              <a:chOff x="3263900" y="3787775"/>
              <a:chExt cx="120650" cy="607045"/>
            </a:xfrm>
          </p:grpSpPr>
          <p:cxnSp>
            <p:nvCxnSpPr>
              <p:cNvPr id="62" name="Connecteur droit 61">
                <a:extLst>
                  <a:ext uri="{FF2B5EF4-FFF2-40B4-BE49-F238E27FC236}">
                    <a16:creationId xmlns:a16="http://schemas.microsoft.com/office/drawing/2014/main" id="{9AA0ACD2-1CD3-19F3-7C23-855D75558E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3787775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Connecteur droit 62">
                <a:extLst>
                  <a:ext uri="{FF2B5EF4-FFF2-40B4-BE49-F238E27FC236}">
                    <a16:creationId xmlns:a16="http://schemas.microsoft.com/office/drawing/2014/main" id="{AF7BA8FB-1497-3782-0D74-434CE2EA657E}"/>
                  </a:ext>
                </a:extLst>
              </p:cNvPr>
              <p:cNvCxnSpPr/>
              <p:nvPr/>
            </p:nvCxnSpPr>
            <p:spPr>
              <a:xfrm>
                <a:off x="3263900" y="4394820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Connecteur droit 63">
                <a:extLst>
                  <a:ext uri="{FF2B5EF4-FFF2-40B4-BE49-F238E27FC236}">
                    <a16:creationId xmlns:a16="http://schemas.microsoft.com/office/drawing/2014/main" id="{ECE651E9-BD29-5EB2-8C2E-B7D5BFB70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24225" y="3787775"/>
                <a:ext cx="0" cy="606425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8" name="Groupe 67">
              <a:extLst>
                <a:ext uri="{FF2B5EF4-FFF2-40B4-BE49-F238E27FC236}">
                  <a16:creationId xmlns:a16="http://schemas.microsoft.com/office/drawing/2014/main" id="{7174DC52-CC62-8847-14E8-62F8DC9536EF}"/>
                </a:ext>
              </a:extLst>
            </p:cNvPr>
            <p:cNvGrpSpPr/>
            <p:nvPr/>
          </p:nvGrpSpPr>
          <p:grpSpPr>
            <a:xfrm>
              <a:off x="4004593" y="4236963"/>
              <a:ext cx="120650" cy="481087"/>
              <a:chOff x="3263900" y="3787775"/>
              <a:chExt cx="120650" cy="481087"/>
            </a:xfrm>
          </p:grpSpPr>
          <p:cxnSp>
            <p:nvCxnSpPr>
              <p:cNvPr id="69" name="Connecteur droit 68">
                <a:extLst>
                  <a:ext uri="{FF2B5EF4-FFF2-40B4-BE49-F238E27FC236}">
                    <a16:creationId xmlns:a16="http://schemas.microsoft.com/office/drawing/2014/main" id="{763BBC43-657E-98FB-37C0-2FFEAD0E59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3787775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Connecteur droit 69">
                <a:extLst>
                  <a:ext uri="{FF2B5EF4-FFF2-40B4-BE49-F238E27FC236}">
                    <a16:creationId xmlns:a16="http://schemas.microsoft.com/office/drawing/2014/main" id="{B2A69404-77E9-A8E0-3269-90CE98310CFA}"/>
                  </a:ext>
                </a:extLst>
              </p:cNvPr>
              <p:cNvCxnSpPr/>
              <p:nvPr/>
            </p:nvCxnSpPr>
            <p:spPr>
              <a:xfrm>
                <a:off x="3263900" y="4261470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Connecteur droit 70">
                <a:extLst>
                  <a:ext uri="{FF2B5EF4-FFF2-40B4-BE49-F238E27FC236}">
                    <a16:creationId xmlns:a16="http://schemas.microsoft.com/office/drawing/2014/main" id="{4EBDA86A-040E-CA0A-3980-C22F576532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24225" y="3787775"/>
                <a:ext cx="0" cy="481087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4" name="Groupe 73">
              <a:extLst>
                <a:ext uri="{FF2B5EF4-FFF2-40B4-BE49-F238E27FC236}">
                  <a16:creationId xmlns:a16="http://schemas.microsoft.com/office/drawing/2014/main" id="{EFC67923-AFA9-6376-60E2-359A3C600E01}"/>
                </a:ext>
              </a:extLst>
            </p:cNvPr>
            <p:cNvGrpSpPr/>
            <p:nvPr/>
          </p:nvGrpSpPr>
          <p:grpSpPr>
            <a:xfrm>
              <a:off x="4225950" y="2787526"/>
              <a:ext cx="120650" cy="698624"/>
              <a:chOff x="3263900" y="3787775"/>
              <a:chExt cx="120650" cy="481087"/>
            </a:xfrm>
          </p:grpSpPr>
          <p:cxnSp>
            <p:nvCxnSpPr>
              <p:cNvPr id="75" name="Connecteur droit 74">
                <a:extLst>
                  <a:ext uri="{FF2B5EF4-FFF2-40B4-BE49-F238E27FC236}">
                    <a16:creationId xmlns:a16="http://schemas.microsoft.com/office/drawing/2014/main" id="{CBF02EF1-6ACA-C563-665C-84905C079A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3787775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Connecteur droit 75">
                <a:extLst>
                  <a:ext uri="{FF2B5EF4-FFF2-40B4-BE49-F238E27FC236}">
                    <a16:creationId xmlns:a16="http://schemas.microsoft.com/office/drawing/2014/main" id="{237BD3F8-662D-839B-361B-8B7F0AD05F4E}"/>
                  </a:ext>
                </a:extLst>
              </p:cNvPr>
              <p:cNvCxnSpPr/>
              <p:nvPr/>
            </p:nvCxnSpPr>
            <p:spPr>
              <a:xfrm>
                <a:off x="3263900" y="4261470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Connecteur droit 76">
                <a:extLst>
                  <a:ext uri="{FF2B5EF4-FFF2-40B4-BE49-F238E27FC236}">
                    <a16:creationId xmlns:a16="http://schemas.microsoft.com/office/drawing/2014/main" id="{320BA83B-3481-3426-2236-C08D16AB35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24225" y="3787775"/>
                <a:ext cx="0" cy="481087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" name="Groupe 78">
              <a:extLst>
                <a:ext uri="{FF2B5EF4-FFF2-40B4-BE49-F238E27FC236}">
                  <a16:creationId xmlns:a16="http://schemas.microsoft.com/office/drawing/2014/main" id="{DBDEB5F3-C9CF-3B3E-6C2D-7454971F4DB4}"/>
                </a:ext>
              </a:extLst>
            </p:cNvPr>
            <p:cNvGrpSpPr/>
            <p:nvPr/>
          </p:nvGrpSpPr>
          <p:grpSpPr>
            <a:xfrm>
              <a:off x="2783632" y="4089400"/>
              <a:ext cx="120650" cy="946522"/>
              <a:chOff x="3263900" y="3447678"/>
              <a:chExt cx="120650" cy="946522"/>
            </a:xfrm>
          </p:grpSpPr>
          <p:cxnSp>
            <p:nvCxnSpPr>
              <p:cNvPr id="80" name="Connecteur droit 79">
                <a:extLst>
                  <a:ext uri="{FF2B5EF4-FFF2-40B4-BE49-F238E27FC236}">
                    <a16:creationId xmlns:a16="http://schemas.microsoft.com/office/drawing/2014/main" id="{3163F5E2-3804-20B1-0470-A5C2D4E636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3448050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Connecteur droit 81">
                <a:extLst>
                  <a:ext uri="{FF2B5EF4-FFF2-40B4-BE49-F238E27FC236}">
                    <a16:creationId xmlns:a16="http://schemas.microsoft.com/office/drawing/2014/main" id="{01F009F1-D4EB-E804-2613-53554AAF15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24225" y="3447678"/>
                <a:ext cx="0" cy="946522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" name="Groupe 83">
              <a:extLst>
                <a:ext uri="{FF2B5EF4-FFF2-40B4-BE49-F238E27FC236}">
                  <a16:creationId xmlns:a16="http://schemas.microsoft.com/office/drawing/2014/main" id="{964C54A5-B00B-5A27-B40C-0FA652392316}"/>
                </a:ext>
              </a:extLst>
            </p:cNvPr>
            <p:cNvGrpSpPr/>
            <p:nvPr/>
          </p:nvGrpSpPr>
          <p:grpSpPr>
            <a:xfrm>
              <a:off x="4292625" y="2818011"/>
              <a:ext cx="120650" cy="655439"/>
              <a:chOff x="3263900" y="3787775"/>
              <a:chExt cx="120650" cy="481087"/>
            </a:xfrm>
          </p:grpSpPr>
          <p:cxnSp>
            <p:nvCxnSpPr>
              <p:cNvPr id="85" name="Connecteur droit 84">
                <a:extLst>
                  <a:ext uri="{FF2B5EF4-FFF2-40B4-BE49-F238E27FC236}">
                    <a16:creationId xmlns:a16="http://schemas.microsoft.com/office/drawing/2014/main" id="{CF12F6C4-2023-B703-F49C-5D43F00493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3787775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Connecteur droit 85">
                <a:extLst>
                  <a:ext uri="{FF2B5EF4-FFF2-40B4-BE49-F238E27FC236}">
                    <a16:creationId xmlns:a16="http://schemas.microsoft.com/office/drawing/2014/main" id="{A1471C46-F5EF-E16D-0C92-D7878F064811}"/>
                  </a:ext>
                </a:extLst>
              </p:cNvPr>
              <p:cNvCxnSpPr/>
              <p:nvPr/>
            </p:nvCxnSpPr>
            <p:spPr>
              <a:xfrm>
                <a:off x="3263900" y="4261470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Connecteur droit 86">
                <a:extLst>
                  <a:ext uri="{FF2B5EF4-FFF2-40B4-BE49-F238E27FC236}">
                    <a16:creationId xmlns:a16="http://schemas.microsoft.com/office/drawing/2014/main" id="{F8E86977-C508-E137-373D-97B9976878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24225" y="3787775"/>
                <a:ext cx="0" cy="481087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" name="Groupe 87">
              <a:extLst>
                <a:ext uri="{FF2B5EF4-FFF2-40B4-BE49-F238E27FC236}">
                  <a16:creationId xmlns:a16="http://schemas.microsoft.com/office/drawing/2014/main" id="{53E949F1-DAD3-1D61-6F58-E4AB3936042A}"/>
                </a:ext>
              </a:extLst>
            </p:cNvPr>
            <p:cNvGrpSpPr/>
            <p:nvPr/>
          </p:nvGrpSpPr>
          <p:grpSpPr>
            <a:xfrm>
              <a:off x="4292625" y="3516884"/>
              <a:ext cx="120650" cy="620142"/>
              <a:chOff x="3263900" y="3787775"/>
              <a:chExt cx="120650" cy="481087"/>
            </a:xfrm>
          </p:grpSpPr>
          <p:cxnSp>
            <p:nvCxnSpPr>
              <p:cNvPr id="89" name="Connecteur droit 88">
                <a:extLst>
                  <a:ext uri="{FF2B5EF4-FFF2-40B4-BE49-F238E27FC236}">
                    <a16:creationId xmlns:a16="http://schemas.microsoft.com/office/drawing/2014/main" id="{651C6AB5-6413-59CF-679E-727E6F9693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3787775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Connecteur droit 89">
                <a:extLst>
                  <a:ext uri="{FF2B5EF4-FFF2-40B4-BE49-F238E27FC236}">
                    <a16:creationId xmlns:a16="http://schemas.microsoft.com/office/drawing/2014/main" id="{E27367FD-D6B2-2BF4-1F25-B86FFD56EDEA}"/>
                  </a:ext>
                </a:extLst>
              </p:cNvPr>
              <p:cNvCxnSpPr/>
              <p:nvPr/>
            </p:nvCxnSpPr>
            <p:spPr>
              <a:xfrm>
                <a:off x="3263900" y="4261470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Connecteur droit 90">
                <a:extLst>
                  <a:ext uri="{FF2B5EF4-FFF2-40B4-BE49-F238E27FC236}">
                    <a16:creationId xmlns:a16="http://schemas.microsoft.com/office/drawing/2014/main" id="{F1C6AF9A-28C9-AAC1-925F-DA847364EB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24225" y="3787775"/>
                <a:ext cx="0" cy="481087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" name="Groupe 91">
              <a:extLst>
                <a:ext uri="{FF2B5EF4-FFF2-40B4-BE49-F238E27FC236}">
                  <a16:creationId xmlns:a16="http://schemas.microsoft.com/office/drawing/2014/main" id="{60067B28-2625-27CF-6105-6BBE52D05C00}"/>
                </a:ext>
              </a:extLst>
            </p:cNvPr>
            <p:cNvGrpSpPr/>
            <p:nvPr/>
          </p:nvGrpSpPr>
          <p:grpSpPr>
            <a:xfrm>
              <a:off x="4226967" y="3889623"/>
              <a:ext cx="120650" cy="587127"/>
              <a:chOff x="3263900" y="3787775"/>
              <a:chExt cx="120650" cy="481087"/>
            </a:xfrm>
          </p:grpSpPr>
          <p:cxnSp>
            <p:nvCxnSpPr>
              <p:cNvPr id="93" name="Connecteur droit 92">
                <a:extLst>
                  <a:ext uri="{FF2B5EF4-FFF2-40B4-BE49-F238E27FC236}">
                    <a16:creationId xmlns:a16="http://schemas.microsoft.com/office/drawing/2014/main" id="{F4BF93E3-C858-7917-7DFA-551A3728A4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3900" y="3787775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Connecteur droit 93">
                <a:extLst>
                  <a:ext uri="{FF2B5EF4-FFF2-40B4-BE49-F238E27FC236}">
                    <a16:creationId xmlns:a16="http://schemas.microsoft.com/office/drawing/2014/main" id="{D14C5025-4D67-EF5D-F5D9-E57EB127ED7F}"/>
                  </a:ext>
                </a:extLst>
              </p:cNvPr>
              <p:cNvCxnSpPr/>
              <p:nvPr/>
            </p:nvCxnSpPr>
            <p:spPr>
              <a:xfrm>
                <a:off x="3263900" y="4261470"/>
                <a:ext cx="12065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Connecteur droit 94">
                <a:extLst>
                  <a:ext uri="{FF2B5EF4-FFF2-40B4-BE49-F238E27FC236}">
                    <a16:creationId xmlns:a16="http://schemas.microsoft.com/office/drawing/2014/main" id="{2789433B-5C8F-294B-3E2D-E9A8EB94B3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24225" y="3787775"/>
                <a:ext cx="0" cy="481087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" name="Groupe 95">
              <a:extLst>
                <a:ext uri="{FF2B5EF4-FFF2-40B4-BE49-F238E27FC236}">
                  <a16:creationId xmlns:a16="http://schemas.microsoft.com/office/drawing/2014/main" id="{A2873D0B-E0F5-835A-7867-DF9F2F28BC9F}"/>
                </a:ext>
              </a:extLst>
            </p:cNvPr>
            <p:cNvGrpSpPr/>
            <p:nvPr/>
          </p:nvGrpSpPr>
          <p:grpSpPr>
            <a:xfrm>
              <a:off x="1852551" y="2458192"/>
              <a:ext cx="3503220" cy="2709388"/>
              <a:chOff x="1852551" y="2458192"/>
              <a:chExt cx="3503220" cy="2709388"/>
            </a:xfrm>
          </p:grpSpPr>
          <p:sp>
            <p:nvSpPr>
              <p:cNvPr id="41" name="Forme libre 40">
                <a:extLst>
                  <a:ext uri="{FF2B5EF4-FFF2-40B4-BE49-F238E27FC236}">
                    <a16:creationId xmlns:a16="http://schemas.microsoft.com/office/drawing/2014/main" id="{325A38A9-B85F-9B45-737F-5FB4F3FDE326}"/>
                  </a:ext>
                </a:extLst>
              </p:cNvPr>
              <p:cNvSpPr/>
              <p:nvPr/>
            </p:nvSpPr>
            <p:spPr>
              <a:xfrm>
                <a:off x="1870364" y="2458192"/>
                <a:ext cx="3485407" cy="2268187"/>
              </a:xfrm>
              <a:custGeom>
                <a:avLst/>
                <a:gdLst>
                  <a:gd name="connsiteX0" fmla="*/ 0 w 3485407"/>
                  <a:gd name="connsiteY0" fmla="*/ 2268187 h 2268187"/>
                  <a:gd name="connsiteX1" fmla="*/ 1900052 w 3485407"/>
                  <a:gd name="connsiteY1" fmla="*/ 1276598 h 2268187"/>
                  <a:gd name="connsiteX2" fmla="*/ 3485407 w 3485407"/>
                  <a:gd name="connsiteY2" fmla="*/ 0 h 2268187"/>
                  <a:gd name="connsiteX0" fmla="*/ 0 w 3485407"/>
                  <a:gd name="connsiteY0" fmla="*/ 2268187 h 2268187"/>
                  <a:gd name="connsiteX1" fmla="*/ 1900052 w 3485407"/>
                  <a:gd name="connsiteY1" fmla="*/ 1276598 h 2268187"/>
                  <a:gd name="connsiteX2" fmla="*/ 3485407 w 3485407"/>
                  <a:gd name="connsiteY2" fmla="*/ 0 h 2268187"/>
                  <a:gd name="connsiteX0" fmla="*/ 0 w 3485407"/>
                  <a:gd name="connsiteY0" fmla="*/ 2268187 h 2268187"/>
                  <a:gd name="connsiteX1" fmla="*/ 1900052 w 3485407"/>
                  <a:gd name="connsiteY1" fmla="*/ 1276598 h 2268187"/>
                  <a:gd name="connsiteX2" fmla="*/ 3485407 w 3485407"/>
                  <a:gd name="connsiteY2" fmla="*/ 0 h 2268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85407" h="2268187">
                    <a:moveTo>
                      <a:pt x="0" y="2268187"/>
                    </a:moveTo>
                    <a:cubicBezTo>
                      <a:pt x="659575" y="1961408"/>
                      <a:pt x="826325" y="2052452"/>
                      <a:pt x="1900052" y="1276598"/>
                    </a:cubicBezTo>
                    <a:cubicBezTo>
                      <a:pt x="2670958" y="601683"/>
                      <a:pt x="2983180" y="449283"/>
                      <a:pt x="3485407" y="0"/>
                    </a:cubicBezTo>
                  </a:path>
                </a:pathLst>
              </a:custGeom>
              <a:noFill/>
              <a:ln w="38100">
                <a:solidFill>
                  <a:schemeClr val="accent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" name="Forme libre 41">
                <a:extLst>
                  <a:ext uri="{FF2B5EF4-FFF2-40B4-BE49-F238E27FC236}">
                    <a16:creationId xmlns:a16="http://schemas.microsoft.com/office/drawing/2014/main" id="{39ED23DE-325A-364E-5C7F-2A0E0954EFE9}"/>
                  </a:ext>
                </a:extLst>
              </p:cNvPr>
              <p:cNvSpPr/>
              <p:nvPr/>
            </p:nvSpPr>
            <p:spPr>
              <a:xfrm>
                <a:off x="1852551" y="3253839"/>
                <a:ext cx="3491345" cy="1674421"/>
              </a:xfrm>
              <a:custGeom>
                <a:avLst/>
                <a:gdLst>
                  <a:gd name="connsiteX0" fmla="*/ 0 w 3491345"/>
                  <a:gd name="connsiteY0" fmla="*/ 1674421 h 1674421"/>
                  <a:gd name="connsiteX1" fmla="*/ 1270659 w 3491345"/>
                  <a:gd name="connsiteY1" fmla="*/ 1377538 h 1674421"/>
                  <a:gd name="connsiteX2" fmla="*/ 2582883 w 3491345"/>
                  <a:gd name="connsiteY2" fmla="*/ 694706 h 1674421"/>
                  <a:gd name="connsiteX3" fmla="*/ 3491345 w 3491345"/>
                  <a:gd name="connsiteY3" fmla="*/ 0 h 167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1345" h="1674421">
                    <a:moveTo>
                      <a:pt x="0" y="1674421"/>
                    </a:moveTo>
                    <a:cubicBezTo>
                      <a:pt x="420089" y="1607622"/>
                      <a:pt x="840179" y="1540824"/>
                      <a:pt x="1270659" y="1377538"/>
                    </a:cubicBezTo>
                    <a:cubicBezTo>
                      <a:pt x="1701140" y="1214252"/>
                      <a:pt x="2212769" y="924296"/>
                      <a:pt x="2582883" y="694706"/>
                    </a:cubicBezTo>
                    <a:cubicBezTo>
                      <a:pt x="2952997" y="465116"/>
                      <a:pt x="3222171" y="232558"/>
                      <a:pt x="3491345" y="0"/>
                    </a:cubicBezTo>
                  </a:path>
                </a:pathLst>
              </a:custGeom>
              <a:noFill/>
              <a:ln w="381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Ellipse 42">
                <a:extLst>
                  <a:ext uri="{FF2B5EF4-FFF2-40B4-BE49-F238E27FC236}">
                    <a16:creationId xmlns:a16="http://schemas.microsoft.com/office/drawing/2014/main" id="{74FDBE4A-BD7D-C004-235E-88F76EB13DA3}"/>
                  </a:ext>
                </a:extLst>
              </p:cNvPr>
              <p:cNvSpPr/>
              <p:nvPr/>
            </p:nvSpPr>
            <p:spPr>
              <a:xfrm>
                <a:off x="3250458" y="3950813"/>
                <a:ext cx="153142" cy="15314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5D37DB55-878C-F2C1-E4C8-E44A989FCD43}"/>
                  </a:ext>
                </a:extLst>
              </p:cNvPr>
              <p:cNvSpPr/>
              <p:nvPr/>
            </p:nvSpPr>
            <p:spPr>
              <a:xfrm>
                <a:off x="3983883" y="3687288"/>
                <a:ext cx="153142" cy="15314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Ellipse 44">
                <a:extLst>
                  <a:ext uri="{FF2B5EF4-FFF2-40B4-BE49-F238E27FC236}">
                    <a16:creationId xmlns:a16="http://schemas.microsoft.com/office/drawing/2014/main" id="{09A7D813-BC46-5DF5-2D0A-ED5AC69F4BDE}"/>
                  </a:ext>
                </a:extLst>
              </p:cNvPr>
              <p:cNvSpPr/>
              <p:nvPr/>
            </p:nvSpPr>
            <p:spPr>
              <a:xfrm>
                <a:off x="4272808" y="3061813"/>
                <a:ext cx="153142" cy="15314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" name="Ellipse 45">
                <a:extLst>
                  <a:ext uri="{FF2B5EF4-FFF2-40B4-BE49-F238E27FC236}">
                    <a16:creationId xmlns:a16="http://schemas.microsoft.com/office/drawing/2014/main" id="{F3278C4F-BDEC-A421-216A-A44B2824C10A}"/>
                  </a:ext>
                </a:extLst>
              </p:cNvPr>
              <p:cNvSpPr/>
              <p:nvPr/>
            </p:nvSpPr>
            <p:spPr>
              <a:xfrm>
                <a:off x="4209308" y="2957038"/>
                <a:ext cx="153142" cy="15314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Ellipse 46">
                <a:extLst>
                  <a:ext uri="{FF2B5EF4-FFF2-40B4-BE49-F238E27FC236}">
                    <a16:creationId xmlns:a16="http://schemas.microsoft.com/office/drawing/2014/main" id="{A7D7BE07-FC15-AFC3-3FB2-ECAE234F5392}"/>
                  </a:ext>
                </a:extLst>
              </p:cNvPr>
              <p:cNvSpPr/>
              <p:nvPr/>
            </p:nvSpPr>
            <p:spPr>
              <a:xfrm>
                <a:off x="4266458" y="3766663"/>
                <a:ext cx="153142" cy="153142"/>
              </a:xfrm>
              <a:prstGeom prst="ellipse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6A85AFB2-89CA-FFB5-F7BE-5B8E43CE9396}"/>
                  </a:ext>
                </a:extLst>
              </p:cNvPr>
              <p:cNvSpPr/>
              <p:nvPr/>
            </p:nvSpPr>
            <p:spPr>
              <a:xfrm>
                <a:off x="4212483" y="4131788"/>
                <a:ext cx="153142" cy="153142"/>
              </a:xfrm>
              <a:prstGeom prst="ellipse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" name="Ellipse 49">
                <a:extLst>
                  <a:ext uri="{FF2B5EF4-FFF2-40B4-BE49-F238E27FC236}">
                    <a16:creationId xmlns:a16="http://schemas.microsoft.com/office/drawing/2014/main" id="{A4971A29-713F-9894-3F65-B9084CBC798B}"/>
                  </a:ext>
                </a:extLst>
              </p:cNvPr>
              <p:cNvSpPr/>
              <p:nvPr/>
            </p:nvSpPr>
            <p:spPr>
              <a:xfrm>
                <a:off x="3987058" y="4427063"/>
                <a:ext cx="153142" cy="153142"/>
              </a:xfrm>
              <a:prstGeom prst="ellipse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82687412-FAEA-23FB-DB8B-83487441D09A}"/>
                  </a:ext>
                </a:extLst>
              </p:cNvPr>
              <p:cNvSpPr/>
              <p:nvPr/>
            </p:nvSpPr>
            <p:spPr>
              <a:xfrm>
                <a:off x="2761508" y="5014438"/>
                <a:ext cx="153142" cy="15314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2C5CD253-E36E-0CB7-20B9-E9F10DA9AC05}"/>
                </a:ext>
              </a:extLst>
            </p:cNvPr>
            <p:cNvSpPr txBox="1"/>
            <p:nvPr/>
          </p:nvSpPr>
          <p:spPr>
            <a:xfrm>
              <a:off x="3879850" y="2857500"/>
              <a:ext cx="317395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20/39</a:t>
              </a:r>
            </a:p>
          </p:txBody>
        </p:sp>
        <p:sp>
          <p:nvSpPr>
            <p:cNvPr id="98" name="ZoneTexte 97">
              <a:extLst>
                <a:ext uri="{FF2B5EF4-FFF2-40B4-BE49-F238E27FC236}">
                  <a16:creationId xmlns:a16="http://schemas.microsoft.com/office/drawing/2014/main" id="{AE6AC3BE-C54B-E171-8027-BFC9271C494F}"/>
                </a:ext>
              </a:extLst>
            </p:cNvPr>
            <p:cNvSpPr txBox="1"/>
            <p:nvPr/>
          </p:nvSpPr>
          <p:spPr>
            <a:xfrm>
              <a:off x="4486275" y="3200400"/>
              <a:ext cx="317395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22/43</a:t>
              </a:r>
            </a:p>
          </p:txBody>
        </p:sp>
        <p:sp>
          <p:nvSpPr>
            <p:cNvPr id="99" name="ZoneTexte 98">
              <a:extLst>
                <a:ext uri="{FF2B5EF4-FFF2-40B4-BE49-F238E27FC236}">
                  <a16:creationId xmlns:a16="http://schemas.microsoft.com/office/drawing/2014/main" id="{A4E8030D-A61A-9253-E2C9-9E855331C63F}"/>
                </a:ext>
              </a:extLst>
            </p:cNvPr>
            <p:cNvSpPr txBox="1"/>
            <p:nvPr/>
          </p:nvSpPr>
          <p:spPr>
            <a:xfrm>
              <a:off x="4445000" y="4159250"/>
              <a:ext cx="246862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9/39</a:t>
              </a:r>
            </a:p>
          </p:txBody>
        </p:sp>
        <p:sp>
          <p:nvSpPr>
            <p:cNvPr id="100" name="ZoneTexte 99">
              <a:extLst>
                <a:ext uri="{FF2B5EF4-FFF2-40B4-BE49-F238E27FC236}">
                  <a16:creationId xmlns:a16="http://schemas.microsoft.com/office/drawing/2014/main" id="{FEF6B2A8-24E2-8B56-BB59-D35D98E00B34}"/>
                </a:ext>
              </a:extLst>
            </p:cNvPr>
            <p:cNvSpPr txBox="1"/>
            <p:nvPr/>
          </p:nvSpPr>
          <p:spPr>
            <a:xfrm>
              <a:off x="4391025" y="3556000"/>
              <a:ext cx="317395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14/43</a:t>
              </a:r>
            </a:p>
          </p:txBody>
        </p:sp>
        <p:sp>
          <p:nvSpPr>
            <p:cNvPr id="101" name="ZoneTexte 100">
              <a:extLst>
                <a:ext uri="{FF2B5EF4-FFF2-40B4-BE49-F238E27FC236}">
                  <a16:creationId xmlns:a16="http://schemas.microsoft.com/office/drawing/2014/main" id="{2ACB4E8A-A6D8-DFF6-9B0F-AB293B468C8D}"/>
                </a:ext>
              </a:extLst>
            </p:cNvPr>
            <p:cNvSpPr txBox="1"/>
            <p:nvPr/>
          </p:nvSpPr>
          <p:spPr>
            <a:xfrm>
              <a:off x="3667125" y="3825875"/>
              <a:ext cx="317395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16/46</a:t>
              </a:r>
            </a:p>
          </p:txBody>
        </p:sp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56592B7C-C21E-B33A-EDA3-BE83FC1ABBCE}"/>
                </a:ext>
              </a:extLst>
            </p:cNvPr>
            <p:cNvSpPr txBox="1"/>
            <p:nvPr/>
          </p:nvSpPr>
          <p:spPr>
            <a:xfrm>
              <a:off x="2917825" y="4854575"/>
              <a:ext cx="17633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0/6</a:t>
              </a:r>
            </a:p>
          </p:txBody>
        </p:sp>
        <p:sp>
          <p:nvSpPr>
            <p:cNvPr id="103" name="ZoneTexte 102">
              <a:extLst>
                <a:ext uri="{FF2B5EF4-FFF2-40B4-BE49-F238E27FC236}">
                  <a16:creationId xmlns:a16="http://schemas.microsoft.com/office/drawing/2014/main" id="{A2D88A39-EAED-0AA5-9FA3-D88255FA6197}"/>
                </a:ext>
              </a:extLst>
            </p:cNvPr>
            <p:cNvSpPr txBox="1"/>
            <p:nvPr/>
          </p:nvSpPr>
          <p:spPr>
            <a:xfrm>
              <a:off x="3717925" y="4511675"/>
              <a:ext cx="246862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7/46</a:t>
              </a:r>
            </a:p>
          </p:txBody>
        </p:sp>
        <p:sp>
          <p:nvSpPr>
            <p:cNvPr id="104" name="ZoneTexte 103">
              <a:extLst>
                <a:ext uri="{FF2B5EF4-FFF2-40B4-BE49-F238E27FC236}">
                  <a16:creationId xmlns:a16="http://schemas.microsoft.com/office/drawing/2014/main" id="{B6E4B24A-80EC-872F-CFA3-340AB5C21595}"/>
                </a:ext>
              </a:extLst>
            </p:cNvPr>
            <p:cNvSpPr txBox="1"/>
            <p:nvPr/>
          </p:nvSpPr>
          <p:spPr>
            <a:xfrm>
              <a:off x="3448050" y="4187825"/>
              <a:ext cx="317395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17/88</a:t>
              </a:r>
            </a:p>
          </p:txBody>
        </p:sp>
        <p:sp>
          <p:nvSpPr>
            <p:cNvPr id="105" name="ZoneTexte 104">
              <a:extLst>
                <a:ext uri="{FF2B5EF4-FFF2-40B4-BE49-F238E27FC236}">
                  <a16:creationId xmlns:a16="http://schemas.microsoft.com/office/drawing/2014/main" id="{1505C052-6288-6ED7-D2AC-3F179506C6E5}"/>
                </a:ext>
              </a:extLst>
            </p:cNvPr>
            <p:cNvSpPr txBox="1"/>
            <p:nvPr/>
          </p:nvSpPr>
          <p:spPr>
            <a:xfrm>
              <a:off x="3448050" y="3987800"/>
              <a:ext cx="317395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25/88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27624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Traitement chirurgical de rattrapage dans l’Etude OPERA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AS </a:t>
            </a:r>
            <a:r>
              <a:rPr lang="fr-FR" dirty="0" err="1"/>
              <a:t>Myint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#6</a:t>
            </a:r>
          </a:p>
        </p:txBody>
      </p:sp>
      <p:sp>
        <p:nvSpPr>
          <p:cNvPr id="13" name="Espace réservé du texte 12">
            <a:extLst>
              <a:ext uri="{FF2B5EF4-FFF2-40B4-BE49-F238E27FC236}">
                <a16:creationId xmlns:a16="http://schemas.microsoft.com/office/drawing/2014/main" id="{3B425601-9B3C-4A7A-B534-53A56A38086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Design</a:t>
            </a:r>
          </a:p>
        </p:txBody>
      </p:sp>
      <p:sp>
        <p:nvSpPr>
          <p:cNvPr id="45" name="Rectangle à coins arrondis 33">
            <a:extLst>
              <a:ext uri="{FF2B5EF4-FFF2-40B4-BE49-F238E27FC236}">
                <a16:creationId xmlns:a16="http://schemas.microsoft.com/office/drawing/2014/main" id="{B7C3D629-D44B-4B07-B77A-3A3641E0A5E2}"/>
              </a:ext>
            </a:extLst>
          </p:cNvPr>
          <p:cNvSpPr/>
          <p:nvPr/>
        </p:nvSpPr>
        <p:spPr>
          <a:xfrm>
            <a:off x="535912" y="1577591"/>
            <a:ext cx="11120176" cy="3352852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Freeform 5">
            <a:extLst>
              <a:ext uri="{FF2B5EF4-FFF2-40B4-BE49-F238E27FC236}">
                <a16:creationId xmlns:a16="http://schemas.microsoft.com/office/drawing/2014/main" id="{B6E7C9D9-403F-4815-AA24-DDBC63ACAD22}"/>
              </a:ext>
            </a:extLst>
          </p:cNvPr>
          <p:cNvSpPr/>
          <p:nvPr/>
        </p:nvSpPr>
        <p:spPr>
          <a:xfrm>
            <a:off x="657848" y="2340771"/>
            <a:ext cx="2805014" cy="156523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Adénocarcinome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IRM cT2-T3a-b N0-N1 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≤ 10 cm de la marge anale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Tumeur mobile cliniquement</a:t>
            </a:r>
          </a:p>
        </p:txBody>
      </p:sp>
      <p:sp>
        <p:nvSpPr>
          <p:cNvPr id="43" name="Freeform 9">
            <a:extLst>
              <a:ext uri="{FF2B5EF4-FFF2-40B4-BE49-F238E27FC236}">
                <a16:creationId xmlns:a16="http://schemas.microsoft.com/office/drawing/2014/main" id="{1453161F-43C0-4E12-BAC1-18A2D3661956}"/>
              </a:ext>
            </a:extLst>
          </p:cNvPr>
          <p:cNvSpPr/>
          <p:nvPr/>
        </p:nvSpPr>
        <p:spPr>
          <a:xfrm>
            <a:off x="8932576" y="2157736"/>
            <a:ext cx="2552689" cy="228363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 complète </a:t>
            </a:r>
            <a:b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surveillance 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“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watch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and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wait“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 partielle ou récidive après réponse complète </a:t>
            </a:r>
            <a:b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Chirurgie radicale TME 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 exérèse locale</a:t>
            </a:r>
          </a:p>
        </p:txBody>
      </p:sp>
      <p:grpSp>
        <p:nvGrpSpPr>
          <p:cNvPr id="46" name="Groupe 45">
            <a:extLst>
              <a:ext uri="{FF2B5EF4-FFF2-40B4-BE49-F238E27FC236}">
                <a16:creationId xmlns:a16="http://schemas.microsoft.com/office/drawing/2014/main" id="{D710F54C-8B29-4346-B3BD-0981742B8733}"/>
              </a:ext>
            </a:extLst>
          </p:cNvPr>
          <p:cNvGrpSpPr/>
          <p:nvPr/>
        </p:nvGrpSpPr>
        <p:grpSpPr>
          <a:xfrm>
            <a:off x="8695131" y="1787037"/>
            <a:ext cx="117885" cy="2905543"/>
            <a:chOff x="9382767" y="2341407"/>
            <a:chExt cx="117885" cy="2905543"/>
          </a:xfrm>
        </p:grpSpPr>
        <p:cxnSp>
          <p:nvCxnSpPr>
            <p:cNvPr id="47" name="Connecteur droit 46">
              <a:extLst>
                <a:ext uri="{FF2B5EF4-FFF2-40B4-BE49-F238E27FC236}">
                  <a16:creationId xmlns:a16="http://schemas.microsoft.com/office/drawing/2014/main" id="{E628534F-CD0D-4189-A21F-EC276337240C}"/>
                </a:ext>
              </a:extLst>
            </p:cNvPr>
            <p:cNvCxnSpPr>
              <a:cxnSpLocks/>
            </p:cNvCxnSpPr>
            <p:nvPr/>
          </p:nvCxnSpPr>
          <p:spPr>
            <a:xfrm>
              <a:off x="9382767" y="2341407"/>
              <a:ext cx="0" cy="2905543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Freeform 55">
              <a:extLst>
                <a:ext uri="{FF2B5EF4-FFF2-40B4-BE49-F238E27FC236}">
                  <a16:creationId xmlns:a16="http://schemas.microsoft.com/office/drawing/2014/main" id="{80EBA3B2-A2B5-46BA-8067-A69A876DA33E}"/>
                </a:ext>
              </a:extLst>
            </p:cNvPr>
            <p:cNvSpPr/>
            <p:nvPr/>
          </p:nvSpPr>
          <p:spPr>
            <a:xfrm rot="5400000">
              <a:off x="9230163" y="3735236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E86778CF-6CB3-4F75-9679-77CA55655B0F}"/>
              </a:ext>
            </a:extLst>
          </p:cNvPr>
          <p:cNvGrpSpPr/>
          <p:nvPr/>
        </p:nvGrpSpPr>
        <p:grpSpPr>
          <a:xfrm>
            <a:off x="4953965" y="1789360"/>
            <a:ext cx="3600001" cy="2920286"/>
            <a:chOff x="5917043" y="1959370"/>
            <a:chExt cx="2805941" cy="2920286"/>
          </a:xfrm>
        </p:grpSpPr>
        <p:sp>
          <p:nvSpPr>
            <p:cNvPr id="35" name="Freeform 41">
              <a:extLst>
                <a:ext uri="{FF2B5EF4-FFF2-40B4-BE49-F238E27FC236}">
                  <a16:creationId xmlns:a16="http://schemas.microsoft.com/office/drawing/2014/main" id="{49054536-D217-4017-A02D-52ECED32737B}"/>
                </a:ext>
              </a:extLst>
            </p:cNvPr>
            <p:cNvSpPr/>
            <p:nvPr/>
          </p:nvSpPr>
          <p:spPr>
            <a:xfrm>
              <a:off x="5917044" y="3727656"/>
              <a:ext cx="2805940" cy="1152000"/>
            </a:xfrm>
            <a:prstGeom prst="roundRect">
              <a:avLst>
                <a:gd name="adj" fmla="val 9151"/>
              </a:avLst>
            </a:prstGeom>
            <a:solidFill>
              <a:schemeClr val="accent3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BRAS B</a:t>
              </a:r>
            </a:p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Radiochimiothérapie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capé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.)</a:t>
              </a:r>
              <a:b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Boost par 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radiothérapie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de contact</a:t>
              </a:r>
              <a:b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(45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Gy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+ 90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Gy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en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3 fractions sur 4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semaines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)</a:t>
              </a:r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3A47DADE-7D44-4A74-B528-88CE4A8AAF70}"/>
                </a:ext>
              </a:extLst>
            </p:cNvPr>
            <p:cNvSpPr/>
            <p:nvPr/>
          </p:nvSpPr>
          <p:spPr>
            <a:xfrm>
              <a:off x="5917043" y="1959370"/>
              <a:ext cx="2805940" cy="1152000"/>
            </a:xfrm>
            <a:prstGeom prst="roundRect">
              <a:avLst>
                <a:gd name="adj" fmla="val 9151"/>
              </a:avLst>
            </a:prstGeom>
            <a:solidFill>
              <a:schemeClr val="accent6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BRAS A</a:t>
              </a:r>
            </a:p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Radiochimiothérapie</a:t>
              </a: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(capé.)</a:t>
              </a:r>
            </a:p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Boost</a:t>
              </a: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par radiothérapie externe</a:t>
              </a:r>
            </a:p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(45 Gy  + 9 Gy en 5 fractions sur 5 jours)</a:t>
              </a:r>
            </a:p>
          </p:txBody>
        </p:sp>
      </p:grpSp>
      <p:sp>
        <p:nvSpPr>
          <p:cNvPr id="10" name="ZoneTexte 9"/>
          <p:cNvSpPr txBox="1"/>
          <p:nvPr/>
        </p:nvSpPr>
        <p:spPr>
          <a:xfrm>
            <a:off x="445127" y="4971604"/>
            <a:ext cx="27546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1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Juillet 2015-Juin 2020</a:t>
            </a:r>
          </a:p>
        </p:txBody>
      </p:sp>
      <p:cxnSp>
        <p:nvCxnSpPr>
          <p:cNvPr id="9" name="Connecteur droit 8">
            <a:extLst>
              <a:ext uri="{FF2B5EF4-FFF2-40B4-BE49-F238E27FC236}">
                <a16:creationId xmlns:a16="http://schemas.microsoft.com/office/drawing/2014/main" id="{1D950835-DFCC-6B6F-6857-111730C7BE77}"/>
              </a:ext>
            </a:extLst>
          </p:cNvPr>
          <p:cNvCxnSpPr>
            <a:cxnSpLocks/>
          </p:cNvCxnSpPr>
          <p:nvPr/>
        </p:nvCxnSpPr>
        <p:spPr>
          <a:xfrm>
            <a:off x="1489063" y="832104"/>
            <a:ext cx="0" cy="42394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ZoneTexte 10">
            <a:extLst>
              <a:ext uri="{FF2B5EF4-FFF2-40B4-BE49-F238E27FC236}">
                <a16:creationId xmlns:a16="http://schemas.microsoft.com/office/drawing/2014/main" id="{EA3A55BF-C65E-5750-6563-CA74BCDFA9E1}"/>
              </a:ext>
            </a:extLst>
          </p:cNvPr>
          <p:cNvSpPr txBox="1"/>
          <p:nvPr/>
        </p:nvSpPr>
        <p:spPr>
          <a:xfrm>
            <a:off x="1570029" y="845927"/>
            <a:ext cx="818159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Etude Européenne de phase III</a:t>
            </a: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8B5D8E10-8113-A4EE-B737-7BD9CFCEDFF3}"/>
              </a:ext>
            </a:extLst>
          </p:cNvPr>
          <p:cNvGrpSpPr/>
          <p:nvPr/>
        </p:nvGrpSpPr>
        <p:grpSpPr>
          <a:xfrm>
            <a:off x="3682967" y="2055103"/>
            <a:ext cx="1130193" cy="2431605"/>
            <a:chOff x="3682967" y="2085247"/>
            <a:chExt cx="1130193" cy="2431605"/>
          </a:xfrm>
        </p:grpSpPr>
        <p:sp>
          <p:nvSpPr>
            <p:cNvPr id="25" name="TextBox 17"/>
            <p:cNvSpPr txBox="1"/>
            <p:nvPr/>
          </p:nvSpPr>
          <p:spPr>
            <a:xfrm>
              <a:off x="4185427" y="2085247"/>
              <a:ext cx="411972" cy="261610"/>
            </a:xfrm>
            <a:prstGeom prst="rect">
              <a:avLst/>
            </a:prstGeom>
            <a:noFill/>
          </p:spPr>
          <p:txBody>
            <a:bodyPr wrap="none" lIns="0" tIns="0" r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n=69</a:t>
              </a:r>
            </a:p>
          </p:txBody>
        </p:sp>
        <p:sp>
          <p:nvSpPr>
            <p:cNvPr id="27" name="TextBox 25"/>
            <p:cNvSpPr txBox="1"/>
            <p:nvPr/>
          </p:nvSpPr>
          <p:spPr>
            <a:xfrm>
              <a:off x="4185427" y="4255242"/>
              <a:ext cx="411972" cy="261610"/>
            </a:xfrm>
            <a:prstGeom prst="rect">
              <a:avLst/>
            </a:prstGeom>
            <a:noFill/>
          </p:spPr>
          <p:txBody>
            <a:bodyPr wrap="none" lIns="0" tIns="0" r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n=72</a:t>
              </a:r>
            </a:p>
          </p:txBody>
        </p:sp>
        <p:sp>
          <p:nvSpPr>
            <p:cNvPr id="28" name="Parenthèse ouvrante 27"/>
            <p:cNvSpPr/>
            <p:nvPr/>
          </p:nvSpPr>
          <p:spPr>
            <a:xfrm>
              <a:off x="4020291" y="2384637"/>
              <a:ext cx="792869" cy="1789063"/>
            </a:xfrm>
            <a:prstGeom prst="leftBracket">
              <a:avLst>
                <a:gd name="adj" fmla="val 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" name="TextBox 17"/>
            <p:cNvSpPr txBox="1"/>
            <p:nvPr/>
          </p:nvSpPr>
          <p:spPr>
            <a:xfrm>
              <a:off x="3682967" y="3353551"/>
              <a:ext cx="715112" cy="36085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72000" rIns="0" bIns="7200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n=141 </a:t>
              </a:r>
            </a:p>
          </p:txBody>
        </p:sp>
        <p:sp>
          <p:nvSpPr>
            <p:cNvPr id="29" name="Ellipse 28"/>
            <p:cNvSpPr/>
            <p:nvPr/>
          </p:nvSpPr>
          <p:spPr>
            <a:xfrm>
              <a:off x="3754263" y="2841129"/>
              <a:ext cx="532056" cy="532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lIns="13500" tIns="13500" rIns="13500" bIns="13500" rtlCol="0" anchor="b"/>
            <a:lstStyle/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</a:t>
              </a:r>
              <a:b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altLang="zh-CN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1:1</a:t>
              </a:r>
              <a:endPara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85A09914-C8D5-8A3B-68D9-D8543426B2E8}"/>
              </a:ext>
            </a:extLst>
          </p:cNvPr>
          <p:cNvGrpSpPr/>
          <p:nvPr/>
        </p:nvGrpSpPr>
        <p:grpSpPr>
          <a:xfrm>
            <a:off x="2952393" y="5275385"/>
            <a:ext cx="6287214" cy="662752"/>
            <a:chOff x="1985155" y="5357208"/>
            <a:chExt cx="4699387" cy="662752"/>
          </a:xfrm>
        </p:grpSpPr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051F57D5-787C-53EA-5BE8-A4E7430296B2}"/>
                </a:ext>
              </a:extLst>
            </p:cNvPr>
            <p:cNvSpPr txBox="1"/>
            <p:nvPr/>
          </p:nvSpPr>
          <p:spPr>
            <a:xfrm>
              <a:off x="1985155" y="5357208"/>
              <a:ext cx="4699387" cy="662752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97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>
                  <a:srgbClr val="D16923"/>
                </a:buClr>
                <a:buSzPct val="75000"/>
                <a:buFontTx/>
                <a:buNone/>
                <a:tabLst/>
                <a:defRPr/>
              </a:pPr>
              <a:r>
                <a:rPr kumimoji="0" lang="fr-F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Evaluations à 14, 20 et 24 semaines</a:t>
              </a:r>
            </a:p>
          </p:txBody>
        </p:sp>
        <p:sp>
          <p:nvSpPr>
            <p:cNvPr id="17" name="Chevron 16">
              <a:extLst>
                <a:ext uri="{FF2B5EF4-FFF2-40B4-BE49-F238E27FC236}">
                  <a16:creationId xmlns:a16="http://schemas.microsoft.com/office/drawing/2014/main" id="{90E79148-9EB3-6573-7D69-6681A9E84BE8}"/>
                </a:ext>
              </a:extLst>
            </p:cNvPr>
            <p:cNvSpPr/>
            <p:nvPr/>
          </p:nvSpPr>
          <p:spPr>
            <a:xfrm>
              <a:off x="2133306" y="5555822"/>
              <a:ext cx="192809" cy="265523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92846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17"/>
          <p:cNvSpPr txBox="1"/>
          <p:nvPr/>
        </p:nvSpPr>
        <p:spPr>
          <a:xfrm>
            <a:off x="5221839" y="2039897"/>
            <a:ext cx="532197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N=184</a:t>
            </a:r>
          </a:p>
        </p:txBody>
      </p:sp>
      <p:sp>
        <p:nvSpPr>
          <p:cNvPr id="23" name="TextBox 25"/>
          <p:cNvSpPr txBox="1"/>
          <p:nvPr/>
        </p:nvSpPr>
        <p:spPr>
          <a:xfrm>
            <a:off x="5221839" y="4120439"/>
            <a:ext cx="532197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N=178</a:t>
            </a:r>
          </a:p>
        </p:txBody>
      </p:sp>
      <p:sp>
        <p:nvSpPr>
          <p:cNvPr id="24" name="Parenthèse ouvrante 23"/>
          <p:cNvSpPr/>
          <p:nvPr/>
        </p:nvSpPr>
        <p:spPr>
          <a:xfrm>
            <a:off x="4983867" y="2316662"/>
            <a:ext cx="937516" cy="1722235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1180011" y="2212797"/>
            <a:ext cx="2801810" cy="186098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ADK de </a:t>
            </a:r>
            <a:r>
              <a:rPr kumimoji="0" lang="da-DK" sz="15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l’oesophage</a:t>
            </a:r>
            <a:r>
              <a:rPr kumimoji="0" lang="da-DK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/JOG </a:t>
            </a:r>
            <a:br>
              <a:rPr kumimoji="0" lang="da-DK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da-DK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da-DK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siewert</a:t>
            </a: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I-III)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cT2-3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N0-3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bilan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initial : PET FDG +/- EE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Recrutement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entre 2013-2020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965626" y="3559634"/>
            <a:ext cx="2232000" cy="828000"/>
          </a:xfrm>
          <a:prstGeom prst="roundRect">
            <a:avLst>
              <a:gd name="adj" fmla="val 11552"/>
            </a:avLst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CRT (CROSS)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Wingdings" panose="05000000000000000000" pitchFamily="2" charset="2"/>
              </a:rPr>
              <a:t>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Chirurgie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Ellipse 27"/>
          <p:cNvSpPr/>
          <p:nvPr/>
        </p:nvSpPr>
        <p:spPr>
          <a:xfrm>
            <a:off x="4717839" y="2726200"/>
            <a:ext cx="504000" cy="504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1:1</a:t>
            </a:r>
          </a:p>
        </p:txBody>
      </p:sp>
      <p:sp>
        <p:nvSpPr>
          <p:cNvPr id="31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536528" y="1843496"/>
            <a:ext cx="2496550" cy="2537112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primaire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Globale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SSR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Temps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jusqu’à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échec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du TT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histologique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(TRG)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resection R0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objective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Toxicité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post-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opératoire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QdV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3" name="TextBox 17"/>
          <p:cNvSpPr txBox="1"/>
          <p:nvPr/>
        </p:nvSpPr>
        <p:spPr>
          <a:xfrm>
            <a:off x="4090901" y="3236405"/>
            <a:ext cx="1830482" cy="47705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N=377 </a:t>
            </a:r>
            <a:r>
              <a:rPr kumimoji="0" lang="en-US" altLang="zh-CN" sz="1400" b="1" i="0" u="none" strike="noStrike" kern="1200" cap="none" spc="0" normalizeH="0" baseline="0" noProof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randomisés</a:t>
            </a: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(362 </a:t>
            </a:r>
            <a:r>
              <a:rPr kumimoji="0" lang="en-US" altLang="zh-CN" sz="1400" b="1" i="0" u="none" strike="noStrike" kern="1200" cap="none" spc="0" normalizeH="0" baseline="0" noProof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traités</a:t>
            </a: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grpSp>
        <p:nvGrpSpPr>
          <p:cNvPr id="43" name="Groupe 42"/>
          <p:cNvGrpSpPr/>
          <p:nvPr/>
        </p:nvGrpSpPr>
        <p:grpSpPr>
          <a:xfrm>
            <a:off x="8330165" y="1812940"/>
            <a:ext cx="117884" cy="2614778"/>
            <a:chOff x="9203915" y="2219156"/>
            <a:chExt cx="117884" cy="2716240"/>
          </a:xfrm>
        </p:grpSpPr>
        <p:cxnSp>
          <p:nvCxnSpPr>
            <p:cNvPr id="35" name="Connecteur droit 34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0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965626" y="1851352"/>
            <a:ext cx="2232000" cy="1152000"/>
          </a:xfrm>
          <a:prstGeom prst="roundRect">
            <a:avLst>
              <a:gd name="adj" fmla="val 9151"/>
            </a:avLst>
          </a:prstGeom>
          <a:solidFill>
            <a:schemeClr val="accent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EC(O)X(F)x3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FLOT 4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Wingdings" panose="05000000000000000000" pitchFamily="2" charset="2"/>
              </a:rPr>
              <a:t>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Chirurgie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Wingdings" panose="05000000000000000000" pitchFamily="2" charset="2"/>
              </a:rPr>
              <a:t>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EC(O)X(F) x3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FLOT</a:t>
            </a:r>
          </a:p>
        </p:txBody>
      </p:sp>
      <p:sp>
        <p:nvSpPr>
          <p:cNvPr id="26" name="Titre 23">
            <a:extLst>
              <a:ext uri="{FF2B5EF4-FFF2-40B4-BE49-F238E27FC236}">
                <a16:creationId xmlns:a16="http://schemas.microsoft.com/office/drawing/2014/main" id="{5760E665-FE51-E84C-8A14-3A4ADFC27CED}"/>
              </a:ext>
            </a:extLst>
          </p:cNvPr>
          <p:cNvSpPr txBox="1">
            <a:spLocks/>
          </p:cNvSpPr>
          <p:nvPr/>
        </p:nvSpPr>
        <p:spPr>
          <a:xfrm>
            <a:off x="543446" y="362609"/>
            <a:ext cx="11043886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2800" b="1" i="0" kern="1200" baseline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2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1222664" y="4691591"/>
            <a:ext cx="5008751" cy="1411358"/>
          </a:xfrm>
        </p:spPr>
        <p:txBody>
          <a:bodyPr/>
          <a:lstStyle/>
          <a:p>
            <a:r>
              <a:rPr lang="fr-FR" sz="1800" dirty="0"/>
              <a:t>Amendement en 12/2018 : </a:t>
            </a:r>
          </a:p>
          <a:p>
            <a:pPr lvl="1">
              <a:spcBef>
                <a:spcPts val="200"/>
              </a:spcBef>
            </a:pPr>
            <a:r>
              <a:rPr lang="fr-FR" sz="1600" dirty="0"/>
              <a:t>Changement design : </a:t>
            </a:r>
            <a:r>
              <a:rPr lang="fr-FR" sz="1600" b="1" dirty="0"/>
              <a:t>Étude de non-infériorité </a:t>
            </a:r>
            <a:br>
              <a:rPr lang="fr-FR" sz="1600" dirty="0"/>
            </a:br>
            <a:r>
              <a:rPr lang="fr-FR" sz="1600" dirty="0"/>
              <a:t>au lieu de supériorité; N=540 planifié</a:t>
            </a:r>
          </a:p>
          <a:p>
            <a:pPr lvl="1">
              <a:spcBef>
                <a:spcPts val="200"/>
              </a:spcBef>
            </a:pPr>
            <a:r>
              <a:rPr lang="fr-FR" sz="1600" dirty="0"/>
              <a:t>Changement de la CT du bras A : </a:t>
            </a:r>
            <a:br>
              <a:rPr lang="fr-FR" sz="1600" dirty="0"/>
            </a:br>
            <a:r>
              <a:rPr lang="fr-FR" sz="1600" dirty="0"/>
              <a:t>MAGIC </a:t>
            </a:r>
            <a:r>
              <a:rPr lang="fr-FR" sz="1400" dirty="0"/>
              <a:t>(2013-2018) </a:t>
            </a:r>
            <a:r>
              <a:rPr lang="fr-FR" sz="1600" dirty="0"/>
              <a:t>et FLOT </a:t>
            </a:r>
            <a:r>
              <a:rPr lang="fr-FR" sz="1400" dirty="0"/>
              <a:t>(2018-2020)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Design : </a:t>
            </a:r>
            <a:r>
              <a:rPr lang="da-DK" dirty="0" err="1"/>
              <a:t>Phase</a:t>
            </a:r>
            <a:r>
              <a:rPr lang="da-DK" dirty="0"/>
              <a:t> IIIR</a:t>
            </a:r>
            <a:endParaRPr lang="en-US" dirty="0"/>
          </a:p>
        </p:txBody>
      </p:sp>
      <p:sp>
        <p:nvSpPr>
          <p:cNvPr id="34" name="Rectangle à coins arrondis 10">
            <a:extLst>
              <a:ext uri="{FF2B5EF4-FFF2-40B4-BE49-F238E27FC236}">
                <a16:creationId xmlns:a16="http://schemas.microsoft.com/office/drawing/2014/main" id="{082194AB-397E-4149-BFC9-6D752DB7BB00}"/>
              </a:ext>
            </a:extLst>
          </p:cNvPr>
          <p:cNvSpPr/>
          <p:nvPr/>
        </p:nvSpPr>
        <p:spPr>
          <a:xfrm>
            <a:off x="886819" y="1599283"/>
            <a:ext cx="10439942" cy="295656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8" name="Espace réservé du texte 24"/>
          <p:cNvSpPr txBox="1">
            <a:spLocks/>
          </p:cNvSpPr>
          <p:nvPr/>
        </p:nvSpPr>
        <p:spPr>
          <a:xfrm>
            <a:off x="1180011" y="1380098"/>
            <a:ext cx="2108879" cy="415687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280988" marR="0" lvl="0" indent="-28098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 marL="539750" marR="0" lvl="1" indent="-24288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u="none" strike="noStrike" cap="none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  <a:lvl3pPr marL="885825" marR="0" lvl="2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u="none" strike="noStrike" cap="none">
                <a:solidFill>
                  <a:srgbClr val="D16923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  <a:sym typeface="Arial"/>
              </a:rPr>
              <a:t>Design de l’étude</a:t>
            </a:r>
          </a:p>
        </p:txBody>
      </p:sp>
      <p:sp>
        <p:nvSpPr>
          <p:cNvPr id="42" name="Espace réservé du texte 1"/>
          <p:cNvSpPr txBox="1">
            <a:spLocks/>
          </p:cNvSpPr>
          <p:nvPr/>
        </p:nvSpPr>
        <p:spPr>
          <a:xfrm>
            <a:off x="6618951" y="4691591"/>
            <a:ext cx="4414127" cy="92754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280988" marR="0" lvl="0" indent="-28098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 marL="539750" marR="0" lvl="1" indent="-24288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u="none" strike="noStrike" cap="none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  <a:lvl3pPr marL="885825" marR="0" lvl="2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u="none" strike="noStrike" cap="none">
                <a:solidFill>
                  <a:srgbClr val="D16923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Inclusions arrêtées à 377/540 prévus  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2</a:t>
            </a:r>
            <a:r>
              <a:rPr kumimoji="0" lang="fr-FR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ème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analyse </a:t>
            </a: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intermédiaire concluant </a:t>
            </a:r>
            <a:b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</a:b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à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la non-infériorité</a:t>
            </a:r>
          </a:p>
        </p:txBody>
      </p:sp>
      <p:cxnSp>
        <p:nvCxnSpPr>
          <p:cNvPr id="7" name="Connecteur droit 6"/>
          <p:cNvCxnSpPr/>
          <p:nvPr/>
        </p:nvCxnSpPr>
        <p:spPr>
          <a:xfrm>
            <a:off x="6425183" y="4721730"/>
            <a:ext cx="0" cy="1296000"/>
          </a:xfrm>
          <a:prstGeom prst="line">
            <a:avLst/>
          </a:prstGeom>
          <a:noFill/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8" name="Espace réservé du texte 17">
            <a:extLst>
              <a:ext uri="{FF2B5EF4-FFF2-40B4-BE49-F238E27FC236}">
                <a16:creationId xmlns:a16="http://schemas.microsoft.com/office/drawing/2014/main" id="{E25F6140-FC8D-789B-1F9E-F43C2D10A6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sz="1200" i="1" dirty="0"/>
              <a:t>MA </a:t>
            </a:r>
            <a:r>
              <a:rPr lang="fr-FR" sz="1200" i="1" dirty="0" err="1"/>
              <a:t>Lowery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#295</a:t>
            </a:r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81FCA151-D17B-7BDC-9898-8109A528CA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</p:spPr>
        <p:txBody>
          <a:bodyPr/>
          <a:lstStyle/>
          <a:p>
            <a:r>
              <a:rPr lang="da-DK" dirty="0"/>
              <a:t>NEO-AEGIS : </a:t>
            </a:r>
            <a:r>
              <a:rPr lang="da-DK" b="0" dirty="0"/>
              <a:t>CROSS ou MAGIC/FLOT : Résultats actualisés </a:t>
            </a:r>
          </a:p>
        </p:txBody>
      </p:sp>
      <p:sp>
        <p:nvSpPr>
          <p:cNvPr id="5" name="Ellipse 4"/>
          <p:cNvSpPr/>
          <p:nvPr/>
        </p:nvSpPr>
        <p:spPr>
          <a:xfrm rot="609427">
            <a:off x="10510556" y="1017769"/>
            <a:ext cx="1163028" cy="1163028"/>
          </a:xfrm>
          <a:prstGeom prst="ellipse">
            <a:avLst/>
          </a:prstGeom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1</a:t>
            </a:r>
            <a:r>
              <a:rPr kumimoji="0" lang="fr-FR" sz="18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er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 résultats ASCO 2021</a:t>
            </a:r>
          </a:p>
        </p:txBody>
      </p:sp>
    </p:spTree>
    <p:extLst>
      <p:ext uri="{BB962C8B-B14F-4D97-AF65-F5344CB8AC3E}">
        <p14:creationId xmlns:p14="http://schemas.microsoft.com/office/powerpoint/2010/main" val="14688168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Traitement chirurgical de rattrapage dans l’Etude OPERA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AS </a:t>
            </a:r>
            <a:r>
              <a:rPr lang="fr-FR" dirty="0" err="1"/>
              <a:t>Myint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#6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8372387" y="1945247"/>
            <a:ext cx="3298983" cy="3372879"/>
          </a:xfrm>
        </p:spPr>
        <p:txBody>
          <a:bodyPr anchor="ctr"/>
          <a:lstStyle/>
          <a:p>
            <a:pPr>
              <a:spcBef>
                <a:spcPts val="600"/>
              </a:spcBef>
            </a:pPr>
            <a:r>
              <a:rPr lang="fr-FR" sz="1800" dirty="0"/>
              <a:t>Taux de réponse clinique complète à 24 </a:t>
            </a:r>
            <a:r>
              <a:rPr lang="fr-FR" sz="1800" dirty="0" err="1"/>
              <a:t>sem</a:t>
            </a:r>
            <a:r>
              <a:rPr lang="fr-FR" sz="1800" dirty="0"/>
              <a:t> </a:t>
            </a:r>
          </a:p>
          <a:p>
            <a:pPr lvl="1">
              <a:spcBef>
                <a:spcPts val="600"/>
              </a:spcBef>
            </a:pPr>
            <a:r>
              <a:rPr lang="fr-FR" sz="1600" dirty="0"/>
              <a:t>64% </a:t>
            </a:r>
            <a:r>
              <a:rPr lang="fr-FR" sz="1400" dirty="0"/>
              <a:t>(n=44) </a:t>
            </a:r>
            <a:r>
              <a:rPr lang="fr-FR" sz="1600" dirty="0"/>
              <a:t> bras A </a:t>
            </a:r>
          </a:p>
          <a:p>
            <a:pPr lvl="1"/>
            <a:r>
              <a:rPr lang="fr-FR" sz="1600" dirty="0"/>
              <a:t>92% </a:t>
            </a:r>
            <a:r>
              <a:rPr lang="fr-FR" sz="1400" dirty="0"/>
              <a:t>(n=66)  </a:t>
            </a:r>
            <a:r>
              <a:rPr lang="fr-FR" sz="1600" dirty="0"/>
              <a:t>bras B</a:t>
            </a:r>
          </a:p>
          <a:p>
            <a:endParaRPr lang="fr-FR" sz="1800" dirty="0"/>
          </a:p>
          <a:p>
            <a:r>
              <a:rPr lang="fr-FR" sz="1800" dirty="0"/>
              <a:t>Taux de récidive à 36 mois : </a:t>
            </a:r>
          </a:p>
          <a:p>
            <a:pPr lvl="1"/>
            <a:r>
              <a:rPr lang="fr-FR" sz="1600" dirty="0"/>
              <a:t>39% bras A</a:t>
            </a:r>
          </a:p>
          <a:p>
            <a:pPr lvl="1"/>
            <a:r>
              <a:rPr lang="fr-FR" sz="1600" dirty="0"/>
              <a:t>19% bras B</a:t>
            </a:r>
          </a:p>
          <a:p>
            <a:pPr marL="296862" lvl="1" indent="0">
              <a:buNone/>
            </a:pPr>
            <a:r>
              <a:rPr lang="fr-FR" sz="1600" dirty="0"/>
              <a:t>HR 0.36; p=0.004</a:t>
            </a:r>
          </a:p>
          <a:p>
            <a:endParaRPr lang="fr-FR" sz="1800" dirty="0"/>
          </a:p>
          <a:p>
            <a:r>
              <a:rPr lang="fr-FR" sz="1800" dirty="0"/>
              <a:t>Taux de survie à 3 ans </a:t>
            </a:r>
            <a:br>
              <a:rPr lang="fr-FR" sz="1800" dirty="0"/>
            </a:br>
            <a:r>
              <a:rPr lang="fr-FR" sz="1800" dirty="0"/>
              <a:t>avec préservation d’organe</a:t>
            </a:r>
          </a:p>
          <a:p>
            <a:pPr lvl="1"/>
            <a:r>
              <a:rPr lang="fr-FR" sz="1600" dirty="0"/>
              <a:t>57% (Bras A) </a:t>
            </a:r>
          </a:p>
          <a:p>
            <a:pPr lvl="1"/>
            <a:r>
              <a:rPr lang="fr-FR" sz="1600" dirty="0"/>
              <a:t>79% (Bras B)</a:t>
            </a:r>
          </a:p>
          <a:p>
            <a:pPr marL="296862" lvl="1" indent="0">
              <a:buNone/>
            </a:pPr>
            <a:r>
              <a:rPr lang="fr-FR" sz="1600" dirty="0"/>
              <a:t>P=0,0026</a:t>
            </a:r>
          </a:p>
        </p:txBody>
      </p:sp>
      <p:sp>
        <p:nvSpPr>
          <p:cNvPr id="19" name="Espace réservé du texte 18">
            <a:extLst>
              <a:ext uri="{FF2B5EF4-FFF2-40B4-BE49-F238E27FC236}">
                <a16:creationId xmlns:a16="http://schemas.microsoft.com/office/drawing/2014/main" id="{DD6F4EB2-24B7-E960-95D8-E003EB8AF81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Chirurgie à 38 semaines</a:t>
            </a:r>
          </a:p>
        </p:txBody>
      </p:sp>
      <p:graphicFrame>
        <p:nvGraphicFramePr>
          <p:cNvPr id="27" name="Tableau 26">
            <a:extLst>
              <a:ext uri="{FF2B5EF4-FFF2-40B4-BE49-F238E27FC236}">
                <a16:creationId xmlns:a16="http://schemas.microsoft.com/office/drawing/2014/main" id="{8AB570F7-A030-347A-4361-181C5CC8AF4F}"/>
              </a:ext>
            </a:extLst>
          </p:cNvPr>
          <p:cNvGraphicFramePr>
            <a:graphicFrameLocks noGrp="1"/>
          </p:cNvGraphicFramePr>
          <p:nvPr/>
        </p:nvGraphicFramePr>
        <p:xfrm>
          <a:off x="520630" y="1652298"/>
          <a:ext cx="7848000" cy="35075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4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4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4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1076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Total (%) (n=141)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Bras A (%) (n=69)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Bras B (%) (n=72)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1076">
                <a:tc>
                  <a:txBody>
                    <a:bodyPr/>
                    <a:lstStyle/>
                    <a:p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Chirurgie (total)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66/141 (47)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46/66 (70)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20/66 (30)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1076"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TME (APR + AR)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39/141 (28)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26/39 (67)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13/39 (33)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1076">
                <a:tc>
                  <a:txBody>
                    <a:bodyPr/>
                    <a:lstStyle/>
                    <a:p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Exérèse locale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27/141 (19)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20/27 (74)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7/27 (26)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1076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Mortalité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chirurgicale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0/66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0/46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0/20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1076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Taux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R0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(81)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(88)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NA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1076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Taux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de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stomie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65649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Traitement chirurgical de rattrapage dans </a:t>
            </a:r>
            <a:r>
              <a:rPr lang="da-DK" dirty="0"/>
              <a:t>l’étude OPERA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AS </a:t>
            </a:r>
            <a:r>
              <a:rPr lang="fr-FR" dirty="0" err="1"/>
              <a:t>Myint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#6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924910" y="2063279"/>
            <a:ext cx="10399582" cy="1835481"/>
          </a:xfrm>
        </p:spPr>
        <p:txBody>
          <a:bodyPr/>
          <a:lstStyle/>
          <a:p>
            <a:pPr>
              <a:spcBef>
                <a:spcPts val="1800"/>
              </a:spcBef>
            </a:pPr>
            <a:r>
              <a:rPr lang="fr-FR" sz="2200" dirty="0"/>
              <a:t>Une stratégie d’épargne chirurgicale est possible pour les tumeurs cT2-cT3a-b </a:t>
            </a:r>
            <a:br>
              <a:rPr lang="fr-FR" sz="2200" dirty="0"/>
            </a:br>
            <a:r>
              <a:rPr lang="fr-FR" sz="2200" dirty="0"/>
              <a:t>du rectum avec la radiothérapie de contact </a:t>
            </a:r>
            <a:r>
              <a:rPr lang="fr-FR" sz="1800" dirty="0"/>
              <a:t>(taux de préservation d’organe &gt;80%)</a:t>
            </a:r>
          </a:p>
          <a:p>
            <a:pPr>
              <a:spcBef>
                <a:spcPts val="1800"/>
              </a:spcBef>
            </a:pPr>
            <a:r>
              <a:rPr lang="fr-FR" sz="2200" dirty="0"/>
              <a:t>Le recours à la chirurgie en cas de lésion résiduelle ne compromet </a:t>
            </a:r>
            <a:br>
              <a:rPr lang="fr-FR" sz="2200" dirty="0"/>
            </a:br>
            <a:r>
              <a:rPr lang="fr-FR" sz="2200" dirty="0"/>
              <a:t>pas les chances de guérison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74CAB530-14EA-864F-B1BB-5764747374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Conclusion</a:t>
            </a:r>
          </a:p>
        </p:txBody>
      </p:sp>
      <p:grpSp>
        <p:nvGrpSpPr>
          <p:cNvPr id="8" name="Groupe 7"/>
          <p:cNvGrpSpPr/>
          <p:nvPr/>
        </p:nvGrpSpPr>
        <p:grpSpPr>
          <a:xfrm>
            <a:off x="1640936" y="4340888"/>
            <a:ext cx="8910129" cy="903913"/>
            <a:chOff x="1985155" y="5236627"/>
            <a:chExt cx="6659889" cy="903913"/>
          </a:xfrm>
        </p:grpSpPr>
        <p:sp>
          <p:nvSpPr>
            <p:cNvPr id="9" name="ZoneTexte 8"/>
            <p:cNvSpPr txBox="1"/>
            <p:nvPr/>
          </p:nvSpPr>
          <p:spPr>
            <a:xfrm>
              <a:off x="1985155" y="5236627"/>
              <a:ext cx="6659889" cy="903913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97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radiothérapie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contact : 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alternative à la Chirurgie </a:t>
              </a:r>
              <a:b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dans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les cancers du rectum après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radiochimiothérapie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Chevron 9"/>
            <p:cNvSpPr/>
            <p:nvPr/>
          </p:nvSpPr>
          <p:spPr>
            <a:xfrm>
              <a:off x="2133306" y="5555822"/>
              <a:ext cx="192809" cy="265523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04285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866775"/>
          </a:xfrm>
          <a:prstGeom prst="rect">
            <a:avLst/>
          </a:prstGeom>
        </p:spPr>
        <p:txBody>
          <a:bodyPr/>
          <a:lstStyle/>
          <a:p>
            <a:r>
              <a:rPr lang="en-US" sz="4000" dirty="0" err="1"/>
              <a:t>Préservation</a:t>
            </a:r>
            <a:r>
              <a:rPr lang="en-US" sz="4000" dirty="0"/>
              <a:t> </a:t>
            </a:r>
            <a:r>
              <a:rPr lang="en-US" sz="4000" dirty="0" err="1"/>
              <a:t>d’organe</a:t>
            </a:r>
            <a:r>
              <a:rPr lang="en-US" sz="4000" dirty="0"/>
              <a:t> et </a:t>
            </a:r>
            <a:r>
              <a:rPr lang="en-US" sz="4000" dirty="0" err="1"/>
              <a:t>séquence</a:t>
            </a:r>
            <a:r>
              <a:rPr lang="en-US" sz="4000" dirty="0"/>
              <a:t> </a:t>
            </a:r>
            <a:br>
              <a:rPr lang="en-US" sz="4000" dirty="0"/>
            </a:br>
            <a:r>
              <a:rPr lang="en-US" sz="4000" dirty="0"/>
              <a:t>préopératoire CT et RCT dans </a:t>
            </a:r>
            <a:r>
              <a:rPr lang="en-US" sz="4000" dirty="0" err="1"/>
              <a:t>l’ADK</a:t>
            </a:r>
            <a:r>
              <a:rPr lang="en-US" sz="4000" dirty="0"/>
              <a:t> du rectum : </a:t>
            </a:r>
            <a:br>
              <a:rPr lang="en-US" sz="4000" dirty="0"/>
            </a:br>
            <a:r>
              <a:rPr lang="en-US" sz="4000" b="1" dirty="0"/>
              <a:t>Étude retrospective de </a:t>
            </a:r>
            <a:r>
              <a:rPr lang="en-US" sz="4000" b="1" dirty="0" err="1"/>
              <a:t>l’impact</a:t>
            </a:r>
            <a:r>
              <a:rPr lang="en-US" sz="4000" b="1" dirty="0"/>
              <a:t> de la RT </a:t>
            </a:r>
            <a:br>
              <a:rPr lang="en-US" sz="4000" b="1" dirty="0"/>
            </a:br>
            <a:r>
              <a:rPr lang="en-US" sz="4000" b="1" dirty="0" err="1"/>
              <a:t>courte</a:t>
            </a:r>
            <a:r>
              <a:rPr lang="en-US" sz="4000" b="1" dirty="0"/>
              <a:t> </a:t>
            </a:r>
            <a:r>
              <a:rPr lang="en-US" sz="4000" b="1" i="1" dirty="0"/>
              <a:t>vs</a:t>
            </a:r>
            <a:r>
              <a:rPr lang="en-US" sz="4000" b="1" dirty="0"/>
              <a:t> </a:t>
            </a:r>
            <a:r>
              <a:rPr lang="en-US" sz="4000" b="1" dirty="0" err="1"/>
              <a:t>étalement</a:t>
            </a:r>
            <a:r>
              <a:rPr lang="en-US" sz="4000" b="1" dirty="0"/>
              <a:t> </a:t>
            </a:r>
            <a:r>
              <a:rPr lang="en-US" sz="4000" b="1" dirty="0" err="1"/>
              <a:t>classique</a:t>
            </a:r>
            <a:endParaRPr lang="fr-FR" sz="4000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079292"/>
            <a:ext cx="1628078" cy="2955497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B. Kwan 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#10</a:t>
            </a:r>
          </a:p>
        </p:txBody>
      </p:sp>
    </p:spTree>
    <p:extLst>
      <p:ext uri="{BB962C8B-B14F-4D97-AF65-F5344CB8AC3E}">
        <p14:creationId xmlns:p14="http://schemas.microsoft.com/office/powerpoint/2010/main" val="30549034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Cancer du rectum et WW : Impact de l’étalement de la RT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B. Kwan et al., ASCO GI</a:t>
            </a:r>
            <a:r>
              <a:rPr lang="fr-FR" baseline="30000" dirty="0"/>
              <a:t>®</a:t>
            </a:r>
            <a:r>
              <a:rPr lang="fr-FR" dirty="0"/>
              <a:t> 2023, Abs #10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da-DK" dirty="0" err="1"/>
              <a:t>Contexte</a:t>
            </a:r>
            <a:r>
              <a:rPr lang="da-DK" dirty="0"/>
              <a:t> et design</a:t>
            </a:r>
          </a:p>
        </p:txBody>
      </p:sp>
      <p:cxnSp>
        <p:nvCxnSpPr>
          <p:cNvPr id="11" name="Connecteur droit 10">
            <a:extLst>
              <a:ext uri="{FF2B5EF4-FFF2-40B4-BE49-F238E27FC236}">
                <a16:creationId xmlns:a16="http://schemas.microsoft.com/office/drawing/2014/main" id="{1631770A-D979-1A0F-CCD4-3462F970968D}"/>
              </a:ext>
            </a:extLst>
          </p:cNvPr>
          <p:cNvCxnSpPr>
            <a:cxnSpLocks/>
          </p:cNvCxnSpPr>
          <p:nvPr/>
        </p:nvCxnSpPr>
        <p:spPr>
          <a:xfrm>
            <a:off x="2865688" y="832104"/>
            <a:ext cx="0" cy="603504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ZoneTexte 12">
            <a:extLst>
              <a:ext uri="{FF2B5EF4-FFF2-40B4-BE49-F238E27FC236}">
                <a16:creationId xmlns:a16="http://schemas.microsoft.com/office/drawing/2014/main" id="{C1631DBE-8639-1667-7CB3-60EC524A3A2C}"/>
              </a:ext>
            </a:extLst>
          </p:cNvPr>
          <p:cNvSpPr txBox="1"/>
          <p:nvPr/>
        </p:nvSpPr>
        <p:spPr>
          <a:xfrm>
            <a:off x="2918077" y="760199"/>
            <a:ext cx="8553437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RT </a:t>
            </a: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courte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vs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étalement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classique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sur la </a:t>
            </a: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stratégie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de WW </a:t>
            </a:r>
            <a:r>
              <a:rPr kumimoji="0" lang="da-DK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durant</a:t>
            </a:r>
            <a:r>
              <a:rPr kumimoji="0" lang="da-DK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le COVID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Etude </a:t>
            </a: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rétrospective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du MSKCC </a:t>
            </a:r>
          </a:p>
        </p:txBody>
      </p:sp>
      <p:sp>
        <p:nvSpPr>
          <p:cNvPr id="15" name="Rectangle à coins arrondis 33">
            <a:extLst>
              <a:ext uri="{FF2B5EF4-FFF2-40B4-BE49-F238E27FC236}">
                <a16:creationId xmlns:a16="http://schemas.microsoft.com/office/drawing/2014/main" id="{D7948283-302F-1AD0-9E16-414D5F743579}"/>
              </a:ext>
            </a:extLst>
          </p:cNvPr>
          <p:cNvSpPr/>
          <p:nvPr/>
        </p:nvSpPr>
        <p:spPr>
          <a:xfrm>
            <a:off x="758900" y="1567233"/>
            <a:ext cx="10726366" cy="369810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D87175B7-E61B-ECF1-BA54-E5BD4BF44153}"/>
              </a:ext>
            </a:extLst>
          </p:cNvPr>
          <p:cNvGrpSpPr/>
          <p:nvPr/>
        </p:nvGrpSpPr>
        <p:grpSpPr>
          <a:xfrm>
            <a:off x="1943433" y="5345866"/>
            <a:ext cx="8372123" cy="600710"/>
            <a:chOff x="1453706" y="5539830"/>
            <a:chExt cx="8372123" cy="600710"/>
          </a:xfrm>
        </p:grpSpPr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F6B4969B-7AAA-4EC8-2997-A16F7A273D0A}"/>
                </a:ext>
              </a:extLst>
            </p:cNvPr>
            <p:cNvSpPr txBox="1"/>
            <p:nvPr/>
          </p:nvSpPr>
          <p:spPr>
            <a:xfrm>
              <a:off x="1453706" y="5539830"/>
              <a:ext cx="8372123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97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RT courte : systématique pendant a période COVID 2020-2021</a:t>
              </a:r>
            </a:p>
          </p:txBody>
        </p:sp>
        <p:sp>
          <p:nvSpPr>
            <p:cNvPr id="31" name="Chevron 30">
              <a:extLst>
                <a:ext uri="{FF2B5EF4-FFF2-40B4-BE49-F238E27FC236}">
                  <a16:creationId xmlns:a16="http://schemas.microsoft.com/office/drawing/2014/main" id="{6467C52B-EBE9-6D49-D90B-8D5A2758AACD}"/>
                </a:ext>
              </a:extLst>
            </p:cNvPr>
            <p:cNvSpPr/>
            <p:nvPr/>
          </p:nvSpPr>
          <p:spPr>
            <a:xfrm>
              <a:off x="1659507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5889C824-15E4-F5AC-E84A-D9A18BC889FC}"/>
              </a:ext>
            </a:extLst>
          </p:cNvPr>
          <p:cNvGrpSpPr/>
          <p:nvPr/>
        </p:nvGrpSpPr>
        <p:grpSpPr>
          <a:xfrm>
            <a:off x="1188343" y="1698173"/>
            <a:ext cx="10104861" cy="3484900"/>
            <a:chOff x="1188343" y="1728317"/>
            <a:chExt cx="10104861" cy="3484900"/>
          </a:xfrm>
        </p:grpSpPr>
        <p:sp>
          <p:nvSpPr>
            <p:cNvPr id="24" name="Parenthèse fermante 23">
              <a:extLst>
                <a:ext uri="{FF2B5EF4-FFF2-40B4-BE49-F238E27FC236}">
                  <a16:creationId xmlns:a16="http://schemas.microsoft.com/office/drawing/2014/main" id="{47A5108C-555C-A776-04A3-DA3A599CD164}"/>
                </a:ext>
              </a:extLst>
            </p:cNvPr>
            <p:cNvSpPr/>
            <p:nvPr/>
          </p:nvSpPr>
          <p:spPr>
            <a:xfrm rot="16200000">
              <a:off x="6018964" y="-1135464"/>
              <a:ext cx="221063" cy="6410849"/>
            </a:xfrm>
            <a:prstGeom prst="rightBracket">
              <a:avLst>
                <a:gd name="adj" fmla="val 0"/>
              </a:avLst>
            </a:prstGeom>
            <a:ln w="28575">
              <a:solidFill>
                <a:schemeClr val="tx2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27" name="Connecteur droit avec flèche 26">
              <a:extLst>
                <a:ext uri="{FF2B5EF4-FFF2-40B4-BE49-F238E27FC236}">
                  <a16:creationId xmlns:a16="http://schemas.microsoft.com/office/drawing/2014/main" id="{DA33913A-5D43-8F8D-89B5-ECDDEBA10106}"/>
                </a:ext>
              </a:extLst>
            </p:cNvPr>
            <p:cNvCxnSpPr>
              <a:cxnSpLocks/>
              <a:endCxn id="23" idx="0"/>
            </p:cNvCxnSpPr>
            <p:nvPr/>
          </p:nvCxnSpPr>
          <p:spPr>
            <a:xfrm flipH="1">
              <a:off x="9320109" y="2584590"/>
              <a:ext cx="14809" cy="2290073"/>
            </a:xfrm>
            <a:prstGeom prst="straightConnector1">
              <a:avLst/>
            </a:prstGeom>
            <a:ln w="28575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Connecteur droit avec flèche 32">
              <a:extLst>
                <a:ext uri="{FF2B5EF4-FFF2-40B4-BE49-F238E27FC236}">
                  <a16:creationId xmlns:a16="http://schemas.microsoft.com/office/drawing/2014/main" id="{D0F3BE2F-62C6-FA81-102A-AF0F914225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27648" y="2491990"/>
              <a:ext cx="13752" cy="2290073"/>
            </a:xfrm>
            <a:prstGeom prst="straightConnector1">
              <a:avLst/>
            </a:prstGeom>
            <a:ln w="28575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" name="Groupe 18">
              <a:extLst>
                <a:ext uri="{FF2B5EF4-FFF2-40B4-BE49-F238E27FC236}">
                  <a16:creationId xmlns:a16="http://schemas.microsoft.com/office/drawing/2014/main" id="{3C3C9928-B5D9-451C-DFDD-2A692CAC7D7D}"/>
                </a:ext>
              </a:extLst>
            </p:cNvPr>
            <p:cNvGrpSpPr/>
            <p:nvPr/>
          </p:nvGrpSpPr>
          <p:grpSpPr>
            <a:xfrm>
              <a:off x="1188343" y="1728317"/>
              <a:ext cx="10104861" cy="3484900"/>
              <a:chOff x="914701" y="1768510"/>
              <a:chExt cx="10104861" cy="3484900"/>
            </a:xfrm>
          </p:grpSpPr>
          <p:sp>
            <p:nvSpPr>
              <p:cNvPr id="17" name="ZoneTexte 16">
                <a:extLst>
                  <a:ext uri="{FF2B5EF4-FFF2-40B4-BE49-F238E27FC236}">
                    <a16:creationId xmlns:a16="http://schemas.microsoft.com/office/drawing/2014/main" id="{CFFBD960-D356-A3AE-15DB-178A2AAA3AAD}"/>
                  </a:ext>
                </a:extLst>
              </p:cNvPr>
              <p:cNvSpPr txBox="1"/>
              <p:nvPr/>
            </p:nvSpPr>
            <p:spPr>
              <a:xfrm>
                <a:off x="1175959" y="2270163"/>
                <a:ext cx="2981722" cy="58477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129 </a:t>
                </a:r>
                <a:r>
                  <a:rPr kumimoji="0" lang="fr-FR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patients </a:t>
                </a:r>
                <a:r>
                  <a:rPr kumimoji="0" lang="fr-FR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SCRT</a:t>
                </a:r>
                <a:br>
                  <a:rPr kumimoji="0" lang="fr-FR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(Mar/2020 ≈ Jan/2021)</a:t>
                </a:r>
                <a:endPara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" name="ZoneTexte 17">
                <a:extLst>
                  <a:ext uri="{FF2B5EF4-FFF2-40B4-BE49-F238E27FC236}">
                    <a16:creationId xmlns:a16="http://schemas.microsoft.com/office/drawing/2014/main" id="{14E162A7-52A1-B09B-D0A5-79FD811C16E7}"/>
                  </a:ext>
                </a:extLst>
              </p:cNvPr>
              <p:cNvSpPr txBox="1"/>
              <p:nvPr/>
            </p:nvSpPr>
            <p:spPr>
              <a:xfrm>
                <a:off x="7556663" y="2240018"/>
                <a:ext cx="2981722" cy="58477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434 </a:t>
                </a:r>
                <a:r>
                  <a:rPr kumimoji="0" lang="fr-FR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patients </a:t>
                </a:r>
                <a:r>
                  <a:rPr kumimoji="0" lang="fr-FR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LCRT</a:t>
                </a:r>
                <a:br>
                  <a:rPr kumimoji="0" lang="fr-FR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(Jan/2018 ≈ Jan/2021)</a:t>
                </a:r>
                <a:endPara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" name="ZoneTexte 19">
                <a:extLst>
                  <a:ext uri="{FF2B5EF4-FFF2-40B4-BE49-F238E27FC236}">
                    <a16:creationId xmlns:a16="http://schemas.microsoft.com/office/drawing/2014/main" id="{D2FE0608-7B9D-5E29-DBAF-D7B19C5F57D9}"/>
                  </a:ext>
                </a:extLst>
              </p:cNvPr>
              <p:cNvSpPr txBox="1"/>
              <p:nvPr/>
            </p:nvSpPr>
            <p:spPr>
              <a:xfrm>
                <a:off x="914701" y="2968476"/>
                <a:ext cx="3504238" cy="132343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53 </a:t>
                </a:r>
                <a:r>
                  <a:rPr kumimoji="0" lang="fr-FR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ont été exclus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31 stade clinique IV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11 lésions </a:t>
                </a:r>
                <a:r>
                  <a:rPr kumimoji="0" lang="fr-FR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métachrones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 autres tumeurs malignes dans les 5 années précédentes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 non adénocarcinomes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 ont été initiés par LCRT et sont passés à SCRT</a:t>
                </a:r>
              </a:p>
            </p:txBody>
          </p:sp>
          <p:sp>
            <p:nvSpPr>
              <p:cNvPr id="21" name="ZoneTexte 20">
                <a:extLst>
                  <a:ext uri="{FF2B5EF4-FFF2-40B4-BE49-F238E27FC236}">
                    <a16:creationId xmlns:a16="http://schemas.microsoft.com/office/drawing/2014/main" id="{71FC981D-4796-B00F-534A-65395EA0AFD0}"/>
                  </a:ext>
                </a:extLst>
              </p:cNvPr>
              <p:cNvSpPr txBox="1"/>
              <p:nvPr/>
            </p:nvSpPr>
            <p:spPr>
              <a:xfrm>
                <a:off x="7092211" y="2938331"/>
                <a:ext cx="3927351" cy="1831271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178 </a:t>
                </a:r>
                <a:r>
                  <a:rPr kumimoji="0" lang="fr-FR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ont été exclus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62 stade clinique IV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59 lésions </a:t>
                </a:r>
                <a:r>
                  <a:rPr kumimoji="0" lang="fr-FR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métachrones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ou synchrones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17 non adénocarcinome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 pas d'information sur les données CRT (clinique O/S) 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 autres tumeurs malignes dans les 5 années précédentes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 chirurgie radicale d'emblée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 ont reçu un </a:t>
                </a:r>
                <a:r>
                  <a:rPr kumimoji="0" lang="fr-FR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sCRT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(</a:t>
                </a:r>
                <a:r>
                  <a:rPr kumimoji="0" lang="fr-FR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SCrt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hors mandat)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 initialement prévu pour un traitement non chirurgical</a:t>
                </a:r>
                <a:endPara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" name="ZoneTexte 21">
                <a:extLst>
                  <a:ext uri="{FF2B5EF4-FFF2-40B4-BE49-F238E27FC236}">
                    <a16:creationId xmlns:a16="http://schemas.microsoft.com/office/drawing/2014/main" id="{5C63B698-753E-947C-381E-CF5A300F1924}"/>
                  </a:ext>
                </a:extLst>
              </p:cNvPr>
              <p:cNvSpPr txBox="1"/>
              <p:nvPr/>
            </p:nvSpPr>
            <p:spPr>
              <a:xfrm>
                <a:off x="1129661" y="4822256"/>
                <a:ext cx="3062566" cy="33855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76 </a:t>
                </a:r>
                <a: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ont été inclus dans l'analyse</a:t>
                </a:r>
              </a:p>
            </p:txBody>
          </p:sp>
          <p:sp>
            <p:nvSpPr>
              <p:cNvPr id="23" name="ZoneTexte 22">
                <a:extLst>
                  <a:ext uri="{FF2B5EF4-FFF2-40B4-BE49-F238E27FC236}">
                    <a16:creationId xmlns:a16="http://schemas.microsoft.com/office/drawing/2014/main" id="{782C3AF6-BD88-62E7-4311-100102CAADCF}"/>
                  </a:ext>
                </a:extLst>
              </p:cNvPr>
              <p:cNvSpPr txBox="1"/>
              <p:nvPr/>
            </p:nvSpPr>
            <p:spPr>
              <a:xfrm>
                <a:off x="7238328" y="4914856"/>
                <a:ext cx="3616278" cy="33855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256 </a:t>
                </a:r>
                <a: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ont été inclus dans l'analyse</a:t>
                </a:r>
              </a:p>
            </p:txBody>
          </p:sp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F739D89B-9C9A-742B-6C3E-6573293ABDE3}"/>
                  </a:ext>
                </a:extLst>
              </p:cNvPr>
              <p:cNvSpPr txBox="1"/>
              <p:nvPr/>
            </p:nvSpPr>
            <p:spPr>
              <a:xfrm>
                <a:off x="4351237" y="1768510"/>
                <a:ext cx="3205426" cy="5232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563 </a:t>
                </a:r>
                <a:r>
                  <a: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patients ont reçu TNT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(Jan/2018 ≈ Jan/2021)</a:t>
                </a:r>
                <a:endPara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ZoneTexte 1"/>
          <p:cNvSpPr txBox="1"/>
          <p:nvPr/>
        </p:nvSpPr>
        <p:spPr>
          <a:xfrm>
            <a:off x="232515" y="5934506"/>
            <a:ext cx="69174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i="1" dirty="0"/>
              <a:t>SCRT : Short </a:t>
            </a:r>
            <a:r>
              <a:rPr lang="fr-FR" i="1" dirty="0" err="1"/>
              <a:t>chemoradiotherapy</a:t>
            </a:r>
            <a:r>
              <a:rPr lang="fr-FR" i="1" dirty="0"/>
              <a:t> LCRT: Long </a:t>
            </a:r>
            <a:r>
              <a:rPr lang="fr-FR" i="1" dirty="0" err="1"/>
              <a:t>chemoradiotherapy</a:t>
            </a:r>
            <a:endParaRPr lang="fr-FR" i="1" dirty="0"/>
          </a:p>
        </p:txBody>
      </p:sp>
    </p:spTree>
    <p:extLst>
      <p:ext uri="{BB962C8B-B14F-4D97-AF65-F5344CB8AC3E}">
        <p14:creationId xmlns:p14="http://schemas.microsoft.com/office/powerpoint/2010/main" val="6382048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Cancer du rectum et WW : Impact de l’étalement de la RT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B. Kwan et al., ASCO GI</a:t>
            </a:r>
            <a:r>
              <a:rPr lang="fr-FR" baseline="30000" dirty="0"/>
              <a:t>®</a:t>
            </a:r>
            <a:r>
              <a:rPr lang="fr-FR" dirty="0"/>
              <a:t> 2023, Abs #10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Caractéristiques </a:t>
            </a:r>
            <a:r>
              <a:rPr lang="da-DK" dirty="0"/>
              <a:t>des patients</a:t>
            </a: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B8FBD59A-00BA-24DC-71C5-B26A116B3061}"/>
              </a:ext>
            </a:extLst>
          </p:cNvPr>
          <p:cNvGrpSpPr/>
          <p:nvPr/>
        </p:nvGrpSpPr>
        <p:grpSpPr>
          <a:xfrm>
            <a:off x="8915884" y="4305608"/>
            <a:ext cx="3031606" cy="600710"/>
            <a:chOff x="1453707" y="5539830"/>
            <a:chExt cx="3031606" cy="600710"/>
          </a:xfrm>
        </p:grpSpPr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1BA80DC1-1492-5337-5D36-3B13B526DB0A}"/>
                </a:ext>
              </a:extLst>
            </p:cNvPr>
            <p:cNvSpPr txBox="1"/>
            <p:nvPr/>
          </p:nvSpPr>
          <p:spPr>
            <a:xfrm>
              <a:off x="1453707" y="5539830"/>
              <a:ext cx="3031606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36000" rIns="36000" rtlCol="0" anchor="ctr">
              <a:noAutofit/>
            </a:bodyPr>
            <a:lstStyle/>
            <a:p>
              <a:pPr marL="409575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T3-T4 : 80%, N+ 82%</a:t>
              </a:r>
            </a:p>
          </p:txBody>
        </p:sp>
        <p:sp>
          <p:nvSpPr>
            <p:cNvPr id="17" name="Chevron 16">
              <a:extLst>
                <a:ext uri="{FF2B5EF4-FFF2-40B4-BE49-F238E27FC236}">
                  <a16:creationId xmlns:a16="http://schemas.microsoft.com/office/drawing/2014/main" id="{3BBD999F-5107-4C6E-1F2F-B4CCEA7FEFA4}"/>
                </a:ext>
              </a:extLst>
            </p:cNvPr>
            <p:cNvSpPr/>
            <p:nvPr/>
          </p:nvSpPr>
          <p:spPr>
            <a:xfrm>
              <a:off x="1569071" y="5730949"/>
              <a:ext cx="236047" cy="236047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18" name="Tableau 17">
            <a:extLst>
              <a:ext uri="{FF2B5EF4-FFF2-40B4-BE49-F238E27FC236}">
                <a16:creationId xmlns:a16="http://schemas.microsoft.com/office/drawing/2014/main" id="{D3E613B4-CE23-A0AC-B3D2-68109C9EA5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6437893"/>
              </p:ext>
            </p:extLst>
          </p:nvPr>
        </p:nvGraphicFramePr>
        <p:xfrm>
          <a:off x="533994" y="1207008"/>
          <a:ext cx="8257041" cy="48088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89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6000">
                  <a:extLst>
                    <a:ext uri="{9D8B030D-6E8A-4147-A177-3AD203B41FA5}">
                      <a16:colId xmlns:a16="http://schemas.microsoft.com/office/drawing/2014/main" val="4085875785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962065726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55902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05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Characteristic</a:t>
                      </a:r>
                      <a:endParaRPr lang="fr-FR" sz="105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Tous (n=332)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SCRT (n=76)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LCRT (n=256)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i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  <a:endParaRPr lang="fr-FR" sz="1050" b="0" i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357">
                <a:tc gridSpan="2">
                  <a:txBody>
                    <a:bodyPr/>
                    <a:lstStyle/>
                    <a:p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Age, median (IQR),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années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57.0 (49.0-67.0)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55.5 (49.0-66.0)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57.0 (49.0-67.0)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i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0.998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6357">
                <a:tc rowSpan="2"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Sexe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Homme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206 (62.0%)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47 (61.8%)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159 (62.1)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0.966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Femme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126 (38.0%)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29 (38.2%)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97 (37.9%)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0257950"/>
                  </a:ext>
                </a:extLst>
              </a:tr>
              <a:tr h="136357">
                <a:tc rowSpan="4">
                  <a:txBody>
                    <a:bodyPr/>
                    <a:lstStyle/>
                    <a:p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Stade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clinique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dirty="0" err="1">
                          <a:solidFill>
                            <a:schemeClr val="tx1"/>
                          </a:solidFill>
                        </a:rPr>
                        <a:t>cStade</a:t>
                      </a: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 I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 (3.6%)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(1.3%)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 (4.3%)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0.455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 err="1">
                          <a:solidFill>
                            <a:schemeClr val="tx1"/>
                          </a:solidFill>
                        </a:rPr>
                        <a:t>cStade</a:t>
                      </a: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 II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 (14.5%)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 (15.8%)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36 (14.1%)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4674814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 err="1">
                          <a:solidFill>
                            <a:schemeClr val="tx1"/>
                          </a:solidFill>
                        </a:rPr>
                        <a:t>cStade</a:t>
                      </a: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 III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271 (81.9%)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 (82.9%)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208 (81.6%)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761898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Inconnu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291444"/>
                  </a:ext>
                </a:extLst>
              </a:tr>
              <a:tr h="185286">
                <a:tc rowSpan="5">
                  <a:txBody>
                    <a:bodyPr/>
                    <a:lstStyle/>
                    <a:p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Stade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cT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, n (%)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>
                          <a:solidFill>
                            <a:schemeClr val="tx1"/>
                          </a:solidFill>
                        </a:rPr>
                        <a:t>cT1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(1.5%)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(2.6%)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(1.2%)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0.378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>
                          <a:solidFill>
                            <a:schemeClr val="tx1"/>
                          </a:solidFill>
                        </a:rPr>
                        <a:t>cT2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29 (8.8%)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 (13.2%)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 (7.5%)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1574940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>
                          <a:solidFill>
                            <a:schemeClr val="tx1"/>
                          </a:solidFill>
                        </a:rPr>
                        <a:t>cT3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233 (70.4%)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(64.5%)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184 (72.2%)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8233762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>
                          <a:solidFill>
                            <a:schemeClr val="tx1"/>
                          </a:solidFill>
                        </a:rPr>
                        <a:t>cT4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 (19.3%)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 (19.7%)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(19.2%)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7787945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Inconnu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859355"/>
                  </a:ext>
                </a:extLst>
              </a:tr>
              <a:tr h="318373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Anal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Verge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médiane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(IQR), cm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Inconnu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5.9 (3.9-8.2)</a:t>
                      </a:r>
                      <a:b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6.7 (4.1-8.4)</a:t>
                      </a:r>
                      <a:b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5.7 (3.8-8.2)</a:t>
                      </a:r>
                      <a:b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0.184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6357">
                <a:tc rowSpan="2"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Différenciation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de la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tumeur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Grade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faible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301 (90.7%)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72 (94.7%)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72 (94.7%)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0.164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Grade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élevé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 (9.3%)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(5.3%)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(5.3%)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92051"/>
                  </a:ext>
                </a:extLst>
              </a:tr>
              <a:tr h="218738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Extra TME Node, n (%)</a:t>
                      </a:r>
                      <a:br>
                        <a:rPr kumimoji="0" lang="da-DK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</a:b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Inconnu</a:t>
                      </a:r>
                      <a:endParaRPr kumimoji="0" 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88 (27.4%)</a:t>
                      </a:r>
                      <a:b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 (36.0%)</a:t>
                      </a:r>
                      <a:b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 (36.0%)</a:t>
                      </a:r>
                      <a:b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0.057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8738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MRF </a:t>
                      </a:r>
                      <a:r>
                        <a:rPr kumimoji="0" lang="da-DK" sz="105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Incolve</a:t>
                      </a:r>
                      <a:r>
                        <a:rPr kumimoji="0" lang="da-DK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(≤1 mm), n (%)</a:t>
                      </a:r>
                      <a:br>
                        <a:rPr kumimoji="0" lang="da-DK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</a:b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Inconnu</a:t>
                      </a:r>
                      <a:endParaRPr kumimoji="0" 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139 (48.8%)</a:t>
                      </a:r>
                      <a:b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47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139 (48.8%)</a:t>
                      </a:r>
                      <a:b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34 (48.6%)</a:t>
                      </a:r>
                      <a:b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0.969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5303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Cancer du rectum et WW : Impact de l’étalement de la RT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B. Kwan et al., ASCO GI</a:t>
            </a:r>
            <a:r>
              <a:rPr lang="fr-FR" baseline="30000" dirty="0"/>
              <a:t>®</a:t>
            </a:r>
            <a:r>
              <a:rPr lang="fr-FR" dirty="0"/>
              <a:t> 2023, Abs #10</a:t>
            </a:r>
          </a:p>
        </p:txBody>
      </p:sp>
      <p:sp>
        <p:nvSpPr>
          <p:cNvPr id="14" name="Espace réservé du texte 13">
            <a:extLst>
              <a:ext uri="{FF2B5EF4-FFF2-40B4-BE49-F238E27FC236}">
                <a16:creationId xmlns:a16="http://schemas.microsoft.com/office/drawing/2014/main" id="{132CC803-56E9-D604-6856-75C39157C0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24910" y="4863402"/>
            <a:ext cx="10915172" cy="1195754"/>
          </a:xfrm>
        </p:spPr>
        <p:txBody>
          <a:bodyPr/>
          <a:lstStyle/>
          <a:p>
            <a:r>
              <a:rPr lang="fr-FR" sz="1800" dirty="0"/>
              <a:t>Schéma CT induction puis R(C)</a:t>
            </a:r>
            <a:r>
              <a:rPr lang="fr-FR" sz="1800" dirty="0" err="1"/>
              <a:t>T</a:t>
            </a:r>
            <a:r>
              <a:rPr lang="fr-FR" sz="1800" dirty="0"/>
              <a:t> majoritaire, FOLFOX majoritaire</a:t>
            </a:r>
          </a:p>
          <a:p>
            <a:pPr>
              <a:spcBef>
                <a:spcPts val="600"/>
              </a:spcBef>
            </a:pPr>
            <a:r>
              <a:rPr lang="fr-FR" sz="1800" dirty="0"/>
              <a:t>Réponse clinique complète similaire dans les 2 bras de RT : 46%</a:t>
            </a:r>
          </a:p>
          <a:p>
            <a:pPr lvl="1"/>
            <a:r>
              <a:rPr lang="fr-FR" sz="1600" dirty="0"/>
              <a:t>33/35 patients en </a:t>
            </a:r>
            <a:r>
              <a:rPr lang="fr-FR" sz="1600" dirty="0" err="1"/>
              <a:t>Rcc</a:t>
            </a:r>
            <a:r>
              <a:rPr lang="fr-FR" sz="1600" dirty="0"/>
              <a:t> en WW bras RT courte</a:t>
            </a:r>
          </a:p>
          <a:p>
            <a:pPr lvl="1"/>
            <a:r>
              <a:rPr lang="fr-FR" sz="1600" dirty="0"/>
              <a:t>116/118 pts en </a:t>
            </a:r>
            <a:r>
              <a:rPr lang="fr-FR" sz="1600" dirty="0" err="1"/>
              <a:t>Rcc</a:t>
            </a:r>
            <a:r>
              <a:rPr lang="fr-FR" sz="1600" dirty="0"/>
              <a:t> en WW bras RT classique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Caractéristiques</a:t>
            </a:r>
            <a:r>
              <a:rPr lang="da-DK" dirty="0"/>
              <a:t> </a:t>
            </a:r>
            <a:r>
              <a:rPr lang="da-DK" dirty="0" err="1"/>
              <a:t>traitement</a:t>
            </a:r>
            <a:r>
              <a:rPr lang="da-DK" dirty="0"/>
              <a:t> </a:t>
            </a:r>
            <a:r>
              <a:rPr lang="da-DK" dirty="0" err="1"/>
              <a:t>néoadjuvant</a:t>
            </a:r>
            <a:endParaRPr lang="da-DK" dirty="0"/>
          </a:p>
        </p:txBody>
      </p:sp>
      <p:graphicFrame>
        <p:nvGraphicFramePr>
          <p:cNvPr id="22" name="Tableau 21">
            <a:extLst>
              <a:ext uri="{FF2B5EF4-FFF2-40B4-BE49-F238E27FC236}">
                <a16:creationId xmlns:a16="http://schemas.microsoft.com/office/drawing/2014/main" id="{802A3CA5-AB68-FDAD-DA1C-2BA09C874961}"/>
              </a:ext>
            </a:extLst>
          </p:cNvPr>
          <p:cNvGraphicFramePr>
            <a:graphicFrameLocks noGrp="1"/>
          </p:cNvGraphicFramePr>
          <p:nvPr/>
        </p:nvGraphicFramePr>
        <p:xfrm>
          <a:off x="451698" y="1304626"/>
          <a:ext cx="11157948" cy="33294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44000">
                  <a:extLst>
                    <a:ext uri="{9D8B030D-6E8A-4147-A177-3AD203B41FA5}">
                      <a16:colId xmlns:a16="http://schemas.microsoft.com/office/drawing/2014/main" val="4085875785"/>
                    </a:ext>
                  </a:extLst>
                </a:gridCol>
                <a:gridCol w="1784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4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84075">
                  <a:extLst>
                    <a:ext uri="{9D8B030D-6E8A-4147-A177-3AD203B41FA5}">
                      <a16:colId xmlns:a16="http://schemas.microsoft.com/office/drawing/2014/main" val="962065726"/>
                    </a:ext>
                  </a:extLst>
                </a:gridCol>
                <a:gridCol w="1161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32021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10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Charactéristique</a:t>
                      </a:r>
                      <a:endParaRPr lang="fr-FR" sz="11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Tous</a:t>
                      </a:r>
                      <a:r>
                        <a:rPr lang="da-DK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(n=332)</a:t>
                      </a:r>
                      <a:endParaRPr lang="fr-FR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SCRT (n=76)</a:t>
                      </a:r>
                      <a:endParaRPr lang="fr-FR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LCRT (n=256)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i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  <a:endParaRPr lang="fr-FR" sz="1100" b="0" i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357">
                <a:tc rowSpan="2"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Ordre de TNT,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>
                          <a:solidFill>
                            <a:schemeClr val="tx1"/>
                          </a:solidFill>
                        </a:rPr>
                        <a:t>Induction CTx. + RT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252 (75.9%)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53 (69.7%)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199 (77.7%)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0.152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50">
                          <a:solidFill>
                            <a:schemeClr val="tx1"/>
                          </a:solidFill>
                        </a:rPr>
                        <a:t>RT + consolidation CTx.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 (24.1%)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 (30.3%)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(22.3%)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0257950"/>
                  </a:ext>
                </a:extLst>
              </a:tr>
              <a:tr h="136357">
                <a:tc rowSpan="3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Régime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de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chimiothérapie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systémique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>
                          <a:solidFill>
                            <a:schemeClr val="tx1"/>
                          </a:solidFill>
                        </a:rPr>
                        <a:t>Oxaliplatin-based (FOLFOX, CAPOX)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322 (97.0%)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 (98.7%)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247 (96.5%)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0.814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5-FU based (FL, Capecitabine)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(2.4%)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(1.3%)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(2.7%)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4674814"/>
                  </a:ext>
                </a:extLst>
              </a:tr>
              <a:tr h="215049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Irinotecan based (FOLFIRI, FOLFIRINOX)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(0.6%)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 (0.0%)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(0.8%)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761898"/>
                  </a:ext>
                </a:extLst>
              </a:tr>
              <a:tr h="185286">
                <a:tc rowSpan="2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Réponse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clinique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complète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Oui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153 (46.1%)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 (46.1%)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118 (46.1%)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0.995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635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Non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179 (53.9%)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 (53.9%)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138 (53.9%)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1574940"/>
                  </a:ext>
                </a:extLst>
              </a:tr>
              <a:tr h="39966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Durée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de la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chimiothérapie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Chimiothérapie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médiane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(IQR),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semaines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Inconnu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14.0 (12.8-15.0)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14.0 (10.8-15.0)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14.0 (13.9-15.0)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0.042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966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Intervalle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de restauration, </a:t>
                      </a: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médiane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(IQR), </a:t>
                      </a: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semaines</a:t>
                      </a:r>
                      <a:endParaRPr kumimoji="0" lang="da-DK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Inconnu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8.3 (6.1-10.6)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9.0 (7.3-10.6)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8.1 (6.1-10.4)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0.154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966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Durée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du </a:t>
                      </a: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suivi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médiane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(IQR), </a:t>
                      </a: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mois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29.8 (23.0-35.3)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27.6 (IQR 20.8-29.8)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31.5 (IQR 23.9-36.9)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&lt;0.001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3" name="Rectangle 22">
            <a:extLst>
              <a:ext uri="{FF2B5EF4-FFF2-40B4-BE49-F238E27FC236}">
                <a16:creationId xmlns:a16="http://schemas.microsoft.com/office/drawing/2014/main" id="{25284730-9A11-0D4D-F531-78DDF067752A}"/>
              </a:ext>
            </a:extLst>
          </p:cNvPr>
          <p:cNvSpPr/>
          <p:nvPr/>
        </p:nvSpPr>
        <p:spPr>
          <a:xfrm>
            <a:off x="2240782" y="1537398"/>
            <a:ext cx="8199455" cy="271305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782D0D9-4A93-191C-C39D-9948EF81E3BA}"/>
              </a:ext>
            </a:extLst>
          </p:cNvPr>
          <p:cNvSpPr/>
          <p:nvPr/>
        </p:nvSpPr>
        <p:spPr>
          <a:xfrm>
            <a:off x="2240782" y="2801024"/>
            <a:ext cx="8199455" cy="303917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19713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Cancer du rectum et WW : Impact de l’étalement de la RT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B. Kwan et al., ASCO GI</a:t>
            </a:r>
            <a:r>
              <a:rPr lang="fr-FR" baseline="30000" dirty="0"/>
              <a:t>®</a:t>
            </a:r>
            <a:r>
              <a:rPr lang="fr-FR" dirty="0"/>
              <a:t> 2023, Abs #10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Caractéristiques</a:t>
            </a:r>
            <a:r>
              <a:rPr lang="da-DK" dirty="0"/>
              <a:t> </a:t>
            </a:r>
            <a:r>
              <a:rPr lang="da-DK" dirty="0" err="1"/>
              <a:t>chirurgie</a:t>
            </a:r>
            <a:endParaRPr lang="da-DK" dirty="0"/>
          </a:p>
        </p:txBody>
      </p:sp>
      <p:graphicFrame>
        <p:nvGraphicFramePr>
          <p:cNvPr id="11" name="Tableau 10">
            <a:extLst>
              <a:ext uri="{FF2B5EF4-FFF2-40B4-BE49-F238E27FC236}">
                <a16:creationId xmlns:a16="http://schemas.microsoft.com/office/drawing/2014/main" id="{F7A7F787-2F2A-336C-FF02-D06293BAAE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9737139"/>
              </p:ext>
            </p:extLst>
          </p:nvPr>
        </p:nvGraphicFramePr>
        <p:xfrm>
          <a:off x="451698" y="1304626"/>
          <a:ext cx="11157948" cy="4604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44000">
                  <a:extLst>
                    <a:ext uri="{9D8B030D-6E8A-4147-A177-3AD203B41FA5}">
                      <a16:colId xmlns:a16="http://schemas.microsoft.com/office/drawing/2014/main" val="4085875785"/>
                    </a:ext>
                  </a:extLst>
                </a:gridCol>
                <a:gridCol w="1784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4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84075">
                  <a:extLst>
                    <a:ext uri="{9D8B030D-6E8A-4147-A177-3AD203B41FA5}">
                      <a16:colId xmlns:a16="http://schemas.microsoft.com/office/drawing/2014/main" val="962065726"/>
                    </a:ext>
                  </a:extLst>
                </a:gridCol>
                <a:gridCol w="1161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32021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1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Tous</a:t>
                      </a:r>
                      <a:r>
                        <a:rPr lang="da-DK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(n=192)</a:t>
                      </a:r>
                      <a:endParaRPr lang="fr-FR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SCRT (n=48)</a:t>
                      </a:r>
                      <a:endParaRPr lang="fr-FR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LCRT (n=144)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i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  <a:endParaRPr lang="fr-FR" sz="1100" b="0" i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80000">
                <a:tc rowSpan="2"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Type de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chirurgie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>
                        <a:tabLst/>
                      </a:pPr>
                      <a:r>
                        <a:rPr lang="en-US" sz="1050">
                          <a:solidFill>
                            <a:schemeClr val="tx1"/>
                          </a:solidFill>
                        </a:rPr>
                        <a:t>Radical</a:t>
                      </a:r>
                    </a:p>
                    <a:p>
                      <a:pPr marL="171450" indent="-82550">
                        <a:spcBef>
                          <a:spcPts val="200"/>
                        </a:spcBef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en-US" sz="900">
                          <a:solidFill>
                            <a:schemeClr val="tx1"/>
                          </a:solidFill>
                        </a:rPr>
                        <a:t>Low Anterior Resection</a:t>
                      </a:r>
                    </a:p>
                    <a:p>
                      <a:pPr marL="171450" indent="-82550">
                        <a:spcBef>
                          <a:spcPts val="200"/>
                        </a:spcBef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en-US" sz="900">
                          <a:solidFill>
                            <a:schemeClr val="tx1"/>
                          </a:solidFill>
                        </a:rPr>
                        <a:t>Abdominoperineal Resection</a:t>
                      </a:r>
                    </a:p>
                    <a:p>
                      <a:pPr marL="171450" indent="-82550">
                        <a:spcBef>
                          <a:spcPts val="200"/>
                        </a:spcBef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en-US" sz="900">
                          <a:solidFill>
                            <a:schemeClr val="tx1"/>
                          </a:solidFill>
                        </a:rPr>
                        <a:t>Hartmann Opefration</a:t>
                      </a:r>
                    </a:p>
                    <a:p>
                      <a:pPr marL="171450" indent="-82550">
                        <a:spcBef>
                          <a:spcPts val="200"/>
                        </a:spcBef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en-US" sz="900">
                          <a:solidFill>
                            <a:schemeClr val="tx1"/>
                          </a:solidFill>
                        </a:rPr>
                        <a:t>Pelvic Exenteration</a:t>
                      </a:r>
                    </a:p>
                    <a:p>
                      <a:pPr marL="171450" indent="-82550">
                        <a:spcBef>
                          <a:spcPts val="200"/>
                        </a:spcBef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en-US" sz="900">
                          <a:solidFill>
                            <a:schemeClr val="tx1"/>
                          </a:solidFill>
                        </a:rPr>
                        <a:t>Total Proctocolectomy</a:t>
                      </a:r>
                      <a:endParaRPr lang="en-US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186 (96.9%)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111 (57.8%)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61 (31.8%)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(2.1%)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(3.6%)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(1.6%)</a:t>
                      </a:r>
                      <a:endParaRPr kumimoji="0" lang="fr-F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47 (97.9%)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29 (60.4%)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 (29.2%)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(8.3%)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 (0.0%)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 (0.0%)</a:t>
                      </a:r>
                      <a:endParaRPr kumimoji="0" lang="fr-F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139 (96.5%)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82 (56.9%)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47 (32.6%)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 (0.0%)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(4.9%)</a:t>
                      </a:r>
                      <a:b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(2.1%)</a:t>
                      </a:r>
                      <a:endParaRPr kumimoji="0" lang="fr-F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&gt;0.999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00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50">
                          <a:solidFill>
                            <a:schemeClr val="tx1"/>
                          </a:solidFill>
                        </a:rPr>
                        <a:t>Local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(3.1%)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(2.1%)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(3.5%)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0257950"/>
                  </a:ext>
                </a:extLst>
              </a:tr>
              <a:tr h="4680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Stomie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permanente, n (%)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Inconnu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 (44.7%)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 (43.8%)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 (45.1%)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0.874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80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Durée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de la </a:t>
                      </a: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chirurgie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médiane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(IQR), </a:t>
                      </a: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mins</a:t>
                      </a:r>
                      <a:endParaRPr kumimoji="0" lang="da-DK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Inconnu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312.5 (245.8-400.0)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309.0 (240.0-404.0)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313.0 (250.0-399.0)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0.978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680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Estimated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Blood </a:t>
                      </a: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Loss</a:t>
                      </a:r>
                      <a:r>
                        <a:rPr kumimoji="0" lang="da-DK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median (IQR), cc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Unknown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100.0 (50.0-200.0)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75.0 (32.5-200.0)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100.0 (50.0-200.0)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0.623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680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Morbidité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n (%)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≥ </a:t>
                      </a:r>
                      <a:r>
                        <a:rPr kumimoji="0" lang="en-US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Clavien-Dindo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III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Inconnu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 (16.6%)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 (12.3%)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(16.7%)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(12.5%)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 (16.5%)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 (12.2%)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0.985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3877523"/>
                  </a:ext>
                </a:extLst>
              </a:tr>
              <a:tr h="4680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R0 </a:t>
                      </a:r>
                      <a:r>
                        <a:rPr kumimoji="0" lang="en-US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Résection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n (%)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Inconnu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185 (96.9%)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47 (97.9%)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138 (96.5%)</a:t>
                      </a:r>
                      <a:b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&gt;0.999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1280731"/>
                  </a:ext>
                </a:extLst>
              </a:tr>
              <a:tr h="4680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Réponse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complète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pathologique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n (%)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 (11.5%)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(10.4%)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 (11.8%)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0.794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07152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616761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Cancer du rectum et WW : Impact de l’étalement de la RT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B. Kwan et al., ASCO GI</a:t>
            </a:r>
            <a:r>
              <a:rPr lang="fr-FR" baseline="30000" dirty="0"/>
              <a:t>®</a:t>
            </a:r>
            <a:r>
              <a:rPr lang="fr-FR" dirty="0"/>
              <a:t> 2023, Abs #10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 </a:t>
            </a:r>
          </a:p>
        </p:txBody>
      </p:sp>
      <p:cxnSp>
        <p:nvCxnSpPr>
          <p:cNvPr id="12" name="Connecteur droit 11">
            <a:extLst>
              <a:ext uri="{FF2B5EF4-FFF2-40B4-BE49-F238E27FC236}">
                <a16:creationId xmlns:a16="http://schemas.microsoft.com/office/drawing/2014/main" id="{1C824D53-AC61-5D5A-04AD-ADDC9F213DC7}"/>
              </a:ext>
            </a:extLst>
          </p:cNvPr>
          <p:cNvCxnSpPr>
            <a:cxnSpLocks/>
          </p:cNvCxnSpPr>
          <p:nvPr/>
        </p:nvCxnSpPr>
        <p:spPr>
          <a:xfrm>
            <a:off x="1740274" y="832104"/>
            <a:ext cx="0" cy="393795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ZoneTexte 12">
            <a:extLst>
              <a:ext uri="{FF2B5EF4-FFF2-40B4-BE49-F238E27FC236}">
                <a16:creationId xmlns:a16="http://schemas.microsoft.com/office/drawing/2014/main" id="{3FFD6E61-94F2-8C35-F42E-E8BE35DD2613}"/>
              </a:ext>
            </a:extLst>
          </p:cNvPr>
          <p:cNvSpPr txBox="1"/>
          <p:nvPr/>
        </p:nvSpPr>
        <p:spPr>
          <a:xfrm>
            <a:off x="1861431" y="845927"/>
            <a:ext cx="936257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Taux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de </a:t>
            </a: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préservation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d’organe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sur population globale et population en WW</a:t>
            </a:r>
          </a:p>
        </p:txBody>
      </p: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CD05E5E6-2A72-F48B-E96C-29CCA7813F2F}"/>
              </a:ext>
            </a:extLst>
          </p:cNvPr>
          <p:cNvGrpSpPr/>
          <p:nvPr/>
        </p:nvGrpSpPr>
        <p:grpSpPr>
          <a:xfrm>
            <a:off x="2470048" y="5442478"/>
            <a:ext cx="7251904" cy="600710"/>
            <a:chOff x="1453707" y="5539830"/>
            <a:chExt cx="7251904" cy="600710"/>
          </a:xfrm>
        </p:grpSpPr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24A8FB05-F931-B3F6-6C87-35F84626A5D8}"/>
                </a:ext>
              </a:extLst>
            </p:cNvPr>
            <p:cNvSpPr txBox="1"/>
            <p:nvPr/>
          </p:nvSpPr>
          <p:spPr>
            <a:xfrm>
              <a:off x="1453707" y="5539830"/>
              <a:ext cx="7251904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97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Taux de préservation plus faible en cas de RT courte</a:t>
              </a:r>
            </a:p>
          </p:txBody>
        </p:sp>
        <p:sp>
          <p:nvSpPr>
            <p:cNvPr id="18" name="Chevron 17">
              <a:extLst>
                <a:ext uri="{FF2B5EF4-FFF2-40B4-BE49-F238E27FC236}">
                  <a16:creationId xmlns:a16="http://schemas.microsoft.com/office/drawing/2014/main" id="{E439E2D4-3263-D5F3-6FC3-EDF7BA217D87}"/>
                </a:ext>
              </a:extLst>
            </p:cNvPr>
            <p:cNvSpPr/>
            <p:nvPr/>
          </p:nvSpPr>
          <p:spPr>
            <a:xfrm>
              <a:off x="1659507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C2E84773-86BD-8A4F-EC4A-ACA3A31B8BB1}"/>
              </a:ext>
            </a:extLst>
          </p:cNvPr>
          <p:cNvGrpSpPr/>
          <p:nvPr/>
        </p:nvGrpSpPr>
        <p:grpSpPr>
          <a:xfrm>
            <a:off x="254186" y="1302751"/>
            <a:ext cx="11391855" cy="3932440"/>
            <a:chOff x="202352" y="1302751"/>
            <a:chExt cx="10972053" cy="3932440"/>
          </a:xfrm>
        </p:grpSpPr>
        <p:grpSp>
          <p:nvGrpSpPr>
            <p:cNvPr id="23" name="Groupe 22">
              <a:extLst>
                <a:ext uri="{FF2B5EF4-FFF2-40B4-BE49-F238E27FC236}">
                  <a16:creationId xmlns:a16="http://schemas.microsoft.com/office/drawing/2014/main" id="{53697EA0-D7C7-92E5-E7C2-15ADB48EE160}"/>
                </a:ext>
              </a:extLst>
            </p:cNvPr>
            <p:cNvGrpSpPr/>
            <p:nvPr/>
          </p:nvGrpSpPr>
          <p:grpSpPr>
            <a:xfrm>
              <a:off x="202352" y="1302751"/>
              <a:ext cx="5334291" cy="3932440"/>
              <a:chOff x="202352" y="1302751"/>
              <a:chExt cx="5334291" cy="3932440"/>
            </a:xfrm>
          </p:grpSpPr>
          <p:sp>
            <p:nvSpPr>
              <p:cNvPr id="21" name="Rectangle à coins arrondis 74">
                <a:extLst>
                  <a:ext uri="{FF2B5EF4-FFF2-40B4-BE49-F238E27FC236}">
                    <a16:creationId xmlns:a16="http://schemas.microsoft.com/office/drawing/2014/main" id="{1D42AF6F-91AA-0718-98F5-6F0C159E8E19}"/>
                  </a:ext>
                </a:extLst>
              </p:cNvPr>
              <p:cNvSpPr/>
              <p:nvPr/>
            </p:nvSpPr>
            <p:spPr>
              <a:xfrm>
                <a:off x="202352" y="1456641"/>
                <a:ext cx="5334291" cy="3778550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" name="ZoneTexte 21">
                <a:extLst>
                  <a:ext uri="{FF2B5EF4-FFF2-40B4-BE49-F238E27FC236}">
                    <a16:creationId xmlns:a16="http://schemas.microsoft.com/office/drawing/2014/main" id="{D09A531A-C145-E0D8-EEE5-28218B5EB839}"/>
                  </a:ext>
                </a:extLst>
              </p:cNvPr>
              <p:cNvSpPr txBox="1"/>
              <p:nvPr/>
            </p:nvSpPr>
            <p:spPr>
              <a:xfrm>
                <a:off x="670181" y="1302751"/>
                <a:ext cx="1516972" cy="3077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Cohorte entière</a:t>
                </a:r>
              </a:p>
            </p:txBody>
          </p:sp>
        </p:grpSp>
        <p:grpSp>
          <p:nvGrpSpPr>
            <p:cNvPr id="24" name="Groupe 23">
              <a:extLst>
                <a:ext uri="{FF2B5EF4-FFF2-40B4-BE49-F238E27FC236}">
                  <a16:creationId xmlns:a16="http://schemas.microsoft.com/office/drawing/2014/main" id="{44EC4DF2-8654-80E6-CBE6-8DDFFE644B8C}"/>
                </a:ext>
              </a:extLst>
            </p:cNvPr>
            <p:cNvGrpSpPr/>
            <p:nvPr/>
          </p:nvGrpSpPr>
          <p:grpSpPr>
            <a:xfrm>
              <a:off x="5828890" y="1302751"/>
              <a:ext cx="5345515" cy="3932440"/>
              <a:chOff x="432288" y="1302751"/>
              <a:chExt cx="5345515" cy="3932440"/>
            </a:xfrm>
          </p:grpSpPr>
          <p:sp>
            <p:nvSpPr>
              <p:cNvPr id="25" name="Rectangle à coins arrondis 74">
                <a:extLst>
                  <a:ext uri="{FF2B5EF4-FFF2-40B4-BE49-F238E27FC236}">
                    <a16:creationId xmlns:a16="http://schemas.microsoft.com/office/drawing/2014/main" id="{0FB2A7DE-0223-CCC3-79DD-807B680073C0}"/>
                  </a:ext>
                </a:extLst>
              </p:cNvPr>
              <p:cNvSpPr/>
              <p:nvPr/>
            </p:nvSpPr>
            <p:spPr>
              <a:xfrm>
                <a:off x="432288" y="1456641"/>
                <a:ext cx="5345515" cy="3778550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ZoneTexte 26">
                <a:extLst>
                  <a:ext uri="{FF2B5EF4-FFF2-40B4-BE49-F238E27FC236}">
                    <a16:creationId xmlns:a16="http://schemas.microsoft.com/office/drawing/2014/main" id="{B7C2FA9D-ADDF-A633-7593-C1B5618F9979}"/>
                  </a:ext>
                </a:extLst>
              </p:cNvPr>
              <p:cNvSpPr txBox="1"/>
              <p:nvPr/>
            </p:nvSpPr>
            <p:spPr>
              <a:xfrm>
                <a:off x="911342" y="1302751"/>
                <a:ext cx="2813362" cy="3077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Patients pris en charge par WW</a:t>
                </a:r>
              </a:p>
            </p:txBody>
          </p:sp>
        </p:grpSp>
      </p:grpSp>
      <p:sp>
        <p:nvSpPr>
          <p:cNvPr id="30" name="Forme libre 29">
            <a:extLst>
              <a:ext uri="{FF2B5EF4-FFF2-40B4-BE49-F238E27FC236}">
                <a16:creationId xmlns:a16="http://schemas.microsoft.com/office/drawing/2014/main" id="{9B4289ED-C94D-902B-E113-3395505ACD01}"/>
              </a:ext>
            </a:extLst>
          </p:cNvPr>
          <p:cNvSpPr/>
          <p:nvPr/>
        </p:nvSpPr>
        <p:spPr>
          <a:xfrm>
            <a:off x="1417017" y="1713743"/>
            <a:ext cx="4148106" cy="2101303"/>
          </a:xfrm>
          <a:custGeom>
            <a:avLst/>
            <a:gdLst>
              <a:gd name="connsiteX0" fmla="*/ 0 w 4148106"/>
              <a:gd name="connsiteY0" fmla="*/ 0 h 2101303"/>
              <a:gd name="connsiteX1" fmla="*/ 0 w 4148106"/>
              <a:gd name="connsiteY1" fmla="*/ 2101303 h 2101303"/>
              <a:gd name="connsiteX2" fmla="*/ 163502 w 4148106"/>
              <a:gd name="connsiteY2" fmla="*/ 2101303 h 2101303"/>
              <a:gd name="connsiteX3" fmla="*/ 4148106 w 4148106"/>
              <a:gd name="connsiteY3" fmla="*/ 2101303 h 2101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48106" h="2101303">
                <a:moveTo>
                  <a:pt x="0" y="0"/>
                </a:moveTo>
                <a:lnTo>
                  <a:pt x="0" y="2101303"/>
                </a:lnTo>
                <a:lnTo>
                  <a:pt x="163502" y="2101303"/>
                </a:lnTo>
                <a:lnTo>
                  <a:pt x="4148106" y="2101303"/>
                </a:ln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6FFAB092-45EA-D974-7403-8E3578FEBC36}"/>
              </a:ext>
            </a:extLst>
          </p:cNvPr>
          <p:cNvSpPr txBox="1"/>
          <p:nvPr/>
        </p:nvSpPr>
        <p:spPr>
          <a:xfrm>
            <a:off x="1005235" y="1713743"/>
            <a:ext cx="43954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C0C187DB-067C-479B-0142-FEDA2017CF12}"/>
              </a:ext>
            </a:extLst>
          </p:cNvPr>
          <p:cNvSpPr txBox="1"/>
          <p:nvPr/>
        </p:nvSpPr>
        <p:spPr>
          <a:xfrm>
            <a:off x="1090195" y="2107359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80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D83293D0-7F2E-FAB6-4037-844D6D8306C8}"/>
              </a:ext>
            </a:extLst>
          </p:cNvPr>
          <p:cNvSpPr txBox="1"/>
          <p:nvPr/>
        </p:nvSpPr>
        <p:spPr>
          <a:xfrm>
            <a:off x="1090195" y="2500975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60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78AF3C7C-E3E4-A83B-0DD8-BE69D9B33E27}"/>
              </a:ext>
            </a:extLst>
          </p:cNvPr>
          <p:cNvSpPr txBox="1"/>
          <p:nvPr/>
        </p:nvSpPr>
        <p:spPr>
          <a:xfrm>
            <a:off x="1090195" y="2894591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E24E0D3F-8B31-D0DA-AB35-4CBA6BD75EBF}"/>
              </a:ext>
            </a:extLst>
          </p:cNvPr>
          <p:cNvSpPr txBox="1"/>
          <p:nvPr/>
        </p:nvSpPr>
        <p:spPr>
          <a:xfrm>
            <a:off x="1090195" y="3288207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10BEA554-E28C-5CB3-0D62-969CD0E4A414}"/>
              </a:ext>
            </a:extLst>
          </p:cNvPr>
          <p:cNvSpPr txBox="1"/>
          <p:nvPr/>
        </p:nvSpPr>
        <p:spPr>
          <a:xfrm>
            <a:off x="1175154" y="3681822"/>
            <a:ext cx="269625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00002A21-7BF7-CBA8-D463-50F9B78AA3B5}"/>
              </a:ext>
            </a:extLst>
          </p:cNvPr>
          <p:cNvSpPr txBox="1"/>
          <p:nvPr/>
        </p:nvSpPr>
        <p:spPr>
          <a:xfrm>
            <a:off x="1290031" y="3821102"/>
            <a:ext cx="269626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5A7B5400-AF56-5784-B261-B24A4AB3CE74}"/>
              </a:ext>
            </a:extLst>
          </p:cNvPr>
          <p:cNvSpPr txBox="1"/>
          <p:nvPr/>
        </p:nvSpPr>
        <p:spPr>
          <a:xfrm>
            <a:off x="2537401" y="3821102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98087EDF-0DCF-EE15-C6E0-67EE86E66DBF}"/>
              </a:ext>
            </a:extLst>
          </p:cNvPr>
          <p:cNvSpPr txBox="1"/>
          <p:nvPr/>
        </p:nvSpPr>
        <p:spPr>
          <a:xfrm>
            <a:off x="3815139" y="3821102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24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FC443428-EAD5-457A-495B-0277563E1CF3}"/>
              </a:ext>
            </a:extLst>
          </p:cNvPr>
          <p:cNvSpPr txBox="1"/>
          <p:nvPr/>
        </p:nvSpPr>
        <p:spPr>
          <a:xfrm>
            <a:off x="5123155" y="3821102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36</a:t>
            </a: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90FFB5BF-FD22-9F02-0CD5-38F5C371FF87}"/>
              </a:ext>
            </a:extLst>
          </p:cNvPr>
          <p:cNvSpPr txBox="1"/>
          <p:nvPr/>
        </p:nvSpPr>
        <p:spPr>
          <a:xfrm rot="16200000">
            <a:off x="-228831" y="2705726"/>
            <a:ext cx="2291013" cy="2308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Proportion de préservation d'organes (%)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0B4238FB-5731-D905-B7B4-1AEFAA3CD11C}"/>
              </a:ext>
            </a:extLst>
          </p:cNvPr>
          <p:cNvSpPr txBox="1"/>
          <p:nvPr/>
        </p:nvSpPr>
        <p:spPr>
          <a:xfrm>
            <a:off x="2651109" y="3567238"/>
            <a:ext cx="1531188" cy="2308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Time from End of TNT (m)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04E0DA51-E0FA-800F-1080-B1FC408AE0AB}"/>
              </a:ext>
            </a:extLst>
          </p:cNvPr>
          <p:cNvSpPr txBox="1"/>
          <p:nvPr/>
        </p:nvSpPr>
        <p:spPr>
          <a:xfrm>
            <a:off x="2783763" y="1633704"/>
            <a:ext cx="2989921" cy="60016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Taux de préservation des organes à 2 ans</a:t>
            </a:r>
            <a:b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SCRT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(95% CI) - 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29%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(20%, 42%)</a:t>
            </a:r>
            <a:b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LCRT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(95% CI) - 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40%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(35%, 47%)</a:t>
            </a:r>
          </a:p>
        </p:txBody>
      </p:sp>
      <p:sp>
        <p:nvSpPr>
          <p:cNvPr id="44" name="Forme libre 43">
            <a:extLst>
              <a:ext uri="{FF2B5EF4-FFF2-40B4-BE49-F238E27FC236}">
                <a16:creationId xmlns:a16="http://schemas.microsoft.com/office/drawing/2014/main" id="{EDB624B7-CF25-2E61-55B1-D9BA1351DA00}"/>
              </a:ext>
            </a:extLst>
          </p:cNvPr>
          <p:cNvSpPr/>
          <p:nvPr/>
        </p:nvSpPr>
        <p:spPr>
          <a:xfrm>
            <a:off x="1444644" y="1855853"/>
            <a:ext cx="4052577" cy="1314788"/>
          </a:xfrm>
          <a:custGeom>
            <a:avLst/>
            <a:gdLst>
              <a:gd name="connsiteX0" fmla="*/ 0 w 4052577"/>
              <a:gd name="connsiteY0" fmla="*/ 0 h 1314788"/>
              <a:gd name="connsiteX1" fmla="*/ 0 w 4052577"/>
              <a:gd name="connsiteY1" fmla="*/ 0 h 1314788"/>
              <a:gd name="connsiteX2" fmla="*/ 64928 w 4052577"/>
              <a:gd name="connsiteY2" fmla="*/ 10822 h 1314788"/>
              <a:gd name="connsiteX3" fmla="*/ 97392 w 4052577"/>
              <a:gd name="connsiteY3" fmla="*/ 37875 h 1314788"/>
              <a:gd name="connsiteX4" fmla="*/ 108213 w 4052577"/>
              <a:gd name="connsiteY4" fmla="*/ 54107 h 1314788"/>
              <a:gd name="connsiteX5" fmla="*/ 124445 w 4052577"/>
              <a:gd name="connsiteY5" fmla="*/ 64928 h 1314788"/>
              <a:gd name="connsiteX6" fmla="*/ 146087 w 4052577"/>
              <a:gd name="connsiteY6" fmla="*/ 97392 h 1314788"/>
              <a:gd name="connsiteX7" fmla="*/ 167730 w 4052577"/>
              <a:gd name="connsiteY7" fmla="*/ 162320 h 1314788"/>
              <a:gd name="connsiteX8" fmla="*/ 178551 w 4052577"/>
              <a:gd name="connsiteY8" fmla="*/ 194784 h 1314788"/>
              <a:gd name="connsiteX9" fmla="*/ 183962 w 4052577"/>
              <a:gd name="connsiteY9" fmla="*/ 211016 h 1314788"/>
              <a:gd name="connsiteX10" fmla="*/ 194783 w 4052577"/>
              <a:gd name="connsiteY10" fmla="*/ 227248 h 1314788"/>
              <a:gd name="connsiteX11" fmla="*/ 211015 w 4052577"/>
              <a:gd name="connsiteY11" fmla="*/ 275943 h 1314788"/>
              <a:gd name="connsiteX12" fmla="*/ 216426 w 4052577"/>
              <a:gd name="connsiteY12" fmla="*/ 292175 h 1314788"/>
              <a:gd name="connsiteX13" fmla="*/ 227247 w 4052577"/>
              <a:gd name="connsiteY13" fmla="*/ 302997 h 1314788"/>
              <a:gd name="connsiteX14" fmla="*/ 243479 w 4052577"/>
              <a:gd name="connsiteY14" fmla="*/ 351693 h 1314788"/>
              <a:gd name="connsiteX15" fmla="*/ 248890 w 4052577"/>
              <a:gd name="connsiteY15" fmla="*/ 367925 h 1314788"/>
              <a:gd name="connsiteX16" fmla="*/ 254300 w 4052577"/>
              <a:gd name="connsiteY16" fmla="*/ 384156 h 1314788"/>
              <a:gd name="connsiteX17" fmla="*/ 259711 w 4052577"/>
              <a:gd name="connsiteY17" fmla="*/ 422031 h 1314788"/>
              <a:gd name="connsiteX18" fmla="*/ 275943 w 4052577"/>
              <a:gd name="connsiteY18" fmla="*/ 470727 h 1314788"/>
              <a:gd name="connsiteX19" fmla="*/ 286764 w 4052577"/>
              <a:gd name="connsiteY19" fmla="*/ 503191 h 1314788"/>
              <a:gd name="connsiteX20" fmla="*/ 292175 w 4052577"/>
              <a:gd name="connsiteY20" fmla="*/ 524833 h 1314788"/>
              <a:gd name="connsiteX21" fmla="*/ 302996 w 4052577"/>
              <a:gd name="connsiteY21" fmla="*/ 557297 h 1314788"/>
              <a:gd name="connsiteX22" fmla="*/ 308407 w 4052577"/>
              <a:gd name="connsiteY22" fmla="*/ 573529 h 1314788"/>
              <a:gd name="connsiteX23" fmla="*/ 313818 w 4052577"/>
              <a:gd name="connsiteY23" fmla="*/ 595172 h 1314788"/>
              <a:gd name="connsiteX24" fmla="*/ 330049 w 4052577"/>
              <a:gd name="connsiteY24" fmla="*/ 643868 h 1314788"/>
              <a:gd name="connsiteX25" fmla="*/ 340871 w 4052577"/>
              <a:gd name="connsiteY25" fmla="*/ 676332 h 1314788"/>
              <a:gd name="connsiteX26" fmla="*/ 346281 w 4052577"/>
              <a:gd name="connsiteY26" fmla="*/ 692564 h 1314788"/>
              <a:gd name="connsiteX27" fmla="*/ 357103 w 4052577"/>
              <a:gd name="connsiteY27" fmla="*/ 708796 h 1314788"/>
              <a:gd name="connsiteX28" fmla="*/ 373335 w 4052577"/>
              <a:gd name="connsiteY28" fmla="*/ 735849 h 1314788"/>
              <a:gd name="connsiteX29" fmla="*/ 384156 w 4052577"/>
              <a:gd name="connsiteY29" fmla="*/ 752081 h 1314788"/>
              <a:gd name="connsiteX30" fmla="*/ 416620 w 4052577"/>
              <a:gd name="connsiteY30" fmla="*/ 768313 h 1314788"/>
              <a:gd name="connsiteX31" fmla="*/ 427441 w 4052577"/>
              <a:gd name="connsiteY31" fmla="*/ 784545 h 1314788"/>
              <a:gd name="connsiteX32" fmla="*/ 449084 w 4052577"/>
              <a:gd name="connsiteY32" fmla="*/ 811598 h 1314788"/>
              <a:gd name="connsiteX33" fmla="*/ 454494 w 4052577"/>
              <a:gd name="connsiteY33" fmla="*/ 827830 h 1314788"/>
              <a:gd name="connsiteX34" fmla="*/ 481548 w 4052577"/>
              <a:gd name="connsiteY34" fmla="*/ 844062 h 1314788"/>
              <a:gd name="connsiteX35" fmla="*/ 514012 w 4052577"/>
              <a:gd name="connsiteY35" fmla="*/ 908990 h 1314788"/>
              <a:gd name="connsiteX36" fmla="*/ 595171 w 4052577"/>
              <a:gd name="connsiteY36" fmla="*/ 936043 h 1314788"/>
              <a:gd name="connsiteX37" fmla="*/ 611403 w 4052577"/>
              <a:gd name="connsiteY37" fmla="*/ 946864 h 1314788"/>
              <a:gd name="connsiteX38" fmla="*/ 643867 w 4052577"/>
              <a:gd name="connsiteY38" fmla="*/ 984739 h 1314788"/>
              <a:gd name="connsiteX39" fmla="*/ 654689 w 4052577"/>
              <a:gd name="connsiteY39" fmla="*/ 995560 h 1314788"/>
              <a:gd name="connsiteX40" fmla="*/ 665510 w 4052577"/>
              <a:gd name="connsiteY40" fmla="*/ 1011792 h 1314788"/>
              <a:gd name="connsiteX41" fmla="*/ 697974 w 4052577"/>
              <a:gd name="connsiteY41" fmla="*/ 1022613 h 1314788"/>
              <a:gd name="connsiteX42" fmla="*/ 714206 w 4052577"/>
              <a:gd name="connsiteY42" fmla="*/ 1028024 h 1314788"/>
              <a:gd name="connsiteX43" fmla="*/ 795365 w 4052577"/>
              <a:gd name="connsiteY43" fmla="*/ 1038845 h 1314788"/>
              <a:gd name="connsiteX44" fmla="*/ 822419 w 4052577"/>
              <a:gd name="connsiteY44" fmla="*/ 1060488 h 1314788"/>
              <a:gd name="connsiteX45" fmla="*/ 833240 w 4052577"/>
              <a:gd name="connsiteY45" fmla="*/ 1076720 h 1314788"/>
              <a:gd name="connsiteX46" fmla="*/ 865704 w 4052577"/>
              <a:gd name="connsiteY46" fmla="*/ 1087541 h 1314788"/>
              <a:gd name="connsiteX47" fmla="*/ 1006381 w 4052577"/>
              <a:gd name="connsiteY47" fmla="*/ 1098362 h 1314788"/>
              <a:gd name="connsiteX48" fmla="*/ 1060487 w 4052577"/>
              <a:gd name="connsiteY48" fmla="*/ 1114594 h 1314788"/>
              <a:gd name="connsiteX49" fmla="*/ 1352663 w 4052577"/>
              <a:gd name="connsiteY49" fmla="*/ 1120005 h 1314788"/>
              <a:gd name="connsiteX50" fmla="*/ 1368894 w 4052577"/>
              <a:gd name="connsiteY50" fmla="*/ 1125416 h 1314788"/>
              <a:gd name="connsiteX51" fmla="*/ 1401358 w 4052577"/>
              <a:gd name="connsiteY51" fmla="*/ 1141648 h 1314788"/>
              <a:gd name="connsiteX52" fmla="*/ 1423001 w 4052577"/>
              <a:gd name="connsiteY52" fmla="*/ 1141648 h 1314788"/>
              <a:gd name="connsiteX53" fmla="*/ 1628606 w 4052577"/>
              <a:gd name="connsiteY53" fmla="*/ 1141648 h 1314788"/>
              <a:gd name="connsiteX54" fmla="*/ 1671891 w 4052577"/>
              <a:gd name="connsiteY54" fmla="*/ 1157880 h 1314788"/>
              <a:gd name="connsiteX55" fmla="*/ 1688123 w 4052577"/>
              <a:gd name="connsiteY55" fmla="*/ 1163290 h 1314788"/>
              <a:gd name="connsiteX56" fmla="*/ 1698944 w 4052577"/>
              <a:gd name="connsiteY56" fmla="*/ 1163290 h 1314788"/>
              <a:gd name="connsiteX57" fmla="*/ 3690064 w 4052577"/>
              <a:gd name="connsiteY57" fmla="*/ 1163290 h 1314788"/>
              <a:gd name="connsiteX58" fmla="*/ 3690064 w 4052577"/>
              <a:gd name="connsiteY58" fmla="*/ 1233629 h 1314788"/>
              <a:gd name="connsiteX59" fmla="*/ 3690064 w 4052577"/>
              <a:gd name="connsiteY59" fmla="*/ 1233629 h 1314788"/>
              <a:gd name="connsiteX60" fmla="*/ 3690064 w 4052577"/>
              <a:gd name="connsiteY60" fmla="*/ 1314788 h 1314788"/>
              <a:gd name="connsiteX61" fmla="*/ 3727938 w 4052577"/>
              <a:gd name="connsiteY61" fmla="*/ 1314788 h 1314788"/>
              <a:gd name="connsiteX62" fmla="*/ 4052577 w 4052577"/>
              <a:gd name="connsiteY62" fmla="*/ 1314788 h 131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052577" h="1314788">
                <a:moveTo>
                  <a:pt x="0" y="0"/>
                </a:moveTo>
                <a:lnTo>
                  <a:pt x="0" y="0"/>
                </a:lnTo>
                <a:cubicBezTo>
                  <a:pt x="15434" y="1715"/>
                  <a:pt x="46798" y="1757"/>
                  <a:pt x="64928" y="10822"/>
                </a:cubicBezTo>
                <a:cubicBezTo>
                  <a:pt x="77089" y="16902"/>
                  <a:pt x="88844" y="27618"/>
                  <a:pt x="97392" y="37875"/>
                </a:cubicBezTo>
                <a:cubicBezTo>
                  <a:pt x="101555" y="42871"/>
                  <a:pt x="103615" y="49509"/>
                  <a:pt x="108213" y="54107"/>
                </a:cubicBezTo>
                <a:cubicBezTo>
                  <a:pt x="112811" y="58705"/>
                  <a:pt x="119034" y="61321"/>
                  <a:pt x="124445" y="64928"/>
                </a:cubicBezTo>
                <a:cubicBezTo>
                  <a:pt x="131659" y="75749"/>
                  <a:pt x="141974" y="85054"/>
                  <a:pt x="146087" y="97392"/>
                </a:cubicBezTo>
                <a:lnTo>
                  <a:pt x="167730" y="162320"/>
                </a:lnTo>
                <a:lnTo>
                  <a:pt x="178551" y="194784"/>
                </a:lnTo>
                <a:cubicBezTo>
                  <a:pt x="180355" y="200195"/>
                  <a:pt x="180798" y="206270"/>
                  <a:pt x="183962" y="211016"/>
                </a:cubicBezTo>
                <a:cubicBezTo>
                  <a:pt x="187569" y="216427"/>
                  <a:pt x="192142" y="221306"/>
                  <a:pt x="194783" y="227248"/>
                </a:cubicBezTo>
                <a:cubicBezTo>
                  <a:pt x="194796" y="227277"/>
                  <a:pt x="208305" y="267812"/>
                  <a:pt x="211015" y="275943"/>
                </a:cubicBezTo>
                <a:cubicBezTo>
                  <a:pt x="212819" y="281354"/>
                  <a:pt x="212393" y="288142"/>
                  <a:pt x="216426" y="292175"/>
                </a:cubicBezTo>
                <a:lnTo>
                  <a:pt x="227247" y="302997"/>
                </a:lnTo>
                <a:lnTo>
                  <a:pt x="243479" y="351693"/>
                </a:lnTo>
                <a:lnTo>
                  <a:pt x="248890" y="367925"/>
                </a:lnTo>
                <a:lnTo>
                  <a:pt x="254300" y="384156"/>
                </a:lnTo>
                <a:cubicBezTo>
                  <a:pt x="256104" y="396781"/>
                  <a:pt x="256843" y="409604"/>
                  <a:pt x="259711" y="422031"/>
                </a:cubicBezTo>
                <a:cubicBezTo>
                  <a:pt x="259714" y="422042"/>
                  <a:pt x="273236" y="462606"/>
                  <a:pt x="275943" y="470727"/>
                </a:cubicBezTo>
                <a:lnTo>
                  <a:pt x="286764" y="503191"/>
                </a:lnTo>
                <a:cubicBezTo>
                  <a:pt x="288568" y="510405"/>
                  <a:pt x="290038" y="517711"/>
                  <a:pt x="292175" y="524833"/>
                </a:cubicBezTo>
                <a:cubicBezTo>
                  <a:pt x="295453" y="535759"/>
                  <a:pt x="299389" y="546476"/>
                  <a:pt x="302996" y="557297"/>
                </a:cubicBezTo>
                <a:cubicBezTo>
                  <a:pt x="304800" y="562708"/>
                  <a:pt x="307024" y="567996"/>
                  <a:pt x="308407" y="573529"/>
                </a:cubicBezTo>
                <a:cubicBezTo>
                  <a:pt x="310211" y="580743"/>
                  <a:pt x="311681" y="588049"/>
                  <a:pt x="313818" y="595172"/>
                </a:cubicBezTo>
                <a:cubicBezTo>
                  <a:pt x="318734" y="611560"/>
                  <a:pt x="324639" y="627636"/>
                  <a:pt x="330049" y="643868"/>
                </a:cubicBezTo>
                <a:lnTo>
                  <a:pt x="340871" y="676332"/>
                </a:lnTo>
                <a:cubicBezTo>
                  <a:pt x="342674" y="681743"/>
                  <a:pt x="343117" y="687819"/>
                  <a:pt x="346281" y="692564"/>
                </a:cubicBezTo>
                <a:lnTo>
                  <a:pt x="357103" y="708796"/>
                </a:lnTo>
                <a:cubicBezTo>
                  <a:pt x="366498" y="736984"/>
                  <a:pt x="356358" y="714628"/>
                  <a:pt x="373335" y="735849"/>
                </a:cubicBezTo>
                <a:cubicBezTo>
                  <a:pt x="377397" y="740927"/>
                  <a:pt x="379558" y="747483"/>
                  <a:pt x="384156" y="752081"/>
                </a:cubicBezTo>
                <a:cubicBezTo>
                  <a:pt x="394644" y="762569"/>
                  <a:pt x="403419" y="763912"/>
                  <a:pt x="416620" y="768313"/>
                </a:cubicBezTo>
                <a:cubicBezTo>
                  <a:pt x="420227" y="773724"/>
                  <a:pt x="423379" y="779467"/>
                  <a:pt x="427441" y="784545"/>
                </a:cubicBezTo>
                <a:cubicBezTo>
                  <a:pt x="458280" y="823093"/>
                  <a:pt x="415779" y="761638"/>
                  <a:pt x="449084" y="811598"/>
                </a:cubicBezTo>
                <a:cubicBezTo>
                  <a:pt x="450887" y="817009"/>
                  <a:pt x="451560" y="822939"/>
                  <a:pt x="454494" y="827830"/>
                </a:cubicBezTo>
                <a:cubicBezTo>
                  <a:pt x="462799" y="841671"/>
                  <a:pt x="459004" y="835946"/>
                  <a:pt x="481548" y="844062"/>
                </a:cubicBezTo>
                <a:lnTo>
                  <a:pt x="514012" y="908990"/>
                </a:lnTo>
                <a:cubicBezTo>
                  <a:pt x="622218" y="963092"/>
                  <a:pt x="499021" y="907198"/>
                  <a:pt x="595171" y="936043"/>
                </a:cubicBezTo>
                <a:cubicBezTo>
                  <a:pt x="601399" y="937912"/>
                  <a:pt x="606466" y="942632"/>
                  <a:pt x="611403" y="946864"/>
                </a:cubicBezTo>
                <a:cubicBezTo>
                  <a:pt x="644562" y="975285"/>
                  <a:pt x="622978" y="958628"/>
                  <a:pt x="643867" y="984739"/>
                </a:cubicBezTo>
                <a:cubicBezTo>
                  <a:pt x="647054" y="988722"/>
                  <a:pt x="651502" y="991577"/>
                  <a:pt x="654689" y="995560"/>
                </a:cubicBezTo>
                <a:cubicBezTo>
                  <a:pt x="658751" y="1000638"/>
                  <a:pt x="659996" y="1008346"/>
                  <a:pt x="665510" y="1011792"/>
                </a:cubicBezTo>
                <a:cubicBezTo>
                  <a:pt x="675183" y="1017837"/>
                  <a:pt x="687153" y="1019006"/>
                  <a:pt x="697974" y="1022613"/>
                </a:cubicBezTo>
                <a:cubicBezTo>
                  <a:pt x="703385" y="1024417"/>
                  <a:pt x="708613" y="1026905"/>
                  <a:pt x="714206" y="1028024"/>
                </a:cubicBezTo>
                <a:cubicBezTo>
                  <a:pt x="759032" y="1036990"/>
                  <a:pt x="732108" y="1032520"/>
                  <a:pt x="795365" y="1038845"/>
                </a:cubicBezTo>
                <a:cubicBezTo>
                  <a:pt x="807414" y="1046878"/>
                  <a:pt x="813610" y="1049477"/>
                  <a:pt x="822419" y="1060488"/>
                </a:cubicBezTo>
                <a:cubicBezTo>
                  <a:pt x="826481" y="1065566"/>
                  <a:pt x="827726" y="1073274"/>
                  <a:pt x="833240" y="1076720"/>
                </a:cubicBezTo>
                <a:cubicBezTo>
                  <a:pt x="842913" y="1082765"/>
                  <a:pt x="854883" y="1083934"/>
                  <a:pt x="865704" y="1087541"/>
                </a:cubicBezTo>
                <a:cubicBezTo>
                  <a:pt x="921330" y="1106083"/>
                  <a:pt x="876209" y="1092703"/>
                  <a:pt x="1006381" y="1098362"/>
                </a:cubicBezTo>
                <a:cubicBezTo>
                  <a:pt x="1009722" y="1099476"/>
                  <a:pt x="1051362" y="1114279"/>
                  <a:pt x="1060487" y="1114594"/>
                </a:cubicBezTo>
                <a:cubicBezTo>
                  <a:pt x="1157838" y="1117951"/>
                  <a:pt x="1255271" y="1118201"/>
                  <a:pt x="1352663" y="1120005"/>
                </a:cubicBezTo>
                <a:cubicBezTo>
                  <a:pt x="1358073" y="1121809"/>
                  <a:pt x="1363793" y="1122865"/>
                  <a:pt x="1368894" y="1125416"/>
                </a:cubicBezTo>
                <a:cubicBezTo>
                  <a:pt x="1386036" y="1133987"/>
                  <a:pt x="1382321" y="1138928"/>
                  <a:pt x="1401358" y="1141648"/>
                </a:cubicBezTo>
                <a:cubicBezTo>
                  <a:pt x="1408500" y="1142668"/>
                  <a:pt x="1415787" y="1141648"/>
                  <a:pt x="1423001" y="1141648"/>
                </a:cubicBezTo>
                <a:lnTo>
                  <a:pt x="1628606" y="1141648"/>
                </a:lnTo>
                <a:lnTo>
                  <a:pt x="1671891" y="1157880"/>
                </a:lnTo>
                <a:cubicBezTo>
                  <a:pt x="1677251" y="1159829"/>
                  <a:pt x="1682530" y="1162172"/>
                  <a:pt x="1688123" y="1163290"/>
                </a:cubicBezTo>
                <a:cubicBezTo>
                  <a:pt x="1691660" y="1163997"/>
                  <a:pt x="1695337" y="1163290"/>
                  <a:pt x="1698944" y="1163290"/>
                </a:cubicBezTo>
                <a:lnTo>
                  <a:pt x="3690064" y="1163290"/>
                </a:lnTo>
                <a:lnTo>
                  <a:pt x="3690064" y="1233629"/>
                </a:lnTo>
                <a:lnTo>
                  <a:pt x="3690064" y="1233629"/>
                </a:lnTo>
                <a:lnTo>
                  <a:pt x="3690064" y="1314788"/>
                </a:lnTo>
                <a:lnTo>
                  <a:pt x="3727938" y="1314788"/>
                </a:lnTo>
                <a:lnTo>
                  <a:pt x="4052577" y="1314788"/>
                </a:lnTo>
              </a:path>
            </a:pathLst>
          </a:cu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Forme libre 44">
            <a:extLst>
              <a:ext uri="{FF2B5EF4-FFF2-40B4-BE49-F238E27FC236}">
                <a16:creationId xmlns:a16="http://schemas.microsoft.com/office/drawing/2014/main" id="{CD48A8DC-51C7-86E0-E110-CB821FAE5E81}"/>
              </a:ext>
            </a:extLst>
          </p:cNvPr>
          <p:cNvSpPr/>
          <p:nvPr/>
        </p:nvSpPr>
        <p:spPr>
          <a:xfrm>
            <a:off x="1450054" y="1855853"/>
            <a:ext cx="3046197" cy="1466287"/>
          </a:xfrm>
          <a:custGeom>
            <a:avLst/>
            <a:gdLst>
              <a:gd name="connsiteX0" fmla="*/ 0 w 3046197"/>
              <a:gd name="connsiteY0" fmla="*/ 0 h 1466287"/>
              <a:gd name="connsiteX1" fmla="*/ 81160 w 3046197"/>
              <a:gd name="connsiteY1" fmla="*/ 0 h 1466287"/>
              <a:gd name="connsiteX2" fmla="*/ 81160 w 3046197"/>
              <a:gd name="connsiteY2" fmla="*/ 21643 h 1466287"/>
              <a:gd name="connsiteX3" fmla="*/ 173141 w 3046197"/>
              <a:gd name="connsiteY3" fmla="*/ 21643 h 1466287"/>
              <a:gd name="connsiteX4" fmla="*/ 173141 w 3046197"/>
              <a:gd name="connsiteY4" fmla="*/ 113624 h 1466287"/>
              <a:gd name="connsiteX5" fmla="*/ 200195 w 3046197"/>
              <a:gd name="connsiteY5" fmla="*/ 113624 h 1466287"/>
              <a:gd name="connsiteX6" fmla="*/ 205605 w 3046197"/>
              <a:gd name="connsiteY6" fmla="*/ 248890 h 1466287"/>
              <a:gd name="connsiteX7" fmla="*/ 227248 w 3046197"/>
              <a:gd name="connsiteY7" fmla="*/ 292175 h 1466287"/>
              <a:gd name="connsiteX8" fmla="*/ 238069 w 3046197"/>
              <a:gd name="connsiteY8" fmla="*/ 302997 h 1466287"/>
              <a:gd name="connsiteX9" fmla="*/ 243480 w 3046197"/>
              <a:gd name="connsiteY9" fmla="*/ 319229 h 1466287"/>
              <a:gd name="connsiteX10" fmla="*/ 254301 w 3046197"/>
              <a:gd name="connsiteY10" fmla="*/ 335461 h 1466287"/>
              <a:gd name="connsiteX11" fmla="*/ 265122 w 3046197"/>
              <a:gd name="connsiteY11" fmla="*/ 367925 h 1466287"/>
              <a:gd name="connsiteX12" fmla="*/ 270533 w 3046197"/>
              <a:gd name="connsiteY12" fmla="*/ 384156 h 1466287"/>
              <a:gd name="connsiteX13" fmla="*/ 286765 w 3046197"/>
              <a:gd name="connsiteY13" fmla="*/ 416620 h 1466287"/>
              <a:gd name="connsiteX14" fmla="*/ 308408 w 3046197"/>
              <a:gd name="connsiteY14" fmla="*/ 465316 h 1466287"/>
              <a:gd name="connsiteX15" fmla="*/ 319229 w 3046197"/>
              <a:gd name="connsiteY15" fmla="*/ 497780 h 1466287"/>
              <a:gd name="connsiteX16" fmla="*/ 324639 w 3046197"/>
              <a:gd name="connsiteY16" fmla="*/ 514012 h 1466287"/>
              <a:gd name="connsiteX17" fmla="*/ 362514 w 3046197"/>
              <a:gd name="connsiteY17" fmla="*/ 633046 h 1466287"/>
              <a:gd name="connsiteX18" fmla="*/ 378746 w 3046197"/>
              <a:gd name="connsiteY18" fmla="*/ 676332 h 1466287"/>
              <a:gd name="connsiteX19" fmla="*/ 384157 w 3046197"/>
              <a:gd name="connsiteY19" fmla="*/ 692564 h 1466287"/>
              <a:gd name="connsiteX20" fmla="*/ 394978 w 3046197"/>
              <a:gd name="connsiteY20" fmla="*/ 735849 h 1466287"/>
              <a:gd name="connsiteX21" fmla="*/ 405799 w 3046197"/>
              <a:gd name="connsiteY21" fmla="*/ 789955 h 1466287"/>
              <a:gd name="connsiteX22" fmla="*/ 416621 w 3046197"/>
              <a:gd name="connsiteY22" fmla="*/ 800777 h 1466287"/>
              <a:gd name="connsiteX23" fmla="*/ 432853 w 3046197"/>
              <a:gd name="connsiteY23" fmla="*/ 827830 h 1466287"/>
              <a:gd name="connsiteX24" fmla="*/ 438263 w 3046197"/>
              <a:gd name="connsiteY24" fmla="*/ 844062 h 1466287"/>
              <a:gd name="connsiteX25" fmla="*/ 459906 w 3046197"/>
              <a:gd name="connsiteY25" fmla="*/ 871115 h 1466287"/>
              <a:gd name="connsiteX26" fmla="*/ 465316 w 3046197"/>
              <a:gd name="connsiteY26" fmla="*/ 887347 h 1466287"/>
              <a:gd name="connsiteX27" fmla="*/ 476138 w 3046197"/>
              <a:gd name="connsiteY27" fmla="*/ 898168 h 1466287"/>
              <a:gd name="connsiteX28" fmla="*/ 486959 w 3046197"/>
              <a:gd name="connsiteY28" fmla="*/ 930632 h 1466287"/>
              <a:gd name="connsiteX29" fmla="*/ 514012 w 3046197"/>
              <a:gd name="connsiteY29" fmla="*/ 1011792 h 1466287"/>
              <a:gd name="connsiteX30" fmla="*/ 519423 w 3046197"/>
              <a:gd name="connsiteY30" fmla="*/ 1028024 h 1466287"/>
              <a:gd name="connsiteX31" fmla="*/ 530244 w 3046197"/>
              <a:gd name="connsiteY31" fmla="*/ 1044256 h 1466287"/>
              <a:gd name="connsiteX32" fmla="*/ 573529 w 3046197"/>
              <a:gd name="connsiteY32" fmla="*/ 1044256 h 1466287"/>
              <a:gd name="connsiteX33" fmla="*/ 573529 w 3046197"/>
              <a:gd name="connsiteY33" fmla="*/ 1044256 h 1466287"/>
              <a:gd name="connsiteX34" fmla="*/ 573529 w 3046197"/>
              <a:gd name="connsiteY34" fmla="*/ 1114594 h 1466287"/>
              <a:gd name="connsiteX35" fmla="*/ 719617 w 3046197"/>
              <a:gd name="connsiteY35" fmla="*/ 1114594 h 1466287"/>
              <a:gd name="connsiteX36" fmla="*/ 719617 w 3046197"/>
              <a:gd name="connsiteY36" fmla="*/ 1114594 h 1466287"/>
              <a:gd name="connsiteX37" fmla="*/ 719617 w 3046197"/>
              <a:gd name="connsiteY37" fmla="*/ 1168701 h 1466287"/>
              <a:gd name="connsiteX38" fmla="*/ 925222 w 3046197"/>
              <a:gd name="connsiteY38" fmla="*/ 1168701 h 1466287"/>
              <a:gd name="connsiteX39" fmla="*/ 925222 w 3046197"/>
              <a:gd name="connsiteY39" fmla="*/ 1201165 h 1466287"/>
              <a:gd name="connsiteX40" fmla="*/ 1076720 w 3046197"/>
              <a:gd name="connsiteY40" fmla="*/ 1201165 h 1466287"/>
              <a:gd name="connsiteX41" fmla="*/ 1076720 w 3046197"/>
              <a:gd name="connsiteY41" fmla="*/ 1201165 h 1466287"/>
              <a:gd name="connsiteX42" fmla="*/ 1076720 w 3046197"/>
              <a:gd name="connsiteY42" fmla="*/ 1255271 h 1466287"/>
              <a:gd name="connsiteX43" fmla="*/ 1293146 w 3046197"/>
              <a:gd name="connsiteY43" fmla="*/ 1255271 h 1466287"/>
              <a:gd name="connsiteX44" fmla="*/ 1293146 w 3046197"/>
              <a:gd name="connsiteY44" fmla="*/ 1303967 h 1466287"/>
              <a:gd name="connsiteX45" fmla="*/ 2180493 w 3046197"/>
              <a:gd name="connsiteY45" fmla="*/ 1303967 h 1466287"/>
              <a:gd name="connsiteX46" fmla="*/ 2180493 w 3046197"/>
              <a:gd name="connsiteY46" fmla="*/ 1303967 h 1466287"/>
              <a:gd name="connsiteX47" fmla="*/ 2180493 w 3046197"/>
              <a:gd name="connsiteY47" fmla="*/ 1358074 h 1466287"/>
              <a:gd name="connsiteX48" fmla="*/ 2402329 w 3046197"/>
              <a:gd name="connsiteY48" fmla="*/ 1358074 h 1466287"/>
              <a:gd name="connsiteX49" fmla="*/ 2402329 w 3046197"/>
              <a:gd name="connsiteY49" fmla="*/ 1412180 h 1466287"/>
              <a:gd name="connsiteX50" fmla="*/ 2640398 w 3046197"/>
              <a:gd name="connsiteY50" fmla="*/ 1412180 h 1466287"/>
              <a:gd name="connsiteX51" fmla="*/ 2640398 w 3046197"/>
              <a:gd name="connsiteY51" fmla="*/ 1466287 h 1466287"/>
              <a:gd name="connsiteX52" fmla="*/ 3046197 w 3046197"/>
              <a:gd name="connsiteY52" fmla="*/ 1466287 h 146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046197" h="1466287">
                <a:moveTo>
                  <a:pt x="0" y="0"/>
                </a:moveTo>
                <a:lnTo>
                  <a:pt x="81160" y="0"/>
                </a:lnTo>
                <a:lnTo>
                  <a:pt x="81160" y="21643"/>
                </a:lnTo>
                <a:lnTo>
                  <a:pt x="173141" y="21643"/>
                </a:lnTo>
                <a:lnTo>
                  <a:pt x="173141" y="113624"/>
                </a:lnTo>
                <a:lnTo>
                  <a:pt x="200195" y="113624"/>
                </a:lnTo>
                <a:lnTo>
                  <a:pt x="205605" y="248890"/>
                </a:lnTo>
                <a:cubicBezTo>
                  <a:pt x="212819" y="263318"/>
                  <a:pt x="218948" y="278342"/>
                  <a:pt x="227248" y="292175"/>
                </a:cubicBezTo>
                <a:cubicBezTo>
                  <a:pt x="229873" y="296549"/>
                  <a:pt x="235444" y="298623"/>
                  <a:pt x="238069" y="302997"/>
                </a:cubicBezTo>
                <a:cubicBezTo>
                  <a:pt x="241003" y="307888"/>
                  <a:pt x="240929" y="314128"/>
                  <a:pt x="243480" y="319229"/>
                </a:cubicBezTo>
                <a:cubicBezTo>
                  <a:pt x="246388" y="325045"/>
                  <a:pt x="251660" y="329519"/>
                  <a:pt x="254301" y="335461"/>
                </a:cubicBezTo>
                <a:cubicBezTo>
                  <a:pt x="258934" y="345885"/>
                  <a:pt x="261515" y="357104"/>
                  <a:pt x="265122" y="367925"/>
                </a:cubicBezTo>
                <a:cubicBezTo>
                  <a:pt x="266926" y="373335"/>
                  <a:pt x="267370" y="379411"/>
                  <a:pt x="270533" y="384156"/>
                </a:cubicBezTo>
                <a:cubicBezTo>
                  <a:pt x="301544" y="430674"/>
                  <a:pt x="264364" y="371818"/>
                  <a:pt x="286765" y="416620"/>
                </a:cubicBezTo>
                <a:cubicBezTo>
                  <a:pt x="312485" y="468060"/>
                  <a:pt x="280493" y="381571"/>
                  <a:pt x="308408" y="465316"/>
                </a:cubicBezTo>
                <a:lnTo>
                  <a:pt x="319229" y="497780"/>
                </a:lnTo>
                <a:cubicBezTo>
                  <a:pt x="321032" y="503191"/>
                  <a:pt x="317425" y="489664"/>
                  <a:pt x="324639" y="514012"/>
                </a:cubicBezTo>
                <a:lnTo>
                  <a:pt x="362514" y="633046"/>
                </a:lnTo>
                <a:cubicBezTo>
                  <a:pt x="367925" y="647475"/>
                  <a:pt x="373480" y="661850"/>
                  <a:pt x="378746" y="676332"/>
                </a:cubicBezTo>
                <a:cubicBezTo>
                  <a:pt x="380695" y="681692"/>
                  <a:pt x="382774" y="687031"/>
                  <a:pt x="384157" y="692564"/>
                </a:cubicBezTo>
                <a:lnTo>
                  <a:pt x="394978" y="735849"/>
                </a:lnTo>
                <a:cubicBezTo>
                  <a:pt x="395915" y="742410"/>
                  <a:pt x="398718" y="778153"/>
                  <a:pt x="405799" y="789955"/>
                </a:cubicBezTo>
                <a:cubicBezTo>
                  <a:pt x="408424" y="794330"/>
                  <a:pt x="413014" y="797170"/>
                  <a:pt x="416621" y="800777"/>
                </a:cubicBezTo>
                <a:cubicBezTo>
                  <a:pt x="431946" y="846759"/>
                  <a:pt x="410572" y="790695"/>
                  <a:pt x="432853" y="827830"/>
                </a:cubicBezTo>
                <a:cubicBezTo>
                  <a:pt x="435787" y="832721"/>
                  <a:pt x="435713" y="838961"/>
                  <a:pt x="438263" y="844062"/>
                </a:cubicBezTo>
                <a:cubicBezTo>
                  <a:pt x="445089" y="857714"/>
                  <a:pt x="449840" y="861050"/>
                  <a:pt x="459906" y="871115"/>
                </a:cubicBezTo>
                <a:cubicBezTo>
                  <a:pt x="461709" y="876526"/>
                  <a:pt x="462382" y="882456"/>
                  <a:pt x="465316" y="887347"/>
                </a:cubicBezTo>
                <a:cubicBezTo>
                  <a:pt x="467941" y="891721"/>
                  <a:pt x="473857" y="893605"/>
                  <a:pt x="476138" y="898168"/>
                </a:cubicBezTo>
                <a:cubicBezTo>
                  <a:pt x="481239" y="908370"/>
                  <a:pt x="483352" y="919811"/>
                  <a:pt x="486959" y="930632"/>
                </a:cubicBezTo>
                <a:lnTo>
                  <a:pt x="514012" y="1011792"/>
                </a:lnTo>
                <a:lnTo>
                  <a:pt x="519423" y="1028024"/>
                </a:lnTo>
                <a:cubicBezTo>
                  <a:pt x="525404" y="1045967"/>
                  <a:pt x="519131" y="1044256"/>
                  <a:pt x="530244" y="1044256"/>
                </a:cubicBezTo>
                <a:lnTo>
                  <a:pt x="573529" y="1044256"/>
                </a:lnTo>
                <a:lnTo>
                  <a:pt x="573529" y="1044256"/>
                </a:lnTo>
                <a:lnTo>
                  <a:pt x="573529" y="1114594"/>
                </a:lnTo>
                <a:lnTo>
                  <a:pt x="719617" y="1114594"/>
                </a:lnTo>
                <a:lnTo>
                  <a:pt x="719617" y="1114594"/>
                </a:lnTo>
                <a:lnTo>
                  <a:pt x="719617" y="1168701"/>
                </a:lnTo>
                <a:lnTo>
                  <a:pt x="925222" y="1168701"/>
                </a:lnTo>
                <a:lnTo>
                  <a:pt x="925222" y="1201165"/>
                </a:lnTo>
                <a:lnTo>
                  <a:pt x="1076720" y="1201165"/>
                </a:lnTo>
                <a:lnTo>
                  <a:pt x="1076720" y="1201165"/>
                </a:lnTo>
                <a:lnTo>
                  <a:pt x="1076720" y="1255271"/>
                </a:lnTo>
                <a:lnTo>
                  <a:pt x="1293146" y="1255271"/>
                </a:lnTo>
                <a:lnTo>
                  <a:pt x="1293146" y="1303967"/>
                </a:lnTo>
                <a:lnTo>
                  <a:pt x="2180493" y="1303967"/>
                </a:lnTo>
                <a:lnTo>
                  <a:pt x="2180493" y="1303967"/>
                </a:lnTo>
                <a:lnTo>
                  <a:pt x="2180493" y="1358074"/>
                </a:lnTo>
                <a:lnTo>
                  <a:pt x="2402329" y="1358074"/>
                </a:lnTo>
                <a:lnTo>
                  <a:pt x="2402329" y="1412180"/>
                </a:lnTo>
                <a:lnTo>
                  <a:pt x="2640398" y="1412180"/>
                </a:lnTo>
                <a:lnTo>
                  <a:pt x="2640398" y="1466287"/>
                </a:lnTo>
                <a:lnTo>
                  <a:pt x="3046197" y="1466287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31FEB960-4C9C-FA31-7567-3452860E19BA}"/>
              </a:ext>
            </a:extLst>
          </p:cNvPr>
          <p:cNvSpPr txBox="1"/>
          <p:nvPr/>
        </p:nvSpPr>
        <p:spPr>
          <a:xfrm>
            <a:off x="4064287" y="3354625"/>
            <a:ext cx="673582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SCRT</a:t>
            </a: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5FC9CBA6-AC66-2764-0668-B396314B2F8D}"/>
              </a:ext>
            </a:extLst>
          </p:cNvPr>
          <p:cNvSpPr txBox="1"/>
          <p:nvPr/>
        </p:nvSpPr>
        <p:spPr>
          <a:xfrm>
            <a:off x="4867659" y="2642323"/>
            <a:ext cx="662361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LCRT</a:t>
            </a: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468A7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4" name="Groupe 53">
            <a:extLst>
              <a:ext uri="{FF2B5EF4-FFF2-40B4-BE49-F238E27FC236}">
                <a16:creationId xmlns:a16="http://schemas.microsoft.com/office/drawing/2014/main" id="{E7075DA9-187B-F720-811E-BD38812630AB}"/>
              </a:ext>
            </a:extLst>
          </p:cNvPr>
          <p:cNvGrpSpPr/>
          <p:nvPr/>
        </p:nvGrpSpPr>
        <p:grpSpPr>
          <a:xfrm>
            <a:off x="272211" y="4006333"/>
            <a:ext cx="5226366" cy="561692"/>
            <a:chOff x="272211" y="4109136"/>
            <a:chExt cx="5226366" cy="561692"/>
          </a:xfrm>
        </p:grpSpPr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DABEB9FE-1A86-0BEF-3690-1BA6EBA66E24}"/>
                </a:ext>
              </a:extLst>
            </p:cNvPr>
            <p:cNvSpPr txBox="1"/>
            <p:nvPr/>
          </p:nvSpPr>
          <p:spPr>
            <a:xfrm>
              <a:off x="1226712" y="4270718"/>
              <a:ext cx="396262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253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5E723110-7272-86CC-C622-CAE2C27ACB48}"/>
                </a:ext>
              </a:extLst>
            </p:cNvPr>
            <p:cNvSpPr txBox="1"/>
            <p:nvPr/>
          </p:nvSpPr>
          <p:spPr>
            <a:xfrm>
              <a:off x="2516561" y="4270718"/>
              <a:ext cx="396262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142</a:t>
              </a:r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B3E1A226-D952-F2C9-244B-1C4B4A9D0A0B}"/>
                </a:ext>
              </a:extLst>
            </p:cNvPr>
            <p:cNvSpPr txBox="1"/>
            <p:nvPr/>
          </p:nvSpPr>
          <p:spPr>
            <a:xfrm>
              <a:off x="3794299" y="4270718"/>
              <a:ext cx="396262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148</a:t>
              </a: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FA622155-2BA3-4852-8224-D297904A6D27}"/>
                </a:ext>
              </a:extLst>
            </p:cNvPr>
            <p:cNvSpPr txBox="1"/>
            <p:nvPr/>
          </p:nvSpPr>
          <p:spPr>
            <a:xfrm>
              <a:off x="5102315" y="4270718"/>
              <a:ext cx="396262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151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6FB048FD-3B35-457C-1693-954137E9B90D}"/>
                </a:ext>
              </a:extLst>
            </p:cNvPr>
            <p:cNvSpPr txBox="1"/>
            <p:nvPr/>
          </p:nvSpPr>
          <p:spPr>
            <a:xfrm>
              <a:off x="272211" y="4109136"/>
              <a:ext cx="936475" cy="56169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LCRT</a:t>
              </a:r>
              <a:b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À risque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Evènements</a:t>
              </a:r>
              <a:endPara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5" name="Groupe 54">
            <a:extLst>
              <a:ext uri="{FF2B5EF4-FFF2-40B4-BE49-F238E27FC236}">
                <a16:creationId xmlns:a16="http://schemas.microsoft.com/office/drawing/2014/main" id="{2C37FF35-E391-61B4-7ED3-EB81A8BB0201}"/>
              </a:ext>
            </a:extLst>
          </p:cNvPr>
          <p:cNvGrpSpPr/>
          <p:nvPr/>
        </p:nvGrpSpPr>
        <p:grpSpPr>
          <a:xfrm>
            <a:off x="272211" y="4581128"/>
            <a:ext cx="5191101" cy="561692"/>
            <a:chOff x="272211" y="4109136"/>
            <a:chExt cx="5191101" cy="561692"/>
          </a:xfrm>
        </p:grpSpPr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9CE5236A-EF36-8B27-7097-75ECDBE35F47}"/>
                </a:ext>
              </a:extLst>
            </p:cNvPr>
            <p:cNvSpPr txBox="1"/>
            <p:nvPr/>
          </p:nvSpPr>
          <p:spPr>
            <a:xfrm>
              <a:off x="1261978" y="4270718"/>
              <a:ext cx="325730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25BA109A-BF47-737A-B32B-E25D2E6A3870}"/>
                </a:ext>
              </a:extLst>
            </p:cNvPr>
            <p:cNvSpPr txBox="1"/>
            <p:nvPr/>
          </p:nvSpPr>
          <p:spPr>
            <a:xfrm>
              <a:off x="2551827" y="4270718"/>
              <a:ext cx="325730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48</a:t>
              </a: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47D7C9FE-0484-DB8B-A208-28BA78C8ECF8}"/>
                </a:ext>
              </a:extLst>
            </p:cNvPr>
            <p:cNvSpPr txBox="1"/>
            <p:nvPr/>
          </p:nvSpPr>
          <p:spPr>
            <a:xfrm>
              <a:off x="3829565" y="4270718"/>
              <a:ext cx="325730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52</a:t>
              </a: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2A3BD5AD-F165-8E29-D1E2-195C65F4F91C}"/>
                </a:ext>
              </a:extLst>
            </p:cNvPr>
            <p:cNvSpPr txBox="1"/>
            <p:nvPr/>
          </p:nvSpPr>
          <p:spPr>
            <a:xfrm>
              <a:off x="5137581" y="4270718"/>
              <a:ext cx="325731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53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A175C1CF-BF39-7D5C-4627-E9266B9D51EC}"/>
                </a:ext>
              </a:extLst>
            </p:cNvPr>
            <p:cNvSpPr txBox="1"/>
            <p:nvPr/>
          </p:nvSpPr>
          <p:spPr>
            <a:xfrm>
              <a:off x="272211" y="4109136"/>
              <a:ext cx="936475" cy="56169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SCRT</a:t>
              </a:r>
              <a:b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À risque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Evènements</a:t>
              </a:r>
              <a:endPara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8" name="Forme libre 67">
            <a:extLst>
              <a:ext uri="{FF2B5EF4-FFF2-40B4-BE49-F238E27FC236}">
                <a16:creationId xmlns:a16="http://schemas.microsoft.com/office/drawing/2014/main" id="{42B86442-F073-D653-3F92-1E08765A4DC7}"/>
              </a:ext>
            </a:extLst>
          </p:cNvPr>
          <p:cNvSpPr/>
          <p:nvPr/>
        </p:nvSpPr>
        <p:spPr>
          <a:xfrm>
            <a:off x="7273377" y="1713743"/>
            <a:ext cx="4148106" cy="2101303"/>
          </a:xfrm>
          <a:custGeom>
            <a:avLst/>
            <a:gdLst>
              <a:gd name="connsiteX0" fmla="*/ 0 w 4148106"/>
              <a:gd name="connsiteY0" fmla="*/ 0 h 2101303"/>
              <a:gd name="connsiteX1" fmla="*/ 0 w 4148106"/>
              <a:gd name="connsiteY1" fmla="*/ 2101303 h 2101303"/>
              <a:gd name="connsiteX2" fmla="*/ 163502 w 4148106"/>
              <a:gd name="connsiteY2" fmla="*/ 2101303 h 2101303"/>
              <a:gd name="connsiteX3" fmla="*/ 4148106 w 4148106"/>
              <a:gd name="connsiteY3" fmla="*/ 2101303 h 2101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48106" h="2101303">
                <a:moveTo>
                  <a:pt x="0" y="0"/>
                </a:moveTo>
                <a:lnTo>
                  <a:pt x="0" y="2101303"/>
                </a:lnTo>
                <a:lnTo>
                  <a:pt x="163502" y="2101303"/>
                </a:lnTo>
                <a:lnTo>
                  <a:pt x="4148106" y="2101303"/>
                </a:ln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D0F610E0-1C69-6C31-6C88-FF18E1DBE2EF}"/>
              </a:ext>
            </a:extLst>
          </p:cNvPr>
          <p:cNvSpPr txBox="1"/>
          <p:nvPr/>
        </p:nvSpPr>
        <p:spPr>
          <a:xfrm>
            <a:off x="6861595" y="1713743"/>
            <a:ext cx="43954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</a:t>
            </a:r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A78229F7-2AA1-BBA5-BDAE-598655AB0C3D}"/>
              </a:ext>
            </a:extLst>
          </p:cNvPr>
          <p:cNvSpPr txBox="1"/>
          <p:nvPr/>
        </p:nvSpPr>
        <p:spPr>
          <a:xfrm>
            <a:off x="6946555" y="2107359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80</a:t>
            </a:r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5EED3A78-9D08-AA74-8E02-5A5DD601A8BA}"/>
              </a:ext>
            </a:extLst>
          </p:cNvPr>
          <p:cNvSpPr txBox="1"/>
          <p:nvPr/>
        </p:nvSpPr>
        <p:spPr>
          <a:xfrm>
            <a:off x="6946555" y="2500975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60</a:t>
            </a:r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B8B87D36-7E36-F5A6-7E8D-101E4DF7B361}"/>
              </a:ext>
            </a:extLst>
          </p:cNvPr>
          <p:cNvSpPr txBox="1"/>
          <p:nvPr/>
        </p:nvSpPr>
        <p:spPr>
          <a:xfrm>
            <a:off x="6946555" y="2894591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</a:t>
            </a:r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34ABCB46-62F1-95AA-B9ED-95AFB7A346E7}"/>
              </a:ext>
            </a:extLst>
          </p:cNvPr>
          <p:cNvSpPr txBox="1"/>
          <p:nvPr/>
        </p:nvSpPr>
        <p:spPr>
          <a:xfrm>
            <a:off x="6946555" y="3288207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2A79A48B-2322-E85D-14D1-3571BB16358C}"/>
              </a:ext>
            </a:extLst>
          </p:cNvPr>
          <p:cNvSpPr txBox="1"/>
          <p:nvPr/>
        </p:nvSpPr>
        <p:spPr>
          <a:xfrm>
            <a:off x="7031514" y="3681822"/>
            <a:ext cx="269625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CFCA8DCB-2352-F9AE-E7D1-B27403578946}"/>
              </a:ext>
            </a:extLst>
          </p:cNvPr>
          <p:cNvSpPr txBox="1"/>
          <p:nvPr/>
        </p:nvSpPr>
        <p:spPr>
          <a:xfrm>
            <a:off x="7146391" y="3821102"/>
            <a:ext cx="269626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7643179F-D2C6-EE75-3DD9-B74AA80C3238}"/>
              </a:ext>
            </a:extLst>
          </p:cNvPr>
          <p:cNvSpPr txBox="1"/>
          <p:nvPr/>
        </p:nvSpPr>
        <p:spPr>
          <a:xfrm>
            <a:off x="8393761" y="3821102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</a:t>
            </a:r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CEA28A1D-F18A-4888-FB5C-76D69E2C098B}"/>
              </a:ext>
            </a:extLst>
          </p:cNvPr>
          <p:cNvSpPr txBox="1"/>
          <p:nvPr/>
        </p:nvSpPr>
        <p:spPr>
          <a:xfrm>
            <a:off x="9671499" y="3821102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24</a:t>
            </a: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1408B5BD-BCBB-759F-8084-CD49B4C4EFAB}"/>
              </a:ext>
            </a:extLst>
          </p:cNvPr>
          <p:cNvSpPr txBox="1"/>
          <p:nvPr/>
        </p:nvSpPr>
        <p:spPr>
          <a:xfrm>
            <a:off x="10979515" y="3821102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36</a:t>
            </a:r>
          </a:p>
        </p:txBody>
      </p:sp>
      <p:sp>
        <p:nvSpPr>
          <p:cNvPr id="79" name="ZoneTexte 78">
            <a:extLst>
              <a:ext uri="{FF2B5EF4-FFF2-40B4-BE49-F238E27FC236}">
                <a16:creationId xmlns:a16="http://schemas.microsoft.com/office/drawing/2014/main" id="{17C78BCC-8DFF-DD17-E3B4-D13D3C46E53F}"/>
              </a:ext>
            </a:extLst>
          </p:cNvPr>
          <p:cNvSpPr txBox="1"/>
          <p:nvPr/>
        </p:nvSpPr>
        <p:spPr>
          <a:xfrm rot="16200000">
            <a:off x="5627531" y="2705726"/>
            <a:ext cx="2291012" cy="2308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Proportion de préservation d'organes (%)</a:t>
            </a:r>
          </a:p>
        </p:txBody>
      </p:sp>
      <p:sp>
        <p:nvSpPr>
          <p:cNvPr id="80" name="ZoneTexte 79">
            <a:extLst>
              <a:ext uri="{FF2B5EF4-FFF2-40B4-BE49-F238E27FC236}">
                <a16:creationId xmlns:a16="http://schemas.microsoft.com/office/drawing/2014/main" id="{D5736688-8F2E-2F02-123D-31F46480100F}"/>
              </a:ext>
            </a:extLst>
          </p:cNvPr>
          <p:cNvSpPr txBox="1"/>
          <p:nvPr/>
        </p:nvSpPr>
        <p:spPr>
          <a:xfrm>
            <a:off x="8507469" y="3567238"/>
            <a:ext cx="1531188" cy="2308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Time from End of TNT (m)</a:t>
            </a:r>
          </a:p>
        </p:txBody>
      </p:sp>
      <p:sp>
        <p:nvSpPr>
          <p:cNvPr id="81" name="ZoneTexte 80">
            <a:extLst>
              <a:ext uri="{FF2B5EF4-FFF2-40B4-BE49-F238E27FC236}">
                <a16:creationId xmlns:a16="http://schemas.microsoft.com/office/drawing/2014/main" id="{F00BE8DF-C2E6-ABA1-AB0E-6E228A055A68}"/>
              </a:ext>
            </a:extLst>
          </p:cNvPr>
          <p:cNvSpPr txBox="1"/>
          <p:nvPr/>
        </p:nvSpPr>
        <p:spPr>
          <a:xfrm>
            <a:off x="7405376" y="2880131"/>
            <a:ext cx="3106941" cy="60016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Taux de préservation des organes à 2 ans </a:t>
            </a:r>
            <a:b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WW SCRT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(95% CI) - 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67%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(51%, 87%)</a:t>
            </a:r>
            <a:b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WW LCRT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(95% CI) - 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88%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(81%, 94%)</a:t>
            </a:r>
          </a:p>
        </p:txBody>
      </p:sp>
      <p:sp>
        <p:nvSpPr>
          <p:cNvPr id="84" name="ZoneTexte 83">
            <a:extLst>
              <a:ext uri="{FF2B5EF4-FFF2-40B4-BE49-F238E27FC236}">
                <a16:creationId xmlns:a16="http://schemas.microsoft.com/office/drawing/2014/main" id="{0324C3E8-5D43-D822-A52A-62C4F8D3DCD7}"/>
              </a:ext>
            </a:extLst>
          </p:cNvPr>
          <p:cNvSpPr txBox="1"/>
          <p:nvPr/>
        </p:nvSpPr>
        <p:spPr>
          <a:xfrm>
            <a:off x="10104446" y="2210476"/>
            <a:ext cx="673582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SCRT</a:t>
            </a: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id="{26086330-7E61-2A52-84E9-A1E597E81584}"/>
              </a:ext>
            </a:extLst>
          </p:cNvPr>
          <p:cNvSpPr txBox="1"/>
          <p:nvPr/>
        </p:nvSpPr>
        <p:spPr>
          <a:xfrm>
            <a:off x="10724019" y="1668189"/>
            <a:ext cx="662361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LCRT</a:t>
            </a: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468A7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86" name="Groupe 85">
            <a:extLst>
              <a:ext uri="{FF2B5EF4-FFF2-40B4-BE49-F238E27FC236}">
                <a16:creationId xmlns:a16="http://schemas.microsoft.com/office/drawing/2014/main" id="{C2FA13F2-333B-9863-F37D-670C13140792}"/>
              </a:ext>
            </a:extLst>
          </p:cNvPr>
          <p:cNvGrpSpPr/>
          <p:nvPr/>
        </p:nvGrpSpPr>
        <p:grpSpPr>
          <a:xfrm>
            <a:off x="6128571" y="4006333"/>
            <a:ext cx="5191100" cy="561692"/>
            <a:chOff x="272211" y="4109136"/>
            <a:chExt cx="5191100" cy="561692"/>
          </a:xfrm>
        </p:grpSpPr>
        <p:sp>
          <p:nvSpPr>
            <p:cNvPr id="87" name="ZoneTexte 86">
              <a:extLst>
                <a:ext uri="{FF2B5EF4-FFF2-40B4-BE49-F238E27FC236}">
                  <a16:creationId xmlns:a16="http://schemas.microsoft.com/office/drawing/2014/main" id="{DECC3C5B-792F-AD5C-E1C6-601CC6E6EA33}"/>
                </a:ext>
              </a:extLst>
            </p:cNvPr>
            <p:cNvSpPr txBox="1"/>
            <p:nvPr/>
          </p:nvSpPr>
          <p:spPr>
            <a:xfrm>
              <a:off x="1226712" y="4270718"/>
              <a:ext cx="396263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88" name="ZoneTexte 87">
              <a:extLst>
                <a:ext uri="{FF2B5EF4-FFF2-40B4-BE49-F238E27FC236}">
                  <a16:creationId xmlns:a16="http://schemas.microsoft.com/office/drawing/2014/main" id="{64DF2C61-49F1-6F40-348E-979A72DA83F2}"/>
                </a:ext>
              </a:extLst>
            </p:cNvPr>
            <p:cNvSpPr txBox="1"/>
            <p:nvPr/>
          </p:nvSpPr>
          <p:spPr>
            <a:xfrm>
              <a:off x="2551827" y="4270718"/>
              <a:ext cx="325730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</a:t>
              </a:r>
            </a:p>
          </p:txBody>
        </p:sp>
        <p:sp>
          <p:nvSpPr>
            <p:cNvPr id="89" name="ZoneTexte 88">
              <a:extLst>
                <a:ext uri="{FF2B5EF4-FFF2-40B4-BE49-F238E27FC236}">
                  <a16:creationId xmlns:a16="http://schemas.microsoft.com/office/drawing/2014/main" id="{3C12FAA4-1DE0-AB48-D3CC-D11C0BA991A8}"/>
                </a:ext>
              </a:extLst>
            </p:cNvPr>
            <p:cNvSpPr txBox="1"/>
            <p:nvPr/>
          </p:nvSpPr>
          <p:spPr>
            <a:xfrm>
              <a:off x="3829565" y="4270718"/>
              <a:ext cx="325730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57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13</a:t>
              </a:r>
            </a:p>
          </p:txBody>
        </p:sp>
        <p:sp>
          <p:nvSpPr>
            <p:cNvPr id="90" name="ZoneTexte 89">
              <a:extLst>
                <a:ext uri="{FF2B5EF4-FFF2-40B4-BE49-F238E27FC236}">
                  <a16:creationId xmlns:a16="http://schemas.microsoft.com/office/drawing/2014/main" id="{D436198A-8E18-4082-E533-B43018BBDC59}"/>
                </a:ext>
              </a:extLst>
            </p:cNvPr>
            <p:cNvSpPr txBox="1"/>
            <p:nvPr/>
          </p:nvSpPr>
          <p:spPr>
            <a:xfrm>
              <a:off x="5137581" y="4270718"/>
              <a:ext cx="325730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</a:t>
              </a:r>
            </a:p>
          </p:txBody>
        </p:sp>
        <p:sp>
          <p:nvSpPr>
            <p:cNvPr id="91" name="ZoneTexte 90">
              <a:extLst>
                <a:ext uri="{FF2B5EF4-FFF2-40B4-BE49-F238E27FC236}">
                  <a16:creationId xmlns:a16="http://schemas.microsoft.com/office/drawing/2014/main" id="{66365D22-25DF-1AB0-CA63-D63FD31B050E}"/>
                </a:ext>
              </a:extLst>
            </p:cNvPr>
            <p:cNvSpPr txBox="1"/>
            <p:nvPr/>
          </p:nvSpPr>
          <p:spPr>
            <a:xfrm>
              <a:off x="272211" y="4109136"/>
              <a:ext cx="936475" cy="56169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LCRT</a:t>
              </a:r>
              <a:b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À risque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Evènements</a:t>
              </a:r>
              <a:endPara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2" name="Groupe 91">
            <a:extLst>
              <a:ext uri="{FF2B5EF4-FFF2-40B4-BE49-F238E27FC236}">
                <a16:creationId xmlns:a16="http://schemas.microsoft.com/office/drawing/2014/main" id="{FAB2C565-A0A6-E8F1-2E3A-124326A279BB}"/>
              </a:ext>
            </a:extLst>
          </p:cNvPr>
          <p:cNvGrpSpPr/>
          <p:nvPr/>
        </p:nvGrpSpPr>
        <p:grpSpPr>
          <a:xfrm>
            <a:off x="6128571" y="4581128"/>
            <a:ext cx="5191101" cy="561692"/>
            <a:chOff x="272211" y="4109136"/>
            <a:chExt cx="5191101" cy="561692"/>
          </a:xfrm>
        </p:grpSpPr>
        <p:sp>
          <p:nvSpPr>
            <p:cNvPr id="93" name="ZoneTexte 92">
              <a:extLst>
                <a:ext uri="{FF2B5EF4-FFF2-40B4-BE49-F238E27FC236}">
                  <a16:creationId xmlns:a16="http://schemas.microsoft.com/office/drawing/2014/main" id="{54BCE2AA-B912-4507-38B0-850CA649064F}"/>
                </a:ext>
              </a:extLst>
            </p:cNvPr>
            <p:cNvSpPr txBox="1"/>
            <p:nvPr/>
          </p:nvSpPr>
          <p:spPr>
            <a:xfrm>
              <a:off x="1261978" y="4270718"/>
              <a:ext cx="325731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94" name="ZoneTexte 93">
              <a:extLst>
                <a:ext uri="{FF2B5EF4-FFF2-40B4-BE49-F238E27FC236}">
                  <a16:creationId xmlns:a16="http://schemas.microsoft.com/office/drawing/2014/main" id="{FB35DEC0-684E-59DC-F2F7-D45E6CB80C39}"/>
                </a:ext>
              </a:extLst>
            </p:cNvPr>
            <p:cNvSpPr txBox="1"/>
            <p:nvPr/>
          </p:nvSpPr>
          <p:spPr>
            <a:xfrm>
              <a:off x="2551827" y="4270718"/>
              <a:ext cx="325730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27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8BEFFC10-FDED-324B-268D-EAF5CDA4FA34}"/>
                </a:ext>
              </a:extLst>
            </p:cNvPr>
            <p:cNvSpPr txBox="1"/>
            <p:nvPr/>
          </p:nvSpPr>
          <p:spPr>
            <a:xfrm>
              <a:off x="3829565" y="4270718"/>
              <a:ext cx="325730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96" name="ZoneTexte 95">
              <a:extLst>
                <a:ext uri="{FF2B5EF4-FFF2-40B4-BE49-F238E27FC236}">
                  <a16:creationId xmlns:a16="http://schemas.microsoft.com/office/drawing/2014/main" id="{46E85186-1D93-DC99-DBB4-605BDFF3C787}"/>
                </a:ext>
              </a:extLst>
            </p:cNvPr>
            <p:cNvSpPr txBox="1"/>
            <p:nvPr/>
          </p:nvSpPr>
          <p:spPr>
            <a:xfrm>
              <a:off x="5137581" y="4270718"/>
              <a:ext cx="325731" cy="400110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</a:t>
              </a:r>
            </a:p>
          </p:txBody>
        </p:sp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6E57511F-EDC7-57E7-A604-09185191FE47}"/>
                </a:ext>
              </a:extLst>
            </p:cNvPr>
            <p:cNvSpPr txBox="1"/>
            <p:nvPr/>
          </p:nvSpPr>
          <p:spPr>
            <a:xfrm>
              <a:off x="272211" y="4109136"/>
              <a:ext cx="936475" cy="56169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SCRT</a:t>
              </a:r>
              <a:b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À risque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Evènements</a:t>
              </a:r>
              <a:endPara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8" name="Forme libre 97">
            <a:extLst>
              <a:ext uri="{FF2B5EF4-FFF2-40B4-BE49-F238E27FC236}">
                <a16:creationId xmlns:a16="http://schemas.microsoft.com/office/drawing/2014/main" id="{A8100218-DEBF-2E30-2F12-A611D84BEB6E}"/>
              </a:ext>
            </a:extLst>
          </p:cNvPr>
          <p:cNvSpPr/>
          <p:nvPr/>
        </p:nvSpPr>
        <p:spPr>
          <a:xfrm>
            <a:off x="7310605" y="1837990"/>
            <a:ext cx="3014304" cy="781146"/>
          </a:xfrm>
          <a:custGeom>
            <a:avLst/>
            <a:gdLst>
              <a:gd name="connsiteX0" fmla="*/ 0 w 3014304"/>
              <a:gd name="connsiteY0" fmla="*/ 0 h 781146"/>
              <a:gd name="connsiteX1" fmla="*/ 344623 w 3014304"/>
              <a:gd name="connsiteY1" fmla="*/ 0 h 781146"/>
              <a:gd name="connsiteX2" fmla="*/ 344623 w 3014304"/>
              <a:gd name="connsiteY2" fmla="*/ 68925 h 781146"/>
              <a:gd name="connsiteX3" fmla="*/ 344623 w 3014304"/>
              <a:gd name="connsiteY3" fmla="*/ 68925 h 781146"/>
              <a:gd name="connsiteX4" fmla="*/ 381383 w 3014304"/>
              <a:gd name="connsiteY4" fmla="*/ 105685 h 781146"/>
              <a:gd name="connsiteX5" fmla="*/ 680056 w 3014304"/>
              <a:gd name="connsiteY5" fmla="*/ 105685 h 781146"/>
              <a:gd name="connsiteX6" fmla="*/ 680056 w 3014304"/>
              <a:gd name="connsiteY6" fmla="*/ 179204 h 781146"/>
              <a:gd name="connsiteX7" fmla="*/ 969540 w 3014304"/>
              <a:gd name="connsiteY7" fmla="*/ 179204 h 781146"/>
              <a:gd name="connsiteX8" fmla="*/ 969540 w 3014304"/>
              <a:gd name="connsiteY8" fmla="*/ 234344 h 781146"/>
              <a:gd name="connsiteX9" fmla="*/ 1015489 w 3014304"/>
              <a:gd name="connsiteY9" fmla="*/ 234344 h 781146"/>
              <a:gd name="connsiteX10" fmla="*/ 1015489 w 3014304"/>
              <a:gd name="connsiteY10" fmla="*/ 289483 h 781146"/>
              <a:gd name="connsiteX11" fmla="*/ 1171719 w 3014304"/>
              <a:gd name="connsiteY11" fmla="*/ 289483 h 781146"/>
              <a:gd name="connsiteX12" fmla="*/ 1171719 w 3014304"/>
              <a:gd name="connsiteY12" fmla="*/ 349218 h 781146"/>
              <a:gd name="connsiteX13" fmla="*/ 1286593 w 3014304"/>
              <a:gd name="connsiteY13" fmla="*/ 349218 h 781146"/>
              <a:gd name="connsiteX14" fmla="*/ 1286593 w 3014304"/>
              <a:gd name="connsiteY14" fmla="*/ 413548 h 781146"/>
              <a:gd name="connsiteX15" fmla="*/ 1341733 w 3014304"/>
              <a:gd name="connsiteY15" fmla="*/ 413548 h 781146"/>
              <a:gd name="connsiteX16" fmla="*/ 1341733 w 3014304"/>
              <a:gd name="connsiteY16" fmla="*/ 473282 h 781146"/>
              <a:gd name="connsiteX17" fmla="*/ 2164233 w 3014304"/>
              <a:gd name="connsiteY17" fmla="*/ 473282 h 781146"/>
              <a:gd name="connsiteX18" fmla="*/ 2164233 w 3014304"/>
              <a:gd name="connsiteY18" fmla="*/ 565182 h 781146"/>
              <a:gd name="connsiteX19" fmla="*/ 2398577 w 3014304"/>
              <a:gd name="connsiteY19" fmla="*/ 565182 h 781146"/>
              <a:gd name="connsiteX20" fmla="*/ 2398577 w 3014304"/>
              <a:gd name="connsiteY20" fmla="*/ 647891 h 781146"/>
              <a:gd name="connsiteX21" fmla="*/ 2651301 w 3014304"/>
              <a:gd name="connsiteY21" fmla="*/ 647891 h 781146"/>
              <a:gd name="connsiteX22" fmla="*/ 2651301 w 3014304"/>
              <a:gd name="connsiteY22" fmla="*/ 781146 h 781146"/>
              <a:gd name="connsiteX23" fmla="*/ 3014304 w 3014304"/>
              <a:gd name="connsiteY23" fmla="*/ 781146 h 78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014304" h="781146">
                <a:moveTo>
                  <a:pt x="0" y="0"/>
                </a:moveTo>
                <a:lnTo>
                  <a:pt x="344623" y="0"/>
                </a:lnTo>
                <a:lnTo>
                  <a:pt x="344623" y="68925"/>
                </a:lnTo>
                <a:lnTo>
                  <a:pt x="344623" y="68925"/>
                </a:lnTo>
                <a:lnTo>
                  <a:pt x="381383" y="105685"/>
                </a:lnTo>
                <a:lnTo>
                  <a:pt x="680056" y="105685"/>
                </a:lnTo>
                <a:lnTo>
                  <a:pt x="680056" y="179204"/>
                </a:lnTo>
                <a:lnTo>
                  <a:pt x="969540" y="179204"/>
                </a:lnTo>
                <a:lnTo>
                  <a:pt x="969540" y="234344"/>
                </a:lnTo>
                <a:lnTo>
                  <a:pt x="1015489" y="234344"/>
                </a:lnTo>
                <a:lnTo>
                  <a:pt x="1015489" y="289483"/>
                </a:lnTo>
                <a:lnTo>
                  <a:pt x="1171719" y="289483"/>
                </a:lnTo>
                <a:lnTo>
                  <a:pt x="1171719" y="349218"/>
                </a:lnTo>
                <a:lnTo>
                  <a:pt x="1286593" y="349218"/>
                </a:lnTo>
                <a:lnTo>
                  <a:pt x="1286593" y="413548"/>
                </a:lnTo>
                <a:lnTo>
                  <a:pt x="1341733" y="413548"/>
                </a:lnTo>
                <a:lnTo>
                  <a:pt x="1341733" y="473282"/>
                </a:lnTo>
                <a:lnTo>
                  <a:pt x="2164233" y="473282"/>
                </a:lnTo>
                <a:lnTo>
                  <a:pt x="2164233" y="565182"/>
                </a:lnTo>
                <a:lnTo>
                  <a:pt x="2398577" y="565182"/>
                </a:lnTo>
                <a:lnTo>
                  <a:pt x="2398577" y="647891"/>
                </a:lnTo>
                <a:lnTo>
                  <a:pt x="2651301" y="647891"/>
                </a:lnTo>
                <a:lnTo>
                  <a:pt x="2651301" y="781146"/>
                </a:lnTo>
                <a:lnTo>
                  <a:pt x="3014304" y="781146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Forme libre 98">
            <a:extLst>
              <a:ext uri="{FF2B5EF4-FFF2-40B4-BE49-F238E27FC236}">
                <a16:creationId xmlns:a16="http://schemas.microsoft.com/office/drawing/2014/main" id="{2E3EB2E9-7892-CD90-50C7-B993908CAC1D}"/>
              </a:ext>
            </a:extLst>
          </p:cNvPr>
          <p:cNvSpPr/>
          <p:nvPr/>
        </p:nvSpPr>
        <p:spPr>
          <a:xfrm>
            <a:off x="7315200" y="1842585"/>
            <a:ext cx="4029793" cy="477877"/>
          </a:xfrm>
          <a:custGeom>
            <a:avLst/>
            <a:gdLst>
              <a:gd name="connsiteX0" fmla="*/ 0 w 4029793"/>
              <a:gd name="connsiteY0" fmla="*/ 0 h 477877"/>
              <a:gd name="connsiteX1" fmla="*/ 537612 w 4029793"/>
              <a:gd name="connsiteY1" fmla="*/ 0 h 477877"/>
              <a:gd name="connsiteX2" fmla="*/ 537612 w 4029793"/>
              <a:gd name="connsiteY2" fmla="*/ 13785 h 477877"/>
              <a:gd name="connsiteX3" fmla="*/ 583562 w 4029793"/>
              <a:gd name="connsiteY3" fmla="*/ 41355 h 477877"/>
              <a:gd name="connsiteX4" fmla="*/ 597347 w 4029793"/>
              <a:gd name="connsiteY4" fmla="*/ 45950 h 477877"/>
              <a:gd name="connsiteX5" fmla="*/ 611132 w 4029793"/>
              <a:gd name="connsiteY5" fmla="*/ 55140 h 477877"/>
              <a:gd name="connsiteX6" fmla="*/ 624917 w 4029793"/>
              <a:gd name="connsiteY6" fmla="*/ 59735 h 477877"/>
              <a:gd name="connsiteX7" fmla="*/ 638702 w 4029793"/>
              <a:gd name="connsiteY7" fmla="*/ 68925 h 477877"/>
              <a:gd name="connsiteX8" fmla="*/ 666271 w 4029793"/>
              <a:gd name="connsiteY8" fmla="*/ 78114 h 477877"/>
              <a:gd name="connsiteX9" fmla="*/ 680056 w 4029793"/>
              <a:gd name="connsiteY9" fmla="*/ 82709 h 477877"/>
              <a:gd name="connsiteX10" fmla="*/ 693841 w 4029793"/>
              <a:gd name="connsiteY10" fmla="*/ 87304 h 477877"/>
              <a:gd name="connsiteX11" fmla="*/ 707626 w 4029793"/>
              <a:gd name="connsiteY11" fmla="*/ 91899 h 477877"/>
              <a:gd name="connsiteX12" fmla="*/ 735196 w 4029793"/>
              <a:gd name="connsiteY12" fmla="*/ 96494 h 477877"/>
              <a:gd name="connsiteX13" fmla="*/ 781146 w 4029793"/>
              <a:gd name="connsiteY13" fmla="*/ 110279 h 477877"/>
              <a:gd name="connsiteX14" fmla="*/ 827095 w 4029793"/>
              <a:gd name="connsiteY14" fmla="*/ 114874 h 477877"/>
              <a:gd name="connsiteX15" fmla="*/ 854665 w 4029793"/>
              <a:gd name="connsiteY15" fmla="*/ 124064 h 477877"/>
              <a:gd name="connsiteX16" fmla="*/ 868450 w 4029793"/>
              <a:gd name="connsiteY16" fmla="*/ 133254 h 477877"/>
              <a:gd name="connsiteX17" fmla="*/ 882235 w 4029793"/>
              <a:gd name="connsiteY17" fmla="*/ 137849 h 477877"/>
              <a:gd name="connsiteX18" fmla="*/ 900615 w 4029793"/>
              <a:gd name="connsiteY18" fmla="*/ 142444 h 477877"/>
              <a:gd name="connsiteX19" fmla="*/ 1332543 w 4029793"/>
              <a:gd name="connsiteY19" fmla="*/ 142444 h 477877"/>
              <a:gd name="connsiteX20" fmla="*/ 1332543 w 4029793"/>
              <a:gd name="connsiteY20" fmla="*/ 183799 h 477877"/>
              <a:gd name="connsiteX21" fmla="*/ 1663381 w 4029793"/>
              <a:gd name="connsiteY21" fmla="*/ 183799 h 477877"/>
              <a:gd name="connsiteX22" fmla="*/ 1663381 w 4029793"/>
              <a:gd name="connsiteY22" fmla="*/ 225154 h 477877"/>
              <a:gd name="connsiteX23" fmla="*/ 2035574 w 4029793"/>
              <a:gd name="connsiteY23" fmla="*/ 225154 h 477877"/>
              <a:gd name="connsiteX24" fmla="*/ 2035574 w 4029793"/>
              <a:gd name="connsiteY24" fmla="*/ 225154 h 477877"/>
              <a:gd name="connsiteX25" fmla="*/ 3675980 w 4029793"/>
              <a:gd name="connsiteY25" fmla="*/ 225154 h 477877"/>
              <a:gd name="connsiteX26" fmla="*/ 3675980 w 4029793"/>
              <a:gd name="connsiteY26" fmla="*/ 298673 h 477877"/>
              <a:gd name="connsiteX27" fmla="*/ 3675980 w 4029793"/>
              <a:gd name="connsiteY27" fmla="*/ 367598 h 477877"/>
              <a:gd name="connsiteX28" fmla="*/ 3721930 w 4029793"/>
              <a:gd name="connsiteY28" fmla="*/ 367598 h 477877"/>
              <a:gd name="connsiteX29" fmla="*/ 3721930 w 4029793"/>
              <a:gd name="connsiteY29" fmla="*/ 477877 h 477877"/>
              <a:gd name="connsiteX30" fmla="*/ 4029793 w 4029793"/>
              <a:gd name="connsiteY30" fmla="*/ 477877 h 477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29793" h="477877">
                <a:moveTo>
                  <a:pt x="0" y="0"/>
                </a:moveTo>
                <a:lnTo>
                  <a:pt x="537612" y="0"/>
                </a:lnTo>
                <a:lnTo>
                  <a:pt x="537612" y="13785"/>
                </a:lnTo>
                <a:cubicBezTo>
                  <a:pt x="552929" y="22975"/>
                  <a:pt x="567835" y="32887"/>
                  <a:pt x="583562" y="41355"/>
                </a:cubicBezTo>
                <a:cubicBezTo>
                  <a:pt x="587827" y="43651"/>
                  <a:pt x="593015" y="43784"/>
                  <a:pt x="597347" y="45950"/>
                </a:cubicBezTo>
                <a:cubicBezTo>
                  <a:pt x="602286" y="48420"/>
                  <a:pt x="606193" y="52670"/>
                  <a:pt x="611132" y="55140"/>
                </a:cubicBezTo>
                <a:cubicBezTo>
                  <a:pt x="615464" y="57306"/>
                  <a:pt x="620585" y="57569"/>
                  <a:pt x="624917" y="59735"/>
                </a:cubicBezTo>
                <a:cubicBezTo>
                  <a:pt x="629856" y="62205"/>
                  <a:pt x="633655" y="66682"/>
                  <a:pt x="638702" y="68925"/>
                </a:cubicBezTo>
                <a:cubicBezTo>
                  <a:pt x="647554" y="72859"/>
                  <a:pt x="657081" y="75051"/>
                  <a:pt x="666271" y="78114"/>
                </a:cubicBezTo>
                <a:lnTo>
                  <a:pt x="680056" y="82709"/>
                </a:lnTo>
                <a:lnTo>
                  <a:pt x="693841" y="87304"/>
                </a:lnTo>
                <a:cubicBezTo>
                  <a:pt x="698436" y="88836"/>
                  <a:pt x="702848" y="91103"/>
                  <a:pt x="707626" y="91899"/>
                </a:cubicBezTo>
                <a:cubicBezTo>
                  <a:pt x="716816" y="93431"/>
                  <a:pt x="726157" y="94234"/>
                  <a:pt x="735196" y="96494"/>
                </a:cubicBezTo>
                <a:cubicBezTo>
                  <a:pt x="752251" y="100758"/>
                  <a:pt x="764128" y="107848"/>
                  <a:pt x="781146" y="110279"/>
                </a:cubicBezTo>
                <a:cubicBezTo>
                  <a:pt x="796384" y="112456"/>
                  <a:pt x="811779" y="113342"/>
                  <a:pt x="827095" y="114874"/>
                </a:cubicBezTo>
                <a:cubicBezTo>
                  <a:pt x="836285" y="117937"/>
                  <a:pt x="846605" y="118691"/>
                  <a:pt x="854665" y="124064"/>
                </a:cubicBezTo>
                <a:cubicBezTo>
                  <a:pt x="859260" y="127127"/>
                  <a:pt x="863511" y="130784"/>
                  <a:pt x="868450" y="133254"/>
                </a:cubicBezTo>
                <a:cubicBezTo>
                  <a:pt x="872782" y="135420"/>
                  <a:pt x="877578" y="136518"/>
                  <a:pt x="882235" y="137849"/>
                </a:cubicBezTo>
                <a:cubicBezTo>
                  <a:pt x="888307" y="139584"/>
                  <a:pt x="900615" y="142444"/>
                  <a:pt x="900615" y="142444"/>
                </a:cubicBezTo>
                <a:lnTo>
                  <a:pt x="1332543" y="142444"/>
                </a:lnTo>
                <a:lnTo>
                  <a:pt x="1332543" y="183799"/>
                </a:lnTo>
                <a:lnTo>
                  <a:pt x="1663381" y="183799"/>
                </a:lnTo>
                <a:lnTo>
                  <a:pt x="1663381" y="225154"/>
                </a:lnTo>
                <a:lnTo>
                  <a:pt x="2035574" y="225154"/>
                </a:lnTo>
                <a:lnTo>
                  <a:pt x="2035574" y="225154"/>
                </a:lnTo>
                <a:lnTo>
                  <a:pt x="3675980" y="225154"/>
                </a:lnTo>
                <a:lnTo>
                  <a:pt x="3675980" y="298673"/>
                </a:lnTo>
                <a:lnTo>
                  <a:pt x="3675980" y="367598"/>
                </a:lnTo>
                <a:lnTo>
                  <a:pt x="3721930" y="367598"/>
                </a:lnTo>
                <a:lnTo>
                  <a:pt x="3721930" y="477877"/>
                </a:lnTo>
                <a:lnTo>
                  <a:pt x="4029793" y="477877"/>
                </a:lnTo>
              </a:path>
            </a:pathLst>
          </a:cu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76866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Cancer du rectum et WW : Impact de l’étalement de la RT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B. Kwan et al., ASCO GI</a:t>
            </a:r>
            <a:r>
              <a:rPr lang="fr-FR" baseline="30000" dirty="0"/>
              <a:t>®</a:t>
            </a:r>
            <a:r>
              <a:rPr lang="fr-FR" dirty="0"/>
              <a:t> 2023, Abs #10</a:t>
            </a:r>
          </a:p>
        </p:txBody>
      </p:sp>
      <p:sp>
        <p:nvSpPr>
          <p:cNvPr id="16" name="Espace réservé du texte 15">
            <a:extLst>
              <a:ext uri="{FF2B5EF4-FFF2-40B4-BE49-F238E27FC236}">
                <a16:creationId xmlns:a16="http://schemas.microsoft.com/office/drawing/2014/main" id="{FF214F72-550C-3AB8-E554-4670D7B2663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95558" y="2308790"/>
            <a:ext cx="3372770" cy="1229938"/>
          </a:xfrm>
        </p:spPr>
        <p:txBody>
          <a:bodyPr/>
          <a:lstStyle/>
          <a:p>
            <a:pPr marL="225425" indent="-225425">
              <a:spcBef>
                <a:spcPts val="1200"/>
              </a:spcBef>
            </a:pPr>
            <a:r>
              <a:rPr lang="fr-FR" sz="1600" dirty="0"/>
              <a:t>RT courte vs classique et WW : repousse locale plus élevée</a:t>
            </a:r>
          </a:p>
          <a:p>
            <a:pPr marL="225425" indent="-225425">
              <a:spcBef>
                <a:spcPts val="1200"/>
              </a:spcBef>
            </a:pPr>
            <a:r>
              <a:rPr lang="fr-FR" sz="1600" dirty="0"/>
              <a:t>Pas de différence majeure </a:t>
            </a:r>
            <a:br>
              <a:rPr lang="fr-FR" sz="1600" dirty="0"/>
            </a:br>
            <a:r>
              <a:rPr lang="fr-FR" sz="1600" dirty="0"/>
              <a:t>en SG et récidive métastatique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 </a:t>
            </a:r>
          </a:p>
        </p:txBody>
      </p:sp>
      <p:cxnSp>
        <p:nvCxnSpPr>
          <p:cNvPr id="18" name="Connecteur droit 17">
            <a:extLst>
              <a:ext uri="{FF2B5EF4-FFF2-40B4-BE49-F238E27FC236}">
                <a16:creationId xmlns:a16="http://schemas.microsoft.com/office/drawing/2014/main" id="{19E7C812-8A1A-F5D3-8DEA-49ECD4182B79}"/>
              </a:ext>
            </a:extLst>
          </p:cNvPr>
          <p:cNvCxnSpPr>
            <a:cxnSpLocks/>
          </p:cNvCxnSpPr>
          <p:nvPr/>
        </p:nvCxnSpPr>
        <p:spPr>
          <a:xfrm>
            <a:off x="1740274" y="832104"/>
            <a:ext cx="0" cy="393795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ZoneTexte 18">
            <a:extLst>
              <a:ext uri="{FF2B5EF4-FFF2-40B4-BE49-F238E27FC236}">
                <a16:creationId xmlns:a16="http://schemas.microsoft.com/office/drawing/2014/main" id="{FC69F736-76E7-B2C2-935C-2FBB864F199E}"/>
              </a:ext>
            </a:extLst>
          </p:cNvPr>
          <p:cNvSpPr txBox="1"/>
          <p:nvPr/>
        </p:nvSpPr>
        <p:spPr>
          <a:xfrm>
            <a:off x="1861431" y="845927"/>
            <a:ext cx="936257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Survies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sur population globale et population en WW</a:t>
            </a: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7B212342-A911-8566-99D6-003E6C15E1E3}"/>
              </a:ext>
            </a:extLst>
          </p:cNvPr>
          <p:cNvGrpSpPr/>
          <p:nvPr/>
        </p:nvGrpSpPr>
        <p:grpSpPr>
          <a:xfrm>
            <a:off x="8394039" y="4357872"/>
            <a:ext cx="3502305" cy="770915"/>
            <a:chOff x="1453707" y="4852232"/>
            <a:chExt cx="3502305" cy="1288308"/>
          </a:xfrm>
        </p:grpSpPr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15D59030-953E-3707-4811-5A3B64FAB6B5}"/>
                </a:ext>
              </a:extLst>
            </p:cNvPr>
            <p:cNvSpPr txBox="1"/>
            <p:nvPr/>
          </p:nvSpPr>
          <p:spPr>
            <a:xfrm>
              <a:off x="1453707" y="4852232"/>
              <a:ext cx="3502305" cy="1288308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07988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240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 RT étalement classique </a:t>
              </a:r>
              <a:b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est à privilégier</a:t>
              </a:r>
            </a:p>
          </p:txBody>
        </p:sp>
        <p:sp>
          <p:nvSpPr>
            <p:cNvPr id="27" name="Chevron 26">
              <a:extLst>
                <a:ext uri="{FF2B5EF4-FFF2-40B4-BE49-F238E27FC236}">
                  <a16:creationId xmlns:a16="http://schemas.microsoft.com/office/drawing/2014/main" id="{001F2F67-F1BE-4630-C38C-D8A458C3A70B}"/>
                </a:ext>
              </a:extLst>
            </p:cNvPr>
            <p:cNvSpPr/>
            <p:nvPr/>
          </p:nvSpPr>
          <p:spPr>
            <a:xfrm>
              <a:off x="1586355" y="5369625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7" name="Groupe 106">
            <a:extLst>
              <a:ext uri="{FF2B5EF4-FFF2-40B4-BE49-F238E27FC236}">
                <a16:creationId xmlns:a16="http://schemas.microsoft.com/office/drawing/2014/main" id="{9A5656EC-CE67-1F15-604C-91DC9BF9E4BB}"/>
              </a:ext>
            </a:extLst>
          </p:cNvPr>
          <p:cNvGrpSpPr/>
          <p:nvPr/>
        </p:nvGrpSpPr>
        <p:grpSpPr>
          <a:xfrm>
            <a:off x="524258" y="1307319"/>
            <a:ext cx="7577326" cy="4654569"/>
            <a:chOff x="524258" y="1307319"/>
            <a:chExt cx="7577326" cy="4654569"/>
          </a:xfrm>
        </p:grpSpPr>
        <p:sp>
          <p:nvSpPr>
            <p:cNvPr id="95" name="Rectangle à coins arrondis 74">
              <a:extLst>
                <a:ext uri="{FF2B5EF4-FFF2-40B4-BE49-F238E27FC236}">
                  <a16:creationId xmlns:a16="http://schemas.microsoft.com/office/drawing/2014/main" id="{48FAF357-BD9A-4054-AB66-B044F9995C6F}"/>
                </a:ext>
              </a:extLst>
            </p:cNvPr>
            <p:cNvSpPr/>
            <p:nvPr/>
          </p:nvSpPr>
          <p:spPr>
            <a:xfrm>
              <a:off x="524258" y="1456641"/>
              <a:ext cx="7577326" cy="4505247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9" name="Groupe 98">
              <a:extLst>
                <a:ext uri="{FF2B5EF4-FFF2-40B4-BE49-F238E27FC236}">
                  <a16:creationId xmlns:a16="http://schemas.microsoft.com/office/drawing/2014/main" id="{0E1EB72A-7558-55CC-F50B-3CB97E180892}"/>
                </a:ext>
              </a:extLst>
            </p:cNvPr>
            <p:cNvGrpSpPr/>
            <p:nvPr/>
          </p:nvGrpSpPr>
          <p:grpSpPr>
            <a:xfrm>
              <a:off x="828000" y="1581912"/>
              <a:ext cx="7127281" cy="4270248"/>
              <a:chOff x="5690455" y="1581912"/>
              <a:chExt cx="3208165" cy="3300984"/>
            </a:xfrm>
          </p:grpSpPr>
          <p:cxnSp>
            <p:nvCxnSpPr>
              <p:cNvPr id="97" name="Connecteur droit 96">
                <a:extLst>
                  <a:ext uri="{FF2B5EF4-FFF2-40B4-BE49-F238E27FC236}">
                    <a16:creationId xmlns:a16="http://schemas.microsoft.com/office/drawing/2014/main" id="{B48750D9-EAA3-89F4-2CD2-AC15AAF4B8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48128" y="1581912"/>
                <a:ext cx="0" cy="3300984"/>
              </a:xfrm>
              <a:prstGeom prst="line">
                <a:avLst/>
              </a:prstGeom>
              <a:ln w="12700">
                <a:solidFill>
                  <a:schemeClr val="tx2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Connecteur droit 97">
                <a:extLst>
                  <a:ext uri="{FF2B5EF4-FFF2-40B4-BE49-F238E27FC236}">
                    <a16:creationId xmlns:a16="http://schemas.microsoft.com/office/drawing/2014/main" id="{02C464B6-A6D1-13AF-89CF-BF98F71E5A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690455" y="3232404"/>
                <a:ext cx="3208165" cy="0"/>
              </a:xfrm>
              <a:prstGeom prst="line">
                <a:avLst/>
              </a:prstGeom>
              <a:ln w="12700">
                <a:solidFill>
                  <a:schemeClr val="tx2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" name="Groupe 54">
              <a:extLst>
                <a:ext uri="{FF2B5EF4-FFF2-40B4-BE49-F238E27FC236}">
                  <a16:creationId xmlns:a16="http://schemas.microsoft.com/office/drawing/2014/main" id="{4EF22B71-F6DC-72AC-8F6D-C61112C49E0E}"/>
                </a:ext>
              </a:extLst>
            </p:cNvPr>
            <p:cNvGrpSpPr/>
            <p:nvPr/>
          </p:nvGrpSpPr>
          <p:grpSpPr>
            <a:xfrm>
              <a:off x="632815" y="1307319"/>
              <a:ext cx="7176572" cy="2340362"/>
              <a:chOff x="632815" y="1307319"/>
              <a:chExt cx="7176572" cy="2340362"/>
            </a:xfrm>
          </p:grpSpPr>
          <p:grpSp>
            <p:nvGrpSpPr>
              <p:cNvPr id="30" name="Groupe 29">
                <a:extLst>
                  <a:ext uri="{FF2B5EF4-FFF2-40B4-BE49-F238E27FC236}">
                    <a16:creationId xmlns:a16="http://schemas.microsoft.com/office/drawing/2014/main" id="{BBF567A9-72FA-22EB-6284-84E8170FFCD2}"/>
                  </a:ext>
                </a:extLst>
              </p:cNvPr>
              <p:cNvGrpSpPr/>
              <p:nvPr/>
            </p:nvGrpSpPr>
            <p:grpSpPr>
              <a:xfrm>
                <a:off x="632815" y="1585513"/>
                <a:ext cx="3436890" cy="2062168"/>
                <a:chOff x="626495" y="1631630"/>
                <a:chExt cx="5058099" cy="2671195"/>
              </a:xfrm>
            </p:grpSpPr>
            <p:sp>
              <p:nvSpPr>
                <p:cNvPr id="3" name="Forme libre 2">
                  <a:extLst>
                    <a:ext uri="{FF2B5EF4-FFF2-40B4-BE49-F238E27FC236}">
                      <a16:creationId xmlns:a16="http://schemas.microsoft.com/office/drawing/2014/main" id="{3FDF209A-8D55-BF61-268F-FE2284F899B0}"/>
                    </a:ext>
                  </a:extLst>
                </p:cNvPr>
                <p:cNvSpPr/>
                <p:nvPr/>
              </p:nvSpPr>
              <p:spPr>
                <a:xfrm>
                  <a:off x="1417017" y="1713743"/>
                  <a:ext cx="4148106" cy="2101303"/>
                </a:xfrm>
                <a:custGeom>
                  <a:avLst/>
                  <a:gdLst>
                    <a:gd name="connsiteX0" fmla="*/ 0 w 4148106"/>
                    <a:gd name="connsiteY0" fmla="*/ 0 h 2101303"/>
                    <a:gd name="connsiteX1" fmla="*/ 0 w 4148106"/>
                    <a:gd name="connsiteY1" fmla="*/ 2101303 h 2101303"/>
                    <a:gd name="connsiteX2" fmla="*/ 163502 w 4148106"/>
                    <a:gd name="connsiteY2" fmla="*/ 2101303 h 2101303"/>
                    <a:gd name="connsiteX3" fmla="*/ 4148106 w 4148106"/>
                    <a:gd name="connsiteY3" fmla="*/ 2101303 h 210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8106" h="2101303">
                      <a:moveTo>
                        <a:pt x="0" y="0"/>
                      </a:moveTo>
                      <a:lnTo>
                        <a:pt x="0" y="2101303"/>
                      </a:lnTo>
                      <a:lnTo>
                        <a:pt x="163502" y="2101303"/>
                      </a:lnTo>
                      <a:lnTo>
                        <a:pt x="4148106" y="2101303"/>
                      </a:lnTo>
                    </a:path>
                  </a:pathLst>
                </a:custGeom>
                <a:noFill/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" name="ZoneTexte 4">
                  <a:extLst>
                    <a:ext uri="{FF2B5EF4-FFF2-40B4-BE49-F238E27FC236}">
                      <a16:creationId xmlns:a16="http://schemas.microsoft.com/office/drawing/2014/main" id="{47E44703-CB91-2778-B8F9-0BC4076B9B2E}"/>
                    </a:ext>
                  </a:extLst>
                </p:cNvPr>
                <p:cNvSpPr txBox="1"/>
                <p:nvPr/>
              </p:nvSpPr>
              <p:spPr>
                <a:xfrm>
                  <a:off x="889908" y="1702739"/>
                  <a:ext cx="554872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6" name="ZoneTexte 5">
                  <a:extLst>
                    <a:ext uri="{FF2B5EF4-FFF2-40B4-BE49-F238E27FC236}">
                      <a16:creationId xmlns:a16="http://schemas.microsoft.com/office/drawing/2014/main" id="{8EF3A8CB-3FC4-EA18-A794-EA7C08922AC7}"/>
                    </a:ext>
                  </a:extLst>
                </p:cNvPr>
                <p:cNvSpPr txBox="1"/>
                <p:nvPr/>
              </p:nvSpPr>
              <p:spPr>
                <a:xfrm>
                  <a:off x="984272" y="2096354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7" name="ZoneTexte 6">
                  <a:extLst>
                    <a:ext uri="{FF2B5EF4-FFF2-40B4-BE49-F238E27FC236}">
                      <a16:creationId xmlns:a16="http://schemas.microsoft.com/office/drawing/2014/main" id="{3F4A56FC-5FC8-1879-5AA6-1A17ABB9A352}"/>
                    </a:ext>
                  </a:extLst>
                </p:cNvPr>
                <p:cNvSpPr txBox="1"/>
                <p:nvPr/>
              </p:nvSpPr>
              <p:spPr>
                <a:xfrm>
                  <a:off x="984272" y="2489970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8" name="ZoneTexte 7">
                  <a:extLst>
                    <a:ext uri="{FF2B5EF4-FFF2-40B4-BE49-F238E27FC236}">
                      <a16:creationId xmlns:a16="http://schemas.microsoft.com/office/drawing/2014/main" id="{83643DAA-2BF6-3450-C478-8973C592ADE9}"/>
                    </a:ext>
                  </a:extLst>
                </p:cNvPr>
                <p:cNvSpPr txBox="1"/>
                <p:nvPr/>
              </p:nvSpPr>
              <p:spPr>
                <a:xfrm>
                  <a:off x="984272" y="288358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10" name="ZoneTexte 9">
                  <a:extLst>
                    <a:ext uri="{FF2B5EF4-FFF2-40B4-BE49-F238E27FC236}">
                      <a16:creationId xmlns:a16="http://schemas.microsoft.com/office/drawing/2014/main" id="{592DF261-2909-217D-26B0-585E774F95E1}"/>
                    </a:ext>
                  </a:extLst>
                </p:cNvPr>
                <p:cNvSpPr txBox="1"/>
                <p:nvPr/>
              </p:nvSpPr>
              <p:spPr>
                <a:xfrm>
                  <a:off x="984272" y="3277202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11" name="ZoneTexte 10">
                  <a:extLst>
                    <a:ext uri="{FF2B5EF4-FFF2-40B4-BE49-F238E27FC236}">
                      <a16:creationId xmlns:a16="http://schemas.microsoft.com/office/drawing/2014/main" id="{8D8FCC21-61D1-50EF-36E4-FF699A0758E4}"/>
                    </a:ext>
                  </a:extLst>
                </p:cNvPr>
                <p:cNvSpPr txBox="1"/>
                <p:nvPr/>
              </p:nvSpPr>
              <p:spPr>
                <a:xfrm>
                  <a:off x="1078639" y="3670818"/>
                  <a:ext cx="366140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2" name="ZoneTexte 11">
                  <a:extLst>
                    <a:ext uri="{FF2B5EF4-FFF2-40B4-BE49-F238E27FC236}">
                      <a16:creationId xmlns:a16="http://schemas.microsoft.com/office/drawing/2014/main" id="{DB2B178C-0DC7-0C4A-518B-9284E7CF8DCF}"/>
                    </a:ext>
                  </a:extLst>
                </p:cNvPr>
                <p:cNvSpPr txBox="1"/>
                <p:nvPr/>
              </p:nvSpPr>
              <p:spPr>
                <a:xfrm>
                  <a:off x="1241775" y="3810098"/>
                  <a:ext cx="366140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3" name="ZoneTexte 12">
                  <a:extLst>
                    <a:ext uri="{FF2B5EF4-FFF2-40B4-BE49-F238E27FC236}">
                      <a16:creationId xmlns:a16="http://schemas.microsoft.com/office/drawing/2014/main" id="{3588C214-B2C4-01A4-3125-FC96C830BEC4}"/>
                    </a:ext>
                  </a:extLst>
                </p:cNvPr>
                <p:cNvSpPr txBox="1"/>
                <p:nvPr/>
              </p:nvSpPr>
              <p:spPr>
                <a:xfrm>
                  <a:off x="2484441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14" name="ZoneTexte 13">
                  <a:extLst>
                    <a:ext uri="{FF2B5EF4-FFF2-40B4-BE49-F238E27FC236}">
                      <a16:creationId xmlns:a16="http://schemas.microsoft.com/office/drawing/2014/main" id="{94DC7075-8251-BB4C-9FB2-91033826FC31}"/>
                    </a:ext>
                  </a:extLst>
                </p:cNvPr>
                <p:cNvSpPr txBox="1"/>
                <p:nvPr/>
              </p:nvSpPr>
              <p:spPr>
                <a:xfrm>
                  <a:off x="3762178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15" name="ZoneTexte 14">
                  <a:extLst>
                    <a:ext uri="{FF2B5EF4-FFF2-40B4-BE49-F238E27FC236}">
                      <a16:creationId xmlns:a16="http://schemas.microsoft.com/office/drawing/2014/main" id="{6DF0753D-9832-8BB2-0806-6CB81B622BDB}"/>
                    </a:ext>
                  </a:extLst>
                </p:cNvPr>
                <p:cNvSpPr txBox="1"/>
                <p:nvPr/>
              </p:nvSpPr>
              <p:spPr>
                <a:xfrm>
                  <a:off x="5070194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17" name="ZoneTexte 16">
                  <a:extLst>
                    <a:ext uri="{FF2B5EF4-FFF2-40B4-BE49-F238E27FC236}">
                      <a16:creationId xmlns:a16="http://schemas.microsoft.com/office/drawing/2014/main" id="{3F4A4CE0-18E8-2B3B-9AB2-C7E1DC6C5F52}"/>
                    </a:ext>
                  </a:extLst>
                </p:cNvPr>
                <p:cNvSpPr txBox="1"/>
                <p:nvPr/>
              </p:nvSpPr>
              <p:spPr>
                <a:xfrm rot="16200000">
                  <a:off x="-323987" y="2662606"/>
                  <a:ext cx="2218036" cy="317071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Proportion de survie globale (%)</a:t>
                  </a:r>
                </a:p>
              </p:txBody>
            </p:sp>
            <p:sp>
              <p:nvSpPr>
                <p:cNvPr id="20" name="ZoneTexte 19">
                  <a:extLst>
                    <a:ext uri="{FF2B5EF4-FFF2-40B4-BE49-F238E27FC236}">
                      <a16:creationId xmlns:a16="http://schemas.microsoft.com/office/drawing/2014/main" id="{9665A4C5-5B52-4444-55A4-B8447473601D}"/>
                    </a:ext>
                  </a:extLst>
                </p:cNvPr>
                <p:cNvSpPr txBox="1"/>
                <p:nvPr/>
              </p:nvSpPr>
              <p:spPr>
                <a:xfrm>
                  <a:off x="2347771" y="4043687"/>
                  <a:ext cx="2137865" cy="259138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Temps depuis le début TNT (m)</a:t>
                  </a:r>
                </a:p>
              </p:txBody>
            </p:sp>
            <p:sp>
              <p:nvSpPr>
                <p:cNvPr id="21" name="ZoneTexte 20">
                  <a:extLst>
                    <a:ext uri="{FF2B5EF4-FFF2-40B4-BE49-F238E27FC236}">
                      <a16:creationId xmlns:a16="http://schemas.microsoft.com/office/drawing/2014/main" id="{D8B2F98B-4ED1-9FF8-8993-46E723D2E74C}"/>
                    </a:ext>
                  </a:extLst>
                </p:cNvPr>
                <p:cNvSpPr txBox="1"/>
                <p:nvPr/>
              </p:nvSpPr>
              <p:spPr>
                <a:xfrm>
                  <a:off x="1524178" y="3070068"/>
                  <a:ext cx="3489658" cy="657810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Taux de survie des organes après 2 ans</a:t>
                  </a:r>
                  <a:b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</a:b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SCRT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</a:t>
                  </a: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92% 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(86%, 98%)</a:t>
                  </a:r>
                  <a:b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</a:b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LCRT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</a:t>
                  </a: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95% 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(92%, 97%)</a:t>
                  </a:r>
                </a:p>
              </p:txBody>
            </p:sp>
            <p:sp>
              <p:nvSpPr>
                <p:cNvPr id="28" name="ZoneTexte 27">
                  <a:extLst>
                    <a:ext uri="{FF2B5EF4-FFF2-40B4-BE49-F238E27FC236}">
                      <a16:creationId xmlns:a16="http://schemas.microsoft.com/office/drawing/2014/main" id="{464F625D-FC56-DE55-519E-41FFDDB8868C}"/>
                    </a:ext>
                  </a:extLst>
                </p:cNvPr>
                <p:cNvSpPr txBox="1"/>
                <p:nvPr/>
              </p:nvSpPr>
              <p:spPr>
                <a:xfrm>
                  <a:off x="4520765" y="2421179"/>
                  <a:ext cx="840331" cy="338872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SCRT</a:t>
                  </a:r>
                  <a:endPara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ZoneTexte 28">
                  <a:extLst>
                    <a:ext uri="{FF2B5EF4-FFF2-40B4-BE49-F238E27FC236}">
                      <a16:creationId xmlns:a16="http://schemas.microsoft.com/office/drawing/2014/main" id="{1E4D0595-20C5-CDEC-6EA6-BFFDEA24F064}"/>
                    </a:ext>
                  </a:extLst>
                </p:cNvPr>
                <p:cNvSpPr txBox="1"/>
                <p:nvPr/>
              </p:nvSpPr>
              <p:spPr>
                <a:xfrm>
                  <a:off x="4856059" y="1631630"/>
                  <a:ext cx="828535" cy="338872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LCRT</a:t>
                  </a:r>
                  <a:endPara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" name="ZoneTexte 30">
                <a:extLst>
                  <a:ext uri="{FF2B5EF4-FFF2-40B4-BE49-F238E27FC236}">
                    <a16:creationId xmlns:a16="http://schemas.microsoft.com/office/drawing/2014/main" id="{D11F1F46-94C4-7270-7F85-A99F077B7AB9}"/>
                  </a:ext>
                </a:extLst>
              </p:cNvPr>
              <p:cNvSpPr txBox="1"/>
              <p:nvPr/>
            </p:nvSpPr>
            <p:spPr>
              <a:xfrm>
                <a:off x="658756" y="1307319"/>
                <a:ext cx="461249" cy="27699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SG</a:t>
                </a:r>
              </a:p>
            </p:txBody>
          </p:sp>
          <p:sp>
            <p:nvSpPr>
              <p:cNvPr id="33" name="Forme libre 32">
                <a:extLst>
                  <a:ext uri="{FF2B5EF4-FFF2-40B4-BE49-F238E27FC236}">
                    <a16:creationId xmlns:a16="http://schemas.microsoft.com/office/drawing/2014/main" id="{D7AD2B59-E733-E9E6-3190-85DEF61FD798}"/>
                  </a:ext>
                </a:extLst>
              </p:cNvPr>
              <p:cNvSpPr/>
              <p:nvPr/>
            </p:nvSpPr>
            <p:spPr>
              <a:xfrm>
                <a:off x="1202267" y="1773767"/>
                <a:ext cx="2760133" cy="169333"/>
              </a:xfrm>
              <a:custGeom>
                <a:avLst/>
                <a:gdLst>
                  <a:gd name="connsiteX0" fmla="*/ 0 w 2760133"/>
                  <a:gd name="connsiteY0" fmla="*/ 0 h 169333"/>
                  <a:gd name="connsiteX1" fmla="*/ 317500 w 2760133"/>
                  <a:gd name="connsiteY1" fmla="*/ 8466 h 169333"/>
                  <a:gd name="connsiteX2" fmla="*/ 825500 w 2760133"/>
                  <a:gd name="connsiteY2" fmla="*/ 12700 h 169333"/>
                  <a:gd name="connsiteX3" fmla="*/ 867833 w 2760133"/>
                  <a:gd name="connsiteY3" fmla="*/ 16933 h 169333"/>
                  <a:gd name="connsiteX4" fmla="*/ 893233 w 2760133"/>
                  <a:gd name="connsiteY4" fmla="*/ 25400 h 169333"/>
                  <a:gd name="connsiteX5" fmla="*/ 960966 w 2760133"/>
                  <a:gd name="connsiteY5" fmla="*/ 42333 h 169333"/>
                  <a:gd name="connsiteX6" fmla="*/ 1481666 w 2760133"/>
                  <a:gd name="connsiteY6" fmla="*/ 46566 h 169333"/>
                  <a:gd name="connsiteX7" fmla="*/ 1519766 w 2760133"/>
                  <a:gd name="connsiteY7" fmla="*/ 59266 h 169333"/>
                  <a:gd name="connsiteX8" fmla="*/ 1532466 w 2760133"/>
                  <a:gd name="connsiteY8" fmla="*/ 63500 h 169333"/>
                  <a:gd name="connsiteX9" fmla="*/ 1735666 w 2760133"/>
                  <a:gd name="connsiteY9" fmla="*/ 71966 h 169333"/>
                  <a:gd name="connsiteX10" fmla="*/ 1773766 w 2760133"/>
                  <a:gd name="connsiteY10" fmla="*/ 80433 h 169333"/>
                  <a:gd name="connsiteX11" fmla="*/ 1896533 w 2760133"/>
                  <a:gd name="connsiteY11" fmla="*/ 88900 h 169333"/>
                  <a:gd name="connsiteX12" fmla="*/ 2048933 w 2760133"/>
                  <a:gd name="connsiteY12" fmla="*/ 97366 h 169333"/>
                  <a:gd name="connsiteX13" fmla="*/ 2061633 w 2760133"/>
                  <a:gd name="connsiteY13" fmla="*/ 101600 h 169333"/>
                  <a:gd name="connsiteX14" fmla="*/ 2184400 w 2760133"/>
                  <a:gd name="connsiteY14" fmla="*/ 105833 h 169333"/>
                  <a:gd name="connsiteX15" fmla="*/ 2214033 w 2760133"/>
                  <a:gd name="connsiteY15" fmla="*/ 114300 h 169333"/>
                  <a:gd name="connsiteX16" fmla="*/ 2239433 w 2760133"/>
                  <a:gd name="connsiteY16" fmla="*/ 122766 h 169333"/>
                  <a:gd name="connsiteX17" fmla="*/ 2324100 w 2760133"/>
                  <a:gd name="connsiteY17" fmla="*/ 122766 h 169333"/>
                  <a:gd name="connsiteX18" fmla="*/ 2713566 w 2760133"/>
                  <a:gd name="connsiteY18" fmla="*/ 122766 h 169333"/>
                  <a:gd name="connsiteX19" fmla="*/ 2717800 w 2760133"/>
                  <a:gd name="connsiteY19" fmla="*/ 165100 h 169333"/>
                  <a:gd name="connsiteX20" fmla="*/ 2760133 w 2760133"/>
                  <a:gd name="connsiteY20" fmla="*/ 169333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0133" h="169333">
                    <a:moveTo>
                      <a:pt x="0" y="0"/>
                    </a:moveTo>
                    <a:lnTo>
                      <a:pt x="317500" y="8466"/>
                    </a:lnTo>
                    <a:lnTo>
                      <a:pt x="825500" y="12700"/>
                    </a:lnTo>
                    <a:cubicBezTo>
                      <a:pt x="839680" y="12918"/>
                      <a:pt x="853895" y="14320"/>
                      <a:pt x="867833" y="16933"/>
                    </a:cubicBezTo>
                    <a:cubicBezTo>
                      <a:pt x="876605" y="18578"/>
                      <a:pt x="884766" y="22578"/>
                      <a:pt x="893233" y="25400"/>
                    </a:cubicBezTo>
                    <a:cubicBezTo>
                      <a:pt x="915556" y="32841"/>
                      <a:pt x="936924" y="41963"/>
                      <a:pt x="960966" y="42333"/>
                    </a:cubicBezTo>
                    <a:lnTo>
                      <a:pt x="1481666" y="46566"/>
                    </a:lnTo>
                    <a:lnTo>
                      <a:pt x="1519766" y="59266"/>
                    </a:lnTo>
                    <a:cubicBezTo>
                      <a:pt x="1523999" y="60677"/>
                      <a:pt x="1475316" y="56444"/>
                      <a:pt x="1532466" y="63500"/>
                    </a:cubicBezTo>
                    <a:lnTo>
                      <a:pt x="1735666" y="71966"/>
                    </a:lnTo>
                    <a:cubicBezTo>
                      <a:pt x="1748366" y="74788"/>
                      <a:pt x="1760915" y="78404"/>
                      <a:pt x="1773766" y="80433"/>
                    </a:cubicBezTo>
                    <a:cubicBezTo>
                      <a:pt x="1804829" y="85338"/>
                      <a:pt x="1873851" y="87706"/>
                      <a:pt x="1896533" y="88900"/>
                    </a:cubicBezTo>
                    <a:cubicBezTo>
                      <a:pt x="1954686" y="108283"/>
                      <a:pt x="1891664" y="88628"/>
                      <a:pt x="2048933" y="97366"/>
                    </a:cubicBezTo>
                    <a:cubicBezTo>
                      <a:pt x="2053389" y="97614"/>
                      <a:pt x="2057179" y="101322"/>
                      <a:pt x="2061633" y="101600"/>
                    </a:cubicBezTo>
                    <a:cubicBezTo>
                      <a:pt x="2102500" y="104154"/>
                      <a:pt x="2143478" y="104422"/>
                      <a:pt x="2184400" y="105833"/>
                    </a:cubicBezTo>
                    <a:cubicBezTo>
                      <a:pt x="2227081" y="120059"/>
                      <a:pt x="2160877" y="98353"/>
                      <a:pt x="2214033" y="114300"/>
                    </a:cubicBezTo>
                    <a:cubicBezTo>
                      <a:pt x="2222581" y="116864"/>
                      <a:pt x="2230508" y="122766"/>
                      <a:pt x="2239433" y="122766"/>
                    </a:cubicBezTo>
                    <a:lnTo>
                      <a:pt x="2324100" y="122766"/>
                    </a:lnTo>
                    <a:lnTo>
                      <a:pt x="2713566" y="122766"/>
                    </a:lnTo>
                    <a:lnTo>
                      <a:pt x="2717800" y="165100"/>
                    </a:lnTo>
                    <a:lnTo>
                      <a:pt x="2760133" y="169333"/>
                    </a:lnTo>
                  </a:path>
                </a:pathLst>
              </a:custGeom>
              <a:noFill/>
              <a:ln w="28575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Forme libre 33">
                <a:extLst>
                  <a:ext uri="{FF2B5EF4-FFF2-40B4-BE49-F238E27FC236}">
                    <a16:creationId xmlns:a16="http://schemas.microsoft.com/office/drawing/2014/main" id="{33DE4143-07F6-CAD4-A6F8-82BBA2A57D6D}"/>
                  </a:ext>
                </a:extLst>
              </p:cNvPr>
              <p:cNvSpPr/>
              <p:nvPr/>
            </p:nvSpPr>
            <p:spPr>
              <a:xfrm>
                <a:off x="1206500" y="1782233"/>
                <a:ext cx="2463800" cy="338667"/>
              </a:xfrm>
              <a:custGeom>
                <a:avLst/>
                <a:gdLst>
                  <a:gd name="connsiteX0" fmla="*/ 0 w 2463800"/>
                  <a:gd name="connsiteY0" fmla="*/ 0 h 338667"/>
                  <a:gd name="connsiteX1" fmla="*/ 554567 w 2463800"/>
                  <a:gd name="connsiteY1" fmla="*/ 12700 h 338667"/>
                  <a:gd name="connsiteX2" fmla="*/ 554567 w 2463800"/>
                  <a:gd name="connsiteY2" fmla="*/ 33867 h 338667"/>
                  <a:gd name="connsiteX3" fmla="*/ 774700 w 2463800"/>
                  <a:gd name="connsiteY3" fmla="*/ 33867 h 338667"/>
                  <a:gd name="connsiteX4" fmla="*/ 778933 w 2463800"/>
                  <a:gd name="connsiteY4" fmla="*/ 50800 h 338667"/>
                  <a:gd name="connsiteX5" fmla="*/ 1236133 w 2463800"/>
                  <a:gd name="connsiteY5" fmla="*/ 55034 h 338667"/>
                  <a:gd name="connsiteX6" fmla="*/ 1236133 w 2463800"/>
                  <a:gd name="connsiteY6" fmla="*/ 105834 h 338667"/>
                  <a:gd name="connsiteX7" fmla="*/ 2319867 w 2463800"/>
                  <a:gd name="connsiteY7" fmla="*/ 118534 h 338667"/>
                  <a:gd name="connsiteX8" fmla="*/ 2324100 w 2463800"/>
                  <a:gd name="connsiteY8" fmla="*/ 338667 h 338667"/>
                  <a:gd name="connsiteX9" fmla="*/ 2463800 w 2463800"/>
                  <a:gd name="connsiteY9" fmla="*/ 338667 h 33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3800" h="338667">
                    <a:moveTo>
                      <a:pt x="0" y="0"/>
                    </a:moveTo>
                    <a:lnTo>
                      <a:pt x="554567" y="12700"/>
                    </a:lnTo>
                    <a:lnTo>
                      <a:pt x="554567" y="33867"/>
                    </a:lnTo>
                    <a:lnTo>
                      <a:pt x="774700" y="33867"/>
                    </a:lnTo>
                    <a:lnTo>
                      <a:pt x="778933" y="50800"/>
                    </a:lnTo>
                    <a:lnTo>
                      <a:pt x="1236133" y="55034"/>
                    </a:lnTo>
                    <a:lnTo>
                      <a:pt x="1236133" y="105834"/>
                    </a:lnTo>
                    <a:lnTo>
                      <a:pt x="2319867" y="118534"/>
                    </a:lnTo>
                    <a:lnTo>
                      <a:pt x="2324100" y="338667"/>
                    </a:lnTo>
                    <a:lnTo>
                      <a:pt x="2463800" y="338667"/>
                    </a:lnTo>
                  </a:path>
                </a:pathLst>
              </a:custGeom>
              <a:noFill/>
              <a:ln w="28575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35" name="Groupe 34">
                <a:extLst>
                  <a:ext uri="{FF2B5EF4-FFF2-40B4-BE49-F238E27FC236}">
                    <a16:creationId xmlns:a16="http://schemas.microsoft.com/office/drawing/2014/main" id="{C7493F48-31D4-8F7F-D25A-1A624D1DCABE}"/>
                  </a:ext>
                </a:extLst>
              </p:cNvPr>
              <p:cNvGrpSpPr/>
              <p:nvPr/>
            </p:nvGrpSpPr>
            <p:grpSpPr>
              <a:xfrm>
                <a:off x="4439501" y="1501781"/>
                <a:ext cx="3369886" cy="2145900"/>
                <a:chOff x="626495" y="1523169"/>
                <a:chExt cx="4959489" cy="2779656"/>
              </a:xfrm>
            </p:grpSpPr>
            <p:sp>
              <p:nvSpPr>
                <p:cNvPr id="36" name="Forme libre 35">
                  <a:extLst>
                    <a:ext uri="{FF2B5EF4-FFF2-40B4-BE49-F238E27FC236}">
                      <a16:creationId xmlns:a16="http://schemas.microsoft.com/office/drawing/2014/main" id="{FAC2BF80-8231-BF62-32A1-1017038151F9}"/>
                    </a:ext>
                  </a:extLst>
                </p:cNvPr>
                <p:cNvSpPr/>
                <p:nvPr/>
              </p:nvSpPr>
              <p:spPr>
                <a:xfrm>
                  <a:off x="1417017" y="1713743"/>
                  <a:ext cx="4148106" cy="2101303"/>
                </a:xfrm>
                <a:custGeom>
                  <a:avLst/>
                  <a:gdLst>
                    <a:gd name="connsiteX0" fmla="*/ 0 w 4148106"/>
                    <a:gd name="connsiteY0" fmla="*/ 0 h 2101303"/>
                    <a:gd name="connsiteX1" fmla="*/ 0 w 4148106"/>
                    <a:gd name="connsiteY1" fmla="*/ 2101303 h 2101303"/>
                    <a:gd name="connsiteX2" fmla="*/ 163502 w 4148106"/>
                    <a:gd name="connsiteY2" fmla="*/ 2101303 h 2101303"/>
                    <a:gd name="connsiteX3" fmla="*/ 4148106 w 4148106"/>
                    <a:gd name="connsiteY3" fmla="*/ 2101303 h 210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8106" h="2101303">
                      <a:moveTo>
                        <a:pt x="0" y="0"/>
                      </a:moveTo>
                      <a:lnTo>
                        <a:pt x="0" y="2101303"/>
                      </a:lnTo>
                      <a:lnTo>
                        <a:pt x="163502" y="2101303"/>
                      </a:lnTo>
                      <a:lnTo>
                        <a:pt x="4148106" y="2101303"/>
                      </a:lnTo>
                    </a:path>
                  </a:pathLst>
                </a:custGeom>
                <a:noFill/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ZoneTexte 36">
                  <a:extLst>
                    <a:ext uri="{FF2B5EF4-FFF2-40B4-BE49-F238E27FC236}">
                      <a16:creationId xmlns:a16="http://schemas.microsoft.com/office/drawing/2014/main" id="{6775EA7D-4785-5E15-554C-DBA1CDCDB4E5}"/>
                    </a:ext>
                  </a:extLst>
                </p:cNvPr>
                <p:cNvSpPr txBox="1"/>
                <p:nvPr/>
              </p:nvSpPr>
              <p:spPr>
                <a:xfrm>
                  <a:off x="889908" y="1702739"/>
                  <a:ext cx="554872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38" name="ZoneTexte 37">
                  <a:extLst>
                    <a:ext uri="{FF2B5EF4-FFF2-40B4-BE49-F238E27FC236}">
                      <a16:creationId xmlns:a16="http://schemas.microsoft.com/office/drawing/2014/main" id="{8E729E16-A245-D006-9A39-544C7B29B89C}"/>
                    </a:ext>
                  </a:extLst>
                </p:cNvPr>
                <p:cNvSpPr txBox="1"/>
                <p:nvPr/>
              </p:nvSpPr>
              <p:spPr>
                <a:xfrm>
                  <a:off x="984272" y="2096354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39" name="ZoneTexte 38">
                  <a:extLst>
                    <a:ext uri="{FF2B5EF4-FFF2-40B4-BE49-F238E27FC236}">
                      <a16:creationId xmlns:a16="http://schemas.microsoft.com/office/drawing/2014/main" id="{96F53BCA-024C-1008-3B40-2DADC09F4F9B}"/>
                    </a:ext>
                  </a:extLst>
                </p:cNvPr>
                <p:cNvSpPr txBox="1"/>
                <p:nvPr/>
              </p:nvSpPr>
              <p:spPr>
                <a:xfrm>
                  <a:off x="984272" y="2489970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40" name="ZoneTexte 39">
                  <a:extLst>
                    <a:ext uri="{FF2B5EF4-FFF2-40B4-BE49-F238E27FC236}">
                      <a16:creationId xmlns:a16="http://schemas.microsoft.com/office/drawing/2014/main" id="{8197FA59-B53D-1392-3E00-25B5A4FC628E}"/>
                    </a:ext>
                  </a:extLst>
                </p:cNvPr>
                <p:cNvSpPr txBox="1"/>
                <p:nvPr/>
              </p:nvSpPr>
              <p:spPr>
                <a:xfrm>
                  <a:off x="984272" y="288358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41" name="ZoneTexte 40">
                  <a:extLst>
                    <a:ext uri="{FF2B5EF4-FFF2-40B4-BE49-F238E27FC236}">
                      <a16:creationId xmlns:a16="http://schemas.microsoft.com/office/drawing/2014/main" id="{6D72F19E-6E30-1391-C135-AC127ED03881}"/>
                    </a:ext>
                  </a:extLst>
                </p:cNvPr>
                <p:cNvSpPr txBox="1"/>
                <p:nvPr/>
              </p:nvSpPr>
              <p:spPr>
                <a:xfrm>
                  <a:off x="984272" y="3277202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42" name="ZoneTexte 41">
                  <a:extLst>
                    <a:ext uri="{FF2B5EF4-FFF2-40B4-BE49-F238E27FC236}">
                      <a16:creationId xmlns:a16="http://schemas.microsoft.com/office/drawing/2014/main" id="{86FEE1A7-0B05-32E5-EE36-05AF30BCE6BF}"/>
                    </a:ext>
                  </a:extLst>
                </p:cNvPr>
                <p:cNvSpPr txBox="1"/>
                <p:nvPr/>
              </p:nvSpPr>
              <p:spPr>
                <a:xfrm>
                  <a:off x="1078639" y="3670818"/>
                  <a:ext cx="366140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43" name="ZoneTexte 42">
                  <a:extLst>
                    <a:ext uri="{FF2B5EF4-FFF2-40B4-BE49-F238E27FC236}">
                      <a16:creationId xmlns:a16="http://schemas.microsoft.com/office/drawing/2014/main" id="{11AAB805-852D-AE92-46CB-7E2880402077}"/>
                    </a:ext>
                  </a:extLst>
                </p:cNvPr>
                <p:cNvSpPr txBox="1"/>
                <p:nvPr/>
              </p:nvSpPr>
              <p:spPr>
                <a:xfrm>
                  <a:off x="1241775" y="3810098"/>
                  <a:ext cx="366140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44" name="ZoneTexte 43">
                  <a:extLst>
                    <a:ext uri="{FF2B5EF4-FFF2-40B4-BE49-F238E27FC236}">
                      <a16:creationId xmlns:a16="http://schemas.microsoft.com/office/drawing/2014/main" id="{51303CBB-66A1-01DE-8CE5-DDA9CA95914F}"/>
                    </a:ext>
                  </a:extLst>
                </p:cNvPr>
                <p:cNvSpPr txBox="1"/>
                <p:nvPr/>
              </p:nvSpPr>
              <p:spPr>
                <a:xfrm>
                  <a:off x="2484441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45" name="ZoneTexte 44">
                  <a:extLst>
                    <a:ext uri="{FF2B5EF4-FFF2-40B4-BE49-F238E27FC236}">
                      <a16:creationId xmlns:a16="http://schemas.microsoft.com/office/drawing/2014/main" id="{21E27A52-A141-7563-6F0E-E2518FAEAC42}"/>
                    </a:ext>
                  </a:extLst>
                </p:cNvPr>
                <p:cNvSpPr txBox="1"/>
                <p:nvPr/>
              </p:nvSpPr>
              <p:spPr>
                <a:xfrm>
                  <a:off x="3762178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46" name="ZoneTexte 45">
                  <a:extLst>
                    <a:ext uri="{FF2B5EF4-FFF2-40B4-BE49-F238E27FC236}">
                      <a16:creationId xmlns:a16="http://schemas.microsoft.com/office/drawing/2014/main" id="{ABF445C7-8ED7-4115-C331-789AE3FE1B59}"/>
                    </a:ext>
                  </a:extLst>
                </p:cNvPr>
                <p:cNvSpPr txBox="1"/>
                <p:nvPr/>
              </p:nvSpPr>
              <p:spPr>
                <a:xfrm>
                  <a:off x="5070194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47" name="ZoneTexte 46">
                  <a:extLst>
                    <a:ext uri="{FF2B5EF4-FFF2-40B4-BE49-F238E27FC236}">
                      <a16:creationId xmlns:a16="http://schemas.microsoft.com/office/drawing/2014/main" id="{7726F92A-8262-4C8A-1371-92753EEA5919}"/>
                    </a:ext>
                  </a:extLst>
                </p:cNvPr>
                <p:cNvSpPr txBox="1"/>
                <p:nvPr/>
              </p:nvSpPr>
              <p:spPr>
                <a:xfrm rot="16200000">
                  <a:off x="-512942" y="2662606"/>
                  <a:ext cx="2595945" cy="317071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Proportion de survie sans maladie (%)</a:t>
                  </a:r>
                </a:p>
              </p:txBody>
            </p:sp>
            <p:sp>
              <p:nvSpPr>
                <p:cNvPr id="48" name="ZoneTexte 47">
                  <a:extLst>
                    <a:ext uri="{FF2B5EF4-FFF2-40B4-BE49-F238E27FC236}">
                      <a16:creationId xmlns:a16="http://schemas.microsoft.com/office/drawing/2014/main" id="{38989958-E875-0139-0F79-77A5B7DCB91A}"/>
                    </a:ext>
                  </a:extLst>
                </p:cNvPr>
                <p:cNvSpPr txBox="1"/>
                <p:nvPr/>
              </p:nvSpPr>
              <p:spPr>
                <a:xfrm>
                  <a:off x="2347771" y="4043687"/>
                  <a:ext cx="2137865" cy="259138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Temps depuis le début TNT (m)</a:t>
                  </a:r>
                </a:p>
              </p:txBody>
            </p:sp>
            <p:sp>
              <p:nvSpPr>
                <p:cNvPr id="49" name="ZoneTexte 48">
                  <a:extLst>
                    <a:ext uri="{FF2B5EF4-FFF2-40B4-BE49-F238E27FC236}">
                      <a16:creationId xmlns:a16="http://schemas.microsoft.com/office/drawing/2014/main" id="{9D47B6D3-98C0-E1CA-D35A-83EA87658D3D}"/>
                    </a:ext>
                  </a:extLst>
                </p:cNvPr>
                <p:cNvSpPr txBox="1"/>
                <p:nvPr/>
              </p:nvSpPr>
              <p:spPr>
                <a:xfrm>
                  <a:off x="1524178" y="3070068"/>
                  <a:ext cx="3197124" cy="657810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Taux de survie sans maladie à 2 ans</a:t>
                  </a:r>
                  <a:b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</a:b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SCRT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</a:t>
                  </a: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70% 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(61%, 81%)</a:t>
                  </a:r>
                  <a:b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</a:b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LCRT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</a:t>
                  </a: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78% 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(72%, 83%)</a:t>
                  </a:r>
                </a:p>
              </p:txBody>
            </p:sp>
            <p:sp>
              <p:nvSpPr>
                <p:cNvPr id="50" name="ZoneTexte 49">
                  <a:extLst>
                    <a:ext uri="{FF2B5EF4-FFF2-40B4-BE49-F238E27FC236}">
                      <a16:creationId xmlns:a16="http://schemas.microsoft.com/office/drawing/2014/main" id="{2908E8A8-2E29-9B32-C35F-99C2B5DB345B}"/>
                    </a:ext>
                  </a:extLst>
                </p:cNvPr>
                <p:cNvSpPr txBox="1"/>
                <p:nvPr/>
              </p:nvSpPr>
              <p:spPr>
                <a:xfrm>
                  <a:off x="4526566" y="2686661"/>
                  <a:ext cx="840331" cy="338872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SCRT</a:t>
                  </a:r>
                  <a:endPara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ZoneTexte 50">
                  <a:extLst>
                    <a:ext uri="{FF2B5EF4-FFF2-40B4-BE49-F238E27FC236}">
                      <a16:creationId xmlns:a16="http://schemas.microsoft.com/office/drawing/2014/main" id="{16FDE259-92F8-4EF1-08E1-D15992AF4F5B}"/>
                    </a:ext>
                  </a:extLst>
                </p:cNvPr>
                <p:cNvSpPr txBox="1"/>
                <p:nvPr/>
              </p:nvSpPr>
              <p:spPr>
                <a:xfrm>
                  <a:off x="4757449" y="1958375"/>
                  <a:ext cx="828535" cy="338872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LCRT</a:t>
                  </a:r>
                  <a:endPara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" name="ZoneTexte 51">
                <a:extLst>
                  <a:ext uri="{FF2B5EF4-FFF2-40B4-BE49-F238E27FC236}">
                    <a16:creationId xmlns:a16="http://schemas.microsoft.com/office/drawing/2014/main" id="{49DF6E04-B576-0F52-A087-C65A8BCE9494}"/>
                  </a:ext>
                </a:extLst>
              </p:cNvPr>
              <p:cNvSpPr txBox="1"/>
              <p:nvPr/>
            </p:nvSpPr>
            <p:spPr>
              <a:xfrm>
                <a:off x="4465442" y="1307319"/>
                <a:ext cx="553819" cy="27699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200" b="1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SSR</a:t>
                </a:r>
                <a:endPara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53" name="Forme libre 52">
                <a:extLst>
                  <a:ext uri="{FF2B5EF4-FFF2-40B4-BE49-F238E27FC236}">
                    <a16:creationId xmlns:a16="http://schemas.microsoft.com/office/drawing/2014/main" id="{DCC66570-384C-7429-725A-73DF5AF31705}"/>
                  </a:ext>
                </a:extLst>
              </p:cNvPr>
              <p:cNvSpPr/>
              <p:nvPr/>
            </p:nvSpPr>
            <p:spPr>
              <a:xfrm>
                <a:off x="5017376" y="1761797"/>
                <a:ext cx="2735317" cy="429610"/>
              </a:xfrm>
              <a:custGeom>
                <a:avLst/>
                <a:gdLst>
                  <a:gd name="connsiteX0" fmla="*/ 0 w 2735317"/>
                  <a:gd name="connsiteY0" fmla="*/ 0 h 429610"/>
                  <a:gd name="connsiteX1" fmla="*/ 0 w 2735317"/>
                  <a:gd name="connsiteY1" fmla="*/ 0 h 429610"/>
                  <a:gd name="connsiteX2" fmla="*/ 31531 w 2735317"/>
                  <a:gd name="connsiteY2" fmla="*/ 11824 h 429610"/>
                  <a:gd name="connsiteX3" fmla="*/ 43355 w 2735317"/>
                  <a:gd name="connsiteY3" fmla="*/ 15765 h 429610"/>
                  <a:gd name="connsiteX4" fmla="*/ 67003 w 2735317"/>
                  <a:gd name="connsiteY4" fmla="*/ 19706 h 429610"/>
                  <a:gd name="connsiteX5" fmla="*/ 405962 w 2735317"/>
                  <a:gd name="connsiteY5" fmla="*/ 23648 h 429610"/>
                  <a:gd name="connsiteX6" fmla="*/ 429610 w 2735317"/>
                  <a:gd name="connsiteY6" fmla="*/ 31531 h 429610"/>
                  <a:gd name="connsiteX7" fmla="*/ 441434 w 2735317"/>
                  <a:gd name="connsiteY7" fmla="*/ 39413 h 429610"/>
                  <a:gd name="connsiteX8" fmla="*/ 465083 w 2735317"/>
                  <a:gd name="connsiteY8" fmla="*/ 47296 h 429610"/>
                  <a:gd name="connsiteX9" fmla="*/ 500555 w 2735317"/>
                  <a:gd name="connsiteY9" fmla="*/ 59120 h 429610"/>
                  <a:gd name="connsiteX10" fmla="*/ 536027 w 2735317"/>
                  <a:gd name="connsiteY10" fmla="*/ 70944 h 429610"/>
                  <a:gd name="connsiteX11" fmla="*/ 547852 w 2735317"/>
                  <a:gd name="connsiteY11" fmla="*/ 74886 h 429610"/>
                  <a:gd name="connsiteX12" fmla="*/ 614855 w 2735317"/>
                  <a:gd name="connsiteY12" fmla="*/ 82769 h 429610"/>
                  <a:gd name="connsiteX13" fmla="*/ 646386 w 2735317"/>
                  <a:gd name="connsiteY13" fmla="*/ 86710 h 429610"/>
                  <a:gd name="connsiteX14" fmla="*/ 709448 w 2735317"/>
                  <a:gd name="connsiteY14" fmla="*/ 94593 h 429610"/>
                  <a:gd name="connsiteX15" fmla="*/ 740979 w 2735317"/>
                  <a:gd name="connsiteY15" fmla="*/ 98534 h 429610"/>
                  <a:gd name="connsiteX16" fmla="*/ 780393 w 2735317"/>
                  <a:gd name="connsiteY16" fmla="*/ 110358 h 429610"/>
                  <a:gd name="connsiteX17" fmla="*/ 831631 w 2735317"/>
                  <a:gd name="connsiteY17" fmla="*/ 126124 h 429610"/>
                  <a:gd name="connsiteX18" fmla="*/ 851338 w 2735317"/>
                  <a:gd name="connsiteY18" fmla="*/ 130065 h 429610"/>
                  <a:gd name="connsiteX19" fmla="*/ 985345 w 2735317"/>
                  <a:gd name="connsiteY19" fmla="*/ 134006 h 429610"/>
                  <a:gd name="connsiteX20" fmla="*/ 1016876 w 2735317"/>
                  <a:gd name="connsiteY20" fmla="*/ 141889 h 429610"/>
                  <a:gd name="connsiteX21" fmla="*/ 1040524 w 2735317"/>
                  <a:gd name="connsiteY21" fmla="*/ 149772 h 429610"/>
                  <a:gd name="connsiteX22" fmla="*/ 1056290 w 2735317"/>
                  <a:gd name="connsiteY22" fmla="*/ 153713 h 429610"/>
                  <a:gd name="connsiteX23" fmla="*/ 1091762 w 2735317"/>
                  <a:gd name="connsiteY23" fmla="*/ 165537 h 429610"/>
                  <a:gd name="connsiteX24" fmla="*/ 1150883 w 2735317"/>
                  <a:gd name="connsiteY24" fmla="*/ 185244 h 429610"/>
                  <a:gd name="connsiteX25" fmla="*/ 1363717 w 2735317"/>
                  <a:gd name="connsiteY25" fmla="*/ 256189 h 429610"/>
                  <a:gd name="connsiteX26" fmla="*/ 1434662 w 2735317"/>
                  <a:gd name="connsiteY26" fmla="*/ 279837 h 429610"/>
                  <a:gd name="connsiteX27" fmla="*/ 1458310 w 2735317"/>
                  <a:gd name="connsiteY27" fmla="*/ 287720 h 429610"/>
                  <a:gd name="connsiteX28" fmla="*/ 1470134 w 2735317"/>
                  <a:gd name="connsiteY28" fmla="*/ 291662 h 429610"/>
                  <a:gd name="connsiteX29" fmla="*/ 1485900 w 2735317"/>
                  <a:gd name="connsiteY29" fmla="*/ 295603 h 429610"/>
                  <a:gd name="connsiteX30" fmla="*/ 1497724 w 2735317"/>
                  <a:gd name="connsiteY30" fmla="*/ 299544 h 429610"/>
                  <a:gd name="connsiteX31" fmla="*/ 1588376 w 2735317"/>
                  <a:gd name="connsiteY31" fmla="*/ 307427 h 429610"/>
                  <a:gd name="connsiteX32" fmla="*/ 1647496 w 2735317"/>
                  <a:gd name="connsiteY32" fmla="*/ 311369 h 429610"/>
                  <a:gd name="connsiteX33" fmla="*/ 1686910 w 2735317"/>
                  <a:gd name="connsiteY33" fmla="*/ 323193 h 429610"/>
                  <a:gd name="connsiteX34" fmla="*/ 1698734 w 2735317"/>
                  <a:gd name="connsiteY34" fmla="*/ 327134 h 429610"/>
                  <a:gd name="connsiteX35" fmla="*/ 1710558 w 2735317"/>
                  <a:gd name="connsiteY35" fmla="*/ 331075 h 429610"/>
                  <a:gd name="connsiteX36" fmla="*/ 1730265 w 2735317"/>
                  <a:gd name="connsiteY36" fmla="*/ 335017 h 429610"/>
                  <a:gd name="connsiteX37" fmla="*/ 1753914 w 2735317"/>
                  <a:gd name="connsiteY37" fmla="*/ 342900 h 429610"/>
                  <a:gd name="connsiteX38" fmla="*/ 1777562 w 2735317"/>
                  <a:gd name="connsiteY38" fmla="*/ 350782 h 429610"/>
                  <a:gd name="connsiteX39" fmla="*/ 1848507 w 2735317"/>
                  <a:gd name="connsiteY39" fmla="*/ 374431 h 429610"/>
                  <a:gd name="connsiteX40" fmla="*/ 1872155 w 2735317"/>
                  <a:gd name="connsiteY40" fmla="*/ 382313 h 429610"/>
                  <a:gd name="connsiteX41" fmla="*/ 1883979 w 2735317"/>
                  <a:gd name="connsiteY41" fmla="*/ 386255 h 429610"/>
                  <a:gd name="connsiteX42" fmla="*/ 1935217 w 2735317"/>
                  <a:gd name="connsiteY42" fmla="*/ 398079 h 429610"/>
                  <a:gd name="connsiteX43" fmla="*/ 1962807 w 2735317"/>
                  <a:gd name="connsiteY43" fmla="*/ 402020 h 429610"/>
                  <a:gd name="connsiteX44" fmla="*/ 1974631 w 2735317"/>
                  <a:gd name="connsiteY44" fmla="*/ 405962 h 429610"/>
                  <a:gd name="connsiteX45" fmla="*/ 2144110 w 2735317"/>
                  <a:gd name="connsiteY45" fmla="*/ 409903 h 429610"/>
                  <a:gd name="connsiteX46" fmla="*/ 2254469 w 2735317"/>
                  <a:gd name="connsiteY46" fmla="*/ 409903 h 429610"/>
                  <a:gd name="connsiteX47" fmla="*/ 2270234 w 2735317"/>
                  <a:gd name="connsiteY47" fmla="*/ 429610 h 429610"/>
                  <a:gd name="connsiteX48" fmla="*/ 2735317 w 2735317"/>
                  <a:gd name="connsiteY48" fmla="*/ 429610 h 42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735317" h="429610">
                    <a:moveTo>
                      <a:pt x="0" y="0"/>
                    </a:moveTo>
                    <a:lnTo>
                      <a:pt x="0" y="0"/>
                    </a:lnTo>
                    <a:lnTo>
                      <a:pt x="31531" y="11824"/>
                    </a:lnTo>
                    <a:cubicBezTo>
                      <a:pt x="35435" y="13244"/>
                      <a:pt x="39299" y="14864"/>
                      <a:pt x="43355" y="15765"/>
                    </a:cubicBezTo>
                    <a:cubicBezTo>
                      <a:pt x="51156" y="17498"/>
                      <a:pt x="59014" y="19532"/>
                      <a:pt x="67003" y="19706"/>
                    </a:cubicBezTo>
                    <a:cubicBezTo>
                      <a:pt x="179970" y="22162"/>
                      <a:pt x="292976" y="22334"/>
                      <a:pt x="405962" y="23648"/>
                    </a:cubicBezTo>
                    <a:cubicBezTo>
                      <a:pt x="413845" y="26276"/>
                      <a:pt x="422696" y="26922"/>
                      <a:pt x="429610" y="31531"/>
                    </a:cubicBezTo>
                    <a:cubicBezTo>
                      <a:pt x="433551" y="34158"/>
                      <a:pt x="437105" y="37489"/>
                      <a:pt x="441434" y="39413"/>
                    </a:cubicBezTo>
                    <a:cubicBezTo>
                      <a:pt x="449027" y="42788"/>
                      <a:pt x="457200" y="44668"/>
                      <a:pt x="465083" y="47296"/>
                    </a:cubicBezTo>
                    <a:lnTo>
                      <a:pt x="500555" y="59120"/>
                    </a:lnTo>
                    <a:lnTo>
                      <a:pt x="536027" y="70944"/>
                    </a:lnTo>
                    <a:cubicBezTo>
                      <a:pt x="539969" y="72258"/>
                      <a:pt x="543778" y="74071"/>
                      <a:pt x="547852" y="74886"/>
                    </a:cubicBezTo>
                    <a:cubicBezTo>
                      <a:pt x="586878" y="82691"/>
                      <a:pt x="551891" y="76472"/>
                      <a:pt x="614855" y="82769"/>
                    </a:cubicBezTo>
                    <a:cubicBezTo>
                      <a:pt x="625395" y="83823"/>
                      <a:pt x="635876" y="85396"/>
                      <a:pt x="646386" y="86710"/>
                    </a:cubicBezTo>
                    <a:cubicBezTo>
                      <a:pt x="675494" y="96412"/>
                      <a:pt x="649809" y="88913"/>
                      <a:pt x="709448" y="94593"/>
                    </a:cubicBezTo>
                    <a:cubicBezTo>
                      <a:pt x="719992" y="95597"/>
                      <a:pt x="730531" y="96793"/>
                      <a:pt x="740979" y="98534"/>
                    </a:cubicBezTo>
                    <a:cubicBezTo>
                      <a:pt x="752896" y="100520"/>
                      <a:pt x="769874" y="106851"/>
                      <a:pt x="780393" y="110358"/>
                    </a:cubicBezTo>
                    <a:cubicBezTo>
                      <a:pt x="797384" y="116022"/>
                      <a:pt x="814120" y="122233"/>
                      <a:pt x="831631" y="126124"/>
                    </a:cubicBezTo>
                    <a:cubicBezTo>
                      <a:pt x="838171" y="127577"/>
                      <a:pt x="844648" y="129722"/>
                      <a:pt x="851338" y="130065"/>
                    </a:cubicBezTo>
                    <a:cubicBezTo>
                      <a:pt x="895968" y="132353"/>
                      <a:pt x="940676" y="132692"/>
                      <a:pt x="985345" y="134006"/>
                    </a:cubicBezTo>
                    <a:cubicBezTo>
                      <a:pt x="995855" y="136634"/>
                      <a:pt x="1006598" y="138463"/>
                      <a:pt x="1016876" y="141889"/>
                    </a:cubicBezTo>
                    <a:cubicBezTo>
                      <a:pt x="1024759" y="144517"/>
                      <a:pt x="1032463" y="147757"/>
                      <a:pt x="1040524" y="149772"/>
                    </a:cubicBezTo>
                    <a:cubicBezTo>
                      <a:pt x="1045779" y="151086"/>
                      <a:pt x="1051101" y="152156"/>
                      <a:pt x="1056290" y="153713"/>
                    </a:cubicBezTo>
                    <a:cubicBezTo>
                      <a:pt x="1068228" y="157294"/>
                      <a:pt x="1079938" y="161596"/>
                      <a:pt x="1091762" y="165537"/>
                    </a:cubicBezTo>
                    <a:lnTo>
                      <a:pt x="1150883" y="185244"/>
                    </a:lnTo>
                    <a:lnTo>
                      <a:pt x="1363717" y="256189"/>
                    </a:lnTo>
                    <a:lnTo>
                      <a:pt x="1434662" y="279837"/>
                    </a:lnTo>
                    <a:lnTo>
                      <a:pt x="1458310" y="287720"/>
                    </a:lnTo>
                    <a:cubicBezTo>
                      <a:pt x="1462251" y="289034"/>
                      <a:pt x="1466103" y="290654"/>
                      <a:pt x="1470134" y="291662"/>
                    </a:cubicBezTo>
                    <a:cubicBezTo>
                      <a:pt x="1475389" y="292976"/>
                      <a:pt x="1480691" y="294115"/>
                      <a:pt x="1485900" y="295603"/>
                    </a:cubicBezTo>
                    <a:cubicBezTo>
                      <a:pt x="1489895" y="296744"/>
                      <a:pt x="1493694" y="298536"/>
                      <a:pt x="1497724" y="299544"/>
                    </a:cubicBezTo>
                    <a:cubicBezTo>
                      <a:pt x="1529914" y="307592"/>
                      <a:pt x="1548721" y="305024"/>
                      <a:pt x="1588376" y="307427"/>
                    </a:cubicBezTo>
                    <a:lnTo>
                      <a:pt x="1647496" y="311369"/>
                    </a:lnTo>
                    <a:cubicBezTo>
                      <a:pt x="1671326" y="317326"/>
                      <a:pt x="1658118" y="313596"/>
                      <a:pt x="1686910" y="323193"/>
                    </a:cubicBezTo>
                    <a:lnTo>
                      <a:pt x="1698734" y="327134"/>
                    </a:lnTo>
                    <a:cubicBezTo>
                      <a:pt x="1702675" y="328448"/>
                      <a:pt x="1706484" y="330260"/>
                      <a:pt x="1710558" y="331075"/>
                    </a:cubicBezTo>
                    <a:cubicBezTo>
                      <a:pt x="1717127" y="332389"/>
                      <a:pt x="1723802" y="333254"/>
                      <a:pt x="1730265" y="335017"/>
                    </a:cubicBezTo>
                    <a:cubicBezTo>
                      <a:pt x="1738282" y="337203"/>
                      <a:pt x="1746031" y="340272"/>
                      <a:pt x="1753914" y="342900"/>
                    </a:cubicBezTo>
                    <a:lnTo>
                      <a:pt x="1777562" y="350782"/>
                    </a:lnTo>
                    <a:lnTo>
                      <a:pt x="1848507" y="374431"/>
                    </a:lnTo>
                    <a:lnTo>
                      <a:pt x="1872155" y="382313"/>
                    </a:lnTo>
                    <a:cubicBezTo>
                      <a:pt x="1876096" y="383627"/>
                      <a:pt x="1879948" y="385247"/>
                      <a:pt x="1883979" y="386255"/>
                    </a:cubicBezTo>
                    <a:cubicBezTo>
                      <a:pt x="1902367" y="390852"/>
                      <a:pt x="1917033" y="395048"/>
                      <a:pt x="1935217" y="398079"/>
                    </a:cubicBezTo>
                    <a:cubicBezTo>
                      <a:pt x="1944381" y="399606"/>
                      <a:pt x="1953610" y="400706"/>
                      <a:pt x="1962807" y="402020"/>
                    </a:cubicBezTo>
                    <a:cubicBezTo>
                      <a:pt x="1966748" y="403334"/>
                      <a:pt x="1970636" y="404821"/>
                      <a:pt x="1974631" y="405962"/>
                    </a:cubicBezTo>
                    <a:cubicBezTo>
                      <a:pt x="2031913" y="422329"/>
                      <a:pt x="2062459" y="409903"/>
                      <a:pt x="2144110" y="409903"/>
                    </a:cubicBezTo>
                    <a:lnTo>
                      <a:pt x="2254469" y="409903"/>
                    </a:lnTo>
                    <a:lnTo>
                      <a:pt x="2270234" y="429610"/>
                    </a:lnTo>
                    <a:lnTo>
                      <a:pt x="2735317" y="429610"/>
                    </a:lnTo>
                  </a:path>
                </a:pathLst>
              </a:custGeom>
              <a:noFill/>
              <a:ln w="28575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4" name="Forme libre 53">
                <a:extLst>
                  <a:ext uri="{FF2B5EF4-FFF2-40B4-BE49-F238E27FC236}">
                    <a16:creationId xmlns:a16="http://schemas.microsoft.com/office/drawing/2014/main" id="{7A6AFBA4-F6F2-8FC5-9BA2-CFF9049EEBBD}"/>
                  </a:ext>
                </a:extLst>
              </p:cNvPr>
              <p:cNvSpPr/>
              <p:nvPr/>
            </p:nvSpPr>
            <p:spPr>
              <a:xfrm>
                <a:off x="5025259" y="1757855"/>
                <a:ext cx="2435772" cy="614855"/>
              </a:xfrm>
              <a:custGeom>
                <a:avLst/>
                <a:gdLst>
                  <a:gd name="connsiteX0" fmla="*/ 0 w 2435772"/>
                  <a:gd name="connsiteY0" fmla="*/ 0 h 614855"/>
                  <a:gd name="connsiteX1" fmla="*/ 0 w 2435772"/>
                  <a:gd name="connsiteY1" fmla="*/ 0 h 614855"/>
                  <a:gd name="connsiteX2" fmla="*/ 31531 w 2435772"/>
                  <a:gd name="connsiteY2" fmla="*/ 15766 h 614855"/>
                  <a:gd name="connsiteX3" fmla="*/ 43355 w 2435772"/>
                  <a:gd name="connsiteY3" fmla="*/ 19707 h 614855"/>
                  <a:gd name="connsiteX4" fmla="*/ 492672 w 2435772"/>
                  <a:gd name="connsiteY4" fmla="*/ 23648 h 614855"/>
                  <a:gd name="connsiteX5" fmla="*/ 500555 w 2435772"/>
                  <a:gd name="connsiteY5" fmla="*/ 35473 h 614855"/>
                  <a:gd name="connsiteX6" fmla="*/ 555734 w 2435772"/>
                  <a:gd name="connsiteY6" fmla="*/ 47297 h 614855"/>
                  <a:gd name="connsiteX7" fmla="*/ 563617 w 2435772"/>
                  <a:gd name="connsiteY7" fmla="*/ 74886 h 614855"/>
                  <a:gd name="connsiteX8" fmla="*/ 575441 w 2435772"/>
                  <a:gd name="connsiteY8" fmla="*/ 78828 h 614855"/>
                  <a:gd name="connsiteX9" fmla="*/ 610913 w 2435772"/>
                  <a:gd name="connsiteY9" fmla="*/ 82769 h 614855"/>
                  <a:gd name="connsiteX10" fmla="*/ 638503 w 2435772"/>
                  <a:gd name="connsiteY10" fmla="*/ 86711 h 614855"/>
                  <a:gd name="connsiteX11" fmla="*/ 673975 w 2435772"/>
                  <a:gd name="connsiteY11" fmla="*/ 98535 h 614855"/>
                  <a:gd name="connsiteX12" fmla="*/ 685800 w 2435772"/>
                  <a:gd name="connsiteY12" fmla="*/ 102476 h 614855"/>
                  <a:gd name="connsiteX13" fmla="*/ 709448 w 2435772"/>
                  <a:gd name="connsiteY13" fmla="*/ 114300 h 614855"/>
                  <a:gd name="connsiteX14" fmla="*/ 733096 w 2435772"/>
                  <a:gd name="connsiteY14" fmla="*/ 126124 h 614855"/>
                  <a:gd name="connsiteX15" fmla="*/ 740979 w 2435772"/>
                  <a:gd name="connsiteY15" fmla="*/ 137948 h 614855"/>
                  <a:gd name="connsiteX16" fmla="*/ 752803 w 2435772"/>
                  <a:gd name="connsiteY16" fmla="*/ 145831 h 614855"/>
                  <a:gd name="connsiteX17" fmla="*/ 764627 w 2435772"/>
                  <a:gd name="connsiteY17" fmla="*/ 169479 h 614855"/>
                  <a:gd name="connsiteX18" fmla="*/ 807982 w 2435772"/>
                  <a:gd name="connsiteY18" fmla="*/ 181304 h 614855"/>
                  <a:gd name="connsiteX19" fmla="*/ 815865 w 2435772"/>
                  <a:gd name="connsiteY19" fmla="*/ 193128 h 614855"/>
                  <a:gd name="connsiteX20" fmla="*/ 819807 w 2435772"/>
                  <a:gd name="connsiteY20" fmla="*/ 208893 h 614855"/>
                  <a:gd name="connsiteX21" fmla="*/ 831631 w 2435772"/>
                  <a:gd name="connsiteY21" fmla="*/ 212835 h 614855"/>
                  <a:gd name="connsiteX22" fmla="*/ 867103 w 2435772"/>
                  <a:gd name="connsiteY22" fmla="*/ 216776 h 614855"/>
                  <a:gd name="connsiteX23" fmla="*/ 878927 w 2435772"/>
                  <a:gd name="connsiteY23" fmla="*/ 220717 h 614855"/>
                  <a:gd name="connsiteX24" fmla="*/ 886810 w 2435772"/>
                  <a:gd name="connsiteY24" fmla="*/ 244366 h 614855"/>
                  <a:gd name="connsiteX25" fmla="*/ 969579 w 2435772"/>
                  <a:gd name="connsiteY25" fmla="*/ 248307 h 614855"/>
                  <a:gd name="connsiteX26" fmla="*/ 973520 w 2435772"/>
                  <a:gd name="connsiteY26" fmla="*/ 268014 h 614855"/>
                  <a:gd name="connsiteX27" fmla="*/ 1064172 w 2435772"/>
                  <a:gd name="connsiteY27" fmla="*/ 268014 h 614855"/>
                  <a:gd name="connsiteX28" fmla="*/ 1064172 w 2435772"/>
                  <a:gd name="connsiteY28" fmla="*/ 295604 h 614855"/>
                  <a:gd name="connsiteX29" fmla="*/ 1225769 w 2435772"/>
                  <a:gd name="connsiteY29" fmla="*/ 295604 h 614855"/>
                  <a:gd name="connsiteX30" fmla="*/ 1225769 w 2435772"/>
                  <a:gd name="connsiteY30" fmla="*/ 342900 h 614855"/>
                  <a:gd name="connsiteX31" fmla="*/ 1430720 w 2435772"/>
                  <a:gd name="connsiteY31" fmla="*/ 342900 h 614855"/>
                  <a:gd name="connsiteX32" fmla="*/ 1430720 w 2435772"/>
                  <a:gd name="connsiteY32" fmla="*/ 382314 h 614855"/>
                  <a:gd name="connsiteX33" fmla="*/ 1548962 w 2435772"/>
                  <a:gd name="connsiteY33" fmla="*/ 382314 h 614855"/>
                  <a:gd name="connsiteX34" fmla="*/ 1548962 w 2435772"/>
                  <a:gd name="connsiteY34" fmla="*/ 417786 h 614855"/>
                  <a:gd name="connsiteX35" fmla="*/ 1623848 w 2435772"/>
                  <a:gd name="connsiteY35" fmla="*/ 417786 h 614855"/>
                  <a:gd name="connsiteX36" fmla="*/ 1623848 w 2435772"/>
                  <a:gd name="connsiteY36" fmla="*/ 453259 h 614855"/>
                  <a:gd name="connsiteX37" fmla="*/ 1844565 w 2435772"/>
                  <a:gd name="connsiteY37" fmla="*/ 453259 h 614855"/>
                  <a:gd name="connsiteX38" fmla="*/ 1844565 w 2435772"/>
                  <a:gd name="connsiteY38" fmla="*/ 476907 h 614855"/>
                  <a:gd name="connsiteX39" fmla="*/ 2002220 w 2435772"/>
                  <a:gd name="connsiteY39" fmla="*/ 476907 h 614855"/>
                  <a:gd name="connsiteX40" fmla="*/ 2002220 w 2435772"/>
                  <a:gd name="connsiteY40" fmla="*/ 528145 h 614855"/>
                  <a:gd name="connsiteX41" fmla="*/ 2187465 w 2435772"/>
                  <a:gd name="connsiteY41" fmla="*/ 528145 h 614855"/>
                  <a:gd name="connsiteX42" fmla="*/ 2187465 w 2435772"/>
                  <a:gd name="connsiteY42" fmla="*/ 614855 h 614855"/>
                  <a:gd name="connsiteX43" fmla="*/ 2435772 w 2435772"/>
                  <a:gd name="connsiteY43" fmla="*/ 614855 h 614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35772" h="614855">
                    <a:moveTo>
                      <a:pt x="0" y="0"/>
                    </a:moveTo>
                    <a:lnTo>
                      <a:pt x="0" y="0"/>
                    </a:lnTo>
                    <a:cubicBezTo>
                      <a:pt x="10510" y="5255"/>
                      <a:pt x="20833" y="10903"/>
                      <a:pt x="31531" y="15766"/>
                    </a:cubicBezTo>
                    <a:cubicBezTo>
                      <a:pt x="35313" y="17485"/>
                      <a:pt x="39201" y="19636"/>
                      <a:pt x="43355" y="19707"/>
                    </a:cubicBezTo>
                    <a:lnTo>
                      <a:pt x="492672" y="23648"/>
                    </a:lnTo>
                    <a:cubicBezTo>
                      <a:pt x="495300" y="27590"/>
                      <a:pt x="497205" y="32123"/>
                      <a:pt x="500555" y="35473"/>
                    </a:cubicBezTo>
                    <a:cubicBezTo>
                      <a:pt x="515689" y="50607"/>
                      <a:pt x="534512" y="45367"/>
                      <a:pt x="555734" y="47297"/>
                    </a:cubicBezTo>
                    <a:cubicBezTo>
                      <a:pt x="555769" y="47436"/>
                      <a:pt x="561731" y="73000"/>
                      <a:pt x="563617" y="74886"/>
                    </a:cubicBezTo>
                    <a:cubicBezTo>
                      <a:pt x="566555" y="77824"/>
                      <a:pt x="571343" y="78145"/>
                      <a:pt x="575441" y="78828"/>
                    </a:cubicBezTo>
                    <a:cubicBezTo>
                      <a:pt x="587176" y="80784"/>
                      <a:pt x="599108" y="81293"/>
                      <a:pt x="610913" y="82769"/>
                    </a:cubicBezTo>
                    <a:cubicBezTo>
                      <a:pt x="620131" y="83921"/>
                      <a:pt x="629306" y="85397"/>
                      <a:pt x="638503" y="86711"/>
                    </a:cubicBezTo>
                    <a:lnTo>
                      <a:pt x="673975" y="98535"/>
                    </a:lnTo>
                    <a:lnTo>
                      <a:pt x="685800" y="102476"/>
                    </a:lnTo>
                    <a:cubicBezTo>
                      <a:pt x="719686" y="125068"/>
                      <a:pt x="676812" y="97982"/>
                      <a:pt x="709448" y="114300"/>
                    </a:cubicBezTo>
                    <a:cubicBezTo>
                      <a:pt x="740009" y="129581"/>
                      <a:pt x="703376" y="116218"/>
                      <a:pt x="733096" y="126124"/>
                    </a:cubicBezTo>
                    <a:cubicBezTo>
                      <a:pt x="735724" y="130065"/>
                      <a:pt x="737629" y="134598"/>
                      <a:pt x="740979" y="137948"/>
                    </a:cubicBezTo>
                    <a:cubicBezTo>
                      <a:pt x="744329" y="141298"/>
                      <a:pt x="749844" y="142132"/>
                      <a:pt x="752803" y="145831"/>
                    </a:cubicBezTo>
                    <a:cubicBezTo>
                      <a:pt x="760964" y="156033"/>
                      <a:pt x="751335" y="161172"/>
                      <a:pt x="764627" y="169479"/>
                    </a:cubicBezTo>
                    <a:cubicBezTo>
                      <a:pt x="774039" y="175362"/>
                      <a:pt x="796729" y="179053"/>
                      <a:pt x="807982" y="181304"/>
                    </a:cubicBezTo>
                    <a:cubicBezTo>
                      <a:pt x="810610" y="185245"/>
                      <a:pt x="813999" y="188774"/>
                      <a:pt x="815865" y="193128"/>
                    </a:cubicBezTo>
                    <a:cubicBezTo>
                      <a:pt x="817999" y="198107"/>
                      <a:pt x="816423" y="204663"/>
                      <a:pt x="819807" y="208893"/>
                    </a:cubicBezTo>
                    <a:cubicBezTo>
                      <a:pt x="822402" y="212137"/>
                      <a:pt x="827533" y="212152"/>
                      <a:pt x="831631" y="212835"/>
                    </a:cubicBezTo>
                    <a:cubicBezTo>
                      <a:pt x="843366" y="214791"/>
                      <a:pt x="855279" y="215462"/>
                      <a:pt x="867103" y="216776"/>
                    </a:cubicBezTo>
                    <a:cubicBezTo>
                      <a:pt x="871044" y="218090"/>
                      <a:pt x="876512" y="217336"/>
                      <a:pt x="878927" y="220717"/>
                    </a:cubicBezTo>
                    <a:cubicBezTo>
                      <a:pt x="883757" y="227479"/>
                      <a:pt x="878510" y="243971"/>
                      <a:pt x="886810" y="244366"/>
                    </a:cubicBezTo>
                    <a:lnTo>
                      <a:pt x="969579" y="248307"/>
                    </a:lnTo>
                    <a:cubicBezTo>
                      <a:pt x="974351" y="262624"/>
                      <a:pt x="973520" y="255977"/>
                      <a:pt x="973520" y="268014"/>
                    </a:cubicBezTo>
                    <a:lnTo>
                      <a:pt x="1064172" y="268014"/>
                    </a:lnTo>
                    <a:lnTo>
                      <a:pt x="1064172" y="295604"/>
                    </a:lnTo>
                    <a:lnTo>
                      <a:pt x="1225769" y="295604"/>
                    </a:lnTo>
                    <a:lnTo>
                      <a:pt x="1225769" y="342900"/>
                    </a:lnTo>
                    <a:lnTo>
                      <a:pt x="1430720" y="342900"/>
                    </a:lnTo>
                    <a:lnTo>
                      <a:pt x="1430720" y="382314"/>
                    </a:lnTo>
                    <a:lnTo>
                      <a:pt x="1548962" y="382314"/>
                    </a:lnTo>
                    <a:lnTo>
                      <a:pt x="1548962" y="417786"/>
                    </a:lnTo>
                    <a:lnTo>
                      <a:pt x="1623848" y="417786"/>
                    </a:lnTo>
                    <a:lnTo>
                      <a:pt x="1623848" y="453259"/>
                    </a:lnTo>
                    <a:lnTo>
                      <a:pt x="1844565" y="453259"/>
                    </a:lnTo>
                    <a:lnTo>
                      <a:pt x="1844565" y="476907"/>
                    </a:lnTo>
                    <a:lnTo>
                      <a:pt x="2002220" y="476907"/>
                    </a:lnTo>
                    <a:lnTo>
                      <a:pt x="2002220" y="528145"/>
                    </a:lnTo>
                    <a:lnTo>
                      <a:pt x="2187465" y="528145"/>
                    </a:lnTo>
                    <a:lnTo>
                      <a:pt x="2187465" y="614855"/>
                    </a:lnTo>
                    <a:lnTo>
                      <a:pt x="2435772" y="614855"/>
                    </a:lnTo>
                  </a:path>
                </a:pathLst>
              </a:custGeom>
              <a:noFill/>
              <a:ln w="28575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Groupe 55">
              <a:extLst>
                <a:ext uri="{FF2B5EF4-FFF2-40B4-BE49-F238E27FC236}">
                  <a16:creationId xmlns:a16="http://schemas.microsoft.com/office/drawing/2014/main" id="{4637ACB0-3D88-2C18-E7F8-6E0A5F010D13}"/>
                </a:ext>
              </a:extLst>
            </p:cNvPr>
            <p:cNvGrpSpPr/>
            <p:nvPr/>
          </p:nvGrpSpPr>
          <p:grpSpPr>
            <a:xfrm>
              <a:off x="632820" y="3573016"/>
              <a:ext cx="7226967" cy="2340364"/>
              <a:chOff x="632820" y="1307319"/>
              <a:chExt cx="7226967" cy="2340364"/>
            </a:xfrm>
          </p:grpSpPr>
          <p:grpSp>
            <p:nvGrpSpPr>
              <p:cNvPr id="57" name="Groupe 56">
                <a:extLst>
                  <a:ext uri="{FF2B5EF4-FFF2-40B4-BE49-F238E27FC236}">
                    <a16:creationId xmlns:a16="http://schemas.microsoft.com/office/drawing/2014/main" id="{5FE004AE-2459-63B8-6D90-CA2E3FAACEB1}"/>
                  </a:ext>
                </a:extLst>
              </p:cNvPr>
              <p:cNvGrpSpPr/>
              <p:nvPr/>
            </p:nvGrpSpPr>
            <p:grpSpPr>
              <a:xfrm>
                <a:off x="632820" y="1566701"/>
                <a:ext cx="3436885" cy="2080978"/>
                <a:chOff x="626501" y="1607263"/>
                <a:chExt cx="5058093" cy="2695562"/>
              </a:xfrm>
            </p:grpSpPr>
            <p:sp>
              <p:nvSpPr>
                <p:cNvPr id="81" name="Forme libre 80">
                  <a:extLst>
                    <a:ext uri="{FF2B5EF4-FFF2-40B4-BE49-F238E27FC236}">
                      <a16:creationId xmlns:a16="http://schemas.microsoft.com/office/drawing/2014/main" id="{57875D21-C55D-8374-0097-842E35545BD4}"/>
                    </a:ext>
                  </a:extLst>
                </p:cNvPr>
                <p:cNvSpPr/>
                <p:nvPr/>
              </p:nvSpPr>
              <p:spPr>
                <a:xfrm>
                  <a:off x="1417017" y="1713743"/>
                  <a:ext cx="4148106" cy="2101303"/>
                </a:xfrm>
                <a:custGeom>
                  <a:avLst/>
                  <a:gdLst>
                    <a:gd name="connsiteX0" fmla="*/ 0 w 4148106"/>
                    <a:gd name="connsiteY0" fmla="*/ 0 h 2101303"/>
                    <a:gd name="connsiteX1" fmla="*/ 0 w 4148106"/>
                    <a:gd name="connsiteY1" fmla="*/ 2101303 h 2101303"/>
                    <a:gd name="connsiteX2" fmla="*/ 163502 w 4148106"/>
                    <a:gd name="connsiteY2" fmla="*/ 2101303 h 2101303"/>
                    <a:gd name="connsiteX3" fmla="*/ 4148106 w 4148106"/>
                    <a:gd name="connsiteY3" fmla="*/ 2101303 h 210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8106" h="2101303">
                      <a:moveTo>
                        <a:pt x="0" y="0"/>
                      </a:moveTo>
                      <a:lnTo>
                        <a:pt x="0" y="2101303"/>
                      </a:lnTo>
                      <a:lnTo>
                        <a:pt x="163502" y="2101303"/>
                      </a:lnTo>
                      <a:lnTo>
                        <a:pt x="4148106" y="2101303"/>
                      </a:lnTo>
                    </a:path>
                  </a:pathLst>
                </a:custGeom>
                <a:noFill/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ZoneTexte 81">
                  <a:extLst>
                    <a:ext uri="{FF2B5EF4-FFF2-40B4-BE49-F238E27FC236}">
                      <a16:creationId xmlns:a16="http://schemas.microsoft.com/office/drawing/2014/main" id="{CB4D0651-3A9B-473D-AEFA-758FB15ECE95}"/>
                    </a:ext>
                  </a:extLst>
                </p:cNvPr>
                <p:cNvSpPr txBox="1"/>
                <p:nvPr/>
              </p:nvSpPr>
              <p:spPr>
                <a:xfrm>
                  <a:off x="984272" y="1702739"/>
                  <a:ext cx="460508" cy="29900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86" name="ZoneTexte 85">
                  <a:extLst>
                    <a:ext uri="{FF2B5EF4-FFF2-40B4-BE49-F238E27FC236}">
                      <a16:creationId xmlns:a16="http://schemas.microsoft.com/office/drawing/2014/main" id="{13D66922-6A3B-1199-3512-9FE5C8C08D5D}"/>
                    </a:ext>
                  </a:extLst>
                </p:cNvPr>
                <p:cNvSpPr txBox="1"/>
                <p:nvPr/>
              </p:nvSpPr>
              <p:spPr>
                <a:xfrm>
                  <a:off x="984272" y="2686779"/>
                  <a:ext cx="460506" cy="29900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87" name="ZoneTexte 86">
                  <a:extLst>
                    <a:ext uri="{FF2B5EF4-FFF2-40B4-BE49-F238E27FC236}">
                      <a16:creationId xmlns:a16="http://schemas.microsoft.com/office/drawing/2014/main" id="{7ECA6A8E-A676-60DD-FE06-081713478EF2}"/>
                    </a:ext>
                  </a:extLst>
                </p:cNvPr>
                <p:cNvSpPr txBox="1"/>
                <p:nvPr/>
              </p:nvSpPr>
              <p:spPr>
                <a:xfrm>
                  <a:off x="1078639" y="3670818"/>
                  <a:ext cx="366140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88" name="ZoneTexte 87">
                  <a:extLst>
                    <a:ext uri="{FF2B5EF4-FFF2-40B4-BE49-F238E27FC236}">
                      <a16:creationId xmlns:a16="http://schemas.microsoft.com/office/drawing/2014/main" id="{19E15E9B-C598-A831-CB1A-0310FC53A073}"/>
                    </a:ext>
                  </a:extLst>
                </p:cNvPr>
                <p:cNvSpPr txBox="1"/>
                <p:nvPr/>
              </p:nvSpPr>
              <p:spPr>
                <a:xfrm>
                  <a:off x="1241775" y="3810098"/>
                  <a:ext cx="366140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89" name="ZoneTexte 88">
                  <a:extLst>
                    <a:ext uri="{FF2B5EF4-FFF2-40B4-BE49-F238E27FC236}">
                      <a16:creationId xmlns:a16="http://schemas.microsoft.com/office/drawing/2014/main" id="{8223B628-A8B7-8FAD-CE54-062077F25B16}"/>
                    </a:ext>
                  </a:extLst>
                </p:cNvPr>
                <p:cNvSpPr txBox="1"/>
                <p:nvPr/>
              </p:nvSpPr>
              <p:spPr>
                <a:xfrm>
                  <a:off x="2484441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90" name="ZoneTexte 89">
                  <a:extLst>
                    <a:ext uri="{FF2B5EF4-FFF2-40B4-BE49-F238E27FC236}">
                      <a16:creationId xmlns:a16="http://schemas.microsoft.com/office/drawing/2014/main" id="{FC28754C-C1DF-D4B8-0C6C-6EF37659FFD3}"/>
                    </a:ext>
                  </a:extLst>
                </p:cNvPr>
                <p:cNvSpPr txBox="1"/>
                <p:nvPr/>
              </p:nvSpPr>
              <p:spPr>
                <a:xfrm>
                  <a:off x="3762178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91" name="ZoneTexte 90">
                  <a:extLst>
                    <a:ext uri="{FF2B5EF4-FFF2-40B4-BE49-F238E27FC236}">
                      <a16:creationId xmlns:a16="http://schemas.microsoft.com/office/drawing/2014/main" id="{7EABFF6B-5AF7-11A1-60FC-605A575583F4}"/>
                    </a:ext>
                  </a:extLst>
                </p:cNvPr>
                <p:cNvSpPr txBox="1"/>
                <p:nvPr/>
              </p:nvSpPr>
              <p:spPr>
                <a:xfrm>
                  <a:off x="5070194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92" name="ZoneTexte 91">
                  <a:extLst>
                    <a:ext uri="{FF2B5EF4-FFF2-40B4-BE49-F238E27FC236}">
                      <a16:creationId xmlns:a16="http://schemas.microsoft.com/office/drawing/2014/main" id="{C71C76FF-AABB-5B55-7D13-9DA7704C182F}"/>
                    </a:ext>
                  </a:extLst>
                </p:cNvPr>
                <p:cNvSpPr txBox="1"/>
                <p:nvPr/>
              </p:nvSpPr>
              <p:spPr>
                <a:xfrm rot="16200000">
                  <a:off x="-428841" y="2662605"/>
                  <a:ext cx="2427755" cy="317071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Proportion de récidive à distance (%)</a:t>
                  </a:r>
                </a:p>
              </p:txBody>
            </p:sp>
            <p:sp>
              <p:nvSpPr>
                <p:cNvPr id="93" name="ZoneTexte 92">
                  <a:extLst>
                    <a:ext uri="{FF2B5EF4-FFF2-40B4-BE49-F238E27FC236}">
                      <a16:creationId xmlns:a16="http://schemas.microsoft.com/office/drawing/2014/main" id="{A392B5E1-5F4F-6E20-8CEE-A57B4221D4F0}"/>
                    </a:ext>
                  </a:extLst>
                </p:cNvPr>
                <p:cNvSpPr txBox="1"/>
                <p:nvPr/>
              </p:nvSpPr>
              <p:spPr>
                <a:xfrm>
                  <a:off x="2347772" y="4043687"/>
                  <a:ext cx="2137866" cy="259138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Temps depuis le début TNT (m)</a:t>
                  </a:r>
                </a:p>
              </p:txBody>
            </p:sp>
            <p:sp>
              <p:nvSpPr>
                <p:cNvPr id="94" name="ZoneTexte 93">
                  <a:extLst>
                    <a:ext uri="{FF2B5EF4-FFF2-40B4-BE49-F238E27FC236}">
                      <a16:creationId xmlns:a16="http://schemas.microsoft.com/office/drawing/2014/main" id="{E3282A3D-3A13-70D7-2AD2-18EE475DA415}"/>
                    </a:ext>
                  </a:extLst>
                </p:cNvPr>
                <p:cNvSpPr txBox="1"/>
                <p:nvPr/>
              </p:nvSpPr>
              <p:spPr>
                <a:xfrm>
                  <a:off x="1524178" y="1666444"/>
                  <a:ext cx="3461350" cy="657811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Taux de récidive à distance après 2 ans</a:t>
                  </a:r>
                  <a:b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</a:b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SCRT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</a:t>
                  </a: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21% 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(10, 30%)</a:t>
                  </a:r>
                  <a:b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</a:b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LCRT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</a:t>
                  </a: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20% 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(15%, 25%)</a:t>
                  </a:r>
                </a:p>
              </p:txBody>
            </p:sp>
            <p:sp>
              <p:nvSpPr>
                <p:cNvPr id="96" name="ZoneTexte 95">
                  <a:extLst>
                    <a:ext uri="{FF2B5EF4-FFF2-40B4-BE49-F238E27FC236}">
                      <a16:creationId xmlns:a16="http://schemas.microsoft.com/office/drawing/2014/main" id="{AEAC0C7A-C60C-DC52-7B0A-4461ABBC4E71}"/>
                    </a:ext>
                  </a:extLst>
                </p:cNvPr>
                <p:cNvSpPr txBox="1"/>
                <p:nvPr/>
              </p:nvSpPr>
              <p:spPr>
                <a:xfrm>
                  <a:off x="4732691" y="1954858"/>
                  <a:ext cx="840331" cy="338872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SCRT</a:t>
                  </a:r>
                  <a:endPara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ZoneTexte 99">
                  <a:extLst>
                    <a:ext uri="{FF2B5EF4-FFF2-40B4-BE49-F238E27FC236}">
                      <a16:creationId xmlns:a16="http://schemas.microsoft.com/office/drawing/2014/main" id="{E8AD1C45-E017-B623-3F37-7EC811D80FF5}"/>
                    </a:ext>
                  </a:extLst>
                </p:cNvPr>
                <p:cNvSpPr txBox="1"/>
                <p:nvPr/>
              </p:nvSpPr>
              <p:spPr>
                <a:xfrm>
                  <a:off x="4856059" y="2545617"/>
                  <a:ext cx="828535" cy="338872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LCRT</a:t>
                  </a:r>
                  <a:endPara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8" name="ZoneTexte 57">
                <a:extLst>
                  <a:ext uri="{FF2B5EF4-FFF2-40B4-BE49-F238E27FC236}">
                    <a16:creationId xmlns:a16="http://schemas.microsoft.com/office/drawing/2014/main" id="{36BC6802-31FD-6CA3-E23E-850D25ABE17C}"/>
                  </a:ext>
                </a:extLst>
              </p:cNvPr>
              <p:cNvSpPr txBox="1"/>
              <p:nvPr/>
            </p:nvSpPr>
            <p:spPr>
              <a:xfrm>
                <a:off x="658756" y="1307319"/>
                <a:ext cx="692228" cy="27699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200" b="1" noProof="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Méta</a:t>
                </a:r>
                <a:endPara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61" name="Groupe 60">
                <a:extLst>
                  <a:ext uri="{FF2B5EF4-FFF2-40B4-BE49-F238E27FC236}">
                    <a16:creationId xmlns:a16="http://schemas.microsoft.com/office/drawing/2014/main" id="{CC9408F3-8130-BFE0-4EDC-F70070A92264}"/>
                  </a:ext>
                </a:extLst>
              </p:cNvPr>
              <p:cNvGrpSpPr/>
              <p:nvPr/>
            </p:nvGrpSpPr>
            <p:grpSpPr>
              <a:xfrm>
                <a:off x="4439501" y="1590673"/>
                <a:ext cx="3420286" cy="2057010"/>
                <a:chOff x="626495" y="1638311"/>
                <a:chExt cx="5033664" cy="2664514"/>
              </a:xfrm>
            </p:grpSpPr>
            <p:sp>
              <p:nvSpPr>
                <p:cNvPr id="65" name="Forme libre 64">
                  <a:extLst>
                    <a:ext uri="{FF2B5EF4-FFF2-40B4-BE49-F238E27FC236}">
                      <a16:creationId xmlns:a16="http://schemas.microsoft.com/office/drawing/2014/main" id="{A75AB98A-B0C2-C197-C7CD-9A875E8ACD9C}"/>
                    </a:ext>
                  </a:extLst>
                </p:cNvPr>
                <p:cNvSpPr/>
                <p:nvPr/>
              </p:nvSpPr>
              <p:spPr>
                <a:xfrm>
                  <a:off x="1417017" y="1713743"/>
                  <a:ext cx="4148106" cy="2101303"/>
                </a:xfrm>
                <a:custGeom>
                  <a:avLst/>
                  <a:gdLst>
                    <a:gd name="connsiteX0" fmla="*/ 0 w 4148106"/>
                    <a:gd name="connsiteY0" fmla="*/ 0 h 2101303"/>
                    <a:gd name="connsiteX1" fmla="*/ 0 w 4148106"/>
                    <a:gd name="connsiteY1" fmla="*/ 2101303 h 2101303"/>
                    <a:gd name="connsiteX2" fmla="*/ 163502 w 4148106"/>
                    <a:gd name="connsiteY2" fmla="*/ 2101303 h 2101303"/>
                    <a:gd name="connsiteX3" fmla="*/ 4148106 w 4148106"/>
                    <a:gd name="connsiteY3" fmla="*/ 2101303 h 210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8106" h="2101303">
                      <a:moveTo>
                        <a:pt x="0" y="0"/>
                      </a:moveTo>
                      <a:lnTo>
                        <a:pt x="0" y="2101303"/>
                      </a:lnTo>
                      <a:lnTo>
                        <a:pt x="163502" y="2101303"/>
                      </a:lnTo>
                      <a:lnTo>
                        <a:pt x="4148106" y="2101303"/>
                      </a:lnTo>
                    </a:path>
                  </a:pathLst>
                </a:custGeom>
                <a:noFill/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ZoneTexte 65">
                  <a:extLst>
                    <a:ext uri="{FF2B5EF4-FFF2-40B4-BE49-F238E27FC236}">
                      <a16:creationId xmlns:a16="http://schemas.microsoft.com/office/drawing/2014/main" id="{F78415EE-46DD-4A95-B064-54D8206A05FA}"/>
                    </a:ext>
                  </a:extLst>
                </p:cNvPr>
                <p:cNvSpPr txBox="1"/>
                <p:nvPr/>
              </p:nvSpPr>
              <p:spPr>
                <a:xfrm>
                  <a:off x="984275" y="1702740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69" name="ZoneTexte 68">
                  <a:extLst>
                    <a:ext uri="{FF2B5EF4-FFF2-40B4-BE49-F238E27FC236}">
                      <a16:creationId xmlns:a16="http://schemas.microsoft.com/office/drawing/2014/main" id="{A7A264F4-0977-44FC-EF9A-6AD4C9347CD8}"/>
                    </a:ext>
                  </a:extLst>
                </p:cNvPr>
                <p:cNvSpPr txBox="1"/>
                <p:nvPr/>
              </p:nvSpPr>
              <p:spPr>
                <a:xfrm>
                  <a:off x="984272" y="2358765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70" name="ZoneTexte 69">
                  <a:extLst>
                    <a:ext uri="{FF2B5EF4-FFF2-40B4-BE49-F238E27FC236}">
                      <a16:creationId xmlns:a16="http://schemas.microsoft.com/office/drawing/2014/main" id="{F4E81D45-E23B-487A-DA56-818549A45E52}"/>
                    </a:ext>
                  </a:extLst>
                </p:cNvPr>
                <p:cNvSpPr txBox="1"/>
                <p:nvPr/>
              </p:nvSpPr>
              <p:spPr>
                <a:xfrm>
                  <a:off x="984272" y="3014791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71" name="ZoneTexte 70">
                  <a:extLst>
                    <a:ext uri="{FF2B5EF4-FFF2-40B4-BE49-F238E27FC236}">
                      <a16:creationId xmlns:a16="http://schemas.microsoft.com/office/drawing/2014/main" id="{0914C16B-8758-21FE-78C3-A23815E7C613}"/>
                    </a:ext>
                  </a:extLst>
                </p:cNvPr>
                <p:cNvSpPr txBox="1"/>
                <p:nvPr/>
              </p:nvSpPr>
              <p:spPr>
                <a:xfrm>
                  <a:off x="1078639" y="3670818"/>
                  <a:ext cx="366140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72" name="ZoneTexte 71">
                  <a:extLst>
                    <a:ext uri="{FF2B5EF4-FFF2-40B4-BE49-F238E27FC236}">
                      <a16:creationId xmlns:a16="http://schemas.microsoft.com/office/drawing/2014/main" id="{520A1F9C-9E54-0A73-FF3F-4B3E11BF213E}"/>
                    </a:ext>
                  </a:extLst>
                </p:cNvPr>
                <p:cNvSpPr txBox="1"/>
                <p:nvPr/>
              </p:nvSpPr>
              <p:spPr>
                <a:xfrm>
                  <a:off x="1241775" y="3810098"/>
                  <a:ext cx="366140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73" name="ZoneTexte 72">
                  <a:extLst>
                    <a:ext uri="{FF2B5EF4-FFF2-40B4-BE49-F238E27FC236}">
                      <a16:creationId xmlns:a16="http://schemas.microsoft.com/office/drawing/2014/main" id="{A9F33D4C-D95F-E3D6-09B6-FF8E7942A043}"/>
                    </a:ext>
                  </a:extLst>
                </p:cNvPr>
                <p:cNvSpPr txBox="1"/>
                <p:nvPr/>
              </p:nvSpPr>
              <p:spPr>
                <a:xfrm>
                  <a:off x="2484441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74" name="ZoneTexte 73">
                  <a:extLst>
                    <a:ext uri="{FF2B5EF4-FFF2-40B4-BE49-F238E27FC236}">
                      <a16:creationId xmlns:a16="http://schemas.microsoft.com/office/drawing/2014/main" id="{19CA5F78-3022-29B7-BA3E-D90CD03292C6}"/>
                    </a:ext>
                  </a:extLst>
                </p:cNvPr>
                <p:cNvSpPr txBox="1"/>
                <p:nvPr/>
              </p:nvSpPr>
              <p:spPr>
                <a:xfrm>
                  <a:off x="3762178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75" name="ZoneTexte 74">
                  <a:extLst>
                    <a:ext uri="{FF2B5EF4-FFF2-40B4-BE49-F238E27FC236}">
                      <a16:creationId xmlns:a16="http://schemas.microsoft.com/office/drawing/2014/main" id="{6B3379DD-9C02-5F1B-3E13-FF7DD159FD83}"/>
                    </a:ext>
                  </a:extLst>
                </p:cNvPr>
                <p:cNvSpPr txBox="1"/>
                <p:nvPr/>
              </p:nvSpPr>
              <p:spPr>
                <a:xfrm>
                  <a:off x="5070194" y="3810098"/>
                  <a:ext cx="460506" cy="299004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76" name="ZoneTexte 75">
                  <a:extLst>
                    <a:ext uri="{FF2B5EF4-FFF2-40B4-BE49-F238E27FC236}">
                      <a16:creationId xmlns:a16="http://schemas.microsoft.com/office/drawing/2014/main" id="{6187BCBF-B970-9D7A-5178-AC741207113B}"/>
                    </a:ext>
                  </a:extLst>
                </p:cNvPr>
                <p:cNvSpPr txBox="1"/>
                <p:nvPr/>
              </p:nvSpPr>
              <p:spPr>
                <a:xfrm rot="16200000">
                  <a:off x="-336445" y="2662606"/>
                  <a:ext cx="2242952" cy="317071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Proportion de repousse locale (%)</a:t>
                  </a:r>
                </a:p>
              </p:txBody>
            </p:sp>
            <p:sp>
              <p:nvSpPr>
                <p:cNvPr id="77" name="ZoneTexte 76">
                  <a:extLst>
                    <a:ext uri="{FF2B5EF4-FFF2-40B4-BE49-F238E27FC236}">
                      <a16:creationId xmlns:a16="http://schemas.microsoft.com/office/drawing/2014/main" id="{0D4BFF8C-1F84-C6CD-1344-D25FBB39F4CC}"/>
                    </a:ext>
                  </a:extLst>
                </p:cNvPr>
                <p:cNvSpPr txBox="1"/>
                <p:nvPr/>
              </p:nvSpPr>
              <p:spPr>
                <a:xfrm>
                  <a:off x="2163759" y="4043687"/>
                  <a:ext cx="2505893" cy="259138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Temps depuis l'évaluation du </a:t>
                  </a:r>
                  <a:r>
                    <a:rPr kumimoji="0" lang="fr-FR" sz="7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cCR</a:t>
                  </a:r>
                  <a:r>
                    <a:rPr kumimoji="0" lang="fr-FR" sz="7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(m)</a:t>
                  </a:r>
                </a:p>
              </p:txBody>
            </p:sp>
            <p:sp>
              <p:nvSpPr>
                <p:cNvPr id="78" name="ZoneTexte 77">
                  <a:extLst>
                    <a:ext uri="{FF2B5EF4-FFF2-40B4-BE49-F238E27FC236}">
                      <a16:creationId xmlns:a16="http://schemas.microsoft.com/office/drawing/2014/main" id="{BF3D69D3-0713-4A3C-277C-FB16A00F1588}"/>
                    </a:ext>
                  </a:extLst>
                </p:cNvPr>
                <p:cNvSpPr txBox="1"/>
                <p:nvPr/>
              </p:nvSpPr>
              <p:spPr>
                <a:xfrm>
                  <a:off x="1524178" y="1638311"/>
                  <a:ext cx="3036701" cy="657811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Taux de repousse locale sur 2 ans</a:t>
                  </a:r>
                  <a:b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</a:b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WW SCRT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</a:t>
                  </a: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36% 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(16%, 52%)</a:t>
                  </a:r>
                  <a:b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</a:b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WW LCRT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</a:t>
                  </a:r>
                  <a:r>
                    <a:rPr kumimoji="0" lang="fr-FR" sz="9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20% 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(12%, 27%)</a:t>
                  </a:r>
                </a:p>
              </p:txBody>
            </p:sp>
            <p:sp>
              <p:nvSpPr>
                <p:cNvPr id="79" name="ZoneTexte 78">
                  <a:extLst>
                    <a:ext uri="{FF2B5EF4-FFF2-40B4-BE49-F238E27FC236}">
                      <a16:creationId xmlns:a16="http://schemas.microsoft.com/office/drawing/2014/main" id="{296BFDE2-A6F7-D912-4D38-25C853A4669B}"/>
                    </a:ext>
                  </a:extLst>
                </p:cNvPr>
                <p:cNvSpPr txBox="1"/>
                <p:nvPr/>
              </p:nvSpPr>
              <p:spPr>
                <a:xfrm>
                  <a:off x="3694757" y="2225004"/>
                  <a:ext cx="840331" cy="338872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SCRT</a:t>
                  </a:r>
                  <a:endPara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ZoneTexte 79">
                  <a:extLst>
                    <a:ext uri="{FF2B5EF4-FFF2-40B4-BE49-F238E27FC236}">
                      <a16:creationId xmlns:a16="http://schemas.microsoft.com/office/drawing/2014/main" id="{82659470-B876-5D05-94A2-072DCB1AD241}"/>
                    </a:ext>
                  </a:extLst>
                </p:cNvPr>
                <p:cNvSpPr txBox="1"/>
                <p:nvPr/>
              </p:nvSpPr>
              <p:spPr>
                <a:xfrm>
                  <a:off x="4831624" y="2550601"/>
                  <a:ext cx="828535" cy="338872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LCRT</a:t>
                  </a:r>
                  <a:endPara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468A72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" name="ZoneTexte 61">
                <a:extLst>
                  <a:ext uri="{FF2B5EF4-FFF2-40B4-BE49-F238E27FC236}">
                    <a16:creationId xmlns:a16="http://schemas.microsoft.com/office/drawing/2014/main" id="{4AF9CD69-CD6A-8359-4009-DB8104389E62}"/>
                  </a:ext>
                </a:extLst>
              </p:cNvPr>
              <p:cNvSpPr txBox="1"/>
              <p:nvPr/>
            </p:nvSpPr>
            <p:spPr>
              <a:xfrm>
                <a:off x="4465442" y="1307319"/>
                <a:ext cx="692223" cy="27699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200" b="1" noProof="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Local</a:t>
                </a:r>
                <a:endPara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2" name="Forme libre 101">
              <a:extLst>
                <a:ext uri="{FF2B5EF4-FFF2-40B4-BE49-F238E27FC236}">
                  <a16:creationId xmlns:a16="http://schemas.microsoft.com/office/drawing/2014/main" id="{5F1F7E22-16F4-B59F-792F-49470D39DCAA}"/>
                </a:ext>
              </a:extLst>
            </p:cNvPr>
            <p:cNvSpPr/>
            <p:nvPr/>
          </p:nvSpPr>
          <p:spPr>
            <a:xfrm>
              <a:off x="5079600" y="4856400"/>
              <a:ext cx="2714400" cy="662400"/>
            </a:xfrm>
            <a:custGeom>
              <a:avLst/>
              <a:gdLst>
                <a:gd name="connsiteX0" fmla="*/ 2714400 w 2714400"/>
                <a:gd name="connsiteY0" fmla="*/ 0 h 662400"/>
                <a:gd name="connsiteX1" fmla="*/ 2264400 w 2714400"/>
                <a:gd name="connsiteY1" fmla="*/ 0 h 662400"/>
                <a:gd name="connsiteX2" fmla="*/ 2264400 w 2714400"/>
                <a:gd name="connsiteY2" fmla="*/ 108000 h 662400"/>
                <a:gd name="connsiteX3" fmla="*/ 1710000 w 2714400"/>
                <a:gd name="connsiteY3" fmla="*/ 108000 h 662400"/>
                <a:gd name="connsiteX4" fmla="*/ 1710000 w 2714400"/>
                <a:gd name="connsiteY4" fmla="*/ 165600 h 662400"/>
                <a:gd name="connsiteX5" fmla="*/ 1141200 w 2714400"/>
                <a:gd name="connsiteY5" fmla="*/ 165600 h 662400"/>
                <a:gd name="connsiteX6" fmla="*/ 1141200 w 2714400"/>
                <a:gd name="connsiteY6" fmla="*/ 165600 h 662400"/>
                <a:gd name="connsiteX7" fmla="*/ 1015200 w 2714400"/>
                <a:gd name="connsiteY7" fmla="*/ 165600 h 662400"/>
                <a:gd name="connsiteX8" fmla="*/ 1015200 w 2714400"/>
                <a:gd name="connsiteY8" fmla="*/ 230400 h 662400"/>
                <a:gd name="connsiteX9" fmla="*/ 907200 w 2714400"/>
                <a:gd name="connsiteY9" fmla="*/ 230400 h 662400"/>
                <a:gd name="connsiteX10" fmla="*/ 907200 w 2714400"/>
                <a:gd name="connsiteY10" fmla="*/ 266400 h 662400"/>
                <a:gd name="connsiteX11" fmla="*/ 752400 w 2714400"/>
                <a:gd name="connsiteY11" fmla="*/ 266400 h 662400"/>
                <a:gd name="connsiteX12" fmla="*/ 752400 w 2714400"/>
                <a:gd name="connsiteY12" fmla="*/ 309600 h 662400"/>
                <a:gd name="connsiteX13" fmla="*/ 604800 w 2714400"/>
                <a:gd name="connsiteY13" fmla="*/ 309600 h 662400"/>
                <a:gd name="connsiteX14" fmla="*/ 604800 w 2714400"/>
                <a:gd name="connsiteY14" fmla="*/ 338400 h 662400"/>
                <a:gd name="connsiteX15" fmla="*/ 543600 w 2714400"/>
                <a:gd name="connsiteY15" fmla="*/ 334800 h 662400"/>
                <a:gd name="connsiteX16" fmla="*/ 525600 w 2714400"/>
                <a:gd name="connsiteY16" fmla="*/ 360000 h 662400"/>
                <a:gd name="connsiteX17" fmla="*/ 514800 w 2714400"/>
                <a:gd name="connsiteY17" fmla="*/ 363600 h 662400"/>
                <a:gd name="connsiteX18" fmla="*/ 504000 w 2714400"/>
                <a:gd name="connsiteY18" fmla="*/ 370800 h 662400"/>
                <a:gd name="connsiteX19" fmla="*/ 471600 w 2714400"/>
                <a:gd name="connsiteY19" fmla="*/ 381600 h 662400"/>
                <a:gd name="connsiteX20" fmla="*/ 460800 w 2714400"/>
                <a:gd name="connsiteY20" fmla="*/ 385200 h 662400"/>
                <a:gd name="connsiteX21" fmla="*/ 428400 w 2714400"/>
                <a:gd name="connsiteY21" fmla="*/ 399600 h 662400"/>
                <a:gd name="connsiteX22" fmla="*/ 417600 w 2714400"/>
                <a:gd name="connsiteY22" fmla="*/ 403200 h 662400"/>
                <a:gd name="connsiteX23" fmla="*/ 396000 w 2714400"/>
                <a:gd name="connsiteY23" fmla="*/ 417600 h 662400"/>
                <a:gd name="connsiteX24" fmla="*/ 374400 w 2714400"/>
                <a:gd name="connsiteY24" fmla="*/ 424800 h 662400"/>
                <a:gd name="connsiteX25" fmla="*/ 356400 w 2714400"/>
                <a:gd name="connsiteY25" fmla="*/ 442800 h 662400"/>
                <a:gd name="connsiteX26" fmla="*/ 345600 w 2714400"/>
                <a:gd name="connsiteY26" fmla="*/ 453600 h 662400"/>
                <a:gd name="connsiteX27" fmla="*/ 324000 w 2714400"/>
                <a:gd name="connsiteY27" fmla="*/ 460800 h 662400"/>
                <a:gd name="connsiteX28" fmla="*/ 313200 w 2714400"/>
                <a:gd name="connsiteY28" fmla="*/ 464400 h 662400"/>
                <a:gd name="connsiteX29" fmla="*/ 302400 w 2714400"/>
                <a:gd name="connsiteY29" fmla="*/ 468000 h 662400"/>
                <a:gd name="connsiteX30" fmla="*/ 280800 w 2714400"/>
                <a:gd name="connsiteY30" fmla="*/ 464400 h 662400"/>
                <a:gd name="connsiteX31" fmla="*/ 219600 w 2714400"/>
                <a:gd name="connsiteY31" fmla="*/ 464400 h 662400"/>
                <a:gd name="connsiteX32" fmla="*/ 219600 w 2714400"/>
                <a:gd name="connsiteY32" fmla="*/ 529200 h 662400"/>
                <a:gd name="connsiteX33" fmla="*/ 180000 w 2714400"/>
                <a:gd name="connsiteY33" fmla="*/ 529200 h 662400"/>
                <a:gd name="connsiteX34" fmla="*/ 180000 w 2714400"/>
                <a:gd name="connsiteY34" fmla="*/ 568800 h 662400"/>
                <a:gd name="connsiteX35" fmla="*/ 122400 w 2714400"/>
                <a:gd name="connsiteY35" fmla="*/ 586800 h 662400"/>
                <a:gd name="connsiteX36" fmla="*/ 97200 w 2714400"/>
                <a:gd name="connsiteY36" fmla="*/ 622800 h 662400"/>
                <a:gd name="connsiteX37" fmla="*/ 79200 w 2714400"/>
                <a:gd name="connsiteY37" fmla="*/ 651600 h 662400"/>
                <a:gd name="connsiteX38" fmla="*/ 68400 w 2714400"/>
                <a:gd name="connsiteY38" fmla="*/ 655200 h 662400"/>
                <a:gd name="connsiteX39" fmla="*/ 50400 w 2714400"/>
                <a:gd name="connsiteY39" fmla="*/ 651600 h 662400"/>
                <a:gd name="connsiteX40" fmla="*/ 7200 w 2714400"/>
                <a:gd name="connsiteY40" fmla="*/ 658800 h 662400"/>
                <a:gd name="connsiteX41" fmla="*/ 0 w 2714400"/>
                <a:gd name="connsiteY41" fmla="*/ 662400 h 662400"/>
                <a:gd name="connsiteX42" fmla="*/ 0 w 2714400"/>
                <a:gd name="connsiteY42" fmla="*/ 662400 h 66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4400" h="662400">
                  <a:moveTo>
                    <a:pt x="2714400" y="0"/>
                  </a:moveTo>
                  <a:lnTo>
                    <a:pt x="2264400" y="0"/>
                  </a:lnTo>
                  <a:lnTo>
                    <a:pt x="2264400" y="108000"/>
                  </a:lnTo>
                  <a:lnTo>
                    <a:pt x="1710000" y="108000"/>
                  </a:lnTo>
                  <a:lnTo>
                    <a:pt x="1710000" y="165600"/>
                  </a:lnTo>
                  <a:lnTo>
                    <a:pt x="1141200" y="165600"/>
                  </a:lnTo>
                  <a:lnTo>
                    <a:pt x="1141200" y="165600"/>
                  </a:lnTo>
                  <a:lnTo>
                    <a:pt x="1015200" y="165600"/>
                  </a:lnTo>
                  <a:lnTo>
                    <a:pt x="1015200" y="230400"/>
                  </a:lnTo>
                  <a:lnTo>
                    <a:pt x="907200" y="230400"/>
                  </a:lnTo>
                  <a:lnTo>
                    <a:pt x="907200" y="266400"/>
                  </a:lnTo>
                  <a:lnTo>
                    <a:pt x="752400" y="266400"/>
                  </a:lnTo>
                  <a:lnTo>
                    <a:pt x="752400" y="309600"/>
                  </a:lnTo>
                  <a:lnTo>
                    <a:pt x="604800" y="309600"/>
                  </a:lnTo>
                  <a:lnTo>
                    <a:pt x="604800" y="338400"/>
                  </a:lnTo>
                  <a:lnTo>
                    <a:pt x="543600" y="334800"/>
                  </a:lnTo>
                  <a:cubicBezTo>
                    <a:pt x="537600" y="343200"/>
                    <a:pt x="532899" y="352701"/>
                    <a:pt x="525600" y="360000"/>
                  </a:cubicBezTo>
                  <a:cubicBezTo>
                    <a:pt x="522917" y="362683"/>
                    <a:pt x="518194" y="361903"/>
                    <a:pt x="514800" y="363600"/>
                  </a:cubicBezTo>
                  <a:cubicBezTo>
                    <a:pt x="510930" y="365535"/>
                    <a:pt x="507954" y="369043"/>
                    <a:pt x="504000" y="370800"/>
                  </a:cubicBezTo>
                  <a:lnTo>
                    <a:pt x="471600" y="381600"/>
                  </a:lnTo>
                  <a:cubicBezTo>
                    <a:pt x="468000" y="382800"/>
                    <a:pt x="463957" y="383095"/>
                    <a:pt x="460800" y="385200"/>
                  </a:cubicBezTo>
                  <a:cubicBezTo>
                    <a:pt x="443685" y="396610"/>
                    <a:pt x="454105" y="391032"/>
                    <a:pt x="428400" y="399600"/>
                  </a:cubicBezTo>
                  <a:cubicBezTo>
                    <a:pt x="424800" y="400800"/>
                    <a:pt x="420757" y="401095"/>
                    <a:pt x="417600" y="403200"/>
                  </a:cubicBezTo>
                  <a:cubicBezTo>
                    <a:pt x="410400" y="408000"/>
                    <a:pt x="404209" y="414864"/>
                    <a:pt x="396000" y="417600"/>
                  </a:cubicBezTo>
                  <a:lnTo>
                    <a:pt x="374400" y="424800"/>
                  </a:lnTo>
                  <a:cubicBezTo>
                    <a:pt x="361200" y="444600"/>
                    <a:pt x="374400" y="427800"/>
                    <a:pt x="356400" y="442800"/>
                  </a:cubicBezTo>
                  <a:cubicBezTo>
                    <a:pt x="352489" y="446059"/>
                    <a:pt x="350050" y="451128"/>
                    <a:pt x="345600" y="453600"/>
                  </a:cubicBezTo>
                  <a:cubicBezTo>
                    <a:pt x="338966" y="457286"/>
                    <a:pt x="331200" y="458400"/>
                    <a:pt x="324000" y="460800"/>
                  </a:cubicBezTo>
                  <a:lnTo>
                    <a:pt x="313200" y="464400"/>
                  </a:lnTo>
                  <a:lnTo>
                    <a:pt x="302400" y="468000"/>
                  </a:lnTo>
                  <a:cubicBezTo>
                    <a:pt x="285672" y="463818"/>
                    <a:pt x="292948" y="464400"/>
                    <a:pt x="280800" y="464400"/>
                  </a:cubicBezTo>
                  <a:lnTo>
                    <a:pt x="219600" y="464400"/>
                  </a:lnTo>
                  <a:lnTo>
                    <a:pt x="219600" y="529200"/>
                  </a:lnTo>
                  <a:lnTo>
                    <a:pt x="180000" y="529200"/>
                  </a:lnTo>
                  <a:lnTo>
                    <a:pt x="180000" y="568800"/>
                  </a:lnTo>
                  <a:lnTo>
                    <a:pt x="122400" y="586800"/>
                  </a:lnTo>
                  <a:cubicBezTo>
                    <a:pt x="114000" y="598800"/>
                    <a:pt x="101832" y="608904"/>
                    <a:pt x="97200" y="622800"/>
                  </a:cubicBezTo>
                  <a:cubicBezTo>
                    <a:pt x="90633" y="642500"/>
                    <a:pt x="95174" y="643613"/>
                    <a:pt x="79200" y="651600"/>
                  </a:cubicBezTo>
                  <a:cubicBezTo>
                    <a:pt x="75806" y="653297"/>
                    <a:pt x="72000" y="654000"/>
                    <a:pt x="68400" y="655200"/>
                  </a:cubicBezTo>
                  <a:cubicBezTo>
                    <a:pt x="62400" y="654000"/>
                    <a:pt x="56519" y="651600"/>
                    <a:pt x="50400" y="651600"/>
                  </a:cubicBezTo>
                  <a:cubicBezTo>
                    <a:pt x="34351" y="651600"/>
                    <a:pt x="21282" y="653167"/>
                    <a:pt x="7200" y="658800"/>
                  </a:cubicBezTo>
                  <a:cubicBezTo>
                    <a:pt x="4709" y="659797"/>
                    <a:pt x="2400" y="661200"/>
                    <a:pt x="0" y="662400"/>
                  </a:cubicBezTo>
                  <a:lnTo>
                    <a:pt x="0" y="662400"/>
                  </a:lnTo>
                </a:path>
              </a:pathLst>
            </a:cu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3" name="Forme libre 102">
              <a:extLst>
                <a:ext uri="{FF2B5EF4-FFF2-40B4-BE49-F238E27FC236}">
                  <a16:creationId xmlns:a16="http://schemas.microsoft.com/office/drawing/2014/main" id="{4AFD847C-8462-7160-8FCA-FDF7F93E19DB}"/>
                </a:ext>
              </a:extLst>
            </p:cNvPr>
            <p:cNvSpPr/>
            <p:nvPr/>
          </p:nvSpPr>
          <p:spPr>
            <a:xfrm>
              <a:off x="5130000" y="4608000"/>
              <a:ext cx="1803600" cy="914400"/>
            </a:xfrm>
            <a:custGeom>
              <a:avLst/>
              <a:gdLst>
                <a:gd name="connsiteX0" fmla="*/ 1803600 w 1803600"/>
                <a:gd name="connsiteY0" fmla="*/ 0 h 914400"/>
                <a:gd name="connsiteX1" fmla="*/ 1422000 w 1803600"/>
                <a:gd name="connsiteY1" fmla="*/ 0 h 914400"/>
                <a:gd name="connsiteX2" fmla="*/ 1422000 w 1803600"/>
                <a:gd name="connsiteY2" fmla="*/ 111600 h 914400"/>
                <a:gd name="connsiteX3" fmla="*/ 1047600 w 1803600"/>
                <a:gd name="connsiteY3" fmla="*/ 111600 h 914400"/>
                <a:gd name="connsiteX4" fmla="*/ 1047600 w 1803600"/>
                <a:gd name="connsiteY4" fmla="*/ 154800 h 914400"/>
                <a:gd name="connsiteX5" fmla="*/ 1047600 w 1803600"/>
                <a:gd name="connsiteY5" fmla="*/ 219600 h 914400"/>
                <a:gd name="connsiteX6" fmla="*/ 702000 w 1803600"/>
                <a:gd name="connsiteY6" fmla="*/ 219600 h 914400"/>
                <a:gd name="connsiteX7" fmla="*/ 702000 w 1803600"/>
                <a:gd name="connsiteY7" fmla="*/ 313200 h 914400"/>
                <a:gd name="connsiteX8" fmla="*/ 586800 w 1803600"/>
                <a:gd name="connsiteY8" fmla="*/ 313200 h 914400"/>
                <a:gd name="connsiteX9" fmla="*/ 586800 w 1803600"/>
                <a:gd name="connsiteY9" fmla="*/ 396000 h 914400"/>
                <a:gd name="connsiteX10" fmla="*/ 525600 w 1803600"/>
                <a:gd name="connsiteY10" fmla="*/ 396000 h 914400"/>
                <a:gd name="connsiteX11" fmla="*/ 525600 w 1803600"/>
                <a:gd name="connsiteY11" fmla="*/ 460800 h 914400"/>
                <a:gd name="connsiteX12" fmla="*/ 421200 w 1803600"/>
                <a:gd name="connsiteY12" fmla="*/ 460800 h 914400"/>
                <a:gd name="connsiteX13" fmla="*/ 421200 w 1803600"/>
                <a:gd name="connsiteY13" fmla="*/ 493200 h 914400"/>
                <a:gd name="connsiteX14" fmla="*/ 421200 w 1803600"/>
                <a:gd name="connsiteY14" fmla="*/ 532800 h 914400"/>
                <a:gd name="connsiteX15" fmla="*/ 273600 w 1803600"/>
                <a:gd name="connsiteY15" fmla="*/ 532800 h 914400"/>
                <a:gd name="connsiteX16" fmla="*/ 273600 w 1803600"/>
                <a:gd name="connsiteY16" fmla="*/ 608400 h 914400"/>
                <a:gd name="connsiteX17" fmla="*/ 147600 w 1803600"/>
                <a:gd name="connsiteY17" fmla="*/ 608400 h 914400"/>
                <a:gd name="connsiteX18" fmla="*/ 147600 w 1803600"/>
                <a:gd name="connsiteY18" fmla="*/ 694800 h 914400"/>
                <a:gd name="connsiteX19" fmla="*/ 68400 w 1803600"/>
                <a:gd name="connsiteY19" fmla="*/ 694800 h 914400"/>
                <a:gd name="connsiteX20" fmla="*/ 68400 w 1803600"/>
                <a:gd name="connsiteY20" fmla="*/ 770400 h 914400"/>
                <a:gd name="connsiteX21" fmla="*/ 32400 w 1803600"/>
                <a:gd name="connsiteY21" fmla="*/ 770400 h 914400"/>
                <a:gd name="connsiteX22" fmla="*/ 32400 w 1803600"/>
                <a:gd name="connsiteY22" fmla="*/ 824400 h 914400"/>
                <a:gd name="connsiteX23" fmla="*/ 0 w 1803600"/>
                <a:gd name="connsiteY23" fmla="*/ 824400 h 914400"/>
                <a:gd name="connsiteX24" fmla="*/ 0 w 1803600"/>
                <a:gd name="connsiteY24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3600" h="914400">
                  <a:moveTo>
                    <a:pt x="1803600" y="0"/>
                  </a:moveTo>
                  <a:lnTo>
                    <a:pt x="1422000" y="0"/>
                  </a:lnTo>
                  <a:lnTo>
                    <a:pt x="1422000" y="111600"/>
                  </a:lnTo>
                  <a:lnTo>
                    <a:pt x="1047600" y="111600"/>
                  </a:lnTo>
                  <a:lnTo>
                    <a:pt x="1047600" y="154800"/>
                  </a:lnTo>
                  <a:lnTo>
                    <a:pt x="1047600" y="219600"/>
                  </a:lnTo>
                  <a:lnTo>
                    <a:pt x="702000" y="219600"/>
                  </a:lnTo>
                  <a:lnTo>
                    <a:pt x="702000" y="313200"/>
                  </a:lnTo>
                  <a:lnTo>
                    <a:pt x="586800" y="313200"/>
                  </a:lnTo>
                  <a:lnTo>
                    <a:pt x="586800" y="396000"/>
                  </a:lnTo>
                  <a:lnTo>
                    <a:pt x="525600" y="396000"/>
                  </a:lnTo>
                  <a:lnTo>
                    <a:pt x="525600" y="460800"/>
                  </a:lnTo>
                  <a:lnTo>
                    <a:pt x="421200" y="460800"/>
                  </a:lnTo>
                  <a:lnTo>
                    <a:pt x="421200" y="493200"/>
                  </a:lnTo>
                  <a:lnTo>
                    <a:pt x="421200" y="532800"/>
                  </a:lnTo>
                  <a:lnTo>
                    <a:pt x="273600" y="532800"/>
                  </a:lnTo>
                  <a:lnTo>
                    <a:pt x="273600" y="608400"/>
                  </a:lnTo>
                  <a:lnTo>
                    <a:pt x="147600" y="608400"/>
                  </a:lnTo>
                  <a:lnTo>
                    <a:pt x="147600" y="694800"/>
                  </a:lnTo>
                  <a:lnTo>
                    <a:pt x="68400" y="694800"/>
                  </a:lnTo>
                  <a:lnTo>
                    <a:pt x="68400" y="770400"/>
                  </a:lnTo>
                  <a:lnTo>
                    <a:pt x="32400" y="770400"/>
                  </a:lnTo>
                  <a:lnTo>
                    <a:pt x="32400" y="824400"/>
                  </a:lnTo>
                  <a:lnTo>
                    <a:pt x="0" y="824400"/>
                  </a:lnTo>
                  <a:lnTo>
                    <a:pt x="0" y="914400"/>
                  </a:lnTo>
                </a:path>
              </a:pathLst>
            </a:cu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Forme libre 104">
              <a:extLst>
                <a:ext uri="{FF2B5EF4-FFF2-40B4-BE49-F238E27FC236}">
                  <a16:creationId xmlns:a16="http://schemas.microsoft.com/office/drawing/2014/main" id="{6B63439D-9F51-654D-553A-45EE2BAE91C5}"/>
                </a:ext>
              </a:extLst>
            </p:cNvPr>
            <p:cNvSpPr/>
            <p:nvPr/>
          </p:nvSpPr>
          <p:spPr>
            <a:xfrm>
              <a:off x="1724400" y="4388400"/>
              <a:ext cx="1951200" cy="1126800"/>
            </a:xfrm>
            <a:custGeom>
              <a:avLst/>
              <a:gdLst>
                <a:gd name="connsiteX0" fmla="*/ 1951200 w 1951200"/>
                <a:gd name="connsiteY0" fmla="*/ 0 h 1126800"/>
                <a:gd name="connsiteX1" fmla="*/ 1699200 w 1951200"/>
                <a:gd name="connsiteY1" fmla="*/ 0 h 1126800"/>
                <a:gd name="connsiteX2" fmla="*/ 1699200 w 1951200"/>
                <a:gd name="connsiteY2" fmla="*/ 277200 h 1126800"/>
                <a:gd name="connsiteX3" fmla="*/ 1656000 w 1951200"/>
                <a:gd name="connsiteY3" fmla="*/ 277200 h 1126800"/>
                <a:gd name="connsiteX4" fmla="*/ 1368000 w 1951200"/>
                <a:gd name="connsiteY4" fmla="*/ 277200 h 1126800"/>
                <a:gd name="connsiteX5" fmla="*/ 1368000 w 1951200"/>
                <a:gd name="connsiteY5" fmla="*/ 370800 h 1126800"/>
                <a:gd name="connsiteX6" fmla="*/ 1044000 w 1951200"/>
                <a:gd name="connsiteY6" fmla="*/ 370800 h 1126800"/>
                <a:gd name="connsiteX7" fmla="*/ 1044000 w 1951200"/>
                <a:gd name="connsiteY7" fmla="*/ 504000 h 1126800"/>
                <a:gd name="connsiteX8" fmla="*/ 939600 w 1951200"/>
                <a:gd name="connsiteY8" fmla="*/ 504000 h 1126800"/>
                <a:gd name="connsiteX9" fmla="*/ 939600 w 1951200"/>
                <a:gd name="connsiteY9" fmla="*/ 576000 h 1126800"/>
                <a:gd name="connsiteX10" fmla="*/ 705600 w 1951200"/>
                <a:gd name="connsiteY10" fmla="*/ 576000 h 1126800"/>
                <a:gd name="connsiteX11" fmla="*/ 705600 w 1951200"/>
                <a:gd name="connsiteY11" fmla="*/ 615600 h 1126800"/>
                <a:gd name="connsiteX12" fmla="*/ 644400 w 1951200"/>
                <a:gd name="connsiteY12" fmla="*/ 615600 h 1126800"/>
                <a:gd name="connsiteX13" fmla="*/ 644400 w 1951200"/>
                <a:gd name="connsiteY13" fmla="*/ 662400 h 1126800"/>
                <a:gd name="connsiteX14" fmla="*/ 496800 w 1951200"/>
                <a:gd name="connsiteY14" fmla="*/ 662400 h 1126800"/>
                <a:gd name="connsiteX15" fmla="*/ 496800 w 1951200"/>
                <a:gd name="connsiteY15" fmla="*/ 720000 h 1126800"/>
                <a:gd name="connsiteX16" fmla="*/ 460800 w 1951200"/>
                <a:gd name="connsiteY16" fmla="*/ 720000 h 1126800"/>
                <a:gd name="connsiteX17" fmla="*/ 460800 w 1951200"/>
                <a:gd name="connsiteY17" fmla="*/ 777600 h 1126800"/>
                <a:gd name="connsiteX18" fmla="*/ 396000 w 1951200"/>
                <a:gd name="connsiteY18" fmla="*/ 777600 h 1126800"/>
                <a:gd name="connsiteX19" fmla="*/ 396000 w 1951200"/>
                <a:gd name="connsiteY19" fmla="*/ 828000 h 1126800"/>
                <a:gd name="connsiteX20" fmla="*/ 356400 w 1951200"/>
                <a:gd name="connsiteY20" fmla="*/ 828000 h 1126800"/>
                <a:gd name="connsiteX21" fmla="*/ 356400 w 1951200"/>
                <a:gd name="connsiteY21" fmla="*/ 882000 h 1126800"/>
                <a:gd name="connsiteX22" fmla="*/ 280800 w 1951200"/>
                <a:gd name="connsiteY22" fmla="*/ 882000 h 1126800"/>
                <a:gd name="connsiteX23" fmla="*/ 280800 w 1951200"/>
                <a:gd name="connsiteY23" fmla="*/ 946800 h 1126800"/>
                <a:gd name="connsiteX24" fmla="*/ 252000 w 1951200"/>
                <a:gd name="connsiteY24" fmla="*/ 946800 h 1126800"/>
                <a:gd name="connsiteX25" fmla="*/ 252000 w 1951200"/>
                <a:gd name="connsiteY25" fmla="*/ 986400 h 1126800"/>
                <a:gd name="connsiteX26" fmla="*/ 208800 w 1951200"/>
                <a:gd name="connsiteY26" fmla="*/ 986400 h 1126800"/>
                <a:gd name="connsiteX27" fmla="*/ 208800 w 1951200"/>
                <a:gd name="connsiteY27" fmla="*/ 1054800 h 1126800"/>
                <a:gd name="connsiteX28" fmla="*/ 46800 w 1951200"/>
                <a:gd name="connsiteY28" fmla="*/ 1054800 h 1126800"/>
                <a:gd name="connsiteX29" fmla="*/ 46800 w 1951200"/>
                <a:gd name="connsiteY29" fmla="*/ 1087200 h 1126800"/>
                <a:gd name="connsiteX30" fmla="*/ 0 w 1951200"/>
                <a:gd name="connsiteY30" fmla="*/ 1087200 h 1126800"/>
                <a:gd name="connsiteX31" fmla="*/ 0 w 1951200"/>
                <a:gd name="connsiteY31" fmla="*/ 1126800 h 112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51200" h="1126800">
                  <a:moveTo>
                    <a:pt x="1951200" y="0"/>
                  </a:moveTo>
                  <a:lnTo>
                    <a:pt x="1699200" y="0"/>
                  </a:lnTo>
                  <a:lnTo>
                    <a:pt x="1699200" y="277200"/>
                  </a:lnTo>
                  <a:lnTo>
                    <a:pt x="1656000" y="277200"/>
                  </a:lnTo>
                  <a:lnTo>
                    <a:pt x="1368000" y="277200"/>
                  </a:lnTo>
                  <a:lnTo>
                    <a:pt x="1368000" y="370800"/>
                  </a:lnTo>
                  <a:lnTo>
                    <a:pt x="1044000" y="370800"/>
                  </a:lnTo>
                  <a:lnTo>
                    <a:pt x="1044000" y="504000"/>
                  </a:lnTo>
                  <a:lnTo>
                    <a:pt x="939600" y="504000"/>
                  </a:lnTo>
                  <a:lnTo>
                    <a:pt x="939600" y="576000"/>
                  </a:lnTo>
                  <a:lnTo>
                    <a:pt x="705600" y="576000"/>
                  </a:lnTo>
                  <a:lnTo>
                    <a:pt x="705600" y="615600"/>
                  </a:lnTo>
                  <a:lnTo>
                    <a:pt x="644400" y="615600"/>
                  </a:lnTo>
                  <a:lnTo>
                    <a:pt x="644400" y="662400"/>
                  </a:lnTo>
                  <a:lnTo>
                    <a:pt x="496800" y="662400"/>
                  </a:lnTo>
                  <a:lnTo>
                    <a:pt x="496800" y="720000"/>
                  </a:lnTo>
                  <a:lnTo>
                    <a:pt x="460800" y="720000"/>
                  </a:lnTo>
                  <a:lnTo>
                    <a:pt x="460800" y="777600"/>
                  </a:lnTo>
                  <a:lnTo>
                    <a:pt x="396000" y="777600"/>
                  </a:lnTo>
                  <a:lnTo>
                    <a:pt x="396000" y="828000"/>
                  </a:lnTo>
                  <a:lnTo>
                    <a:pt x="356400" y="828000"/>
                  </a:lnTo>
                  <a:lnTo>
                    <a:pt x="356400" y="882000"/>
                  </a:lnTo>
                  <a:lnTo>
                    <a:pt x="280800" y="882000"/>
                  </a:lnTo>
                  <a:lnTo>
                    <a:pt x="280800" y="946800"/>
                  </a:lnTo>
                  <a:lnTo>
                    <a:pt x="252000" y="946800"/>
                  </a:lnTo>
                  <a:lnTo>
                    <a:pt x="252000" y="986400"/>
                  </a:lnTo>
                  <a:lnTo>
                    <a:pt x="208800" y="986400"/>
                  </a:lnTo>
                  <a:lnTo>
                    <a:pt x="208800" y="1054800"/>
                  </a:lnTo>
                  <a:lnTo>
                    <a:pt x="46800" y="1054800"/>
                  </a:lnTo>
                  <a:lnTo>
                    <a:pt x="46800" y="1087200"/>
                  </a:lnTo>
                  <a:lnTo>
                    <a:pt x="0" y="1087200"/>
                  </a:lnTo>
                  <a:lnTo>
                    <a:pt x="0" y="1126800"/>
                  </a:lnTo>
                </a:path>
              </a:pathLst>
            </a:cu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Forme libre 105">
              <a:extLst>
                <a:ext uri="{FF2B5EF4-FFF2-40B4-BE49-F238E27FC236}">
                  <a16:creationId xmlns:a16="http://schemas.microsoft.com/office/drawing/2014/main" id="{8FCD7B47-DE4A-7429-AD76-9AB0ADE719FC}"/>
                </a:ext>
              </a:extLst>
            </p:cNvPr>
            <p:cNvSpPr/>
            <p:nvPr/>
          </p:nvSpPr>
          <p:spPr>
            <a:xfrm>
              <a:off x="1321200" y="4564800"/>
              <a:ext cx="2638800" cy="936000"/>
            </a:xfrm>
            <a:custGeom>
              <a:avLst/>
              <a:gdLst>
                <a:gd name="connsiteX0" fmla="*/ 2638800 w 2638800"/>
                <a:gd name="connsiteY0" fmla="*/ 0 h 936000"/>
                <a:gd name="connsiteX1" fmla="*/ 2181600 w 2638800"/>
                <a:gd name="connsiteY1" fmla="*/ 0 h 936000"/>
                <a:gd name="connsiteX2" fmla="*/ 2181600 w 2638800"/>
                <a:gd name="connsiteY2" fmla="*/ 0 h 936000"/>
                <a:gd name="connsiteX3" fmla="*/ 2095200 w 2638800"/>
                <a:gd name="connsiteY3" fmla="*/ 0 h 936000"/>
                <a:gd name="connsiteX4" fmla="*/ 2095200 w 2638800"/>
                <a:gd name="connsiteY4" fmla="*/ 36000 h 936000"/>
                <a:gd name="connsiteX5" fmla="*/ 2095200 w 2638800"/>
                <a:gd name="connsiteY5" fmla="*/ 68400 h 936000"/>
                <a:gd name="connsiteX6" fmla="*/ 1832400 w 2638800"/>
                <a:gd name="connsiteY6" fmla="*/ 68400 h 936000"/>
                <a:gd name="connsiteX7" fmla="*/ 1832400 w 2638800"/>
                <a:gd name="connsiteY7" fmla="*/ 126000 h 936000"/>
                <a:gd name="connsiteX8" fmla="*/ 1699200 w 2638800"/>
                <a:gd name="connsiteY8" fmla="*/ 126000 h 936000"/>
                <a:gd name="connsiteX9" fmla="*/ 1692000 w 2638800"/>
                <a:gd name="connsiteY9" fmla="*/ 140400 h 936000"/>
                <a:gd name="connsiteX10" fmla="*/ 1663200 w 2638800"/>
                <a:gd name="connsiteY10" fmla="*/ 151200 h 936000"/>
                <a:gd name="connsiteX11" fmla="*/ 1652400 w 2638800"/>
                <a:gd name="connsiteY11" fmla="*/ 154800 h 936000"/>
                <a:gd name="connsiteX12" fmla="*/ 1648800 w 2638800"/>
                <a:gd name="connsiteY12" fmla="*/ 165600 h 936000"/>
                <a:gd name="connsiteX13" fmla="*/ 1641600 w 2638800"/>
                <a:gd name="connsiteY13" fmla="*/ 176400 h 936000"/>
                <a:gd name="connsiteX14" fmla="*/ 1630800 w 2638800"/>
                <a:gd name="connsiteY14" fmla="*/ 187200 h 936000"/>
                <a:gd name="connsiteX15" fmla="*/ 1609200 w 2638800"/>
                <a:gd name="connsiteY15" fmla="*/ 194400 h 936000"/>
                <a:gd name="connsiteX16" fmla="*/ 1576800 w 2638800"/>
                <a:gd name="connsiteY16" fmla="*/ 219600 h 936000"/>
                <a:gd name="connsiteX17" fmla="*/ 1566000 w 2638800"/>
                <a:gd name="connsiteY17" fmla="*/ 226800 h 936000"/>
                <a:gd name="connsiteX18" fmla="*/ 1555200 w 2638800"/>
                <a:gd name="connsiteY18" fmla="*/ 234000 h 936000"/>
                <a:gd name="connsiteX19" fmla="*/ 1544400 w 2638800"/>
                <a:gd name="connsiteY19" fmla="*/ 237600 h 936000"/>
                <a:gd name="connsiteX20" fmla="*/ 1519200 w 2638800"/>
                <a:gd name="connsiteY20" fmla="*/ 252000 h 936000"/>
                <a:gd name="connsiteX21" fmla="*/ 1508400 w 2638800"/>
                <a:gd name="connsiteY21" fmla="*/ 252000 h 936000"/>
                <a:gd name="connsiteX22" fmla="*/ 1400400 w 2638800"/>
                <a:gd name="connsiteY22" fmla="*/ 252000 h 936000"/>
                <a:gd name="connsiteX23" fmla="*/ 1342800 w 2638800"/>
                <a:gd name="connsiteY23" fmla="*/ 313200 h 936000"/>
                <a:gd name="connsiteX24" fmla="*/ 1310400 w 2638800"/>
                <a:gd name="connsiteY24" fmla="*/ 320400 h 936000"/>
                <a:gd name="connsiteX25" fmla="*/ 1299600 w 2638800"/>
                <a:gd name="connsiteY25" fmla="*/ 327600 h 936000"/>
                <a:gd name="connsiteX26" fmla="*/ 1278000 w 2638800"/>
                <a:gd name="connsiteY26" fmla="*/ 334800 h 936000"/>
                <a:gd name="connsiteX27" fmla="*/ 1267200 w 2638800"/>
                <a:gd name="connsiteY27" fmla="*/ 338400 h 936000"/>
                <a:gd name="connsiteX28" fmla="*/ 1256400 w 2638800"/>
                <a:gd name="connsiteY28" fmla="*/ 342000 h 936000"/>
                <a:gd name="connsiteX29" fmla="*/ 1234800 w 2638800"/>
                <a:gd name="connsiteY29" fmla="*/ 356400 h 936000"/>
                <a:gd name="connsiteX30" fmla="*/ 1224000 w 2638800"/>
                <a:gd name="connsiteY30" fmla="*/ 363600 h 936000"/>
                <a:gd name="connsiteX31" fmla="*/ 1213200 w 2638800"/>
                <a:gd name="connsiteY31" fmla="*/ 374400 h 936000"/>
                <a:gd name="connsiteX32" fmla="*/ 1198800 w 2638800"/>
                <a:gd name="connsiteY32" fmla="*/ 381600 h 936000"/>
                <a:gd name="connsiteX33" fmla="*/ 1159200 w 2638800"/>
                <a:gd name="connsiteY33" fmla="*/ 381600 h 936000"/>
                <a:gd name="connsiteX34" fmla="*/ 1152000 w 2638800"/>
                <a:gd name="connsiteY34" fmla="*/ 414000 h 936000"/>
                <a:gd name="connsiteX35" fmla="*/ 1119600 w 2638800"/>
                <a:gd name="connsiteY35" fmla="*/ 442800 h 936000"/>
                <a:gd name="connsiteX36" fmla="*/ 1116000 w 2638800"/>
                <a:gd name="connsiteY36" fmla="*/ 453600 h 936000"/>
                <a:gd name="connsiteX37" fmla="*/ 1112400 w 2638800"/>
                <a:gd name="connsiteY37" fmla="*/ 478800 h 936000"/>
                <a:gd name="connsiteX38" fmla="*/ 1105200 w 2638800"/>
                <a:gd name="connsiteY38" fmla="*/ 489600 h 936000"/>
                <a:gd name="connsiteX39" fmla="*/ 1101600 w 2638800"/>
                <a:gd name="connsiteY39" fmla="*/ 500400 h 936000"/>
                <a:gd name="connsiteX40" fmla="*/ 1094400 w 2638800"/>
                <a:gd name="connsiteY40" fmla="*/ 529200 h 936000"/>
                <a:gd name="connsiteX41" fmla="*/ 1087200 w 2638800"/>
                <a:gd name="connsiteY41" fmla="*/ 540000 h 936000"/>
                <a:gd name="connsiteX42" fmla="*/ 1065600 w 2638800"/>
                <a:gd name="connsiteY42" fmla="*/ 547200 h 936000"/>
                <a:gd name="connsiteX43" fmla="*/ 1062000 w 2638800"/>
                <a:gd name="connsiteY43" fmla="*/ 558000 h 936000"/>
                <a:gd name="connsiteX44" fmla="*/ 1018800 w 2638800"/>
                <a:gd name="connsiteY44" fmla="*/ 579600 h 936000"/>
                <a:gd name="connsiteX45" fmla="*/ 1008000 w 2638800"/>
                <a:gd name="connsiteY45" fmla="*/ 583200 h 936000"/>
                <a:gd name="connsiteX46" fmla="*/ 997200 w 2638800"/>
                <a:gd name="connsiteY46" fmla="*/ 586800 h 936000"/>
                <a:gd name="connsiteX47" fmla="*/ 986400 w 2638800"/>
                <a:gd name="connsiteY47" fmla="*/ 590400 h 936000"/>
                <a:gd name="connsiteX48" fmla="*/ 975600 w 2638800"/>
                <a:gd name="connsiteY48" fmla="*/ 597600 h 936000"/>
                <a:gd name="connsiteX49" fmla="*/ 964800 w 2638800"/>
                <a:gd name="connsiteY49" fmla="*/ 608400 h 936000"/>
                <a:gd name="connsiteX50" fmla="*/ 954000 w 2638800"/>
                <a:gd name="connsiteY50" fmla="*/ 612000 h 936000"/>
                <a:gd name="connsiteX51" fmla="*/ 932400 w 2638800"/>
                <a:gd name="connsiteY51" fmla="*/ 626400 h 936000"/>
                <a:gd name="connsiteX52" fmla="*/ 921600 w 2638800"/>
                <a:gd name="connsiteY52" fmla="*/ 633600 h 936000"/>
                <a:gd name="connsiteX53" fmla="*/ 889200 w 2638800"/>
                <a:gd name="connsiteY53" fmla="*/ 644400 h 936000"/>
                <a:gd name="connsiteX54" fmla="*/ 878400 w 2638800"/>
                <a:gd name="connsiteY54" fmla="*/ 648000 h 936000"/>
                <a:gd name="connsiteX55" fmla="*/ 867600 w 2638800"/>
                <a:gd name="connsiteY55" fmla="*/ 651600 h 936000"/>
                <a:gd name="connsiteX56" fmla="*/ 860400 w 2638800"/>
                <a:gd name="connsiteY56" fmla="*/ 655200 h 936000"/>
                <a:gd name="connsiteX57" fmla="*/ 738000 w 2638800"/>
                <a:gd name="connsiteY57" fmla="*/ 655200 h 936000"/>
                <a:gd name="connsiteX58" fmla="*/ 738000 w 2638800"/>
                <a:gd name="connsiteY58" fmla="*/ 673200 h 936000"/>
                <a:gd name="connsiteX59" fmla="*/ 705600 w 2638800"/>
                <a:gd name="connsiteY59" fmla="*/ 691200 h 936000"/>
                <a:gd name="connsiteX60" fmla="*/ 684000 w 2638800"/>
                <a:gd name="connsiteY60" fmla="*/ 698400 h 936000"/>
                <a:gd name="connsiteX61" fmla="*/ 673200 w 2638800"/>
                <a:gd name="connsiteY61" fmla="*/ 702000 h 936000"/>
                <a:gd name="connsiteX62" fmla="*/ 658800 w 2638800"/>
                <a:gd name="connsiteY62" fmla="*/ 734400 h 936000"/>
                <a:gd name="connsiteX63" fmla="*/ 655200 w 2638800"/>
                <a:gd name="connsiteY63" fmla="*/ 745200 h 936000"/>
                <a:gd name="connsiteX64" fmla="*/ 651600 w 2638800"/>
                <a:gd name="connsiteY64" fmla="*/ 756000 h 936000"/>
                <a:gd name="connsiteX65" fmla="*/ 637200 w 2638800"/>
                <a:gd name="connsiteY65" fmla="*/ 777600 h 936000"/>
                <a:gd name="connsiteX66" fmla="*/ 626400 w 2638800"/>
                <a:gd name="connsiteY66" fmla="*/ 784800 h 936000"/>
                <a:gd name="connsiteX67" fmla="*/ 604800 w 2638800"/>
                <a:gd name="connsiteY67" fmla="*/ 792000 h 936000"/>
                <a:gd name="connsiteX68" fmla="*/ 583200 w 2638800"/>
                <a:gd name="connsiteY68" fmla="*/ 810000 h 936000"/>
                <a:gd name="connsiteX69" fmla="*/ 572400 w 2638800"/>
                <a:gd name="connsiteY69" fmla="*/ 813600 h 936000"/>
                <a:gd name="connsiteX70" fmla="*/ 482400 w 2638800"/>
                <a:gd name="connsiteY70" fmla="*/ 813600 h 936000"/>
                <a:gd name="connsiteX71" fmla="*/ 482400 w 2638800"/>
                <a:gd name="connsiteY71" fmla="*/ 856800 h 936000"/>
                <a:gd name="connsiteX72" fmla="*/ 410400 w 2638800"/>
                <a:gd name="connsiteY72" fmla="*/ 856800 h 936000"/>
                <a:gd name="connsiteX73" fmla="*/ 378000 w 2638800"/>
                <a:gd name="connsiteY73" fmla="*/ 882000 h 936000"/>
                <a:gd name="connsiteX74" fmla="*/ 331200 w 2638800"/>
                <a:gd name="connsiteY74" fmla="*/ 918000 h 936000"/>
                <a:gd name="connsiteX75" fmla="*/ 320400 w 2638800"/>
                <a:gd name="connsiteY75" fmla="*/ 925200 h 936000"/>
                <a:gd name="connsiteX76" fmla="*/ 313200 w 2638800"/>
                <a:gd name="connsiteY76" fmla="*/ 936000 h 936000"/>
                <a:gd name="connsiteX77" fmla="*/ 0 w 2638800"/>
                <a:gd name="connsiteY77" fmla="*/ 936000 h 936000"/>
                <a:gd name="connsiteX78" fmla="*/ 0 w 2638800"/>
                <a:gd name="connsiteY78" fmla="*/ 936000 h 93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638800" h="936000">
                  <a:moveTo>
                    <a:pt x="2638800" y="0"/>
                  </a:moveTo>
                  <a:lnTo>
                    <a:pt x="2181600" y="0"/>
                  </a:lnTo>
                  <a:lnTo>
                    <a:pt x="2181600" y="0"/>
                  </a:lnTo>
                  <a:lnTo>
                    <a:pt x="2095200" y="0"/>
                  </a:lnTo>
                  <a:lnTo>
                    <a:pt x="2095200" y="36000"/>
                  </a:lnTo>
                  <a:lnTo>
                    <a:pt x="2095200" y="68400"/>
                  </a:lnTo>
                  <a:lnTo>
                    <a:pt x="1832400" y="68400"/>
                  </a:lnTo>
                  <a:lnTo>
                    <a:pt x="1832400" y="126000"/>
                  </a:lnTo>
                  <a:lnTo>
                    <a:pt x="1699200" y="126000"/>
                  </a:lnTo>
                  <a:lnTo>
                    <a:pt x="1692000" y="140400"/>
                  </a:lnTo>
                  <a:lnTo>
                    <a:pt x="1663200" y="151200"/>
                  </a:lnTo>
                  <a:cubicBezTo>
                    <a:pt x="1659634" y="152497"/>
                    <a:pt x="1655083" y="152117"/>
                    <a:pt x="1652400" y="154800"/>
                  </a:cubicBezTo>
                  <a:cubicBezTo>
                    <a:pt x="1649717" y="157483"/>
                    <a:pt x="1650497" y="162206"/>
                    <a:pt x="1648800" y="165600"/>
                  </a:cubicBezTo>
                  <a:cubicBezTo>
                    <a:pt x="1646865" y="169470"/>
                    <a:pt x="1644370" y="173076"/>
                    <a:pt x="1641600" y="176400"/>
                  </a:cubicBezTo>
                  <a:cubicBezTo>
                    <a:pt x="1638341" y="180311"/>
                    <a:pt x="1635250" y="184728"/>
                    <a:pt x="1630800" y="187200"/>
                  </a:cubicBezTo>
                  <a:cubicBezTo>
                    <a:pt x="1624166" y="190886"/>
                    <a:pt x="1609200" y="194400"/>
                    <a:pt x="1609200" y="194400"/>
                  </a:cubicBezTo>
                  <a:cubicBezTo>
                    <a:pt x="1592281" y="211319"/>
                    <a:pt x="1602636" y="202376"/>
                    <a:pt x="1576800" y="219600"/>
                  </a:cubicBezTo>
                  <a:lnTo>
                    <a:pt x="1566000" y="226800"/>
                  </a:lnTo>
                  <a:cubicBezTo>
                    <a:pt x="1562400" y="229200"/>
                    <a:pt x="1559305" y="232632"/>
                    <a:pt x="1555200" y="234000"/>
                  </a:cubicBezTo>
                  <a:cubicBezTo>
                    <a:pt x="1551600" y="235200"/>
                    <a:pt x="1547794" y="235903"/>
                    <a:pt x="1544400" y="237600"/>
                  </a:cubicBezTo>
                  <a:cubicBezTo>
                    <a:pt x="1531991" y="243804"/>
                    <a:pt x="1533927" y="247792"/>
                    <a:pt x="1519200" y="252000"/>
                  </a:cubicBezTo>
                  <a:cubicBezTo>
                    <a:pt x="1515739" y="252989"/>
                    <a:pt x="1512000" y="252000"/>
                    <a:pt x="1508400" y="252000"/>
                  </a:cubicBezTo>
                  <a:lnTo>
                    <a:pt x="1400400" y="252000"/>
                  </a:lnTo>
                  <a:lnTo>
                    <a:pt x="1342800" y="313200"/>
                  </a:lnTo>
                  <a:cubicBezTo>
                    <a:pt x="1332000" y="315600"/>
                    <a:pt x="1320896" y="316901"/>
                    <a:pt x="1310400" y="320400"/>
                  </a:cubicBezTo>
                  <a:cubicBezTo>
                    <a:pt x="1306295" y="321768"/>
                    <a:pt x="1303554" y="325843"/>
                    <a:pt x="1299600" y="327600"/>
                  </a:cubicBezTo>
                  <a:cubicBezTo>
                    <a:pt x="1292665" y="330682"/>
                    <a:pt x="1285200" y="332400"/>
                    <a:pt x="1278000" y="334800"/>
                  </a:cubicBezTo>
                  <a:lnTo>
                    <a:pt x="1267200" y="338400"/>
                  </a:lnTo>
                  <a:cubicBezTo>
                    <a:pt x="1263600" y="339600"/>
                    <a:pt x="1259557" y="339895"/>
                    <a:pt x="1256400" y="342000"/>
                  </a:cubicBezTo>
                  <a:lnTo>
                    <a:pt x="1234800" y="356400"/>
                  </a:lnTo>
                  <a:cubicBezTo>
                    <a:pt x="1231200" y="358800"/>
                    <a:pt x="1227059" y="360541"/>
                    <a:pt x="1224000" y="363600"/>
                  </a:cubicBezTo>
                  <a:cubicBezTo>
                    <a:pt x="1220400" y="367200"/>
                    <a:pt x="1217111" y="371141"/>
                    <a:pt x="1213200" y="374400"/>
                  </a:cubicBezTo>
                  <a:cubicBezTo>
                    <a:pt x="1203761" y="382266"/>
                    <a:pt x="1206072" y="381600"/>
                    <a:pt x="1198800" y="381600"/>
                  </a:cubicBezTo>
                  <a:lnTo>
                    <a:pt x="1159200" y="381600"/>
                  </a:lnTo>
                  <a:lnTo>
                    <a:pt x="1152000" y="414000"/>
                  </a:lnTo>
                  <a:cubicBezTo>
                    <a:pt x="1135272" y="425948"/>
                    <a:pt x="1127499" y="427001"/>
                    <a:pt x="1119600" y="442800"/>
                  </a:cubicBezTo>
                  <a:cubicBezTo>
                    <a:pt x="1117903" y="446194"/>
                    <a:pt x="1117200" y="450000"/>
                    <a:pt x="1116000" y="453600"/>
                  </a:cubicBezTo>
                  <a:cubicBezTo>
                    <a:pt x="1114800" y="462000"/>
                    <a:pt x="1114838" y="470673"/>
                    <a:pt x="1112400" y="478800"/>
                  </a:cubicBezTo>
                  <a:cubicBezTo>
                    <a:pt x="1111157" y="482944"/>
                    <a:pt x="1107135" y="485730"/>
                    <a:pt x="1105200" y="489600"/>
                  </a:cubicBezTo>
                  <a:cubicBezTo>
                    <a:pt x="1103503" y="492994"/>
                    <a:pt x="1102520" y="496719"/>
                    <a:pt x="1101600" y="500400"/>
                  </a:cubicBezTo>
                  <a:cubicBezTo>
                    <a:pt x="1099546" y="508616"/>
                    <a:pt x="1098515" y="520971"/>
                    <a:pt x="1094400" y="529200"/>
                  </a:cubicBezTo>
                  <a:cubicBezTo>
                    <a:pt x="1092465" y="533070"/>
                    <a:pt x="1090869" y="537707"/>
                    <a:pt x="1087200" y="540000"/>
                  </a:cubicBezTo>
                  <a:cubicBezTo>
                    <a:pt x="1080764" y="544022"/>
                    <a:pt x="1065600" y="547200"/>
                    <a:pt x="1065600" y="547200"/>
                  </a:cubicBezTo>
                  <a:cubicBezTo>
                    <a:pt x="1064400" y="550800"/>
                    <a:pt x="1064683" y="555317"/>
                    <a:pt x="1062000" y="558000"/>
                  </a:cubicBezTo>
                  <a:cubicBezTo>
                    <a:pt x="1048043" y="571957"/>
                    <a:pt x="1036368" y="573744"/>
                    <a:pt x="1018800" y="579600"/>
                  </a:cubicBezTo>
                  <a:lnTo>
                    <a:pt x="1008000" y="583200"/>
                  </a:lnTo>
                  <a:lnTo>
                    <a:pt x="997200" y="586800"/>
                  </a:lnTo>
                  <a:cubicBezTo>
                    <a:pt x="993600" y="588000"/>
                    <a:pt x="989557" y="588295"/>
                    <a:pt x="986400" y="590400"/>
                  </a:cubicBezTo>
                  <a:cubicBezTo>
                    <a:pt x="982800" y="592800"/>
                    <a:pt x="978924" y="594830"/>
                    <a:pt x="975600" y="597600"/>
                  </a:cubicBezTo>
                  <a:cubicBezTo>
                    <a:pt x="971689" y="600859"/>
                    <a:pt x="969036" y="605576"/>
                    <a:pt x="964800" y="608400"/>
                  </a:cubicBezTo>
                  <a:cubicBezTo>
                    <a:pt x="961643" y="610505"/>
                    <a:pt x="957317" y="610157"/>
                    <a:pt x="954000" y="612000"/>
                  </a:cubicBezTo>
                  <a:cubicBezTo>
                    <a:pt x="946436" y="616202"/>
                    <a:pt x="939600" y="621600"/>
                    <a:pt x="932400" y="626400"/>
                  </a:cubicBezTo>
                  <a:cubicBezTo>
                    <a:pt x="928800" y="628800"/>
                    <a:pt x="925705" y="632232"/>
                    <a:pt x="921600" y="633600"/>
                  </a:cubicBezTo>
                  <a:lnTo>
                    <a:pt x="889200" y="644400"/>
                  </a:lnTo>
                  <a:lnTo>
                    <a:pt x="878400" y="648000"/>
                  </a:lnTo>
                  <a:cubicBezTo>
                    <a:pt x="874800" y="649200"/>
                    <a:pt x="870994" y="649903"/>
                    <a:pt x="867600" y="651600"/>
                  </a:cubicBezTo>
                  <a:lnTo>
                    <a:pt x="860400" y="655200"/>
                  </a:lnTo>
                  <a:lnTo>
                    <a:pt x="738000" y="655200"/>
                  </a:lnTo>
                  <a:lnTo>
                    <a:pt x="738000" y="673200"/>
                  </a:lnTo>
                  <a:cubicBezTo>
                    <a:pt x="727200" y="679200"/>
                    <a:pt x="716796" y="685975"/>
                    <a:pt x="705600" y="691200"/>
                  </a:cubicBezTo>
                  <a:cubicBezTo>
                    <a:pt x="698723" y="694409"/>
                    <a:pt x="691200" y="696000"/>
                    <a:pt x="684000" y="698400"/>
                  </a:cubicBezTo>
                  <a:lnTo>
                    <a:pt x="673200" y="702000"/>
                  </a:lnTo>
                  <a:cubicBezTo>
                    <a:pt x="661790" y="719115"/>
                    <a:pt x="667368" y="708695"/>
                    <a:pt x="658800" y="734400"/>
                  </a:cubicBezTo>
                  <a:lnTo>
                    <a:pt x="655200" y="745200"/>
                  </a:lnTo>
                  <a:cubicBezTo>
                    <a:pt x="654000" y="748800"/>
                    <a:pt x="653705" y="752843"/>
                    <a:pt x="651600" y="756000"/>
                  </a:cubicBezTo>
                  <a:cubicBezTo>
                    <a:pt x="646800" y="763200"/>
                    <a:pt x="644400" y="772800"/>
                    <a:pt x="637200" y="777600"/>
                  </a:cubicBezTo>
                  <a:cubicBezTo>
                    <a:pt x="633600" y="780000"/>
                    <a:pt x="630354" y="783043"/>
                    <a:pt x="626400" y="784800"/>
                  </a:cubicBezTo>
                  <a:cubicBezTo>
                    <a:pt x="619465" y="787882"/>
                    <a:pt x="611115" y="787790"/>
                    <a:pt x="604800" y="792000"/>
                  </a:cubicBezTo>
                  <a:cubicBezTo>
                    <a:pt x="589764" y="802024"/>
                    <a:pt x="597059" y="796141"/>
                    <a:pt x="583200" y="810000"/>
                  </a:cubicBezTo>
                  <a:cubicBezTo>
                    <a:pt x="578527" y="824020"/>
                    <a:pt x="582283" y="823483"/>
                    <a:pt x="572400" y="813600"/>
                  </a:cubicBezTo>
                  <a:lnTo>
                    <a:pt x="482400" y="813600"/>
                  </a:lnTo>
                  <a:lnTo>
                    <a:pt x="482400" y="856800"/>
                  </a:lnTo>
                  <a:lnTo>
                    <a:pt x="410400" y="856800"/>
                  </a:lnTo>
                  <a:lnTo>
                    <a:pt x="378000" y="882000"/>
                  </a:lnTo>
                  <a:cubicBezTo>
                    <a:pt x="346230" y="909232"/>
                    <a:pt x="362005" y="897463"/>
                    <a:pt x="331200" y="918000"/>
                  </a:cubicBezTo>
                  <a:lnTo>
                    <a:pt x="320400" y="925200"/>
                  </a:lnTo>
                  <a:lnTo>
                    <a:pt x="313200" y="936000"/>
                  </a:lnTo>
                  <a:lnTo>
                    <a:pt x="0" y="936000"/>
                  </a:lnTo>
                  <a:lnTo>
                    <a:pt x="0" y="936000"/>
                  </a:lnTo>
                </a:path>
              </a:pathLst>
            </a:cu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88529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2208741"/>
          </a:xfrm>
          <a:prstGeom prst="rect">
            <a:avLst/>
          </a:prstGeom>
        </p:spPr>
        <p:txBody>
          <a:bodyPr/>
          <a:lstStyle/>
          <a:p>
            <a:r>
              <a:rPr lang="fr-FR" sz="4000" dirty="0"/>
              <a:t>Une étude randomisée en double aveugle </a:t>
            </a:r>
            <a:br>
              <a:rPr lang="fr-FR" sz="4000" dirty="0"/>
            </a:br>
            <a:r>
              <a:rPr lang="fr-FR" sz="4000" dirty="0"/>
              <a:t>contre placébo évaluant les effets du </a:t>
            </a:r>
            <a:r>
              <a:rPr lang="fr-FR" sz="4000" dirty="0" err="1"/>
              <a:t>fucoidan</a:t>
            </a:r>
            <a:r>
              <a:rPr lang="fr-FR" sz="4000" dirty="0"/>
              <a:t> </a:t>
            </a:r>
            <a:br>
              <a:rPr lang="fr-FR" sz="4000" dirty="0"/>
            </a:br>
            <a:r>
              <a:rPr lang="fr-FR" sz="4000" dirty="0"/>
              <a:t>chez des patients traités par </a:t>
            </a:r>
            <a:r>
              <a:rPr lang="fr-FR" sz="4000" dirty="0" err="1"/>
              <a:t>radiochimiothérapie</a:t>
            </a:r>
            <a:r>
              <a:rPr lang="fr-FR" sz="4000" dirty="0"/>
              <a:t> </a:t>
            </a:r>
            <a:r>
              <a:rPr lang="fr-FR" sz="4000" dirty="0" err="1"/>
              <a:t>pré-opératoire</a:t>
            </a:r>
            <a:r>
              <a:rPr lang="fr-FR" sz="4000" dirty="0"/>
              <a:t> pour un cancer localement </a:t>
            </a:r>
            <a:br>
              <a:rPr lang="fr-FR" sz="4000" dirty="0"/>
            </a:br>
            <a:r>
              <a:rPr lang="fr-FR" sz="4000" dirty="0"/>
              <a:t>avancé du rectum</a:t>
            </a:r>
            <a:endParaRPr lang="en-US" sz="40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550020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JY Wang 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#12</a:t>
            </a:r>
          </a:p>
        </p:txBody>
      </p:sp>
    </p:spTree>
    <p:extLst>
      <p:ext uri="{BB962C8B-B14F-4D97-AF65-F5344CB8AC3E}">
        <p14:creationId xmlns:p14="http://schemas.microsoft.com/office/powerpoint/2010/main" val="37004247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au 7"/>
          <p:cNvGraphicFramePr>
            <a:graphicFrameLocks noGrp="1"/>
          </p:cNvGraphicFramePr>
          <p:nvPr/>
        </p:nvGraphicFramePr>
        <p:xfrm>
          <a:off x="2182762" y="1619995"/>
          <a:ext cx="7723987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15780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3297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297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46760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+mn-lt"/>
                        </a:rPr>
                        <a:t>CHIMIO</a:t>
                      </a: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+mn-lt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+mn-lt"/>
                        </a:rPr>
                        <a:t>(n=184)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+mn-lt"/>
                        </a:rPr>
                        <a:t>RCT</a:t>
                      </a: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+mn-lt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+mn-lt"/>
                        </a:rPr>
                        <a:t>(n=178)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6760">
                <a:tc gridSpan="2">
                  <a:txBody>
                    <a:bodyPr/>
                    <a:lstStyle/>
                    <a:p>
                      <a:r>
                        <a:rPr lang="da-DK" sz="1600" err="1">
                          <a:solidFill>
                            <a:schemeClr val="tx1"/>
                          </a:solidFill>
                          <a:latin typeface="+mn-lt"/>
                        </a:rPr>
                        <a:t>Hommes</a:t>
                      </a:r>
                      <a:endParaRPr lang="en-US" sz="160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91.8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88.8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46760">
                <a:tc>
                  <a:txBody>
                    <a:bodyPr/>
                    <a:lstStyle/>
                    <a:p>
                      <a:r>
                        <a:rPr lang="da-DK" sz="1600" err="1">
                          <a:solidFill>
                            <a:schemeClr val="tx1"/>
                          </a:solidFill>
                          <a:latin typeface="+mn-lt"/>
                        </a:rPr>
                        <a:t>Protocole</a:t>
                      </a:r>
                      <a:r>
                        <a:rPr lang="da-DK" sz="1600">
                          <a:solidFill>
                            <a:schemeClr val="tx1"/>
                          </a:solidFill>
                          <a:latin typeface="+mn-lt"/>
                        </a:rPr>
                        <a:t> de </a:t>
                      </a:r>
                      <a:r>
                        <a:rPr lang="da-DK" sz="1600" err="1">
                          <a:solidFill>
                            <a:schemeClr val="tx1"/>
                          </a:solidFill>
                          <a:latin typeface="+mn-lt"/>
                        </a:rPr>
                        <a:t>chimiothérapie</a:t>
                      </a:r>
                      <a:r>
                        <a:rPr lang="da-DK" sz="1600">
                          <a:solidFill>
                            <a:schemeClr val="tx1"/>
                          </a:solidFill>
                          <a:latin typeface="+mn-lt"/>
                        </a:rPr>
                        <a:t>: </a:t>
                      </a: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39700" indent="-139700">
                        <a:spcBef>
                          <a:spcPts val="600"/>
                        </a:spcBef>
                        <a:buClr>
                          <a:schemeClr val="accent2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en-US" sz="1600">
                          <a:solidFill>
                            <a:schemeClr val="tx1"/>
                          </a:solidFill>
                          <a:latin typeface="+mn-lt"/>
                        </a:rPr>
                        <a:t>EC(O)X(F)</a:t>
                      </a:r>
                    </a:p>
                    <a:p>
                      <a:pPr marL="139700" indent="-139700">
                        <a:spcBef>
                          <a:spcPts val="600"/>
                        </a:spcBef>
                        <a:buClr>
                          <a:schemeClr val="accent2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en-US" sz="1600">
                          <a:solidFill>
                            <a:schemeClr val="tx1"/>
                          </a:solidFill>
                          <a:latin typeface="+mn-lt"/>
                        </a:rPr>
                        <a:t>FLOT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85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15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-</a:t>
                      </a:r>
                      <a:endParaRPr lang="fr-FR" sz="18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46760">
                <a:tc gridSpan="2">
                  <a:txBody>
                    <a:bodyPr/>
                    <a:lstStyle/>
                    <a:p>
                      <a:r>
                        <a:rPr lang="da-DK" sz="1600">
                          <a:solidFill>
                            <a:schemeClr val="tx1"/>
                          </a:solidFill>
                          <a:latin typeface="+mn-lt"/>
                        </a:rPr>
                        <a:t>cT3</a:t>
                      </a:r>
                      <a:endParaRPr lang="en-US" sz="160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84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84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46760">
                <a:tc gridSpan="2">
                  <a:txBody>
                    <a:bodyPr/>
                    <a:lstStyle/>
                    <a:p>
                      <a:r>
                        <a:rPr lang="da-DK" sz="1600">
                          <a:solidFill>
                            <a:schemeClr val="tx1"/>
                          </a:solidFill>
                          <a:latin typeface="+mn-lt"/>
                        </a:rPr>
                        <a:t>cN1-3</a:t>
                      </a:r>
                      <a:endParaRPr lang="en-US" sz="160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60,3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 dirty="0">
                          <a:solidFill>
                            <a:schemeClr val="tx1"/>
                          </a:solidFill>
                          <a:latin typeface="+mn-lt"/>
                        </a:rPr>
                        <a:t>56</a:t>
                      </a: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Caractéristiques des patients</a:t>
            </a:r>
          </a:p>
        </p:txBody>
      </p:sp>
      <p:sp>
        <p:nvSpPr>
          <p:cNvPr id="5" name="Espace réservé du texte 17">
            <a:extLst>
              <a:ext uri="{FF2B5EF4-FFF2-40B4-BE49-F238E27FC236}">
                <a16:creationId xmlns:a16="http://schemas.microsoft.com/office/drawing/2014/main" id="{D7A9743B-3A40-B520-76AF-9904CE2CEB4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sz="1200" i="1" dirty="0"/>
              <a:t>MA </a:t>
            </a:r>
            <a:r>
              <a:rPr lang="fr-FR" sz="1200" i="1" dirty="0" err="1"/>
              <a:t>Lowery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#295</a:t>
            </a:r>
          </a:p>
        </p:txBody>
      </p:sp>
      <p:sp>
        <p:nvSpPr>
          <p:cNvPr id="6" name="Titre 23">
            <a:extLst>
              <a:ext uri="{FF2B5EF4-FFF2-40B4-BE49-F238E27FC236}">
                <a16:creationId xmlns:a16="http://schemas.microsoft.com/office/drawing/2014/main" id="{7E60636B-8040-AB79-AAF3-99F0EEF4DC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</p:spPr>
        <p:txBody>
          <a:bodyPr/>
          <a:lstStyle/>
          <a:p>
            <a:r>
              <a:rPr lang="da-DK" dirty="0"/>
              <a:t>NEO-AEGIS : </a:t>
            </a:r>
            <a:r>
              <a:rPr lang="da-DK" b="0" dirty="0"/>
              <a:t>CROSS ou MAGIC/FLOT : Résultats actualisés  </a:t>
            </a:r>
          </a:p>
        </p:txBody>
      </p:sp>
    </p:spTree>
    <p:extLst>
      <p:ext uri="{BB962C8B-B14F-4D97-AF65-F5344CB8AC3E}">
        <p14:creationId xmlns:p14="http://schemas.microsoft.com/office/powerpoint/2010/main" val="4694351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Fucoidan en complément de la RT-CT préop des cancers localement avancés du rectum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JY Wang et al., ASCO GI</a:t>
            </a:r>
            <a:r>
              <a:rPr lang="fr-FR" baseline="30000" dirty="0"/>
              <a:t>®</a:t>
            </a:r>
            <a:r>
              <a:rPr lang="fr-FR" dirty="0"/>
              <a:t> 2023, Abs #12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615473" y="1651979"/>
            <a:ext cx="10946703" cy="1449809"/>
          </a:xfrm>
        </p:spPr>
        <p:txBody>
          <a:bodyPr/>
          <a:lstStyle/>
          <a:p>
            <a:pPr marL="222250" indent="-222250">
              <a:spcBef>
                <a:spcPts val="300"/>
              </a:spcBef>
            </a:pPr>
            <a:r>
              <a:rPr lang="fr-FR" sz="1600" dirty="0" err="1"/>
              <a:t>Fucoidan</a:t>
            </a:r>
            <a:r>
              <a:rPr lang="fr-FR" sz="1600" dirty="0"/>
              <a:t> introduit par Dr KYLIN en 1913 à Okinawa au Japon</a:t>
            </a:r>
          </a:p>
          <a:p>
            <a:pPr marL="222250" indent="-222250">
              <a:spcBef>
                <a:spcPts val="300"/>
              </a:spcBef>
            </a:pPr>
            <a:r>
              <a:rPr lang="fr-FR" sz="1600" dirty="0"/>
              <a:t>Polysaccharide sulfaté de diverses espèces d’algues brunes</a:t>
            </a:r>
          </a:p>
          <a:p>
            <a:pPr marL="222250" indent="-222250">
              <a:spcBef>
                <a:spcPts val="300"/>
              </a:spcBef>
            </a:pPr>
            <a:r>
              <a:rPr lang="fr-FR" sz="1600" dirty="0"/>
              <a:t>Essais cliniques en faveur d’une amélioration de la fatigue pendant la chimiothérapie, d’une amélioration du taux </a:t>
            </a:r>
            <a:br>
              <a:rPr lang="fr-FR" sz="1600" dirty="0"/>
            </a:br>
            <a:r>
              <a:rPr lang="fr-FR" sz="1600" dirty="0"/>
              <a:t>de contrôle de la maladie dans les </a:t>
            </a:r>
            <a:r>
              <a:rPr lang="fr-FR" sz="1600" dirty="0" err="1"/>
              <a:t>CCRm</a:t>
            </a:r>
            <a:r>
              <a:rPr lang="fr-FR" sz="1600" dirty="0"/>
              <a:t>, sans risque d’interactions médicamenteuses </a:t>
            </a:r>
            <a:br>
              <a:rPr lang="fr-FR" sz="1600" dirty="0"/>
            </a:br>
            <a:r>
              <a:rPr lang="fr-FR" sz="1400" i="1" dirty="0"/>
              <a:t>(Zhang et al. Mar </a:t>
            </a:r>
            <a:r>
              <a:rPr lang="fr-FR" sz="1400" i="1" dirty="0" err="1"/>
              <a:t>Drugs</a:t>
            </a:r>
            <a:r>
              <a:rPr lang="fr-FR" sz="1400" i="1" dirty="0"/>
              <a:t> 2013, </a:t>
            </a:r>
            <a:r>
              <a:rPr lang="fr-FR" sz="1400" i="1" dirty="0" err="1"/>
              <a:t>Tsai</a:t>
            </a:r>
            <a:r>
              <a:rPr lang="fr-FR" sz="1400" i="1" dirty="0"/>
              <a:t> et al. </a:t>
            </a:r>
            <a:r>
              <a:rPr lang="fr-FR" sz="1400" i="1" dirty="0" err="1"/>
              <a:t>Mar.Drugs</a:t>
            </a:r>
            <a:r>
              <a:rPr lang="fr-FR" sz="1400" i="1" dirty="0"/>
              <a:t> 2017) </a:t>
            </a:r>
            <a:endParaRPr lang="en-US" sz="1600" i="1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Contexte </a:t>
            </a:r>
          </a:p>
        </p:txBody>
      </p: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74521829-0D0B-EDD6-AF8C-463798DB82BE}"/>
              </a:ext>
            </a:extLst>
          </p:cNvPr>
          <p:cNvGrpSpPr/>
          <p:nvPr/>
        </p:nvGrpSpPr>
        <p:grpSpPr>
          <a:xfrm>
            <a:off x="638537" y="3162271"/>
            <a:ext cx="10914926" cy="2893227"/>
            <a:chOff x="671332" y="3092823"/>
            <a:chExt cx="10914926" cy="2893227"/>
          </a:xfrm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0CF6452B-1BA2-47EF-97AC-794215BBAD70}"/>
                </a:ext>
              </a:extLst>
            </p:cNvPr>
            <p:cNvSpPr/>
            <p:nvPr/>
          </p:nvSpPr>
          <p:spPr>
            <a:xfrm>
              <a:off x="1042056" y="3733722"/>
              <a:ext cx="2928742" cy="174653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Critères d’inclusion </a:t>
              </a:r>
            </a:p>
            <a:p>
              <a:pPr marL="222250" marR="0" lvl="0" indent="-22225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RT-CT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préopératoire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pour </a:t>
              </a:r>
              <a:b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un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adénocarcinome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du rectum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localement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avancé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222250" marR="0" lvl="0" indent="-22225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age≥20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ans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222250" marR="0" lvl="0" indent="-222250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ECOG PS 0-1</a:t>
              </a:r>
            </a:p>
          </p:txBody>
        </p:sp>
        <p:sp>
          <p:nvSpPr>
            <p:cNvPr id="21" name="Rectangle à coins arrondis 20"/>
            <p:cNvSpPr/>
            <p:nvPr/>
          </p:nvSpPr>
          <p:spPr>
            <a:xfrm>
              <a:off x="671332" y="3227926"/>
              <a:ext cx="10914926" cy="2758124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" name="Espace réservé du texte 25"/>
            <p:cNvSpPr txBox="1">
              <a:spLocks/>
            </p:cNvSpPr>
            <p:nvPr/>
          </p:nvSpPr>
          <p:spPr>
            <a:xfrm>
              <a:off x="989179" y="3092823"/>
              <a:ext cx="1325758" cy="294184"/>
            </a:xfrm>
            <a:prstGeom prst="rect">
              <a:avLst/>
            </a:prstGeom>
            <a:solidFill>
              <a:schemeClr val="bg1"/>
            </a:solidFill>
          </p:spPr>
          <p:txBody>
            <a:bodyPr anchor="ctr"/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buFont typeface="Arial" panose="020B0604020202020204" pitchFamily="34" charset="0"/>
                <a:buNone/>
                <a:defRPr sz="2400" b="1" i="0" kern="120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da-DK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 Narrow" panose="020B0604020202020204" pitchFamily="34" charset="0"/>
                </a:rPr>
                <a:t>Design </a:t>
              </a:r>
            </a:p>
          </p:txBody>
        </p:sp>
        <p:grpSp>
          <p:nvGrpSpPr>
            <p:cNvPr id="31" name="Groupe 30">
              <a:extLst>
                <a:ext uri="{FF2B5EF4-FFF2-40B4-BE49-F238E27FC236}">
                  <a16:creationId xmlns:a16="http://schemas.microsoft.com/office/drawing/2014/main" id="{D384482F-D67C-29C3-D1EA-FC930CADA6DB}"/>
                </a:ext>
              </a:extLst>
            </p:cNvPr>
            <p:cNvGrpSpPr/>
            <p:nvPr/>
          </p:nvGrpSpPr>
          <p:grpSpPr>
            <a:xfrm>
              <a:off x="4174347" y="3488815"/>
              <a:ext cx="7118622" cy="2236346"/>
              <a:chOff x="4174347" y="3527846"/>
              <a:chExt cx="7118622" cy="2236346"/>
            </a:xfrm>
          </p:grpSpPr>
          <p:sp>
            <p:nvSpPr>
              <p:cNvPr id="19" name="Freeform 9">
                <a:extLst>
                  <a:ext uri="{FF2B5EF4-FFF2-40B4-BE49-F238E27FC236}">
                    <a16:creationId xmlns:a16="http://schemas.microsoft.com/office/drawing/2014/main" id="{67BA5583-CDBA-494F-84A5-D5BE846B5989}"/>
                  </a:ext>
                </a:extLst>
              </p:cNvPr>
              <p:cNvSpPr/>
              <p:nvPr/>
            </p:nvSpPr>
            <p:spPr>
              <a:xfrm>
                <a:off x="8622306" y="3597071"/>
                <a:ext cx="2670663" cy="2051375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l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Objectif</a:t>
                </a:r>
                <a:r>
                  <a:rPr kumimoji="0" lang="en-US" sz="1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primaire</a:t>
                </a:r>
                <a:r>
                  <a:rPr kumimoji="0" lang="en-US" sz="1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</a:t>
                </a:r>
                <a:br>
                  <a:rPr kumimoji="0" lang="en-US" sz="1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339FD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</a:br>
                <a:r>
                  <a:rPr kumimoji="0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Qualité</a:t>
                </a: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de vie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l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Objectifs</a:t>
                </a:r>
                <a:r>
                  <a:rPr kumimoji="0" lang="en-US" sz="1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secondaires</a:t>
                </a:r>
                <a:endPara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339FD5">
                      <a:lumMod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182563" marR="0" lvl="0" indent="-182563" algn="l" defTabSz="450056" rtl="0" eaLnBrk="1" fontAlgn="auto" latinLnBrk="0" hangingPunct="1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rgbClr val="FF6600"/>
                  </a:buClr>
                  <a:buSzPct val="85000"/>
                  <a:buFont typeface="Police système Courant"/>
                  <a:buChar char="●"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Survie</a:t>
                </a: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sans </a:t>
                </a:r>
                <a:r>
                  <a:rPr kumimoji="0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maladie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182563" marR="0" lvl="0" indent="-182563" algn="l" defTabSz="450056" rtl="0" eaLnBrk="1" fontAlgn="auto" latinLnBrk="0" hangingPunct="1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rgbClr val="FF6600"/>
                  </a:buClr>
                  <a:buSzPct val="85000"/>
                  <a:buFont typeface="Police système Courant"/>
                  <a:buChar char="●"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Survie</a:t>
                </a: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globale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182563" marR="0" lvl="0" indent="-182563" algn="l" defTabSz="450056" rtl="0" eaLnBrk="1" fontAlgn="auto" latinLnBrk="0" hangingPunct="1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rgbClr val="FF6600"/>
                  </a:buClr>
                  <a:buSzPct val="85000"/>
                  <a:buFont typeface="Police système Courant"/>
                  <a:buChar char="●"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Toxicit</a:t>
                </a: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é</a:t>
                </a:r>
              </a:p>
              <a:p>
                <a:pPr marL="182563" marR="0" lvl="0" indent="-182563" algn="l" defTabSz="450056" rtl="0" eaLnBrk="1" fontAlgn="auto" latinLnBrk="0" hangingPunct="1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rgbClr val="FF6600"/>
                  </a:buClr>
                  <a:buSzPct val="85000"/>
                  <a:buFont typeface="Police système Courant"/>
                  <a:buChar char="●"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Modifications du </a:t>
                </a:r>
                <a:r>
                  <a:rPr kumimoji="0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microbiote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2" name="Groupe 21"/>
              <p:cNvGrpSpPr/>
              <p:nvPr/>
            </p:nvGrpSpPr>
            <p:grpSpPr>
              <a:xfrm>
                <a:off x="8418709" y="3541853"/>
                <a:ext cx="117884" cy="2222339"/>
                <a:chOff x="9203915" y="2516700"/>
                <a:chExt cx="117884" cy="2222339"/>
              </a:xfrm>
            </p:grpSpPr>
            <p:cxnSp>
              <p:nvCxnSpPr>
                <p:cNvPr id="23" name="Connecteur droit 22"/>
                <p:cNvCxnSpPr>
                  <a:cxnSpLocks/>
                </p:cNvCxnSpPr>
                <p:nvPr/>
              </p:nvCxnSpPr>
              <p:spPr>
                <a:xfrm>
                  <a:off x="9203916" y="2516700"/>
                  <a:ext cx="0" cy="2222339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  <a:headEnd type="none" w="med" len="med"/>
                  <a:tailEnd type="none" w="med" len="med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" name="Freeform 55">
                  <a:extLst>
                    <a:ext uri="{FF2B5EF4-FFF2-40B4-BE49-F238E27FC236}">
                      <a16:creationId xmlns:a16="http://schemas.microsoft.com/office/drawing/2014/main" id="{B02AC733-0787-4D6F-8494-9E7BEACBE19D}"/>
                    </a:ext>
                  </a:extLst>
                </p:cNvPr>
                <p:cNvSpPr/>
                <p:nvPr/>
              </p:nvSpPr>
              <p:spPr>
                <a:xfrm rot="5400000">
                  <a:off x="9051310" y="3568927"/>
                  <a:ext cx="423093" cy="117884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  <a:effectLst/>
              </p:spPr>
              <p:txBody>
                <a:bodyPr spcFirstLastPara="0" vert="horz" wrap="square" lIns="0" tIns="60722" rIns="77862" bIns="60722" numCol="1" spcCol="1270" anchor="ctr" anchorCtr="0">
                  <a:noAutofit/>
                </a:bodyPr>
                <a:lstStyle/>
                <a:p>
                  <a:pPr marL="0" marR="0" lvl="0" indent="0" algn="ctr" defTabSz="350044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0" name="Groupe 29">
                <a:extLst>
                  <a:ext uri="{FF2B5EF4-FFF2-40B4-BE49-F238E27FC236}">
                    <a16:creationId xmlns:a16="http://schemas.microsoft.com/office/drawing/2014/main" id="{D6F8E46E-9FE5-AA3C-8CE1-86B3223B5D8C}"/>
                  </a:ext>
                </a:extLst>
              </p:cNvPr>
              <p:cNvGrpSpPr/>
              <p:nvPr/>
            </p:nvGrpSpPr>
            <p:grpSpPr>
              <a:xfrm>
                <a:off x="4174347" y="3527846"/>
                <a:ext cx="4027692" cy="2227495"/>
                <a:chOff x="4174347" y="3527846"/>
                <a:chExt cx="4027692" cy="2227495"/>
              </a:xfrm>
            </p:grpSpPr>
            <p:sp>
              <p:nvSpPr>
                <p:cNvPr id="13" name="TextBox 17"/>
                <p:cNvSpPr txBox="1"/>
                <p:nvPr/>
              </p:nvSpPr>
              <p:spPr>
                <a:xfrm>
                  <a:off x="4520168" y="3562536"/>
                  <a:ext cx="411972" cy="261610"/>
                </a:xfrm>
                <a:prstGeom prst="rect">
                  <a:avLst/>
                </a:prstGeom>
                <a:noFill/>
              </p:spPr>
              <p:txBody>
                <a:bodyPr wrap="none" lIns="0" tIns="0" r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n=44</a:t>
                  </a:r>
                </a:p>
              </p:txBody>
            </p:sp>
            <p:sp>
              <p:nvSpPr>
                <p:cNvPr id="14" name="TextBox 25"/>
                <p:cNvSpPr txBox="1"/>
                <p:nvPr/>
              </p:nvSpPr>
              <p:spPr>
                <a:xfrm>
                  <a:off x="4531742" y="5420015"/>
                  <a:ext cx="411972" cy="261610"/>
                </a:xfrm>
                <a:prstGeom prst="rect">
                  <a:avLst/>
                </a:prstGeom>
                <a:noFill/>
              </p:spPr>
              <p:txBody>
                <a:bodyPr wrap="none" lIns="0" tIns="0" r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n=43</a:t>
                  </a:r>
                </a:p>
              </p:txBody>
            </p:sp>
            <p:sp>
              <p:nvSpPr>
                <p:cNvPr id="15" name="Parenthèse ouvrante 14"/>
                <p:cNvSpPr/>
                <p:nvPr/>
              </p:nvSpPr>
              <p:spPr>
                <a:xfrm>
                  <a:off x="4540227" y="3877519"/>
                  <a:ext cx="957748" cy="1423686"/>
                </a:xfrm>
                <a:prstGeom prst="leftBracket">
                  <a:avLst>
                    <a:gd name="adj" fmla="val 0"/>
                  </a:avLst>
                </a:prstGeom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  <a:headEnd type="triangle" w="lg" len="lg"/>
                  <a:tailEnd type="triangle" w="lg" len="lg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" name="Freeform 41">
                  <a:extLst>
                    <a:ext uri="{FF2B5EF4-FFF2-40B4-BE49-F238E27FC236}">
                      <a16:creationId xmlns:a16="http://schemas.microsoft.com/office/drawing/2014/main" id="{24E995A1-3ED6-49FF-B17E-621523F219A7}"/>
                    </a:ext>
                  </a:extLst>
                </p:cNvPr>
                <p:cNvSpPr/>
                <p:nvPr/>
              </p:nvSpPr>
              <p:spPr>
                <a:xfrm>
                  <a:off x="5618616" y="4924124"/>
                  <a:ext cx="2583423" cy="831217"/>
                </a:xfrm>
                <a:prstGeom prst="roundRect">
                  <a:avLst>
                    <a:gd name="adj" fmla="val 9151"/>
                  </a:avLst>
                </a:prstGeom>
                <a:solidFill>
                  <a:schemeClr val="tx2">
                    <a:lumMod val="7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spcFirstLastPara="0" vert="horz" wrap="square" lIns="74434" tIns="74434" rIns="74434" bIns="74434" numCol="1" spcCol="1270" anchor="ctr" anchorCtr="0">
                  <a:noAutofit/>
                </a:bodyPr>
                <a:lstStyle/>
                <a:p>
                  <a:pPr marL="0" marR="0" lvl="0" indent="0" algn="ctr" defTabSz="514350" rtl="0" eaLnBrk="1" fontAlgn="auto" latinLnBrk="0" hangingPunct="1">
                    <a:lnSpc>
                      <a:spcPts val="15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PLACEBO </a:t>
                  </a:r>
                </a:p>
                <a:p>
                  <a:pPr marL="0" marR="0" lvl="0" indent="0" algn="ctr" defTabSz="514350" rtl="0" eaLnBrk="1" fontAlgn="auto" latinLnBrk="0" hangingPunct="1">
                    <a:lnSpc>
                      <a:spcPts val="15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4g de cellulose </a:t>
                  </a:r>
                  <a:r>
                    <a:rPr kumimoji="0" lang="en-US" sz="12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en</a:t>
                  </a: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 2 </a:t>
                  </a:r>
                  <a:r>
                    <a:rPr kumimoji="0" lang="en-US" sz="12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prises</a:t>
                  </a: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 </a:t>
                  </a:r>
                  <a:b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</a:b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par jour pendant la RT-CT</a:t>
                  </a:r>
                </a:p>
              </p:txBody>
            </p:sp>
            <p:sp>
              <p:nvSpPr>
                <p:cNvPr id="20" name="TextBox 17"/>
                <p:cNvSpPr txBox="1"/>
                <p:nvPr/>
              </p:nvSpPr>
              <p:spPr>
                <a:xfrm>
                  <a:off x="4174347" y="4688864"/>
                  <a:ext cx="743668" cy="324498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72000" rIns="0" bIns="36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n=87</a:t>
                  </a:r>
                </a:p>
              </p:txBody>
            </p:sp>
            <p:sp>
              <p:nvSpPr>
                <p:cNvPr id="28" name="Freeform 41">
                  <a:extLst>
                    <a:ext uri="{FF2B5EF4-FFF2-40B4-BE49-F238E27FC236}">
                      <a16:creationId xmlns:a16="http://schemas.microsoft.com/office/drawing/2014/main" id="{24E995A1-3ED6-49FF-B17E-621523F219A7}"/>
                    </a:ext>
                  </a:extLst>
                </p:cNvPr>
                <p:cNvSpPr/>
                <p:nvPr/>
              </p:nvSpPr>
              <p:spPr>
                <a:xfrm>
                  <a:off x="5618616" y="3527846"/>
                  <a:ext cx="2583423" cy="831217"/>
                </a:xfrm>
                <a:prstGeom prst="roundRect">
                  <a:avLst>
                    <a:gd name="adj" fmla="val 9151"/>
                  </a:avLst>
                </a:prstGeom>
                <a:solidFill>
                  <a:schemeClr val="accent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spcFirstLastPara="0" vert="horz" wrap="square" lIns="74434" tIns="74434" rIns="74434" bIns="74434" numCol="1" spcCol="1270" anchor="ctr" anchorCtr="0">
                  <a:noAutofit/>
                </a:bodyPr>
                <a:lstStyle/>
                <a:p>
                  <a:pPr marL="0" marR="0" lvl="0" indent="0" algn="ctr" defTabSz="514350" rtl="0" eaLnBrk="1" fontAlgn="auto" latinLnBrk="0" hangingPunct="1">
                    <a:lnSpc>
                      <a:spcPts val="15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FUCOIDAN</a:t>
                  </a:r>
                </a:p>
                <a:p>
                  <a:pPr marL="0" marR="0" lvl="0" indent="0" algn="ctr" defTabSz="514350" rtl="0" eaLnBrk="1" fontAlgn="auto" latinLnBrk="0" hangingPunct="1">
                    <a:lnSpc>
                      <a:spcPts val="15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4g </a:t>
                  </a:r>
                  <a:r>
                    <a:rPr kumimoji="0" lang="en-US" sz="12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en</a:t>
                  </a: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 2 </a:t>
                  </a:r>
                  <a:r>
                    <a:rPr kumimoji="0" lang="en-US" sz="12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prises</a:t>
                  </a: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 par jour </a:t>
                  </a:r>
                  <a:b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</a:b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pendant la RT-CT</a:t>
                  </a:r>
                </a:p>
              </p:txBody>
            </p:sp>
            <p:sp>
              <p:nvSpPr>
                <p:cNvPr id="18" name="Ellipse 17"/>
                <p:cNvSpPr/>
                <p:nvPr/>
              </p:nvSpPr>
              <p:spPr>
                <a:xfrm>
                  <a:off x="4274199" y="4191098"/>
                  <a:ext cx="532056" cy="532056"/>
                </a:xfrm>
                <a:prstGeom prst="ellips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effectLst/>
                <a:scene3d>
                  <a:camera prst="orthographicFront">
                    <a:rot lat="0" lon="0" rev="0"/>
                  </a:camera>
                  <a:lightRig rig="threePt" dir="t">
                    <a:rot lat="0" lon="0" rev="1200000"/>
                  </a:lightRig>
                </a:scene3d>
                <a:sp3d/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lIns="13500" tIns="13500" rIns="13500" bIns="13500" rtlCol="0" anchor="b"/>
                <a:lstStyle/>
                <a:p>
                  <a:pPr marL="0" marR="0" lvl="0" indent="0" algn="ctr" defTabSz="914400" rtl="0" eaLnBrk="1" fontAlgn="auto" latinLnBrk="0" hangingPunct="1">
                    <a:lnSpc>
                      <a:spcPts val="13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R</a:t>
                  </a:r>
                  <a:br>
                    <a:rPr kumimoji="0" lang="en-US" altLang="zh-CN" sz="1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</a:br>
                  <a:r>
                    <a:rPr kumimoji="0" lang="en-US" altLang="zh-CN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1:1</a:t>
                  </a:r>
                  <a:endParaRPr kumimoji="0" lang="en-US" altLang="zh-CN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14804285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Fucoidan en complément de la RT-CT préop des cancers localement avancés du rectum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JY Wang et al., ASCO GI</a:t>
            </a:r>
            <a:r>
              <a:rPr lang="fr-FR" baseline="30000" dirty="0"/>
              <a:t>®</a:t>
            </a:r>
            <a:r>
              <a:rPr lang="fr-FR" dirty="0"/>
              <a:t> 2023, Abs #12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1159590"/>
            <a:ext cx="7102574" cy="582613"/>
          </a:xfrm>
        </p:spPr>
        <p:txBody>
          <a:bodyPr/>
          <a:lstStyle/>
          <a:p>
            <a:r>
              <a:rPr lang="da-DK" dirty="0"/>
              <a:t>Objectif principal</a:t>
            </a:r>
          </a:p>
        </p:txBody>
      </p:sp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3BB1F229-BDAD-DF63-AD21-576D92106913}"/>
              </a:ext>
            </a:extLst>
          </p:cNvPr>
          <p:cNvCxnSpPr>
            <a:cxnSpLocks/>
          </p:cNvCxnSpPr>
          <p:nvPr/>
        </p:nvCxnSpPr>
        <p:spPr>
          <a:xfrm>
            <a:off x="2713905" y="1166641"/>
            <a:ext cx="0" cy="393795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ZoneTexte 20">
            <a:extLst>
              <a:ext uri="{FF2B5EF4-FFF2-40B4-BE49-F238E27FC236}">
                <a16:creationId xmlns:a16="http://schemas.microsoft.com/office/drawing/2014/main" id="{22E6F3D1-2AD3-C179-C648-318AEF956D27}"/>
              </a:ext>
            </a:extLst>
          </p:cNvPr>
          <p:cNvSpPr txBox="1"/>
          <p:nvPr/>
        </p:nvSpPr>
        <p:spPr>
          <a:xfrm>
            <a:off x="2784819" y="1180464"/>
            <a:ext cx="638148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Qualité de vie </a:t>
            </a:r>
            <a:r>
              <a:rPr kumimoji="0" lang="da-DK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(FACT-C) </a:t>
            </a:r>
            <a:r>
              <a:rPr kumimoji="0" lang="da-DK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après 3 mois de traitement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22" name="Tableau 21">
            <a:extLst>
              <a:ext uri="{FF2B5EF4-FFF2-40B4-BE49-F238E27FC236}">
                <a16:creationId xmlns:a16="http://schemas.microsoft.com/office/drawing/2014/main" id="{568EEA8F-C010-72D1-8857-99D4988724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912183"/>
              </p:ext>
            </p:extLst>
          </p:nvPr>
        </p:nvGraphicFramePr>
        <p:xfrm>
          <a:off x="493180" y="1764057"/>
          <a:ext cx="11137540" cy="402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47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49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60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600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84998">
                  <a:extLst>
                    <a:ext uri="{9D8B030D-6E8A-4147-A177-3AD203B41FA5}">
                      <a16:colId xmlns:a16="http://schemas.microsoft.com/office/drawing/2014/main" val="449480477"/>
                    </a:ext>
                  </a:extLst>
                </a:gridCol>
              </a:tblGrid>
              <a:tr h="252187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2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dirty="0">
                          <a:solidFill>
                            <a:schemeClr val="bg1"/>
                          </a:solidFill>
                        </a:rPr>
                        <a:t>Score maximum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Groupe </a:t>
                      </a:r>
                      <a:r>
                        <a:rPr lang="fr-FR" sz="1200" b="1" dirty="0" err="1"/>
                        <a:t>Fucoidan</a:t>
                      </a:r>
                      <a:endParaRPr lang="fr-FR" sz="1200" b="1" dirty="0"/>
                    </a:p>
                    <a:p>
                      <a:pPr algn="ctr"/>
                      <a:r>
                        <a:rPr lang="fr-FR" sz="1200" b="0" dirty="0"/>
                        <a:t>(n=44)</a:t>
                      </a:r>
                      <a:br>
                        <a:rPr lang="fr-FR" sz="1200" b="0" dirty="0"/>
                      </a:br>
                      <a:r>
                        <a:rPr lang="fr-FR" sz="1200" b="0" dirty="0"/>
                        <a:t>Mean (SD)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Groupe Placebo</a:t>
                      </a:r>
                    </a:p>
                    <a:p>
                      <a:pPr algn="ctr"/>
                      <a:r>
                        <a:rPr lang="fr-FR" sz="1200" b="0" dirty="0"/>
                        <a:t>(n=43)</a:t>
                      </a:r>
                      <a:br>
                        <a:rPr lang="fr-FR" sz="1200" b="0" dirty="0"/>
                      </a:br>
                      <a:r>
                        <a:rPr lang="fr-FR" sz="1200" b="0" dirty="0"/>
                        <a:t>Mean (SD)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i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9140">
                <a:tc>
                  <a:txBody>
                    <a:bodyPr/>
                    <a:lstStyle/>
                    <a:p>
                      <a:r>
                        <a:rPr lang="fr-FR" sz="1200" dirty="0"/>
                        <a:t>Bien-être physique (PWB)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23.27 (3.70)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21.12 (3.37)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0.006</a:t>
                      </a: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490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/>
                        <a:t>Bien-être social/familial (SWB)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18.68 (5.26)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19.46 (6.31)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0.529</a:t>
                      </a: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91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/>
                        <a:t>Bien-être émotionnel (EWB)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16.91 (5.66)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15.77 (3.83)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0.273</a:t>
                      </a: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91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/>
                        <a:t>Bien-être fonctionnel (FWB)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13.89 (6.28)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13.51 (6.11)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0.779</a:t>
                      </a: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91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/>
                        <a:t>Sous-échelle du cancer colorectal (CCS)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18.70 (4.96)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16.53 (4.40)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0.034</a:t>
                      </a: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91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/>
                        <a:t>Indice de résultats de l'essai FACT-C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90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C00000"/>
                          </a:solidFill>
                        </a:rPr>
                        <a:t>TOI = PWB + FWB + CCS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55.89 (13.35)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51.16 (11.70)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0.083</a:t>
                      </a: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490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/>
                        <a:t>Scores génériques FACT-G pour la qualité de vie liée à la santé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8713471"/>
                  </a:ext>
                </a:extLst>
              </a:tr>
              <a:tr h="20490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C00000"/>
                          </a:solidFill>
                        </a:rPr>
                        <a:t>FACT-G = PWB + SWB + EWB + FWB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72.79 (17.05)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69.85 (14.26)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0.387</a:t>
                      </a: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623819"/>
                  </a:ext>
                </a:extLst>
              </a:tr>
              <a:tr h="20490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/>
                        <a:t>Scores FACT-C pour la qualité de vie liée à la santé colorectale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3030228"/>
                  </a:ext>
                </a:extLst>
              </a:tr>
              <a:tr h="20490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C00000"/>
                          </a:solidFill>
                        </a:rPr>
                        <a:t>FACT-C = FWB + SWB + EWB + FWB + CCS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91.47 (21.12)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86.39 (17.48)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0.226</a:t>
                      </a: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14618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4197329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Fucoidan en complément de la RT-CT préop des cancers localement avancés du rectum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JY Wang et al., ASCO GI</a:t>
            </a:r>
            <a:r>
              <a:rPr lang="fr-FR" baseline="30000" dirty="0"/>
              <a:t>®</a:t>
            </a:r>
            <a:r>
              <a:rPr lang="fr-FR" dirty="0"/>
              <a:t> 2023, Abs #12</a:t>
            </a:r>
          </a:p>
        </p:txBody>
      </p:sp>
      <p:graphicFrame>
        <p:nvGraphicFramePr>
          <p:cNvPr id="8" name="Tableau 7"/>
          <p:cNvGraphicFramePr>
            <a:graphicFrameLocks noGrp="1"/>
          </p:cNvGraphicFramePr>
          <p:nvPr/>
        </p:nvGraphicFramePr>
        <p:xfrm>
          <a:off x="553588" y="1520409"/>
          <a:ext cx="6850820" cy="10112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56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17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17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21727">
                  <a:extLst>
                    <a:ext uri="{9D8B030D-6E8A-4147-A177-3AD203B41FA5}">
                      <a16:colId xmlns:a16="http://schemas.microsoft.com/office/drawing/2014/main" val="362705973"/>
                    </a:ext>
                  </a:extLst>
                </a:gridCol>
              </a:tblGrid>
              <a:tr h="337079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2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Fucoidan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Placebo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i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7079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Rash cutané gr 1,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9,3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i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0,038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7079">
                <a:tc>
                  <a:txBody>
                    <a:bodyPr/>
                    <a:lstStyle/>
                    <a:p>
                      <a:r>
                        <a:rPr lang="da-DK" sz="1400" baseline="0" dirty="0">
                          <a:solidFill>
                            <a:schemeClr val="tx1"/>
                          </a:solidFill>
                        </a:rPr>
                        <a:t>Fatigue gr 1,%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95,3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i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0,008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5" name="Groupe 14">
            <a:extLst>
              <a:ext uri="{FF2B5EF4-FFF2-40B4-BE49-F238E27FC236}">
                <a16:creationId xmlns:a16="http://schemas.microsoft.com/office/drawing/2014/main" id="{240490DD-D7AD-B404-40E1-8380FE200641}"/>
              </a:ext>
            </a:extLst>
          </p:cNvPr>
          <p:cNvGrpSpPr/>
          <p:nvPr/>
        </p:nvGrpSpPr>
        <p:grpSpPr>
          <a:xfrm>
            <a:off x="7857288" y="2074129"/>
            <a:ext cx="4167072" cy="3251216"/>
            <a:chOff x="7745776" y="1806499"/>
            <a:chExt cx="3940702" cy="3251216"/>
          </a:xfrm>
        </p:grpSpPr>
        <p:sp>
          <p:nvSpPr>
            <p:cNvPr id="13" name="ZoneTexte 12"/>
            <p:cNvSpPr txBox="1"/>
            <p:nvPr/>
          </p:nvSpPr>
          <p:spPr>
            <a:xfrm>
              <a:off x="7745776" y="1806499"/>
              <a:ext cx="3940702" cy="3251216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36000" tIns="432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sz="18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ère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étude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prospective 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randomisée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évaluant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un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complément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à base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d’algues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pendant la RT-CT 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d’un cancer du rectum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Amélioration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du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bien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être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physique et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maintien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du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microbiote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Chevron 13"/>
            <p:cNvSpPr/>
            <p:nvPr/>
          </p:nvSpPr>
          <p:spPr>
            <a:xfrm rot="5400000">
              <a:off x="9590050" y="1984924"/>
              <a:ext cx="312233" cy="336957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0" name="Rectangle à coins arrondis 20">
            <a:extLst>
              <a:ext uri="{FF2B5EF4-FFF2-40B4-BE49-F238E27FC236}">
                <a16:creationId xmlns:a16="http://schemas.microsoft.com/office/drawing/2014/main" id="{CB5C1D78-3F49-E627-D37F-B900CBBE5F37}"/>
              </a:ext>
            </a:extLst>
          </p:cNvPr>
          <p:cNvSpPr/>
          <p:nvPr/>
        </p:nvSpPr>
        <p:spPr>
          <a:xfrm>
            <a:off x="504722" y="2969623"/>
            <a:ext cx="6921989" cy="3040883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Espace réservé du texte 25">
            <a:extLst>
              <a:ext uri="{FF2B5EF4-FFF2-40B4-BE49-F238E27FC236}">
                <a16:creationId xmlns:a16="http://schemas.microsoft.com/office/drawing/2014/main" id="{D6106B8E-47B9-EB6D-50F0-5A498AF1B781}"/>
              </a:ext>
            </a:extLst>
          </p:cNvPr>
          <p:cNvSpPr txBox="1">
            <a:spLocks/>
          </p:cNvSpPr>
          <p:nvPr/>
        </p:nvSpPr>
        <p:spPr>
          <a:xfrm>
            <a:off x="479091" y="1190757"/>
            <a:ext cx="5659475" cy="294184"/>
          </a:xfrm>
          <a:prstGeom prst="rect">
            <a:avLst/>
          </a:prstGeom>
          <a:solidFill>
            <a:schemeClr val="bg1"/>
          </a:solidFill>
        </p:spPr>
        <p:txBody>
          <a:bodyPr anchor="ctr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 Narrow" panose="020B0604020202020204" pitchFamily="34" charset="0"/>
              </a:rPr>
              <a:t>Amélioration de la fatigue et de la toxicité cutanée sous RT-CT</a:t>
            </a:r>
          </a:p>
        </p:txBody>
      </p:sp>
      <p:grpSp>
        <p:nvGrpSpPr>
          <p:cNvPr id="160" name="Groupe 159">
            <a:extLst>
              <a:ext uri="{FF2B5EF4-FFF2-40B4-BE49-F238E27FC236}">
                <a16:creationId xmlns:a16="http://schemas.microsoft.com/office/drawing/2014/main" id="{F115843C-EB53-6AD1-E095-163F0B76AAF6}"/>
              </a:ext>
            </a:extLst>
          </p:cNvPr>
          <p:cNvGrpSpPr/>
          <p:nvPr/>
        </p:nvGrpSpPr>
        <p:grpSpPr>
          <a:xfrm>
            <a:off x="557464" y="3270219"/>
            <a:ext cx="3485147" cy="2616831"/>
            <a:chOff x="621632" y="3270219"/>
            <a:chExt cx="3485147" cy="2616831"/>
          </a:xfrm>
        </p:grpSpPr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2A07D5FB-422C-D7DF-D72D-28EB8E2C3C51}"/>
                </a:ext>
              </a:extLst>
            </p:cNvPr>
            <p:cNvSpPr/>
            <p:nvPr/>
          </p:nvSpPr>
          <p:spPr>
            <a:xfrm>
              <a:off x="621632" y="3540484"/>
              <a:ext cx="3485147" cy="36936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C1B18FAA-849B-5403-1FD6-5911ECD9706C}"/>
                </a:ext>
              </a:extLst>
            </p:cNvPr>
            <p:cNvSpPr/>
            <p:nvPr/>
          </p:nvSpPr>
          <p:spPr>
            <a:xfrm>
              <a:off x="621632" y="3945883"/>
              <a:ext cx="3485147" cy="36936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611DE69E-F32E-5CB9-C041-6D292DB7AA1F}"/>
                </a:ext>
              </a:extLst>
            </p:cNvPr>
            <p:cNvSpPr/>
            <p:nvPr/>
          </p:nvSpPr>
          <p:spPr>
            <a:xfrm>
              <a:off x="621632" y="4351282"/>
              <a:ext cx="3485147" cy="36936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BB5EF548-8F40-9028-D3F3-FFAF2E6561A8}"/>
                </a:ext>
              </a:extLst>
            </p:cNvPr>
            <p:cNvSpPr/>
            <p:nvPr/>
          </p:nvSpPr>
          <p:spPr>
            <a:xfrm>
              <a:off x="621632" y="4756681"/>
              <a:ext cx="3485147" cy="36936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085F3C87-1F93-3089-1A01-8FB1D3918377}"/>
                </a:ext>
              </a:extLst>
            </p:cNvPr>
            <p:cNvSpPr/>
            <p:nvPr/>
          </p:nvSpPr>
          <p:spPr>
            <a:xfrm>
              <a:off x="621632" y="5162080"/>
              <a:ext cx="3485147" cy="36936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0" name="Groupe 39">
              <a:extLst>
                <a:ext uri="{FF2B5EF4-FFF2-40B4-BE49-F238E27FC236}">
                  <a16:creationId xmlns:a16="http://schemas.microsoft.com/office/drawing/2014/main" id="{9CD20503-B4FD-5D99-11BF-49A14A1F23C8}"/>
                </a:ext>
              </a:extLst>
            </p:cNvPr>
            <p:cNvGrpSpPr/>
            <p:nvPr/>
          </p:nvGrpSpPr>
          <p:grpSpPr>
            <a:xfrm>
              <a:off x="1141300" y="3270219"/>
              <a:ext cx="2826602" cy="2616831"/>
              <a:chOff x="1141300" y="3270219"/>
              <a:chExt cx="2826602" cy="2616831"/>
            </a:xfrm>
          </p:grpSpPr>
          <p:cxnSp>
            <p:nvCxnSpPr>
              <p:cNvPr id="19" name="Connecteur droit 18">
                <a:extLst>
                  <a:ext uri="{FF2B5EF4-FFF2-40B4-BE49-F238E27FC236}">
                    <a16:creationId xmlns:a16="http://schemas.microsoft.com/office/drawing/2014/main" id="{6D157527-C44F-DDA9-483F-5843F17C23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62364" y="5583382"/>
                <a:ext cx="678872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Connecteur droit 21">
                <a:extLst>
                  <a:ext uri="{FF2B5EF4-FFF2-40B4-BE49-F238E27FC236}">
                    <a16:creationId xmlns:a16="http://schemas.microsoft.com/office/drawing/2014/main" id="{C4C3C22E-195F-376B-71FA-09DB12AC807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92037" y="5583382"/>
                <a:ext cx="1875865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ZoneTexte 26">
                <a:extLst>
                  <a:ext uri="{FF2B5EF4-FFF2-40B4-BE49-F238E27FC236}">
                    <a16:creationId xmlns:a16="http://schemas.microsoft.com/office/drawing/2014/main" id="{77137632-A3CF-B54C-B28F-0719E0298DF0}"/>
                  </a:ext>
                </a:extLst>
              </p:cNvPr>
              <p:cNvSpPr txBox="1"/>
              <p:nvPr/>
            </p:nvSpPr>
            <p:spPr>
              <a:xfrm>
                <a:off x="1364948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0.0</a:t>
                </a:r>
              </a:p>
            </p:txBody>
          </p:sp>
          <p:sp>
            <p:nvSpPr>
              <p:cNvPr id="28" name="ZoneTexte 27">
                <a:extLst>
                  <a:ext uri="{FF2B5EF4-FFF2-40B4-BE49-F238E27FC236}">
                    <a16:creationId xmlns:a16="http://schemas.microsoft.com/office/drawing/2014/main" id="{21E0CC9D-DAFC-29E3-C5FF-EF878A4703B7}"/>
                  </a:ext>
                </a:extLst>
              </p:cNvPr>
              <p:cNvSpPr txBox="1"/>
              <p:nvPr/>
            </p:nvSpPr>
            <p:spPr>
              <a:xfrm>
                <a:off x="1929433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0.5</a:t>
                </a:r>
              </a:p>
            </p:txBody>
          </p:sp>
          <p:sp>
            <p:nvSpPr>
              <p:cNvPr id="29" name="ZoneTexte 28">
                <a:extLst>
                  <a:ext uri="{FF2B5EF4-FFF2-40B4-BE49-F238E27FC236}">
                    <a16:creationId xmlns:a16="http://schemas.microsoft.com/office/drawing/2014/main" id="{08C0C85A-84E0-E105-0832-0134CA0C8B10}"/>
                  </a:ext>
                </a:extLst>
              </p:cNvPr>
              <p:cNvSpPr txBox="1"/>
              <p:nvPr/>
            </p:nvSpPr>
            <p:spPr>
              <a:xfrm>
                <a:off x="2061055" y="5596677"/>
                <a:ext cx="14427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-0.1</a:t>
                </a:r>
              </a:p>
            </p:txBody>
          </p:sp>
          <p:sp>
            <p:nvSpPr>
              <p:cNvPr id="30" name="ZoneTexte 29">
                <a:extLst>
                  <a:ext uri="{FF2B5EF4-FFF2-40B4-BE49-F238E27FC236}">
                    <a16:creationId xmlns:a16="http://schemas.microsoft.com/office/drawing/2014/main" id="{28B2BE89-B795-5F91-1599-83C291119CA5}"/>
                  </a:ext>
                </a:extLst>
              </p:cNvPr>
              <p:cNvSpPr txBox="1"/>
              <p:nvPr/>
            </p:nvSpPr>
            <p:spPr>
              <a:xfrm>
                <a:off x="2267976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0.0</a:t>
                </a:r>
              </a:p>
            </p:txBody>
          </p:sp>
          <p:sp>
            <p:nvSpPr>
              <p:cNvPr id="31" name="ZoneTexte 30">
                <a:extLst>
                  <a:ext uri="{FF2B5EF4-FFF2-40B4-BE49-F238E27FC236}">
                    <a16:creationId xmlns:a16="http://schemas.microsoft.com/office/drawing/2014/main" id="{996E80E7-727D-CA8F-E0BF-CEE910BDEA78}"/>
                  </a:ext>
                </a:extLst>
              </p:cNvPr>
              <p:cNvSpPr txBox="1"/>
              <p:nvPr/>
            </p:nvSpPr>
            <p:spPr>
              <a:xfrm>
                <a:off x="2461274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0.1</a:t>
                </a:r>
              </a:p>
            </p:txBody>
          </p:sp>
          <p:sp>
            <p:nvSpPr>
              <p:cNvPr id="32" name="ZoneTexte 31">
                <a:extLst>
                  <a:ext uri="{FF2B5EF4-FFF2-40B4-BE49-F238E27FC236}">
                    <a16:creationId xmlns:a16="http://schemas.microsoft.com/office/drawing/2014/main" id="{A236B218-EF70-A65D-1A53-360DD7D57849}"/>
                  </a:ext>
                </a:extLst>
              </p:cNvPr>
              <p:cNvSpPr txBox="1"/>
              <p:nvPr/>
            </p:nvSpPr>
            <p:spPr>
              <a:xfrm>
                <a:off x="2654571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0.2</a:t>
                </a:r>
              </a:p>
            </p:txBody>
          </p:sp>
          <p:sp>
            <p:nvSpPr>
              <p:cNvPr id="33" name="ZoneTexte 32">
                <a:extLst>
                  <a:ext uri="{FF2B5EF4-FFF2-40B4-BE49-F238E27FC236}">
                    <a16:creationId xmlns:a16="http://schemas.microsoft.com/office/drawing/2014/main" id="{83D395B3-0EC4-3B50-6B40-6F0B8685FD70}"/>
                  </a:ext>
                </a:extLst>
              </p:cNvPr>
              <p:cNvSpPr txBox="1"/>
              <p:nvPr/>
            </p:nvSpPr>
            <p:spPr>
              <a:xfrm>
                <a:off x="2847868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0.3</a:t>
                </a:r>
              </a:p>
            </p:txBody>
          </p:sp>
          <p:sp>
            <p:nvSpPr>
              <p:cNvPr id="34" name="ZoneTexte 33">
                <a:extLst>
                  <a:ext uri="{FF2B5EF4-FFF2-40B4-BE49-F238E27FC236}">
                    <a16:creationId xmlns:a16="http://schemas.microsoft.com/office/drawing/2014/main" id="{D98BC7D6-FBE4-B251-A92C-2FD03AA5117D}"/>
                  </a:ext>
                </a:extLst>
              </p:cNvPr>
              <p:cNvSpPr txBox="1"/>
              <p:nvPr/>
            </p:nvSpPr>
            <p:spPr>
              <a:xfrm>
                <a:off x="3041165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0.4</a:t>
                </a:r>
              </a:p>
            </p:txBody>
          </p:sp>
          <p:sp>
            <p:nvSpPr>
              <p:cNvPr id="35" name="ZoneTexte 34">
                <a:extLst>
                  <a:ext uri="{FF2B5EF4-FFF2-40B4-BE49-F238E27FC236}">
                    <a16:creationId xmlns:a16="http://schemas.microsoft.com/office/drawing/2014/main" id="{BA1B14E4-92E7-60F5-DFE6-9B8821A812B3}"/>
                  </a:ext>
                </a:extLst>
              </p:cNvPr>
              <p:cNvSpPr txBox="1"/>
              <p:nvPr/>
            </p:nvSpPr>
            <p:spPr>
              <a:xfrm>
                <a:off x="3234462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0.5</a:t>
                </a:r>
              </a:p>
            </p:txBody>
          </p:sp>
          <p:sp>
            <p:nvSpPr>
              <p:cNvPr id="36" name="ZoneTexte 35">
                <a:extLst>
                  <a:ext uri="{FF2B5EF4-FFF2-40B4-BE49-F238E27FC236}">
                    <a16:creationId xmlns:a16="http://schemas.microsoft.com/office/drawing/2014/main" id="{665BABF6-773D-0E2C-CC6D-3ADDBAE97FD5}"/>
                  </a:ext>
                </a:extLst>
              </p:cNvPr>
              <p:cNvSpPr txBox="1"/>
              <p:nvPr/>
            </p:nvSpPr>
            <p:spPr>
              <a:xfrm>
                <a:off x="3427759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0.6</a:t>
                </a:r>
              </a:p>
            </p:txBody>
          </p:sp>
          <p:sp>
            <p:nvSpPr>
              <p:cNvPr id="37" name="ZoneTexte 36">
                <a:extLst>
                  <a:ext uri="{FF2B5EF4-FFF2-40B4-BE49-F238E27FC236}">
                    <a16:creationId xmlns:a16="http://schemas.microsoft.com/office/drawing/2014/main" id="{A4D7E283-36D3-BE35-93B7-02CC9D7CE2F1}"/>
                  </a:ext>
                </a:extLst>
              </p:cNvPr>
              <p:cNvSpPr txBox="1"/>
              <p:nvPr/>
            </p:nvSpPr>
            <p:spPr>
              <a:xfrm>
                <a:off x="3621056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0.7</a:t>
                </a:r>
              </a:p>
            </p:txBody>
          </p:sp>
          <p:sp>
            <p:nvSpPr>
              <p:cNvPr id="38" name="ZoneTexte 37">
                <a:extLst>
                  <a:ext uri="{FF2B5EF4-FFF2-40B4-BE49-F238E27FC236}">
                    <a16:creationId xmlns:a16="http://schemas.microsoft.com/office/drawing/2014/main" id="{FBE404EB-7515-4C88-D294-74BF2D49C573}"/>
                  </a:ext>
                </a:extLst>
              </p:cNvPr>
              <p:cNvSpPr txBox="1"/>
              <p:nvPr/>
            </p:nvSpPr>
            <p:spPr>
              <a:xfrm>
                <a:off x="3814352" y="5596677"/>
                <a:ext cx="117020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0.8</a:t>
                </a:r>
              </a:p>
            </p:txBody>
          </p:sp>
          <p:cxnSp>
            <p:nvCxnSpPr>
              <p:cNvPr id="41" name="Connecteur droit 40">
                <a:extLst>
                  <a:ext uri="{FF2B5EF4-FFF2-40B4-BE49-F238E27FC236}">
                    <a16:creationId xmlns:a16="http://schemas.microsoft.com/office/drawing/2014/main" id="{1D2B1F1E-8EB7-A291-6F35-94CFACE0BE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23539" y="3270219"/>
                <a:ext cx="0" cy="2310288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ZoneTexte 43">
                <a:extLst>
                  <a:ext uri="{FF2B5EF4-FFF2-40B4-BE49-F238E27FC236}">
                    <a16:creationId xmlns:a16="http://schemas.microsoft.com/office/drawing/2014/main" id="{F987F82C-5AF3-D5A4-5728-B538915A5CA6}"/>
                  </a:ext>
                </a:extLst>
              </p:cNvPr>
              <p:cNvSpPr txBox="1"/>
              <p:nvPr/>
            </p:nvSpPr>
            <p:spPr>
              <a:xfrm>
                <a:off x="1141300" y="5779328"/>
                <a:ext cx="1001103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Proportion moyenne (%)</a:t>
                </a:r>
              </a:p>
            </p:txBody>
          </p:sp>
          <p:sp>
            <p:nvSpPr>
              <p:cNvPr id="45" name="ZoneTexte 44">
                <a:extLst>
                  <a:ext uri="{FF2B5EF4-FFF2-40B4-BE49-F238E27FC236}">
                    <a16:creationId xmlns:a16="http://schemas.microsoft.com/office/drawing/2014/main" id="{3636E4F5-6DB0-8768-5F86-B5C9E2061758}"/>
                  </a:ext>
                </a:extLst>
              </p:cNvPr>
              <p:cNvSpPr txBox="1"/>
              <p:nvPr/>
            </p:nvSpPr>
            <p:spPr>
              <a:xfrm>
                <a:off x="2135800" y="5779328"/>
                <a:ext cx="1832101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Différence dans les proportions moyennes (%)</a:t>
                </a:r>
              </a:p>
            </p:txBody>
          </p:sp>
          <p:sp>
            <p:nvSpPr>
              <p:cNvPr id="77" name="ZoneTexte 76">
                <a:extLst>
                  <a:ext uri="{FF2B5EF4-FFF2-40B4-BE49-F238E27FC236}">
                    <a16:creationId xmlns:a16="http://schemas.microsoft.com/office/drawing/2014/main" id="{57AE2482-54FF-A50A-AFC7-1195D3163E6F}"/>
                  </a:ext>
                </a:extLst>
              </p:cNvPr>
              <p:cNvSpPr txBox="1"/>
              <p:nvPr/>
            </p:nvSpPr>
            <p:spPr>
              <a:xfrm>
                <a:off x="2333445" y="3313895"/>
                <a:ext cx="1545328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95% CI</a:t>
                </a:r>
              </a:p>
            </p:txBody>
          </p:sp>
        </p:grpSp>
        <p:grpSp>
          <p:nvGrpSpPr>
            <p:cNvPr id="68" name="Groupe 67">
              <a:extLst>
                <a:ext uri="{FF2B5EF4-FFF2-40B4-BE49-F238E27FC236}">
                  <a16:creationId xmlns:a16="http://schemas.microsoft.com/office/drawing/2014/main" id="{72885FC7-9E9B-7415-91E5-7B82A92E7D1A}"/>
                </a:ext>
              </a:extLst>
            </p:cNvPr>
            <p:cNvGrpSpPr/>
            <p:nvPr/>
          </p:nvGrpSpPr>
          <p:grpSpPr>
            <a:xfrm>
              <a:off x="681671" y="3594443"/>
              <a:ext cx="1312183" cy="261446"/>
              <a:chOff x="681671" y="3608084"/>
              <a:chExt cx="1312183" cy="261446"/>
            </a:xfrm>
          </p:grpSpPr>
          <p:sp>
            <p:nvSpPr>
              <p:cNvPr id="17" name="ZoneTexte 16">
                <a:extLst>
                  <a:ext uri="{FF2B5EF4-FFF2-40B4-BE49-F238E27FC236}">
                    <a16:creationId xmlns:a16="http://schemas.microsoft.com/office/drawing/2014/main" id="{7F99DF39-EBCE-634C-8891-0ABF2749BDFA}"/>
                  </a:ext>
                </a:extLst>
              </p:cNvPr>
              <p:cNvSpPr txBox="1"/>
              <p:nvPr/>
            </p:nvSpPr>
            <p:spPr>
              <a:xfrm>
                <a:off x="681671" y="3669558"/>
                <a:ext cx="692498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Parabacteroides</a:t>
                </a:r>
                <a:endPara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endParaRPr>
              </a:p>
            </p:txBody>
          </p:sp>
          <p:grpSp>
            <p:nvGrpSpPr>
              <p:cNvPr id="48" name="Groupe 47">
                <a:extLst>
                  <a:ext uri="{FF2B5EF4-FFF2-40B4-BE49-F238E27FC236}">
                    <a16:creationId xmlns:a16="http://schemas.microsoft.com/office/drawing/2014/main" id="{6CB4E52C-3FD8-F0D5-EC61-CE70CB81F7B7}"/>
                  </a:ext>
                </a:extLst>
              </p:cNvPr>
              <p:cNvGrpSpPr/>
              <p:nvPr/>
            </p:nvGrpSpPr>
            <p:grpSpPr>
              <a:xfrm>
                <a:off x="1419466" y="3608084"/>
                <a:ext cx="574388" cy="261446"/>
                <a:chOff x="1419466" y="3670804"/>
                <a:chExt cx="574388" cy="237678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DC680233-DA4C-5A14-B29F-8633A7BBADE4}"/>
                    </a:ext>
                  </a:extLst>
                </p:cNvPr>
                <p:cNvSpPr/>
                <p:nvPr/>
              </p:nvSpPr>
              <p:spPr>
                <a:xfrm>
                  <a:off x="1419466" y="3670804"/>
                  <a:ext cx="574388" cy="118839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AEF18395-9B5B-8B92-814D-A2EED4EC3621}"/>
                    </a:ext>
                  </a:extLst>
                </p:cNvPr>
                <p:cNvSpPr/>
                <p:nvPr/>
              </p:nvSpPr>
              <p:spPr>
                <a:xfrm>
                  <a:off x="1419466" y="3789643"/>
                  <a:ext cx="66021" cy="118839"/>
                </a:xfrm>
                <a:prstGeom prst="rect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9" name="Groupe 68">
              <a:extLst>
                <a:ext uri="{FF2B5EF4-FFF2-40B4-BE49-F238E27FC236}">
                  <a16:creationId xmlns:a16="http://schemas.microsoft.com/office/drawing/2014/main" id="{0ECE88B4-8437-46C3-B1EC-677D472F5974}"/>
                </a:ext>
              </a:extLst>
            </p:cNvPr>
            <p:cNvGrpSpPr/>
            <p:nvPr/>
          </p:nvGrpSpPr>
          <p:grpSpPr>
            <a:xfrm>
              <a:off x="649611" y="3999864"/>
              <a:ext cx="832575" cy="261403"/>
              <a:chOff x="649611" y="4014810"/>
              <a:chExt cx="832575" cy="261403"/>
            </a:xfrm>
          </p:grpSpPr>
          <p:grpSp>
            <p:nvGrpSpPr>
              <p:cNvPr id="49" name="Groupe 48">
                <a:extLst>
                  <a:ext uri="{FF2B5EF4-FFF2-40B4-BE49-F238E27FC236}">
                    <a16:creationId xmlns:a16="http://schemas.microsoft.com/office/drawing/2014/main" id="{BFDD6CF4-DE2C-1A25-63F4-59733CCBCA88}"/>
                  </a:ext>
                </a:extLst>
              </p:cNvPr>
              <p:cNvGrpSpPr/>
              <p:nvPr/>
            </p:nvGrpSpPr>
            <p:grpSpPr>
              <a:xfrm>
                <a:off x="1419466" y="4014810"/>
                <a:ext cx="62720" cy="261403"/>
                <a:chOff x="1419466" y="3670804"/>
                <a:chExt cx="62720" cy="237639"/>
              </a:xfrm>
            </p:grpSpPr>
            <p:sp>
              <p:nvSpPr>
                <p:cNvPr id="50" name="Rectangle 49">
                  <a:extLst>
                    <a:ext uri="{FF2B5EF4-FFF2-40B4-BE49-F238E27FC236}">
                      <a16:creationId xmlns:a16="http://schemas.microsoft.com/office/drawing/2014/main" id="{68896399-9C14-163B-EB46-CE3B4D9EDE92}"/>
                    </a:ext>
                  </a:extLst>
                </p:cNvPr>
                <p:cNvSpPr/>
                <p:nvPr/>
              </p:nvSpPr>
              <p:spPr>
                <a:xfrm>
                  <a:off x="1419466" y="3670804"/>
                  <a:ext cx="62720" cy="118839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Rectangle 50">
                  <a:extLst>
                    <a:ext uri="{FF2B5EF4-FFF2-40B4-BE49-F238E27FC236}">
                      <a16:creationId xmlns:a16="http://schemas.microsoft.com/office/drawing/2014/main" id="{DC380C29-5E27-6C4A-7B9A-FE7740532D47}"/>
                    </a:ext>
                  </a:extLst>
                </p:cNvPr>
                <p:cNvSpPr/>
                <p:nvPr/>
              </p:nvSpPr>
              <p:spPr>
                <a:xfrm>
                  <a:off x="1419466" y="3789643"/>
                  <a:ext cx="36000" cy="118800"/>
                </a:xfrm>
                <a:prstGeom prst="rect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" name="ZoneTexte 63">
                <a:extLst>
                  <a:ext uri="{FF2B5EF4-FFF2-40B4-BE49-F238E27FC236}">
                    <a16:creationId xmlns:a16="http://schemas.microsoft.com/office/drawing/2014/main" id="{B570BBEF-6A4D-C530-9110-6AC46879AB24}"/>
                  </a:ext>
                </a:extLst>
              </p:cNvPr>
              <p:cNvSpPr txBox="1"/>
              <p:nvPr/>
            </p:nvSpPr>
            <p:spPr>
              <a:xfrm>
                <a:off x="649611" y="4076262"/>
                <a:ext cx="724558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Corynebacterium</a:t>
                </a:r>
              </a:p>
            </p:txBody>
          </p:sp>
        </p:grpSp>
        <p:grpSp>
          <p:nvGrpSpPr>
            <p:cNvPr id="70" name="Groupe 69">
              <a:extLst>
                <a:ext uri="{FF2B5EF4-FFF2-40B4-BE49-F238E27FC236}">
                  <a16:creationId xmlns:a16="http://schemas.microsoft.com/office/drawing/2014/main" id="{C9F1D93B-C82E-4CB8-9E3D-C113D3C4CDEC}"/>
                </a:ext>
              </a:extLst>
            </p:cNvPr>
            <p:cNvGrpSpPr/>
            <p:nvPr/>
          </p:nvGrpSpPr>
          <p:grpSpPr>
            <a:xfrm>
              <a:off x="862811" y="4405263"/>
              <a:ext cx="585455" cy="261403"/>
              <a:chOff x="862811" y="4430826"/>
              <a:chExt cx="585455" cy="261403"/>
            </a:xfrm>
          </p:grpSpPr>
          <p:grpSp>
            <p:nvGrpSpPr>
              <p:cNvPr id="53" name="Groupe 52">
                <a:extLst>
                  <a:ext uri="{FF2B5EF4-FFF2-40B4-BE49-F238E27FC236}">
                    <a16:creationId xmlns:a16="http://schemas.microsoft.com/office/drawing/2014/main" id="{62286E93-D8EF-F681-9F6C-88A262633E17}"/>
                  </a:ext>
                </a:extLst>
              </p:cNvPr>
              <p:cNvGrpSpPr/>
              <p:nvPr/>
            </p:nvGrpSpPr>
            <p:grpSpPr>
              <a:xfrm>
                <a:off x="1419466" y="4430826"/>
                <a:ext cx="28800" cy="261403"/>
                <a:chOff x="1419466" y="3670804"/>
                <a:chExt cx="28800" cy="237639"/>
              </a:xfrm>
            </p:grpSpPr>
            <p:sp>
              <p:nvSpPr>
                <p:cNvPr id="54" name="Rectangle 53">
                  <a:extLst>
                    <a:ext uri="{FF2B5EF4-FFF2-40B4-BE49-F238E27FC236}">
                      <a16:creationId xmlns:a16="http://schemas.microsoft.com/office/drawing/2014/main" id="{DFB84203-0F52-3451-5EB8-3CC588CFC39D}"/>
                    </a:ext>
                  </a:extLst>
                </p:cNvPr>
                <p:cNvSpPr/>
                <p:nvPr/>
              </p:nvSpPr>
              <p:spPr>
                <a:xfrm>
                  <a:off x="1419466" y="3670804"/>
                  <a:ext cx="7200" cy="118839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10CB7960-E42F-C9D8-96A5-070441715466}"/>
                    </a:ext>
                  </a:extLst>
                </p:cNvPr>
                <p:cNvSpPr/>
                <p:nvPr/>
              </p:nvSpPr>
              <p:spPr>
                <a:xfrm>
                  <a:off x="1419466" y="3789643"/>
                  <a:ext cx="28800" cy="118800"/>
                </a:xfrm>
                <a:prstGeom prst="rect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5" name="ZoneTexte 64">
                <a:extLst>
                  <a:ext uri="{FF2B5EF4-FFF2-40B4-BE49-F238E27FC236}">
                    <a16:creationId xmlns:a16="http://schemas.microsoft.com/office/drawing/2014/main" id="{49E9BA70-902E-8BC7-B692-E15FFBA69DA2}"/>
                  </a:ext>
                </a:extLst>
              </p:cNvPr>
              <p:cNvSpPr txBox="1"/>
              <p:nvPr/>
            </p:nvSpPr>
            <p:spPr>
              <a:xfrm>
                <a:off x="862811" y="4492278"/>
                <a:ext cx="511358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Faecalitalea</a:t>
                </a:r>
                <a:endPara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endParaRPr>
              </a:p>
            </p:txBody>
          </p:sp>
        </p:grpSp>
        <p:grpSp>
          <p:nvGrpSpPr>
            <p:cNvPr id="73" name="Groupe 72">
              <a:extLst>
                <a:ext uri="{FF2B5EF4-FFF2-40B4-BE49-F238E27FC236}">
                  <a16:creationId xmlns:a16="http://schemas.microsoft.com/office/drawing/2014/main" id="{E299F736-4201-7409-DD66-5CA33BE28053}"/>
                </a:ext>
              </a:extLst>
            </p:cNvPr>
            <p:cNvGrpSpPr/>
            <p:nvPr/>
          </p:nvGrpSpPr>
          <p:grpSpPr>
            <a:xfrm>
              <a:off x="930137" y="5216061"/>
              <a:ext cx="496506" cy="261403"/>
              <a:chOff x="930137" y="5225769"/>
              <a:chExt cx="496506" cy="261403"/>
            </a:xfrm>
          </p:grpSpPr>
          <p:grpSp>
            <p:nvGrpSpPr>
              <p:cNvPr id="57" name="Groupe 56">
                <a:extLst>
                  <a:ext uri="{FF2B5EF4-FFF2-40B4-BE49-F238E27FC236}">
                    <a16:creationId xmlns:a16="http://schemas.microsoft.com/office/drawing/2014/main" id="{D7040695-1D62-7F7A-4256-D06AC45F3535}"/>
                  </a:ext>
                </a:extLst>
              </p:cNvPr>
              <p:cNvGrpSpPr/>
              <p:nvPr/>
            </p:nvGrpSpPr>
            <p:grpSpPr>
              <a:xfrm>
                <a:off x="1419443" y="5225769"/>
                <a:ext cx="7200" cy="261403"/>
                <a:chOff x="1419466" y="3670804"/>
                <a:chExt cx="6969" cy="237639"/>
              </a:xfrm>
            </p:grpSpPr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A791B0CA-9AEE-F90B-6C49-D561E7A48008}"/>
                    </a:ext>
                  </a:extLst>
                </p:cNvPr>
                <p:cNvSpPr/>
                <p:nvPr/>
              </p:nvSpPr>
              <p:spPr>
                <a:xfrm>
                  <a:off x="1419466" y="3670804"/>
                  <a:ext cx="6969" cy="118839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Rectangle 58">
                  <a:extLst>
                    <a:ext uri="{FF2B5EF4-FFF2-40B4-BE49-F238E27FC236}">
                      <a16:creationId xmlns:a16="http://schemas.microsoft.com/office/drawing/2014/main" id="{38A5E682-2A81-2CF0-BCAC-2E1C4170485C}"/>
                    </a:ext>
                  </a:extLst>
                </p:cNvPr>
                <p:cNvSpPr/>
                <p:nvPr/>
              </p:nvSpPr>
              <p:spPr>
                <a:xfrm>
                  <a:off x="1419466" y="3789643"/>
                  <a:ext cx="6969" cy="118800"/>
                </a:xfrm>
                <a:prstGeom prst="rect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" name="ZoneTexte 66">
                <a:extLst>
                  <a:ext uri="{FF2B5EF4-FFF2-40B4-BE49-F238E27FC236}">
                    <a16:creationId xmlns:a16="http://schemas.microsoft.com/office/drawing/2014/main" id="{DF5C8313-8599-408D-41AF-55CD24AABB56}"/>
                  </a:ext>
                </a:extLst>
              </p:cNvPr>
              <p:cNvSpPr txBox="1"/>
              <p:nvPr/>
            </p:nvSpPr>
            <p:spPr>
              <a:xfrm>
                <a:off x="930137" y="5287221"/>
                <a:ext cx="44403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Wolbachia</a:t>
                </a:r>
                <a:endPara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endParaRPr>
              </a:p>
            </p:txBody>
          </p:sp>
        </p:grpSp>
        <p:grpSp>
          <p:nvGrpSpPr>
            <p:cNvPr id="72" name="Groupe 71">
              <a:extLst>
                <a:ext uri="{FF2B5EF4-FFF2-40B4-BE49-F238E27FC236}">
                  <a16:creationId xmlns:a16="http://schemas.microsoft.com/office/drawing/2014/main" id="{7C5FE86B-9600-06A8-EC33-287029E012B1}"/>
                </a:ext>
              </a:extLst>
            </p:cNvPr>
            <p:cNvGrpSpPr/>
            <p:nvPr/>
          </p:nvGrpSpPr>
          <p:grpSpPr>
            <a:xfrm>
              <a:off x="724952" y="4810662"/>
              <a:ext cx="701691" cy="261403"/>
              <a:chOff x="724952" y="4828176"/>
              <a:chExt cx="701691" cy="261403"/>
            </a:xfrm>
          </p:grpSpPr>
          <p:grpSp>
            <p:nvGrpSpPr>
              <p:cNvPr id="60" name="Groupe 59">
                <a:extLst>
                  <a:ext uri="{FF2B5EF4-FFF2-40B4-BE49-F238E27FC236}">
                    <a16:creationId xmlns:a16="http://schemas.microsoft.com/office/drawing/2014/main" id="{7B217170-6D48-3231-F6DC-8D25A0155D23}"/>
                  </a:ext>
                </a:extLst>
              </p:cNvPr>
              <p:cNvGrpSpPr/>
              <p:nvPr/>
            </p:nvGrpSpPr>
            <p:grpSpPr>
              <a:xfrm>
                <a:off x="1419443" y="4828176"/>
                <a:ext cx="7200" cy="261403"/>
                <a:chOff x="1419466" y="3670804"/>
                <a:chExt cx="6969" cy="237639"/>
              </a:xfrm>
            </p:grpSpPr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CFD9798E-D0F0-7AB3-18A0-9B63D3C3BE2F}"/>
                    </a:ext>
                  </a:extLst>
                </p:cNvPr>
                <p:cNvSpPr/>
                <p:nvPr/>
              </p:nvSpPr>
              <p:spPr>
                <a:xfrm>
                  <a:off x="1419466" y="3670804"/>
                  <a:ext cx="6969" cy="118839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Rectangle 61">
                  <a:extLst>
                    <a:ext uri="{FF2B5EF4-FFF2-40B4-BE49-F238E27FC236}">
                      <a16:creationId xmlns:a16="http://schemas.microsoft.com/office/drawing/2014/main" id="{D7818DB6-A948-5861-EBC0-2F8828B6E0DE}"/>
                    </a:ext>
                  </a:extLst>
                </p:cNvPr>
                <p:cNvSpPr/>
                <p:nvPr/>
              </p:nvSpPr>
              <p:spPr>
                <a:xfrm>
                  <a:off x="1419466" y="3789643"/>
                  <a:ext cx="6969" cy="118800"/>
                </a:xfrm>
                <a:prstGeom prst="rect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1" name="ZoneTexte 70">
                <a:extLst>
                  <a:ext uri="{FF2B5EF4-FFF2-40B4-BE49-F238E27FC236}">
                    <a16:creationId xmlns:a16="http://schemas.microsoft.com/office/drawing/2014/main" id="{227AFBA9-E232-5B59-9C7A-9BE29719A2C3}"/>
                  </a:ext>
                </a:extLst>
              </p:cNvPr>
              <p:cNvSpPr txBox="1"/>
              <p:nvPr/>
            </p:nvSpPr>
            <p:spPr>
              <a:xfrm>
                <a:off x="724952" y="4889628"/>
                <a:ext cx="64921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Microbacterium</a:t>
                </a:r>
                <a:endPara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endParaRPr>
              </a:p>
            </p:txBody>
          </p:sp>
        </p:grp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9CEBB5DA-C2CB-35CF-8C9C-D2354B4693AC}"/>
                </a:ext>
              </a:extLst>
            </p:cNvPr>
            <p:cNvSpPr/>
            <p:nvPr/>
          </p:nvSpPr>
          <p:spPr>
            <a:xfrm>
              <a:off x="1478885" y="3305449"/>
              <a:ext cx="693777" cy="130723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Placebo 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8999D34B-82B9-5A46-FBBD-31DCFB01ED09}"/>
                </a:ext>
              </a:extLst>
            </p:cNvPr>
            <p:cNvSpPr/>
            <p:nvPr/>
          </p:nvSpPr>
          <p:spPr>
            <a:xfrm>
              <a:off x="726238" y="3305449"/>
              <a:ext cx="693777" cy="1307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Fucoidan</a:t>
              </a:r>
            </a:p>
          </p:txBody>
        </p:sp>
        <p:sp>
          <p:nvSpPr>
            <p:cNvPr id="81" name="ZoneTexte 80">
              <a:extLst>
                <a:ext uri="{FF2B5EF4-FFF2-40B4-BE49-F238E27FC236}">
                  <a16:creationId xmlns:a16="http://schemas.microsoft.com/office/drawing/2014/main" id="{6A339046-F362-D6B9-079B-AB875C8BF0B6}"/>
                </a:ext>
              </a:extLst>
            </p:cNvPr>
            <p:cNvSpPr txBox="1"/>
            <p:nvPr/>
          </p:nvSpPr>
          <p:spPr>
            <a:xfrm>
              <a:off x="3842755" y="3679000"/>
              <a:ext cx="19396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1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0.015</a:t>
              </a:r>
            </a:p>
          </p:txBody>
        </p:sp>
        <p:sp>
          <p:nvSpPr>
            <p:cNvPr id="87" name="ZoneTexte 86">
              <a:extLst>
                <a:ext uri="{FF2B5EF4-FFF2-40B4-BE49-F238E27FC236}">
                  <a16:creationId xmlns:a16="http://schemas.microsoft.com/office/drawing/2014/main" id="{81D2F637-90DC-E9AD-CE6F-A14DC7242FF1}"/>
                </a:ext>
              </a:extLst>
            </p:cNvPr>
            <p:cNvSpPr txBox="1"/>
            <p:nvPr/>
          </p:nvSpPr>
          <p:spPr>
            <a:xfrm>
              <a:off x="3842755" y="4084399"/>
              <a:ext cx="19396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1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0.033</a:t>
              </a:r>
            </a:p>
          </p:txBody>
        </p:sp>
        <p:sp>
          <p:nvSpPr>
            <p:cNvPr id="92" name="ZoneTexte 91">
              <a:extLst>
                <a:ext uri="{FF2B5EF4-FFF2-40B4-BE49-F238E27FC236}">
                  <a16:creationId xmlns:a16="http://schemas.microsoft.com/office/drawing/2014/main" id="{42AAF142-9B97-95A9-FEE9-4C7F9D847ED8}"/>
                </a:ext>
              </a:extLst>
            </p:cNvPr>
            <p:cNvSpPr txBox="1"/>
            <p:nvPr/>
          </p:nvSpPr>
          <p:spPr>
            <a:xfrm>
              <a:off x="3842755" y="4489798"/>
              <a:ext cx="19396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1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0.030</a:t>
              </a:r>
            </a:p>
          </p:txBody>
        </p:sp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C7F40E3D-E5D7-C98F-91A4-E610A5B567CC}"/>
                </a:ext>
              </a:extLst>
            </p:cNvPr>
            <p:cNvSpPr txBox="1"/>
            <p:nvPr/>
          </p:nvSpPr>
          <p:spPr>
            <a:xfrm>
              <a:off x="3842755" y="5300596"/>
              <a:ext cx="19396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1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0.043</a:t>
              </a:r>
            </a:p>
          </p:txBody>
        </p:sp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DC2B19C2-5499-C915-64A3-6A3EC997F3B6}"/>
                </a:ext>
              </a:extLst>
            </p:cNvPr>
            <p:cNvSpPr txBox="1"/>
            <p:nvPr/>
          </p:nvSpPr>
          <p:spPr>
            <a:xfrm>
              <a:off x="3842755" y="4895197"/>
              <a:ext cx="19396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1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0.048</a:t>
              </a:r>
            </a:p>
          </p:txBody>
        </p:sp>
        <p:sp>
          <p:nvSpPr>
            <p:cNvPr id="105" name="ZoneTexte 104">
              <a:extLst>
                <a:ext uri="{FF2B5EF4-FFF2-40B4-BE49-F238E27FC236}">
                  <a16:creationId xmlns:a16="http://schemas.microsoft.com/office/drawing/2014/main" id="{8101E8DA-400C-D057-1A24-926C7F6FB0E6}"/>
                </a:ext>
              </a:extLst>
            </p:cNvPr>
            <p:cNvSpPr txBox="1"/>
            <p:nvPr/>
          </p:nvSpPr>
          <p:spPr>
            <a:xfrm>
              <a:off x="3786231" y="3321589"/>
              <a:ext cx="30701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1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p-value</a:t>
              </a:r>
            </a:p>
          </p:txBody>
        </p:sp>
        <p:grpSp>
          <p:nvGrpSpPr>
            <p:cNvPr id="113" name="Groupe 112">
              <a:extLst>
                <a:ext uri="{FF2B5EF4-FFF2-40B4-BE49-F238E27FC236}">
                  <a16:creationId xmlns:a16="http://schemas.microsoft.com/office/drawing/2014/main" id="{B8A3144E-30A3-FF87-9FBB-0A7F74AE0806}"/>
                </a:ext>
              </a:extLst>
            </p:cNvPr>
            <p:cNvGrpSpPr/>
            <p:nvPr/>
          </p:nvGrpSpPr>
          <p:grpSpPr>
            <a:xfrm>
              <a:off x="2480553" y="3676528"/>
              <a:ext cx="1287293" cy="97277"/>
              <a:chOff x="2480553" y="3738664"/>
              <a:chExt cx="1287293" cy="97277"/>
            </a:xfrm>
          </p:grpSpPr>
          <p:grpSp>
            <p:nvGrpSpPr>
              <p:cNvPr id="112" name="Groupe 111">
                <a:extLst>
                  <a:ext uri="{FF2B5EF4-FFF2-40B4-BE49-F238E27FC236}">
                    <a16:creationId xmlns:a16="http://schemas.microsoft.com/office/drawing/2014/main" id="{E002E529-2A53-F120-7972-E3F86313EDF9}"/>
                  </a:ext>
                </a:extLst>
              </p:cNvPr>
              <p:cNvGrpSpPr/>
              <p:nvPr/>
            </p:nvGrpSpPr>
            <p:grpSpPr>
              <a:xfrm>
                <a:off x="2480553" y="3738665"/>
                <a:ext cx="1287293" cy="97276"/>
                <a:chOff x="2480553" y="3738665"/>
                <a:chExt cx="1287293" cy="97276"/>
              </a:xfrm>
            </p:grpSpPr>
            <p:cxnSp>
              <p:nvCxnSpPr>
                <p:cNvPr id="108" name="Connecteur droit 107">
                  <a:extLst>
                    <a:ext uri="{FF2B5EF4-FFF2-40B4-BE49-F238E27FC236}">
                      <a16:creationId xmlns:a16="http://schemas.microsoft.com/office/drawing/2014/main" id="{B7359F5A-1966-3851-38CB-F46E19C5EEE3}"/>
                    </a:ext>
                  </a:extLst>
                </p:cNvPr>
                <p:cNvCxnSpPr/>
                <p:nvPr/>
              </p:nvCxnSpPr>
              <p:spPr>
                <a:xfrm>
                  <a:off x="2480553" y="3738665"/>
                  <a:ext cx="0" cy="97276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Connecteur droit 108">
                  <a:extLst>
                    <a:ext uri="{FF2B5EF4-FFF2-40B4-BE49-F238E27FC236}">
                      <a16:creationId xmlns:a16="http://schemas.microsoft.com/office/drawing/2014/main" id="{EEF9FDA6-E500-141E-7F25-EDBA14DC51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67846" y="3738665"/>
                  <a:ext cx="0" cy="97276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Connecteur droit 109">
                  <a:extLst>
                    <a:ext uri="{FF2B5EF4-FFF2-40B4-BE49-F238E27FC236}">
                      <a16:creationId xmlns:a16="http://schemas.microsoft.com/office/drawing/2014/main" id="{186812FE-1ACB-4D58-E8D0-A566001FFF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480553" y="3787303"/>
                  <a:ext cx="1287293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591DA2E8-7745-BEE8-69C5-C5FBE9BF3260}"/>
                  </a:ext>
                </a:extLst>
              </p:cNvPr>
              <p:cNvSpPr/>
              <p:nvPr/>
            </p:nvSpPr>
            <p:spPr>
              <a:xfrm>
                <a:off x="3080426" y="3738664"/>
                <a:ext cx="97276" cy="9727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oupe 113">
              <a:extLst>
                <a:ext uri="{FF2B5EF4-FFF2-40B4-BE49-F238E27FC236}">
                  <a16:creationId xmlns:a16="http://schemas.microsoft.com/office/drawing/2014/main" id="{D671C485-C4EC-7AF9-9952-B4CA1C2E8059}"/>
                </a:ext>
              </a:extLst>
            </p:cNvPr>
            <p:cNvGrpSpPr/>
            <p:nvPr/>
          </p:nvGrpSpPr>
          <p:grpSpPr>
            <a:xfrm>
              <a:off x="2321668" y="4081927"/>
              <a:ext cx="142132" cy="97277"/>
              <a:chOff x="2480553" y="3738664"/>
              <a:chExt cx="142132" cy="97277"/>
            </a:xfrm>
          </p:grpSpPr>
          <p:grpSp>
            <p:nvGrpSpPr>
              <p:cNvPr id="115" name="Groupe 114">
                <a:extLst>
                  <a:ext uri="{FF2B5EF4-FFF2-40B4-BE49-F238E27FC236}">
                    <a16:creationId xmlns:a16="http://schemas.microsoft.com/office/drawing/2014/main" id="{05E35A4B-8175-F7DD-77D7-D3E79237C3AD}"/>
                  </a:ext>
                </a:extLst>
              </p:cNvPr>
              <p:cNvGrpSpPr/>
              <p:nvPr/>
            </p:nvGrpSpPr>
            <p:grpSpPr>
              <a:xfrm>
                <a:off x="2480553" y="3738665"/>
                <a:ext cx="142132" cy="97276"/>
                <a:chOff x="2480553" y="3738665"/>
                <a:chExt cx="142132" cy="97276"/>
              </a:xfrm>
            </p:grpSpPr>
            <p:cxnSp>
              <p:nvCxnSpPr>
                <p:cNvPr id="117" name="Connecteur droit 116">
                  <a:extLst>
                    <a:ext uri="{FF2B5EF4-FFF2-40B4-BE49-F238E27FC236}">
                      <a16:creationId xmlns:a16="http://schemas.microsoft.com/office/drawing/2014/main" id="{D6119558-B974-43CE-AFAE-89FC3A1D494F}"/>
                    </a:ext>
                  </a:extLst>
                </p:cNvPr>
                <p:cNvCxnSpPr/>
                <p:nvPr/>
              </p:nvCxnSpPr>
              <p:spPr>
                <a:xfrm>
                  <a:off x="2480553" y="3738665"/>
                  <a:ext cx="0" cy="97276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Connecteur droit 117">
                  <a:extLst>
                    <a:ext uri="{FF2B5EF4-FFF2-40B4-BE49-F238E27FC236}">
                      <a16:creationId xmlns:a16="http://schemas.microsoft.com/office/drawing/2014/main" id="{BD2C868D-0E15-EC6B-37B7-870D64142B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618496" y="3738665"/>
                  <a:ext cx="0" cy="97276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9" name="Connecteur droit 118">
                  <a:extLst>
                    <a:ext uri="{FF2B5EF4-FFF2-40B4-BE49-F238E27FC236}">
                      <a16:creationId xmlns:a16="http://schemas.microsoft.com/office/drawing/2014/main" id="{5B5ACF51-D1C7-B614-692E-74474681F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480553" y="3787303"/>
                  <a:ext cx="142132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6" name="Ellipse 115">
                <a:extLst>
                  <a:ext uri="{FF2B5EF4-FFF2-40B4-BE49-F238E27FC236}">
                    <a16:creationId xmlns:a16="http://schemas.microsoft.com/office/drawing/2014/main" id="{3622F851-E475-831D-C186-26EF610CA315}"/>
                  </a:ext>
                </a:extLst>
              </p:cNvPr>
              <p:cNvSpPr/>
              <p:nvPr/>
            </p:nvSpPr>
            <p:spPr>
              <a:xfrm>
                <a:off x="2500009" y="3738664"/>
                <a:ext cx="97276" cy="9727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Ellipse 149">
              <a:extLst>
                <a:ext uri="{FF2B5EF4-FFF2-40B4-BE49-F238E27FC236}">
                  <a16:creationId xmlns:a16="http://schemas.microsoft.com/office/drawing/2014/main" id="{9BCAED7D-D7C6-6D16-C532-4A475DC1CE57}"/>
                </a:ext>
              </a:extLst>
            </p:cNvPr>
            <p:cNvSpPr/>
            <p:nvPr/>
          </p:nvSpPr>
          <p:spPr>
            <a:xfrm>
              <a:off x="2276273" y="5298124"/>
              <a:ext cx="97276" cy="9727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Ellipse 150">
              <a:extLst>
                <a:ext uri="{FF2B5EF4-FFF2-40B4-BE49-F238E27FC236}">
                  <a16:creationId xmlns:a16="http://schemas.microsoft.com/office/drawing/2014/main" id="{E70BDEFB-F205-5898-CD8D-7ED5F299C767}"/>
                </a:ext>
              </a:extLst>
            </p:cNvPr>
            <p:cNvSpPr/>
            <p:nvPr/>
          </p:nvSpPr>
          <p:spPr>
            <a:xfrm>
              <a:off x="2273031" y="4892725"/>
              <a:ext cx="97276" cy="9727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Ellipse 151">
              <a:extLst>
                <a:ext uri="{FF2B5EF4-FFF2-40B4-BE49-F238E27FC236}">
                  <a16:creationId xmlns:a16="http://schemas.microsoft.com/office/drawing/2014/main" id="{B0FAA6AD-57C7-021A-3C65-76A0E40429E1}"/>
                </a:ext>
              </a:extLst>
            </p:cNvPr>
            <p:cNvSpPr/>
            <p:nvPr/>
          </p:nvSpPr>
          <p:spPr>
            <a:xfrm>
              <a:off x="2250332" y="4487326"/>
              <a:ext cx="97276" cy="97276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6" name="Groupe 225">
            <a:extLst>
              <a:ext uri="{FF2B5EF4-FFF2-40B4-BE49-F238E27FC236}">
                <a16:creationId xmlns:a16="http://schemas.microsoft.com/office/drawing/2014/main" id="{EA1F3CB3-28A8-1514-8B76-A4F0E62B3057}"/>
              </a:ext>
            </a:extLst>
          </p:cNvPr>
          <p:cNvGrpSpPr/>
          <p:nvPr/>
        </p:nvGrpSpPr>
        <p:grpSpPr>
          <a:xfrm>
            <a:off x="4216169" y="3313895"/>
            <a:ext cx="3082480" cy="2423483"/>
            <a:chOff x="4216169" y="3313895"/>
            <a:chExt cx="3082480" cy="2423483"/>
          </a:xfrm>
        </p:grpSpPr>
        <p:cxnSp>
          <p:nvCxnSpPr>
            <p:cNvPr id="224" name="Connecteur droit 223">
              <a:extLst>
                <a:ext uri="{FF2B5EF4-FFF2-40B4-BE49-F238E27FC236}">
                  <a16:creationId xmlns:a16="http://schemas.microsoft.com/office/drawing/2014/main" id="{D0D27D34-4082-B372-A81C-3AB442DD14A0}"/>
                </a:ext>
              </a:extLst>
            </p:cNvPr>
            <p:cNvCxnSpPr>
              <a:cxnSpLocks/>
            </p:cNvCxnSpPr>
            <p:nvPr/>
          </p:nvCxnSpPr>
          <p:spPr>
            <a:xfrm>
              <a:off x="5153026" y="4997450"/>
              <a:ext cx="0" cy="38100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Connecteur droit 224">
              <a:extLst>
                <a:ext uri="{FF2B5EF4-FFF2-40B4-BE49-F238E27FC236}">
                  <a16:creationId xmlns:a16="http://schemas.microsoft.com/office/drawing/2014/main" id="{7AABF08E-0586-7C17-0F1C-933ABEB7C0CD}"/>
                </a:ext>
              </a:extLst>
            </p:cNvPr>
            <p:cNvCxnSpPr>
              <a:cxnSpLocks/>
            </p:cNvCxnSpPr>
            <p:nvPr/>
          </p:nvCxnSpPr>
          <p:spPr>
            <a:xfrm>
              <a:off x="6908801" y="5283200"/>
              <a:ext cx="0" cy="133353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3" name="Groupe 222">
              <a:extLst>
                <a:ext uri="{FF2B5EF4-FFF2-40B4-BE49-F238E27FC236}">
                  <a16:creationId xmlns:a16="http://schemas.microsoft.com/office/drawing/2014/main" id="{05BC2537-44D0-5C45-B85F-64516B7A5E9D}"/>
                </a:ext>
              </a:extLst>
            </p:cNvPr>
            <p:cNvGrpSpPr/>
            <p:nvPr/>
          </p:nvGrpSpPr>
          <p:grpSpPr>
            <a:xfrm>
              <a:off x="4216169" y="3313895"/>
              <a:ext cx="3082480" cy="2423483"/>
              <a:chOff x="4216169" y="3313895"/>
              <a:chExt cx="3082480" cy="2423483"/>
            </a:xfrm>
          </p:grpSpPr>
          <p:sp>
            <p:nvSpPr>
              <p:cNvPr id="161" name="Forme libre 160">
                <a:extLst>
                  <a:ext uri="{FF2B5EF4-FFF2-40B4-BE49-F238E27FC236}">
                    <a16:creationId xmlns:a16="http://schemas.microsoft.com/office/drawing/2014/main" id="{E48AACE9-A8D6-E2EE-608B-A777616198FF}"/>
                  </a:ext>
                </a:extLst>
              </p:cNvPr>
              <p:cNvSpPr/>
              <p:nvPr/>
            </p:nvSpPr>
            <p:spPr>
              <a:xfrm>
                <a:off x="4629926" y="3450721"/>
                <a:ext cx="2668723" cy="2130843"/>
              </a:xfrm>
              <a:custGeom>
                <a:avLst/>
                <a:gdLst>
                  <a:gd name="connsiteX0" fmla="*/ 169640 w 169640"/>
                  <a:gd name="connsiteY0" fmla="*/ 810961 h 810961"/>
                  <a:gd name="connsiteX1" fmla="*/ 0 w 169640"/>
                  <a:gd name="connsiteY1" fmla="*/ 810961 h 810961"/>
                  <a:gd name="connsiteX2" fmla="*/ 0 w 169640"/>
                  <a:gd name="connsiteY2" fmla="*/ 0 h 81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640" h="810961">
                    <a:moveTo>
                      <a:pt x="169640" y="810961"/>
                    </a:moveTo>
                    <a:lnTo>
                      <a:pt x="0" y="81096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ZoneTexte 161">
                <a:extLst>
                  <a:ext uri="{FF2B5EF4-FFF2-40B4-BE49-F238E27FC236}">
                    <a16:creationId xmlns:a16="http://schemas.microsoft.com/office/drawing/2014/main" id="{20440CCE-2582-88F0-FA93-A11F93DF45EE}"/>
                  </a:ext>
                </a:extLst>
              </p:cNvPr>
              <p:cNvSpPr txBox="1"/>
              <p:nvPr/>
            </p:nvSpPr>
            <p:spPr>
              <a:xfrm>
                <a:off x="4216169" y="3528939"/>
                <a:ext cx="36733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0.04</a:t>
                </a:r>
              </a:p>
            </p:txBody>
          </p:sp>
          <p:sp>
            <p:nvSpPr>
              <p:cNvPr id="164" name="ZoneTexte 163">
                <a:extLst>
                  <a:ext uri="{FF2B5EF4-FFF2-40B4-BE49-F238E27FC236}">
                    <a16:creationId xmlns:a16="http://schemas.microsoft.com/office/drawing/2014/main" id="{7A11E674-A657-C78D-93E1-3ED36FD787BF}"/>
                  </a:ext>
                </a:extLst>
              </p:cNvPr>
              <p:cNvSpPr txBox="1"/>
              <p:nvPr/>
            </p:nvSpPr>
            <p:spPr>
              <a:xfrm>
                <a:off x="4362881" y="3313895"/>
                <a:ext cx="1545328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Abondance</a:t>
                </a:r>
                <a:endPara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65" name="ZoneTexte 164">
                <a:extLst>
                  <a:ext uri="{FF2B5EF4-FFF2-40B4-BE49-F238E27FC236}">
                    <a16:creationId xmlns:a16="http://schemas.microsoft.com/office/drawing/2014/main" id="{B96BE05D-6A58-9960-47FC-18E84A34F8EE}"/>
                  </a:ext>
                </a:extLst>
              </p:cNvPr>
              <p:cNvSpPr txBox="1"/>
              <p:nvPr/>
            </p:nvSpPr>
            <p:spPr>
              <a:xfrm>
                <a:off x="4216169" y="3992345"/>
                <a:ext cx="36733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0.03</a:t>
                </a:r>
              </a:p>
            </p:txBody>
          </p:sp>
          <p:sp>
            <p:nvSpPr>
              <p:cNvPr id="166" name="ZoneTexte 165">
                <a:extLst>
                  <a:ext uri="{FF2B5EF4-FFF2-40B4-BE49-F238E27FC236}">
                    <a16:creationId xmlns:a16="http://schemas.microsoft.com/office/drawing/2014/main" id="{1A1437F2-DE1D-EDFB-DC2C-C28DBD7FB761}"/>
                  </a:ext>
                </a:extLst>
              </p:cNvPr>
              <p:cNvSpPr txBox="1"/>
              <p:nvPr/>
            </p:nvSpPr>
            <p:spPr>
              <a:xfrm>
                <a:off x="4216169" y="5415664"/>
                <a:ext cx="36733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67" name="ZoneTexte 166">
                <a:extLst>
                  <a:ext uri="{FF2B5EF4-FFF2-40B4-BE49-F238E27FC236}">
                    <a16:creationId xmlns:a16="http://schemas.microsoft.com/office/drawing/2014/main" id="{B97901E0-3CC9-A687-D70C-1B705F232476}"/>
                  </a:ext>
                </a:extLst>
              </p:cNvPr>
              <p:cNvSpPr txBox="1"/>
              <p:nvPr/>
            </p:nvSpPr>
            <p:spPr>
              <a:xfrm>
                <a:off x="4216169" y="4956395"/>
                <a:ext cx="36733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0.01</a:t>
                </a:r>
              </a:p>
            </p:txBody>
          </p:sp>
          <p:sp>
            <p:nvSpPr>
              <p:cNvPr id="168" name="ZoneTexte 167">
                <a:extLst>
                  <a:ext uri="{FF2B5EF4-FFF2-40B4-BE49-F238E27FC236}">
                    <a16:creationId xmlns:a16="http://schemas.microsoft.com/office/drawing/2014/main" id="{CEC41677-6013-DE7A-3480-0774C3568CAE}"/>
                  </a:ext>
                </a:extLst>
              </p:cNvPr>
              <p:cNvSpPr txBox="1"/>
              <p:nvPr/>
            </p:nvSpPr>
            <p:spPr>
              <a:xfrm>
                <a:off x="4216169" y="4468164"/>
                <a:ext cx="36733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0.02</a:t>
                </a:r>
              </a:p>
            </p:txBody>
          </p:sp>
          <p:sp>
            <p:nvSpPr>
              <p:cNvPr id="169" name="ZoneTexte 168">
                <a:extLst>
                  <a:ext uri="{FF2B5EF4-FFF2-40B4-BE49-F238E27FC236}">
                    <a16:creationId xmlns:a16="http://schemas.microsoft.com/office/drawing/2014/main" id="{CAFB7D10-61FF-6B65-A247-12BA75329303}"/>
                  </a:ext>
                </a:extLst>
              </p:cNvPr>
              <p:cNvSpPr txBox="1"/>
              <p:nvPr/>
            </p:nvSpPr>
            <p:spPr>
              <a:xfrm>
                <a:off x="4923692" y="5614267"/>
                <a:ext cx="45099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Baseline </a:t>
                </a:r>
              </a:p>
            </p:txBody>
          </p:sp>
          <p:sp>
            <p:nvSpPr>
              <p:cNvPr id="170" name="ZoneTexte 169">
                <a:extLst>
                  <a:ext uri="{FF2B5EF4-FFF2-40B4-BE49-F238E27FC236}">
                    <a16:creationId xmlns:a16="http://schemas.microsoft.com/office/drawing/2014/main" id="{639D576E-E70E-A4B1-2BBB-CE6DA25BA3E7}"/>
                  </a:ext>
                </a:extLst>
              </p:cNvPr>
              <p:cNvSpPr txBox="1"/>
              <p:nvPr/>
            </p:nvSpPr>
            <p:spPr>
              <a:xfrm>
                <a:off x="5821542" y="5614267"/>
                <a:ext cx="45099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Placebo</a:t>
                </a:r>
              </a:p>
            </p:txBody>
          </p:sp>
          <p:sp>
            <p:nvSpPr>
              <p:cNvPr id="171" name="ZoneTexte 170">
                <a:extLst>
                  <a:ext uri="{FF2B5EF4-FFF2-40B4-BE49-F238E27FC236}">
                    <a16:creationId xmlns:a16="http://schemas.microsoft.com/office/drawing/2014/main" id="{CE6CFBCC-C002-6D8D-232E-25A771F63563}"/>
                  </a:ext>
                </a:extLst>
              </p:cNvPr>
              <p:cNvSpPr txBox="1"/>
              <p:nvPr/>
            </p:nvSpPr>
            <p:spPr>
              <a:xfrm>
                <a:off x="6694567" y="5614267"/>
                <a:ext cx="450995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Fucoidan</a:t>
                </a:r>
              </a:p>
            </p:txBody>
          </p:sp>
          <p:grpSp>
            <p:nvGrpSpPr>
              <p:cNvPr id="212" name="Groupe 211">
                <a:extLst>
                  <a:ext uri="{FF2B5EF4-FFF2-40B4-BE49-F238E27FC236}">
                    <a16:creationId xmlns:a16="http://schemas.microsoft.com/office/drawing/2014/main" id="{F6FBA995-DDF7-5B96-DB09-514A9D9734B5}"/>
                  </a:ext>
                </a:extLst>
              </p:cNvPr>
              <p:cNvGrpSpPr/>
              <p:nvPr/>
            </p:nvGrpSpPr>
            <p:grpSpPr>
              <a:xfrm>
                <a:off x="4908550" y="3975100"/>
                <a:ext cx="488950" cy="1498600"/>
                <a:chOff x="4908550" y="3975100"/>
                <a:chExt cx="488950" cy="1498600"/>
              </a:xfrm>
            </p:grpSpPr>
            <p:grpSp>
              <p:nvGrpSpPr>
                <p:cNvPr id="176" name="Groupe 175">
                  <a:extLst>
                    <a:ext uri="{FF2B5EF4-FFF2-40B4-BE49-F238E27FC236}">
                      <a16:creationId xmlns:a16="http://schemas.microsoft.com/office/drawing/2014/main" id="{ED531F74-F78A-5067-78B7-8C499A560580}"/>
                    </a:ext>
                  </a:extLst>
                </p:cNvPr>
                <p:cNvGrpSpPr/>
                <p:nvPr/>
              </p:nvGrpSpPr>
              <p:grpSpPr>
                <a:xfrm>
                  <a:off x="4908550" y="5248275"/>
                  <a:ext cx="488950" cy="225425"/>
                  <a:chOff x="4908550" y="5248275"/>
                  <a:chExt cx="488950" cy="225425"/>
                </a:xfrm>
              </p:grpSpPr>
              <p:sp>
                <p:nvSpPr>
                  <p:cNvPr id="172" name="Rectangle 171">
                    <a:extLst>
                      <a:ext uri="{FF2B5EF4-FFF2-40B4-BE49-F238E27FC236}">
                        <a16:creationId xmlns:a16="http://schemas.microsoft.com/office/drawing/2014/main" id="{59E1667E-0E9C-51FC-8A4A-97A6179436C8}"/>
                      </a:ext>
                    </a:extLst>
                  </p:cNvPr>
                  <p:cNvSpPr/>
                  <p:nvPr/>
                </p:nvSpPr>
                <p:spPr>
                  <a:xfrm>
                    <a:off x="4959350" y="5248275"/>
                    <a:ext cx="396875" cy="225425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74" name="Connecteur droit 173">
                    <a:extLst>
                      <a:ext uri="{FF2B5EF4-FFF2-40B4-BE49-F238E27FC236}">
                        <a16:creationId xmlns:a16="http://schemas.microsoft.com/office/drawing/2014/main" id="{64CFA65C-DBD5-7F29-20EB-2A1A323323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908550" y="5422900"/>
                    <a:ext cx="488950" cy="0"/>
                  </a:xfrm>
                  <a:prstGeom prst="line">
                    <a:avLst/>
                  </a:prstGeom>
                  <a:ln w="1905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95" name="Connecteur droit 194">
                  <a:extLst>
                    <a:ext uri="{FF2B5EF4-FFF2-40B4-BE49-F238E27FC236}">
                      <a16:creationId xmlns:a16="http://schemas.microsoft.com/office/drawing/2014/main" id="{0D3B8550-266E-1A75-83F5-D54DA6D02A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43488" y="4997450"/>
                  <a:ext cx="219075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8" name="Ellipse 197">
                  <a:extLst>
                    <a:ext uri="{FF2B5EF4-FFF2-40B4-BE49-F238E27FC236}">
                      <a16:creationId xmlns:a16="http://schemas.microsoft.com/office/drawing/2014/main" id="{F8E51475-3CAF-CA61-A52B-D3F0D1278712}"/>
                    </a:ext>
                  </a:extLst>
                </p:cNvPr>
                <p:cNvSpPr/>
                <p:nvPr/>
              </p:nvSpPr>
              <p:spPr>
                <a:xfrm>
                  <a:off x="5127625" y="3975100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Ellipse 198">
                  <a:extLst>
                    <a:ext uri="{FF2B5EF4-FFF2-40B4-BE49-F238E27FC236}">
                      <a16:creationId xmlns:a16="http://schemas.microsoft.com/office/drawing/2014/main" id="{4AADA95B-BC1D-7260-D44C-3D4F9AB8D8AC}"/>
                    </a:ext>
                  </a:extLst>
                </p:cNvPr>
                <p:cNvSpPr/>
                <p:nvPr/>
              </p:nvSpPr>
              <p:spPr>
                <a:xfrm>
                  <a:off x="5127625" y="4362450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Ellipse 199">
                  <a:extLst>
                    <a:ext uri="{FF2B5EF4-FFF2-40B4-BE49-F238E27FC236}">
                      <a16:creationId xmlns:a16="http://schemas.microsoft.com/office/drawing/2014/main" id="{9DCF18C5-E04D-5F83-676C-AE6E63D47DDA}"/>
                    </a:ext>
                  </a:extLst>
                </p:cNvPr>
                <p:cNvSpPr/>
                <p:nvPr/>
              </p:nvSpPr>
              <p:spPr>
                <a:xfrm>
                  <a:off x="5127625" y="4464050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Ellipse 200">
                  <a:extLst>
                    <a:ext uri="{FF2B5EF4-FFF2-40B4-BE49-F238E27FC236}">
                      <a16:creationId xmlns:a16="http://schemas.microsoft.com/office/drawing/2014/main" id="{858E9078-BECB-A400-D500-5204BECB5A14}"/>
                    </a:ext>
                  </a:extLst>
                </p:cNvPr>
                <p:cNvSpPr/>
                <p:nvPr/>
              </p:nvSpPr>
              <p:spPr>
                <a:xfrm>
                  <a:off x="5127625" y="4568825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Ellipse 201">
                  <a:extLst>
                    <a:ext uri="{FF2B5EF4-FFF2-40B4-BE49-F238E27FC236}">
                      <a16:creationId xmlns:a16="http://schemas.microsoft.com/office/drawing/2014/main" id="{034DD18B-9C0B-FE71-18ED-0007716DCEEA}"/>
                    </a:ext>
                  </a:extLst>
                </p:cNvPr>
                <p:cNvSpPr/>
                <p:nvPr/>
              </p:nvSpPr>
              <p:spPr>
                <a:xfrm>
                  <a:off x="5127625" y="4676775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3" name="Ellipse 202">
                  <a:extLst>
                    <a:ext uri="{FF2B5EF4-FFF2-40B4-BE49-F238E27FC236}">
                      <a16:creationId xmlns:a16="http://schemas.microsoft.com/office/drawing/2014/main" id="{4287835C-6E9C-D7EF-9E32-DC1ED17A0A49}"/>
                    </a:ext>
                  </a:extLst>
                </p:cNvPr>
                <p:cNvSpPr/>
                <p:nvPr/>
              </p:nvSpPr>
              <p:spPr>
                <a:xfrm>
                  <a:off x="5127625" y="4883150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3" name="Groupe 212">
                <a:extLst>
                  <a:ext uri="{FF2B5EF4-FFF2-40B4-BE49-F238E27FC236}">
                    <a16:creationId xmlns:a16="http://schemas.microsoft.com/office/drawing/2014/main" id="{1866572B-EA2E-DA87-F9FD-92F34D9A72C7}"/>
                  </a:ext>
                </a:extLst>
              </p:cNvPr>
              <p:cNvGrpSpPr/>
              <p:nvPr/>
            </p:nvGrpSpPr>
            <p:grpSpPr>
              <a:xfrm>
                <a:off x="5832475" y="5026025"/>
                <a:ext cx="396875" cy="463356"/>
                <a:chOff x="5838825" y="5026025"/>
                <a:chExt cx="396875" cy="463356"/>
              </a:xfrm>
            </p:grpSpPr>
            <p:sp>
              <p:nvSpPr>
                <p:cNvPr id="181" name="Rectangle 180">
                  <a:extLst>
                    <a:ext uri="{FF2B5EF4-FFF2-40B4-BE49-F238E27FC236}">
                      <a16:creationId xmlns:a16="http://schemas.microsoft.com/office/drawing/2014/main" id="{D9D1B6B0-272A-BFC2-F75B-4C74C856A047}"/>
                    </a:ext>
                  </a:extLst>
                </p:cNvPr>
                <p:cNvSpPr/>
                <p:nvPr/>
              </p:nvSpPr>
              <p:spPr>
                <a:xfrm>
                  <a:off x="5838825" y="5453381"/>
                  <a:ext cx="396875" cy="36000"/>
                </a:xfrm>
                <a:prstGeom prst="rect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0" name="Groupe 189">
                  <a:extLst>
                    <a:ext uri="{FF2B5EF4-FFF2-40B4-BE49-F238E27FC236}">
                      <a16:creationId xmlns:a16="http://schemas.microsoft.com/office/drawing/2014/main" id="{CDB69670-FBF5-8173-F20B-570E455B9BF4}"/>
                    </a:ext>
                  </a:extLst>
                </p:cNvPr>
                <p:cNvGrpSpPr/>
                <p:nvPr/>
              </p:nvGrpSpPr>
              <p:grpSpPr>
                <a:xfrm>
                  <a:off x="5934075" y="5438775"/>
                  <a:ext cx="219075" cy="31750"/>
                  <a:chOff x="6661150" y="5070475"/>
                  <a:chExt cx="219075" cy="31750"/>
                </a:xfrm>
              </p:grpSpPr>
              <p:cxnSp>
                <p:nvCxnSpPr>
                  <p:cNvPr id="191" name="Connecteur droit 190">
                    <a:extLst>
                      <a:ext uri="{FF2B5EF4-FFF2-40B4-BE49-F238E27FC236}">
                        <a16:creationId xmlns:a16="http://schemas.microsoft.com/office/drawing/2014/main" id="{C5A7720E-8F42-A99F-E08D-16B53873F1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661150" y="5070475"/>
                    <a:ext cx="219075" cy="0"/>
                  </a:xfrm>
                  <a:prstGeom prst="line">
                    <a:avLst/>
                  </a:prstGeom>
                  <a:ln w="12700">
                    <a:solidFill>
                      <a:schemeClr val="tx2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2" name="Connecteur droit 191">
                    <a:extLst>
                      <a:ext uri="{FF2B5EF4-FFF2-40B4-BE49-F238E27FC236}">
                        <a16:creationId xmlns:a16="http://schemas.microsoft.com/office/drawing/2014/main" id="{7C7A908A-3BB2-015E-21E0-F866758E48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770688" y="5070475"/>
                    <a:ext cx="0" cy="31750"/>
                  </a:xfrm>
                  <a:prstGeom prst="line">
                    <a:avLst/>
                  </a:prstGeom>
                  <a:ln w="12700">
                    <a:solidFill>
                      <a:schemeClr val="tx2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04" name="Ellipse 203">
                  <a:extLst>
                    <a:ext uri="{FF2B5EF4-FFF2-40B4-BE49-F238E27FC236}">
                      <a16:creationId xmlns:a16="http://schemas.microsoft.com/office/drawing/2014/main" id="{8185D19D-E4D2-B9C0-40F8-8547299D1E29}"/>
                    </a:ext>
                  </a:extLst>
                </p:cNvPr>
                <p:cNvSpPr/>
                <p:nvPr/>
              </p:nvSpPr>
              <p:spPr>
                <a:xfrm>
                  <a:off x="6003925" y="5026025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Ellipse 204">
                  <a:extLst>
                    <a:ext uri="{FF2B5EF4-FFF2-40B4-BE49-F238E27FC236}">
                      <a16:creationId xmlns:a16="http://schemas.microsoft.com/office/drawing/2014/main" id="{DB018C0B-2867-E87B-262A-677E9B0F0584}"/>
                    </a:ext>
                  </a:extLst>
                </p:cNvPr>
                <p:cNvSpPr/>
                <p:nvPr/>
              </p:nvSpPr>
              <p:spPr>
                <a:xfrm>
                  <a:off x="6003925" y="5359400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1" name="Groupe 210">
                <a:extLst>
                  <a:ext uri="{FF2B5EF4-FFF2-40B4-BE49-F238E27FC236}">
                    <a16:creationId xmlns:a16="http://schemas.microsoft.com/office/drawing/2014/main" id="{CE02F0CC-A6BA-940C-3C40-6644E3504168}"/>
                  </a:ext>
                </a:extLst>
              </p:cNvPr>
              <p:cNvGrpSpPr/>
              <p:nvPr/>
            </p:nvGrpSpPr>
            <p:grpSpPr>
              <a:xfrm>
                <a:off x="6664325" y="3727450"/>
                <a:ext cx="488950" cy="1765300"/>
                <a:chOff x="6505575" y="3727450"/>
                <a:chExt cx="488950" cy="1765300"/>
              </a:xfrm>
            </p:grpSpPr>
            <p:grpSp>
              <p:nvGrpSpPr>
                <p:cNvPr id="177" name="Groupe 176">
                  <a:extLst>
                    <a:ext uri="{FF2B5EF4-FFF2-40B4-BE49-F238E27FC236}">
                      <a16:creationId xmlns:a16="http://schemas.microsoft.com/office/drawing/2014/main" id="{D6C112FE-46CA-8D0C-B89C-A80BACC14000}"/>
                    </a:ext>
                  </a:extLst>
                </p:cNvPr>
                <p:cNvGrpSpPr/>
                <p:nvPr/>
              </p:nvGrpSpPr>
              <p:grpSpPr>
                <a:xfrm>
                  <a:off x="6505575" y="5337175"/>
                  <a:ext cx="488950" cy="155575"/>
                  <a:chOff x="4908550" y="5318125"/>
                  <a:chExt cx="488950" cy="155575"/>
                </a:xfrm>
              </p:grpSpPr>
              <p:sp>
                <p:nvSpPr>
                  <p:cNvPr id="178" name="Rectangle 177">
                    <a:extLst>
                      <a:ext uri="{FF2B5EF4-FFF2-40B4-BE49-F238E27FC236}">
                        <a16:creationId xmlns:a16="http://schemas.microsoft.com/office/drawing/2014/main" id="{8FAB270B-8C0A-1439-7036-D270554172BF}"/>
                      </a:ext>
                    </a:extLst>
                  </p:cNvPr>
                  <p:cNvSpPr/>
                  <p:nvPr/>
                </p:nvSpPr>
                <p:spPr>
                  <a:xfrm>
                    <a:off x="4959350" y="5318125"/>
                    <a:ext cx="396875" cy="155575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79" name="Connecteur droit 178">
                    <a:extLst>
                      <a:ext uri="{FF2B5EF4-FFF2-40B4-BE49-F238E27FC236}">
                        <a16:creationId xmlns:a16="http://schemas.microsoft.com/office/drawing/2014/main" id="{87AC158A-1118-27D3-8F03-AA58965396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908550" y="5448300"/>
                    <a:ext cx="488950" cy="0"/>
                  </a:xfrm>
                  <a:prstGeom prst="line">
                    <a:avLst/>
                  </a:prstGeom>
                  <a:ln w="1905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84" name="Connecteur droit 183">
                  <a:extLst>
                    <a:ext uri="{FF2B5EF4-FFF2-40B4-BE49-F238E27FC236}">
                      <a16:creationId xmlns:a16="http://schemas.microsoft.com/office/drawing/2014/main" id="{10F1FD64-0F07-E38E-CCC9-7A8C112506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640513" y="5283200"/>
                  <a:ext cx="219075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6" name="Ellipse 205">
                  <a:extLst>
                    <a:ext uri="{FF2B5EF4-FFF2-40B4-BE49-F238E27FC236}">
                      <a16:creationId xmlns:a16="http://schemas.microsoft.com/office/drawing/2014/main" id="{A186E36F-DC02-8566-CF50-7B10AA59F6F3}"/>
                    </a:ext>
                  </a:extLst>
                </p:cNvPr>
                <p:cNvSpPr/>
                <p:nvPr/>
              </p:nvSpPr>
              <p:spPr>
                <a:xfrm>
                  <a:off x="6724650" y="3727450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Ellipse 206">
                  <a:extLst>
                    <a:ext uri="{FF2B5EF4-FFF2-40B4-BE49-F238E27FC236}">
                      <a16:creationId xmlns:a16="http://schemas.microsoft.com/office/drawing/2014/main" id="{41E955F7-8A2C-0682-737F-03CA83B90D40}"/>
                    </a:ext>
                  </a:extLst>
                </p:cNvPr>
                <p:cNvSpPr/>
                <p:nvPr/>
              </p:nvSpPr>
              <p:spPr>
                <a:xfrm>
                  <a:off x="6724650" y="4378325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Ellipse 207">
                  <a:extLst>
                    <a:ext uri="{FF2B5EF4-FFF2-40B4-BE49-F238E27FC236}">
                      <a16:creationId xmlns:a16="http://schemas.microsoft.com/office/drawing/2014/main" id="{2F12432B-9720-F6C3-F474-8E0FD893031B}"/>
                    </a:ext>
                  </a:extLst>
                </p:cNvPr>
                <p:cNvSpPr/>
                <p:nvPr/>
              </p:nvSpPr>
              <p:spPr>
                <a:xfrm>
                  <a:off x="6724650" y="4714875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Ellipse 208">
                  <a:extLst>
                    <a:ext uri="{FF2B5EF4-FFF2-40B4-BE49-F238E27FC236}">
                      <a16:creationId xmlns:a16="http://schemas.microsoft.com/office/drawing/2014/main" id="{48FA988F-A537-3581-D7CD-0699226FCFE5}"/>
                    </a:ext>
                  </a:extLst>
                </p:cNvPr>
                <p:cNvSpPr/>
                <p:nvPr/>
              </p:nvSpPr>
              <p:spPr>
                <a:xfrm>
                  <a:off x="6724650" y="4768850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Ellipse 209">
                  <a:extLst>
                    <a:ext uri="{FF2B5EF4-FFF2-40B4-BE49-F238E27FC236}">
                      <a16:creationId xmlns:a16="http://schemas.microsoft.com/office/drawing/2014/main" id="{422FE423-929E-CA78-14EA-294AFF71C067}"/>
                    </a:ext>
                  </a:extLst>
                </p:cNvPr>
                <p:cNvSpPr/>
                <p:nvPr/>
              </p:nvSpPr>
              <p:spPr>
                <a:xfrm>
                  <a:off x="6724650" y="4826000"/>
                  <a:ext cx="50800" cy="508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8" name="Groupe 217">
                <a:extLst>
                  <a:ext uri="{FF2B5EF4-FFF2-40B4-BE49-F238E27FC236}">
                    <a16:creationId xmlns:a16="http://schemas.microsoft.com/office/drawing/2014/main" id="{524DFE94-CD42-3093-7B9B-344459934C18}"/>
                  </a:ext>
                </a:extLst>
              </p:cNvPr>
              <p:cNvGrpSpPr/>
              <p:nvPr/>
            </p:nvGrpSpPr>
            <p:grpSpPr>
              <a:xfrm>
                <a:off x="5153025" y="3541638"/>
                <a:ext cx="873125" cy="153888"/>
                <a:chOff x="5153025" y="3541638"/>
                <a:chExt cx="873125" cy="153888"/>
              </a:xfrm>
            </p:grpSpPr>
            <p:cxnSp>
              <p:nvCxnSpPr>
                <p:cNvPr id="215" name="Connecteur droit 214">
                  <a:extLst>
                    <a:ext uri="{FF2B5EF4-FFF2-40B4-BE49-F238E27FC236}">
                      <a16:creationId xmlns:a16="http://schemas.microsoft.com/office/drawing/2014/main" id="{C1B95F37-C529-7B93-73F4-24C3F2B680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53025" y="3663950"/>
                  <a:ext cx="873125" cy="0"/>
                </a:xfrm>
                <a:prstGeom prst="line">
                  <a:avLst/>
                </a:prstGeom>
                <a:ln w="28575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7" name="ZoneTexte 216">
                  <a:extLst>
                    <a:ext uri="{FF2B5EF4-FFF2-40B4-BE49-F238E27FC236}">
                      <a16:creationId xmlns:a16="http://schemas.microsoft.com/office/drawing/2014/main" id="{DDC5CA8C-8955-87FC-EF54-F14D61EB1646}"/>
                    </a:ext>
                  </a:extLst>
                </p:cNvPr>
                <p:cNvSpPr txBox="1"/>
                <p:nvPr/>
              </p:nvSpPr>
              <p:spPr>
                <a:xfrm>
                  <a:off x="5504078" y="3541638"/>
                  <a:ext cx="171019" cy="15388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**</a:t>
                  </a:r>
                </a:p>
              </p:txBody>
            </p:sp>
          </p:grpSp>
          <p:grpSp>
            <p:nvGrpSpPr>
              <p:cNvPr id="219" name="Groupe 218">
                <a:extLst>
                  <a:ext uri="{FF2B5EF4-FFF2-40B4-BE49-F238E27FC236}">
                    <a16:creationId xmlns:a16="http://schemas.microsoft.com/office/drawing/2014/main" id="{7DBC54E2-A777-F07E-3767-E4C6D539D5D9}"/>
                  </a:ext>
                </a:extLst>
              </p:cNvPr>
              <p:cNvGrpSpPr/>
              <p:nvPr/>
            </p:nvGrpSpPr>
            <p:grpSpPr>
              <a:xfrm>
                <a:off x="6042025" y="3449563"/>
                <a:ext cx="873125" cy="153888"/>
                <a:chOff x="5153025" y="3541638"/>
                <a:chExt cx="873125" cy="153888"/>
              </a:xfrm>
            </p:grpSpPr>
            <p:cxnSp>
              <p:nvCxnSpPr>
                <p:cNvPr id="220" name="Connecteur droit 219">
                  <a:extLst>
                    <a:ext uri="{FF2B5EF4-FFF2-40B4-BE49-F238E27FC236}">
                      <a16:creationId xmlns:a16="http://schemas.microsoft.com/office/drawing/2014/main" id="{1CBB5BB6-4FBE-C5C6-72D1-2D30C742BA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53025" y="3663950"/>
                  <a:ext cx="873125" cy="0"/>
                </a:xfrm>
                <a:prstGeom prst="line">
                  <a:avLst/>
                </a:prstGeom>
                <a:ln w="28575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1" name="ZoneTexte 220">
                  <a:extLst>
                    <a:ext uri="{FF2B5EF4-FFF2-40B4-BE49-F238E27FC236}">
                      <a16:creationId xmlns:a16="http://schemas.microsoft.com/office/drawing/2014/main" id="{B60B6015-8895-030F-5F8B-50B94DF32C28}"/>
                    </a:ext>
                  </a:extLst>
                </p:cNvPr>
                <p:cNvSpPr txBox="1"/>
                <p:nvPr/>
              </p:nvSpPr>
              <p:spPr>
                <a:xfrm>
                  <a:off x="5504078" y="3541638"/>
                  <a:ext cx="171019" cy="15388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**</a:t>
                  </a:r>
                </a:p>
              </p:txBody>
            </p:sp>
          </p:grpSp>
          <p:sp>
            <p:nvSpPr>
              <p:cNvPr id="222" name="ZoneTexte 221">
                <a:extLst>
                  <a:ext uri="{FF2B5EF4-FFF2-40B4-BE49-F238E27FC236}">
                    <a16:creationId xmlns:a16="http://schemas.microsoft.com/office/drawing/2014/main" id="{5307E8B1-136A-0985-BEB5-F8A16700F8EA}"/>
                  </a:ext>
                </a:extLst>
              </p:cNvPr>
              <p:cNvSpPr txBox="1"/>
              <p:nvPr/>
            </p:nvSpPr>
            <p:spPr>
              <a:xfrm>
                <a:off x="5283631" y="3313895"/>
                <a:ext cx="1545328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f_Tannerellaceae; g_Parabacteroides</a:t>
                </a:r>
              </a:p>
            </p:txBody>
          </p:sp>
        </p:grpSp>
      </p:grpSp>
      <p:sp>
        <p:nvSpPr>
          <p:cNvPr id="6" name="ZoneTexte 5">
            <a:extLst>
              <a:ext uri="{FF2B5EF4-FFF2-40B4-BE49-F238E27FC236}">
                <a16:creationId xmlns:a16="http://schemas.microsoft.com/office/drawing/2014/main" id="{17027DB2-2196-0B71-0DF5-8530B1C39CCA}"/>
              </a:ext>
            </a:extLst>
          </p:cNvPr>
          <p:cNvSpPr txBox="1"/>
          <p:nvPr/>
        </p:nvSpPr>
        <p:spPr>
          <a:xfrm>
            <a:off x="482747" y="2673375"/>
            <a:ext cx="459430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Modification du microbiote</a:t>
            </a:r>
          </a:p>
        </p:txBody>
      </p:sp>
    </p:spTree>
    <p:extLst>
      <p:ext uri="{BB962C8B-B14F-4D97-AF65-F5344CB8AC3E}">
        <p14:creationId xmlns:p14="http://schemas.microsoft.com/office/powerpoint/2010/main" val="7331087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866775"/>
          </a:xfrm>
          <a:prstGeom prst="rect">
            <a:avLst/>
          </a:prstGeom>
        </p:spPr>
        <p:txBody>
          <a:bodyPr/>
          <a:lstStyle/>
          <a:p>
            <a:r>
              <a:rPr lang="en-US" dirty="0" err="1"/>
              <a:t>Cinétique</a:t>
            </a:r>
            <a:r>
              <a:rPr lang="en-US" dirty="0"/>
              <a:t> et impact </a:t>
            </a:r>
            <a:r>
              <a:rPr lang="en-US" dirty="0" err="1"/>
              <a:t>pronostique</a:t>
            </a:r>
            <a:r>
              <a:rPr lang="en-US" dirty="0"/>
              <a:t> </a:t>
            </a:r>
            <a:br>
              <a:rPr lang="en-US" dirty="0"/>
            </a:br>
            <a:r>
              <a:rPr lang="en-US" dirty="0"/>
              <a:t>de </a:t>
            </a:r>
            <a:r>
              <a:rPr lang="en-US" dirty="0" err="1"/>
              <a:t>l’ADN</a:t>
            </a:r>
            <a:r>
              <a:rPr lang="en-US" dirty="0"/>
              <a:t> tumoral circulant chez les patients </a:t>
            </a:r>
            <a:r>
              <a:rPr lang="en-US" dirty="0" err="1"/>
              <a:t>opérés</a:t>
            </a:r>
            <a:r>
              <a:rPr lang="en-US" dirty="0"/>
              <a:t> d’un CCR </a:t>
            </a:r>
            <a:r>
              <a:rPr lang="en-US" dirty="0" err="1"/>
              <a:t>stade</a:t>
            </a:r>
            <a:r>
              <a:rPr lang="en-US" dirty="0"/>
              <a:t> I-III stage I-III</a:t>
            </a:r>
            <a:endParaRPr lang="fr-FR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86394"/>
            <a:ext cx="1628078" cy="2848396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S. Cohen 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#5</a:t>
            </a:r>
          </a:p>
        </p:txBody>
      </p:sp>
    </p:spTree>
    <p:extLst>
      <p:ext uri="{BB962C8B-B14F-4D97-AF65-F5344CB8AC3E}">
        <p14:creationId xmlns:p14="http://schemas.microsoft.com/office/powerpoint/2010/main" val="33776513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 err="1"/>
              <a:t>ADNtc</a:t>
            </a:r>
            <a:r>
              <a:rPr lang="da-DK" dirty="0"/>
              <a:t> et CCR </a:t>
            </a:r>
            <a:r>
              <a:rPr lang="da-DK" dirty="0" err="1"/>
              <a:t>localisé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Cohen et al., ASCO GI</a:t>
            </a:r>
            <a:r>
              <a:rPr lang="fr-FR" baseline="30000" dirty="0"/>
              <a:t>®</a:t>
            </a:r>
            <a:r>
              <a:rPr lang="fr-FR" dirty="0"/>
              <a:t> 2023, Abs #5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693797" y="1319702"/>
            <a:ext cx="11062773" cy="1111999"/>
          </a:xfrm>
        </p:spPr>
        <p:txBody>
          <a:bodyPr/>
          <a:lstStyle/>
          <a:p>
            <a:r>
              <a:rPr lang="fr-FR" sz="1800" dirty="0"/>
              <a:t>Etude DYNAMIC </a:t>
            </a:r>
            <a:r>
              <a:rPr lang="fr-FR" sz="1400" i="1" dirty="0"/>
              <a:t>(NEJM 2022, ASCO LBA100).</a:t>
            </a:r>
            <a:endParaRPr lang="fr-FR" sz="1800" i="1" dirty="0"/>
          </a:p>
          <a:p>
            <a:pPr lvl="1" indent="-269875">
              <a:spcBef>
                <a:spcPts val="300"/>
              </a:spcBef>
            </a:pPr>
            <a:r>
              <a:rPr lang="fr-FR" sz="1600" dirty="0"/>
              <a:t>Chimiothérapie adjuvante guidée par l’</a:t>
            </a:r>
            <a:r>
              <a:rPr lang="fr-FR" sz="1600" dirty="0" err="1"/>
              <a:t>ADNtc</a:t>
            </a:r>
            <a:r>
              <a:rPr lang="fr-FR" sz="1600" dirty="0"/>
              <a:t> : stratégie faisable dans le CCR stade II sans altération du pronostic </a:t>
            </a:r>
          </a:p>
          <a:p>
            <a:pPr lvl="2"/>
            <a:r>
              <a:rPr lang="fr-FR" sz="1400" dirty="0"/>
              <a:t>Survie sans récidive à 2 ans = 93.5 vs 92.4%</a:t>
            </a:r>
          </a:p>
          <a:p>
            <a:pPr lvl="2"/>
            <a:r>
              <a:rPr lang="fr-FR" sz="1400" dirty="0"/>
              <a:t>Réduction de l’exposition à la chimio adjuvante : 15 vs 28%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 err="1"/>
              <a:t>Contexte</a:t>
            </a:r>
            <a:r>
              <a:rPr lang="en-US" dirty="0"/>
              <a:t> </a:t>
            </a:r>
            <a:endParaRPr lang="da-DK" dirty="0"/>
          </a:p>
        </p:txBody>
      </p:sp>
      <p:sp>
        <p:nvSpPr>
          <p:cNvPr id="11" name="Espace réservé du texte 24">
            <a:extLst>
              <a:ext uri="{FF2B5EF4-FFF2-40B4-BE49-F238E27FC236}">
                <a16:creationId xmlns:a16="http://schemas.microsoft.com/office/drawing/2014/main" id="{F5295ED9-FA60-22D9-2734-7C253B934493}"/>
              </a:ext>
            </a:extLst>
          </p:cNvPr>
          <p:cNvSpPr txBox="1">
            <a:spLocks/>
          </p:cNvSpPr>
          <p:nvPr/>
        </p:nvSpPr>
        <p:spPr>
          <a:xfrm>
            <a:off x="693798" y="5468829"/>
            <a:ext cx="10915172" cy="638788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ASCO GI 2023 : 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Etude rétrospective de l’impact de la détection du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ctDNA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dans le CC localisé stade I-III</a:t>
            </a:r>
          </a:p>
        </p:txBody>
      </p:sp>
      <p:sp>
        <p:nvSpPr>
          <p:cNvPr id="14" name="Parenthèse ouvrante 13">
            <a:extLst>
              <a:ext uri="{FF2B5EF4-FFF2-40B4-BE49-F238E27FC236}">
                <a16:creationId xmlns:a16="http://schemas.microsoft.com/office/drawing/2014/main" id="{0C88683D-60AB-AC8E-BFED-9DF781EE771C}"/>
              </a:ext>
            </a:extLst>
          </p:cNvPr>
          <p:cNvSpPr/>
          <p:nvPr/>
        </p:nvSpPr>
        <p:spPr>
          <a:xfrm>
            <a:off x="2363272" y="3040303"/>
            <a:ext cx="1202888" cy="1280237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id="{6B150763-3605-984E-18FF-B2DEE57ED2EE}"/>
              </a:ext>
            </a:extLst>
          </p:cNvPr>
          <p:cNvSpPr/>
          <p:nvPr/>
        </p:nvSpPr>
        <p:spPr>
          <a:xfrm>
            <a:off x="530709" y="3117814"/>
            <a:ext cx="1776770" cy="1045825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Stage II colon cancer</a:t>
            </a:r>
          </a:p>
          <a:p>
            <a:pPr marL="133350" marR="0" lvl="0" indent="-13335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R0 résection</a:t>
            </a:r>
          </a:p>
          <a:p>
            <a:pPr marL="133350" marR="0" lvl="0" indent="-13335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0-2</a:t>
            </a:r>
          </a:p>
          <a:p>
            <a:pPr marL="133350" marR="0" lvl="0" indent="-13335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Scan TAP &lt;8 s</a:t>
            </a:r>
          </a:p>
          <a:p>
            <a:pPr marL="133350" marR="0" lvl="0" indent="-13335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Tissu tumoral dispo</a:t>
            </a:r>
          </a:p>
          <a:p>
            <a:pPr marL="133350" marR="0" lvl="0" indent="-13335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Pas de CCR synchrone</a:t>
            </a:r>
          </a:p>
        </p:txBody>
      </p:sp>
      <p:sp>
        <p:nvSpPr>
          <p:cNvPr id="17" name="Ellipse 16">
            <a:extLst>
              <a:ext uri="{FF2B5EF4-FFF2-40B4-BE49-F238E27FC236}">
                <a16:creationId xmlns:a16="http://schemas.microsoft.com/office/drawing/2014/main" id="{676B169C-A3B8-C940-8780-E4F5ABD3C249}"/>
              </a:ext>
            </a:extLst>
          </p:cNvPr>
          <p:cNvSpPr/>
          <p:nvPr/>
        </p:nvSpPr>
        <p:spPr>
          <a:xfrm>
            <a:off x="2149041" y="3466190"/>
            <a:ext cx="428462" cy="42846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05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2:1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Rectangle à coins arrondis 33">
            <a:extLst>
              <a:ext uri="{FF2B5EF4-FFF2-40B4-BE49-F238E27FC236}">
                <a16:creationId xmlns:a16="http://schemas.microsoft.com/office/drawing/2014/main" id="{909C515C-8A94-910D-50FB-3A22E426A653}"/>
              </a:ext>
            </a:extLst>
          </p:cNvPr>
          <p:cNvSpPr/>
          <p:nvPr/>
        </p:nvSpPr>
        <p:spPr>
          <a:xfrm>
            <a:off x="417243" y="2530985"/>
            <a:ext cx="5420849" cy="279336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Freeform 41">
            <a:extLst>
              <a:ext uri="{FF2B5EF4-FFF2-40B4-BE49-F238E27FC236}">
                <a16:creationId xmlns:a16="http://schemas.microsoft.com/office/drawing/2014/main" id="{D514BFA1-432B-ADC2-B080-AC138456C0A1}"/>
              </a:ext>
            </a:extLst>
          </p:cNvPr>
          <p:cNvSpPr/>
          <p:nvPr/>
        </p:nvSpPr>
        <p:spPr>
          <a:xfrm>
            <a:off x="3566160" y="2718402"/>
            <a:ext cx="2102011" cy="291498"/>
          </a:xfrm>
          <a:prstGeom prst="roundRect">
            <a:avLst>
              <a:gd name="adj" fmla="val 17643"/>
            </a:avLst>
          </a:prstGeom>
          <a:solidFill>
            <a:schemeClr val="accent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 selon ADNtc</a:t>
            </a:r>
          </a:p>
        </p:txBody>
      </p:sp>
      <p:sp>
        <p:nvSpPr>
          <p:cNvPr id="28" name="Freeform 5">
            <a:extLst>
              <a:ext uri="{FF2B5EF4-FFF2-40B4-BE49-F238E27FC236}">
                <a16:creationId xmlns:a16="http://schemas.microsoft.com/office/drawing/2014/main" id="{EEC719A6-CD64-779F-597E-40272712C481}"/>
              </a:ext>
            </a:extLst>
          </p:cNvPr>
          <p:cNvSpPr/>
          <p:nvPr/>
        </p:nvSpPr>
        <p:spPr>
          <a:xfrm>
            <a:off x="530709" y="4439200"/>
            <a:ext cx="1776770" cy="751044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</a:t>
            </a:r>
          </a:p>
          <a:p>
            <a:pPr marL="133350" marR="0" lvl="0" indent="-13335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 stade (T3 vs T4)</a:t>
            </a:r>
          </a:p>
          <a:p>
            <a:pPr marL="133350" marR="0" lvl="0" indent="-13335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Type de centre </a:t>
            </a:r>
            <a:b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(metropolitain vs régional)</a:t>
            </a:r>
          </a:p>
        </p:txBody>
      </p:sp>
      <p:sp>
        <p:nvSpPr>
          <p:cNvPr id="29" name="Rectangle à coins arrondis 33">
            <a:extLst>
              <a:ext uri="{FF2B5EF4-FFF2-40B4-BE49-F238E27FC236}">
                <a16:creationId xmlns:a16="http://schemas.microsoft.com/office/drawing/2014/main" id="{60F555D9-75AA-D125-496E-8611A73C0388}"/>
              </a:ext>
            </a:extLst>
          </p:cNvPr>
          <p:cNvSpPr/>
          <p:nvPr/>
        </p:nvSpPr>
        <p:spPr>
          <a:xfrm>
            <a:off x="6240016" y="2530985"/>
            <a:ext cx="5420849" cy="279336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" name="Freeform 5">
            <a:extLst>
              <a:ext uri="{FF2B5EF4-FFF2-40B4-BE49-F238E27FC236}">
                <a16:creationId xmlns:a16="http://schemas.microsoft.com/office/drawing/2014/main" id="{CF38AC45-2205-E80E-BACE-0A2E7778EDAB}"/>
              </a:ext>
            </a:extLst>
          </p:cNvPr>
          <p:cNvSpPr/>
          <p:nvPr/>
        </p:nvSpPr>
        <p:spPr>
          <a:xfrm>
            <a:off x="6419042" y="2318553"/>
            <a:ext cx="4164955" cy="364359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Estimations de Kaplan-Meier de la survie sans récidive</a:t>
            </a:r>
          </a:p>
        </p:txBody>
      </p:sp>
      <p:sp>
        <p:nvSpPr>
          <p:cNvPr id="31" name="Freeform 41">
            <a:extLst>
              <a:ext uri="{FF2B5EF4-FFF2-40B4-BE49-F238E27FC236}">
                <a16:creationId xmlns:a16="http://schemas.microsoft.com/office/drawing/2014/main" id="{90A877EE-630E-8F84-5E17-6BF457616211}"/>
              </a:ext>
            </a:extLst>
          </p:cNvPr>
          <p:cNvSpPr/>
          <p:nvPr/>
        </p:nvSpPr>
        <p:spPr>
          <a:xfrm>
            <a:off x="3566160" y="3064768"/>
            <a:ext cx="2102011" cy="537554"/>
          </a:xfrm>
          <a:prstGeom prst="roundRect">
            <a:avLst>
              <a:gd name="adj" fmla="val 7360"/>
            </a:avLst>
          </a:prstGeom>
          <a:solidFill>
            <a:schemeClr val="bg1"/>
          </a:solidFill>
          <a:ln w="12700" cap="flat" cmpd="sng" algn="ctr">
            <a:solidFill>
              <a:schemeClr val="accent3"/>
            </a:solidFill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ctDNA positive* : 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CT adjuvante</a:t>
            </a:r>
            <a:b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(5FU ± oxaliplatine)</a:t>
            </a:r>
          </a:p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ctDNA négative : 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Observation</a:t>
            </a:r>
          </a:p>
        </p:txBody>
      </p:sp>
      <p:sp>
        <p:nvSpPr>
          <p:cNvPr id="32" name="Freeform 41">
            <a:extLst>
              <a:ext uri="{FF2B5EF4-FFF2-40B4-BE49-F238E27FC236}">
                <a16:creationId xmlns:a16="http://schemas.microsoft.com/office/drawing/2014/main" id="{EF8A58D6-B791-8FEB-5B88-71F85CAA6E28}"/>
              </a:ext>
            </a:extLst>
          </p:cNvPr>
          <p:cNvSpPr/>
          <p:nvPr/>
        </p:nvSpPr>
        <p:spPr>
          <a:xfrm>
            <a:off x="3566160" y="4000500"/>
            <a:ext cx="2102011" cy="291498"/>
          </a:xfrm>
          <a:prstGeom prst="roundRect">
            <a:avLst>
              <a:gd name="adj" fmla="val 17643"/>
            </a:avLst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 standard</a:t>
            </a:r>
          </a:p>
        </p:txBody>
      </p:sp>
      <p:sp>
        <p:nvSpPr>
          <p:cNvPr id="33" name="Freeform 41">
            <a:extLst>
              <a:ext uri="{FF2B5EF4-FFF2-40B4-BE49-F238E27FC236}">
                <a16:creationId xmlns:a16="http://schemas.microsoft.com/office/drawing/2014/main" id="{6FF0D2A1-30B5-DA1F-F398-6D2377E90465}"/>
              </a:ext>
            </a:extLst>
          </p:cNvPr>
          <p:cNvSpPr/>
          <p:nvPr/>
        </p:nvSpPr>
        <p:spPr>
          <a:xfrm>
            <a:off x="3566160" y="4346866"/>
            <a:ext cx="2102011" cy="369914"/>
          </a:xfrm>
          <a:prstGeom prst="roundRect">
            <a:avLst>
              <a:gd name="adj" fmla="val 15600"/>
            </a:avLst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CT selon les facteurs de risques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Freeform 5">
            <a:extLst>
              <a:ext uri="{FF2B5EF4-FFF2-40B4-BE49-F238E27FC236}">
                <a16:creationId xmlns:a16="http://schemas.microsoft.com/office/drawing/2014/main" id="{D9A54E0F-A566-616A-A745-DF4C214226DA}"/>
              </a:ext>
            </a:extLst>
          </p:cNvPr>
          <p:cNvSpPr/>
          <p:nvPr/>
        </p:nvSpPr>
        <p:spPr>
          <a:xfrm>
            <a:off x="3573779" y="3605495"/>
            <a:ext cx="2103121" cy="27308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ctr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*ctDNA + = positif aux semaines 4 et 7</a:t>
            </a:r>
            <a:endParaRPr kumimoji="0" lang="en-US" sz="7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5" name="Freeform 5">
            <a:extLst>
              <a:ext uri="{FF2B5EF4-FFF2-40B4-BE49-F238E27FC236}">
                <a16:creationId xmlns:a16="http://schemas.microsoft.com/office/drawing/2014/main" id="{CBA33E54-F58A-9A57-F911-78E41BB8D344}"/>
              </a:ext>
            </a:extLst>
          </p:cNvPr>
          <p:cNvSpPr/>
          <p:nvPr/>
        </p:nvSpPr>
        <p:spPr>
          <a:xfrm>
            <a:off x="2595729" y="3296229"/>
            <a:ext cx="1000911" cy="768385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Plasma collections semaines </a:t>
            </a: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</a:t>
            </a: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 </a:t>
            </a: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7</a:t>
            </a: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post op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" name="Freeform 5">
            <a:extLst>
              <a:ext uri="{FF2B5EF4-FFF2-40B4-BE49-F238E27FC236}">
                <a16:creationId xmlns:a16="http://schemas.microsoft.com/office/drawing/2014/main" id="{392B3CAE-4FF9-822A-B047-21881AE3E32D}"/>
              </a:ext>
            </a:extLst>
          </p:cNvPr>
          <p:cNvSpPr/>
          <p:nvPr/>
        </p:nvSpPr>
        <p:spPr>
          <a:xfrm>
            <a:off x="2336649" y="4644940"/>
            <a:ext cx="2982112" cy="54428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Surveillance</a:t>
            </a:r>
          </a:p>
          <a:p>
            <a:pPr marL="133350" marR="0" lvl="0" indent="-13335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9FD5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ACE : tous les 3 mois/2 ans puis 6 mois/3 ans</a:t>
            </a:r>
          </a:p>
          <a:p>
            <a:pPr marL="133350" marR="0" lvl="0" indent="-13335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9FD5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TDM : tous les 6 mois/2 ans puis à 3 ans</a:t>
            </a:r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26947992-0AB7-E8B3-8E1F-D7FCE6BC4047}"/>
              </a:ext>
            </a:extLst>
          </p:cNvPr>
          <p:cNvGrpSpPr/>
          <p:nvPr/>
        </p:nvGrpSpPr>
        <p:grpSpPr>
          <a:xfrm>
            <a:off x="6629399" y="2672781"/>
            <a:ext cx="4976905" cy="2552644"/>
            <a:chOff x="1026309" y="1502555"/>
            <a:chExt cx="5152857" cy="2761655"/>
          </a:xfrm>
        </p:grpSpPr>
        <p:sp>
          <p:nvSpPr>
            <p:cNvPr id="38" name="Forme libre 37">
              <a:extLst>
                <a:ext uri="{FF2B5EF4-FFF2-40B4-BE49-F238E27FC236}">
                  <a16:creationId xmlns:a16="http://schemas.microsoft.com/office/drawing/2014/main" id="{58C51010-2C69-F4C4-BEAD-5C31727D3240}"/>
                </a:ext>
              </a:extLst>
            </p:cNvPr>
            <p:cNvSpPr/>
            <p:nvPr/>
          </p:nvSpPr>
          <p:spPr>
            <a:xfrm>
              <a:off x="1281193" y="1570495"/>
              <a:ext cx="4442848" cy="1947620"/>
            </a:xfrm>
            <a:custGeom>
              <a:avLst/>
              <a:gdLst>
                <a:gd name="connsiteX0" fmla="*/ 0 w 4442848"/>
                <a:gd name="connsiteY0" fmla="*/ 0 h 1947620"/>
                <a:gd name="connsiteX1" fmla="*/ 0 w 4442848"/>
                <a:gd name="connsiteY1" fmla="*/ 1947620 h 1947620"/>
                <a:gd name="connsiteX2" fmla="*/ 4442848 w 4442848"/>
                <a:gd name="connsiteY2" fmla="*/ 1947620 h 194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2848" h="1947620">
                  <a:moveTo>
                    <a:pt x="0" y="0"/>
                  </a:moveTo>
                  <a:lnTo>
                    <a:pt x="0" y="1947620"/>
                  </a:lnTo>
                  <a:lnTo>
                    <a:pt x="4442848" y="194762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DA21A6D8-620A-DFF5-DDDD-6B9A31F9EF26}"/>
                </a:ext>
              </a:extLst>
            </p:cNvPr>
            <p:cNvSpPr txBox="1"/>
            <p:nvPr/>
          </p:nvSpPr>
          <p:spPr>
            <a:xfrm>
              <a:off x="1026309" y="1601869"/>
              <a:ext cx="192360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F63D4FF8-F882-EFE2-C1ED-E6AD3C1BAC86}"/>
                </a:ext>
              </a:extLst>
            </p:cNvPr>
            <p:cNvSpPr txBox="1"/>
            <p:nvPr/>
          </p:nvSpPr>
          <p:spPr>
            <a:xfrm>
              <a:off x="1090429" y="1951757"/>
              <a:ext cx="128240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440C71F6-B72B-BC67-3915-0CAD02597187}"/>
                </a:ext>
              </a:extLst>
            </p:cNvPr>
            <p:cNvSpPr txBox="1"/>
            <p:nvPr/>
          </p:nvSpPr>
          <p:spPr>
            <a:xfrm>
              <a:off x="1090429" y="2285132"/>
              <a:ext cx="128240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C1C1B823-8C54-8CD7-1D98-E15A00C87B53}"/>
                </a:ext>
              </a:extLst>
            </p:cNvPr>
            <p:cNvSpPr txBox="1"/>
            <p:nvPr/>
          </p:nvSpPr>
          <p:spPr>
            <a:xfrm>
              <a:off x="1090429" y="2628032"/>
              <a:ext cx="128240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44A706E3-F018-68FC-5498-9CD53DD7CDC7}"/>
                </a:ext>
              </a:extLst>
            </p:cNvPr>
            <p:cNvSpPr txBox="1"/>
            <p:nvPr/>
          </p:nvSpPr>
          <p:spPr>
            <a:xfrm>
              <a:off x="1090429" y="2961407"/>
              <a:ext cx="128240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D3D01AAA-E7F5-2F5C-4E1C-A79A6BA1A10D}"/>
                </a:ext>
              </a:extLst>
            </p:cNvPr>
            <p:cNvSpPr txBox="1"/>
            <p:nvPr/>
          </p:nvSpPr>
          <p:spPr>
            <a:xfrm>
              <a:off x="1154549" y="3297957"/>
              <a:ext cx="64120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grpSp>
          <p:nvGrpSpPr>
            <p:cNvPr id="45" name="Groupe 44">
              <a:extLst>
                <a:ext uri="{FF2B5EF4-FFF2-40B4-BE49-F238E27FC236}">
                  <a16:creationId xmlns:a16="http://schemas.microsoft.com/office/drawing/2014/main" id="{5F273D8A-608F-19BA-7CD3-7D72A15A3468}"/>
                </a:ext>
              </a:extLst>
            </p:cNvPr>
            <p:cNvGrpSpPr/>
            <p:nvPr/>
          </p:nvGrpSpPr>
          <p:grpSpPr>
            <a:xfrm>
              <a:off x="1312452" y="3529707"/>
              <a:ext cx="4205042" cy="149839"/>
              <a:chOff x="1312452" y="3529707"/>
              <a:chExt cx="4205042" cy="149839"/>
            </a:xfrm>
          </p:grpSpPr>
          <p:sp>
            <p:nvSpPr>
              <p:cNvPr id="77" name="ZoneTexte 76">
                <a:extLst>
                  <a:ext uri="{FF2B5EF4-FFF2-40B4-BE49-F238E27FC236}">
                    <a16:creationId xmlns:a16="http://schemas.microsoft.com/office/drawing/2014/main" id="{D47B4FAE-0840-F6A7-8816-8242D282548B}"/>
                  </a:ext>
                </a:extLst>
              </p:cNvPr>
              <p:cNvSpPr txBox="1"/>
              <p:nvPr/>
            </p:nvSpPr>
            <p:spPr>
              <a:xfrm>
                <a:off x="1312452" y="3529707"/>
                <a:ext cx="29409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79" name="ZoneTexte 78">
                <a:extLst>
                  <a:ext uri="{FF2B5EF4-FFF2-40B4-BE49-F238E27FC236}">
                    <a16:creationId xmlns:a16="http://schemas.microsoft.com/office/drawing/2014/main" id="{FD3B6654-0389-BFF1-A822-9DA86D2DD621}"/>
                  </a:ext>
                </a:extLst>
              </p:cNvPr>
              <p:cNvSpPr txBox="1"/>
              <p:nvPr/>
            </p:nvSpPr>
            <p:spPr>
              <a:xfrm>
                <a:off x="1801320" y="3529707"/>
                <a:ext cx="29409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</a:t>
                </a:r>
              </a:p>
            </p:txBody>
          </p:sp>
          <p:sp>
            <p:nvSpPr>
              <p:cNvPr id="81" name="ZoneTexte 80">
                <a:extLst>
                  <a:ext uri="{FF2B5EF4-FFF2-40B4-BE49-F238E27FC236}">
                    <a16:creationId xmlns:a16="http://schemas.microsoft.com/office/drawing/2014/main" id="{20E460AC-0D63-86C2-EDF0-674D9417656E}"/>
                  </a:ext>
                </a:extLst>
              </p:cNvPr>
              <p:cNvSpPr txBox="1"/>
              <p:nvPr/>
            </p:nvSpPr>
            <p:spPr>
              <a:xfrm>
                <a:off x="2290188" y="3529707"/>
                <a:ext cx="29409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</a:t>
                </a:r>
              </a:p>
            </p:txBody>
          </p:sp>
          <p:sp>
            <p:nvSpPr>
              <p:cNvPr id="83" name="ZoneTexte 82">
                <a:extLst>
                  <a:ext uri="{FF2B5EF4-FFF2-40B4-BE49-F238E27FC236}">
                    <a16:creationId xmlns:a16="http://schemas.microsoft.com/office/drawing/2014/main" id="{4D10B8A1-2A76-A6D8-110E-34A236EA2388}"/>
                  </a:ext>
                </a:extLst>
              </p:cNvPr>
              <p:cNvSpPr txBox="1"/>
              <p:nvPr/>
            </p:nvSpPr>
            <p:spPr>
              <a:xfrm>
                <a:off x="2779056" y="3529707"/>
                <a:ext cx="29409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</p:txBody>
          </p:sp>
          <p:sp>
            <p:nvSpPr>
              <p:cNvPr id="85" name="ZoneTexte 84">
                <a:extLst>
                  <a:ext uri="{FF2B5EF4-FFF2-40B4-BE49-F238E27FC236}">
                    <a16:creationId xmlns:a16="http://schemas.microsoft.com/office/drawing/2014/main" id="{F9E21FCB-253C-72E3-E302-23F909855FDE}"/>
                  </a:ext>
                </a:extLst>
              </p:cNvPr>
              <p:cNvSpPr txBox="1"/>
              <p:nvPr/>
            </p:nvSpPr>
            <p:spPr>
              <a:xfrm>
                <a:off x="3267924" y="3529707"/>
                <a:ext cx="29409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24</a:t>
                </a:r>
              </a:p>
            </p:txBody>
          </p:sp>
          <p:sp>
            <p:nvSpPr>
              <p:cNvPr id="87" name="ZoneTexte 86">
                <a:extLst>
                  <a:ext uri="{FF2B5EF4-FFF2-40B4-BE49-F238E27FC236}">
                    <a16:creationId xmlns:a16="http://schemas.microsoft.com/office/drawing/2014/main" id="{F0748801-F8A5-65FB-7DA0-EC56A0F79EDC}"/>
                  </a:ext>
                </a:extLst>
              </p:cNvPr>
              <p:cNvSpPr txBox="1"/>
              <p:nvPr/>
            </p:nvSpPr>
            <p:spPr>
              <a:xfrm>
                <a:off x="3756792" y="3529707"/>
                <a:ext cx="29409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</a:t>
                </a:r>
              </a:p>
            </p:txBody>
          </p:sp>
          <p:sp>
            <p:nvSpPr>
              <p:cNvPr id="89" name="ZoneTexte 88">
                <a:extLst>
                  <a:ext uri="{FF2B5EF4-FFF2-40B4-BE49-F238E27FC236}">
                    <a16:creationId xmlns:a16="http://schemas.microsoft.com/office/drawing/2014/main" id="{F6071199-4E6C-F559-1857-9AC6DDD32B3D}"/>
                  </a:ext>
                </a:extLst>
              </p:cNvPr>
              <p:cNvSpPr txBox="1"/>
              <p:nvPr/>
            </p:nvSpPr>
            <p:spPr>
              <a:xfrm>
                <a:off x="5223396" y="3529707"/>
                <a:ext cx="29409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48</a:t>
                </a:r>
              </a:p>
            </p:txBody>
          </p:sp>
          <p:sp>
            <p:nvSpPr>
              <p:cNvPr id="91" name="ZoneTexte 90">
                <a:extLst>
                  <a:ext uri="{FF2B5EF4-FFF2-40B4-BE49-F238E27FC236}">
                    <a16:creationId xmlns:a16="http://schemas.microsoft.com/office/drawing/2014/main" id="{3AD51B01-5E28-43C9-44D7-FF5FE30D46CE}"/>
                  </a:ext>
                </a:extLst>
              </p:cNvPr>
              <p:cNvSpPr txBox="1"/>
              <p:nvPr/>
            </p:nvSpPr>
            <p:spPr>
              <a:xfrm>
                <a:off x="4245660" y="3529707"/>
                <a:ext cx="294098" cy="14983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36</a:t>
                </a:r>
              </a:p>
            </p:txBody>
          </p:sp>
          <p:sp>
            <p:nvSpPr>
              <p:cNvPr id="92" name="ZoneTexte 91">
                <a:extLst>
                  <a:ext uri="{FF2B5EF4-FFF2-40B4-BE49-F238E27FC236}">
                    <a16:creationId xmlns:a16="http://schemas.microsoft.com/office/drawing/2014/main" id="{78E3F8A2-E9F3-AF3F-61D4-F42D4643D02D}"/>
                  </a:ext>
                </a:extLst>
              </p:cNvPr>
              <p:cNvSpPr txBox="1"/>
              <p:nvPr/>
            </p:nvSpPr>
            <p:spPr>
              <a:xfrm>
                <a:off x="4734528" y="3529707"/>
                <a:ext cx="29409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42</a:t>
                </a:r>
              </a:p>
            </p:txBody>
          </p:sp>
        </p:grpSp>
        <p:grpSp>
          <p:nvGrpSpPr>
            <p:cNvPr id="46" name="Groupe 45">
              <a:extLst>
                <a:ext uri="{FF2B5EF4-FFF2-40B4-BE49-F238E27FC236}">
                  <a16:creationId xmlns:a16="http://schemas.microsoft.com/office/drawing/2014/main" id="{D3D8A064-DB64-A67E-13BA-745C6A9071AE}"/>
                </a:ext>
              </a:extLst>
            </p:cNvPr>
            <p:cNvGrpSpPr/>
            <p:nvPr/>
          </p:nvGrpSpPr>
          <p:grpSpPr>
            <a:xfrm>
              <a:off x="1312452" y="3964530"/>
              <a:ext cx="4205042" cy="299680"/>
              <a:chOff x="1312452" y="3529707"/>
              <a:chExt cx="4205042" cy="299680"/>
            </a:xfrm>
          </p:grpSpPr>
          <p:sp>
            <p:nvSpPr>
              <p:cNvPr id="64" name="ZoneTexte 63">
                <a:extLst>
                  <a:ext uri="{FF2B5EF4-FFF2-40B4-BE49-F238E27FC236}">
                    <a16:creationId xmlns:a16="http://schemas.microsoft.com/office/drawing/2014/main" id="{DEA9FF48-E87E-48EB-6C35-C2197E9FBCDC}"/>
                  </a:ext>
                </a:extLst>
              </p:cNvPr>
              <p:cNvSpPr txBox="1"/>
              <p:nvPr/>
            </p:nvSpPr>
            <p:spPr>
              <a:xfrm>
                <a:off x="1312452" y="3529707"/>
                <a:ext cx="294098" cy="2996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147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294</a:t>
                </a:r>
              </a:p>
            </p:txBody>
          </p:sp>
          <p:sp>
            <p:nvSpPr>
              <p:cNvPr id="66" name="ZoneTexte 65">
                <a:extLst>
                  <a:ext uri="{FF2B5EF4-FFF2-40B4-BE49-F238E27FC236}">
                    <a16:creationId xmlns:a16="http://schemas.microsoft.com/office/drawing/2014/main" id="{90D0D6B1-CFDF-FFB9-4D54-CB2AC92F95EA}"/>
                  </a:ext>
                </a:extLst>
              </p:cNvPr>
              <p:cNvSpPr txBox="1"/>
              <p:nvPr/>
            </p:nvSpPr>
            <p:spPr>
              <a:xfrm>
                <a:off x="1801320" y="3529707"/>
                <a:ext cx="294098" cy="2996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144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292</a:t>
                </a:r>
              </a:p>
            </p:txBody>
          </p:sp>
          <p:sp>
            <p:nvSpPr>
              <p:cNvPr id="68" name="ZoneTexte 67">
                <a:extLst>
                  <a:ext uri="{FF2B5EF4-FFF2-40B4-BE49-F238E27FC236}">
                    <a16:creationId xmlns:a16="http://schemas.microsoft.com/office/drawing/2014/main" id="{F5D06288-0A77-2FBF-1DBA-8AEE7821B964}"/>
                  </a:ext>
                </a:extLst>
              </p:cNvPr>
              <p:cNvSpPr txBox="1"/>
              <p:nvPr/>
            </p:nvSpPr>
            <p:spPr>
              <a:xfrm>
                <a:off x="2290188" y="3529707"/>
                <a:ext cx="294098" cy="2996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142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281</a:t>
                </a:r>
              </a:p>
            </p:txBody>
          </p:sp>
          <p:sp>
            <p:nvSpPr>
              <p:cNvPr id="70" name="ZoneTexte 69">
                <a:extLst>
                  <a:ext uri="{FF2B5EF4-FFF2-40B4-BE49-F238E27FC236}">
                    <a16:creationId xmlns:a16="http://schemas.microsoft.com/office/drawing/2014/main" id="{D4C42BC1-2476-7712-9282-F939E9F6C7DB}"/>
                  </a:ext>
                </a:extLst>
              </p:cNvPr>
              <p:cNvSpPr txBox="1"/>
              <p:nvPr/>
            </p:nvSpPr>
            <p:spPr>
              <a:xfrm>
                <a:off x="2779056" y="3529707"/>
                <a:ext cx="294098" cy="2996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136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273</a:t>
                </a:r>
              </a:p>
            </p:txBody>
          </p:sp>
          <p:sp>
            <p:nvSpPr>
              <p:cNvPr id="72" name="ZoneTexte 71">
                <a:extLst>
                  <a:ext uri="{FF2B5EF4-FFF2-40B4-BE49-F238E27FC236}">
                    <a16:creationId xmlns:a16="http://schemas.microsoft.com/office/drawing/2014/main" id="{1CFEA1CB-97E9-12CF-5F55-22D063E91F4A}"/>
                  </a:ext>
                </a:extLst>
              </p:cNvPr>
              <p:cNvSpPr txBox="1"/>
              <p:nvPr/>
            </p:nvSpPr>
            <p:spPr>
              <a:xfrm>
                <a:off x="3756792" y="3529707"/>
                <a:ext cx="294098" cy="2996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97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207</a:t>
                </a:r>
              </a:p>
            </p:txBody>
          </p:sp>
          <p:sp>
            <p:nvSpPr>
              <p:cNvPr id="73" name="ZoneTexte 72">
                <a:extLst>
                  <a:ext uri="{FF2B5EF4-FFF2-40B4-BE49-F238E27FC236}">
                    <a16:creationId xmlns:a16="http://schemas.microsoft.com/office/drawing/2014/main" id="{631BA42B-961C-E6BC-904B-E9759FCB8991}"/>
                  </a:ext>
                </a:extLst>
              </p:cNvPr>
              <p:cNvSpPr txBox="1"/>
              <p:nvPr/>
            </p:nvSpPr>
            <p:spPr>
              <a:xfrm>
                <a:off x="4245660" y="3529707"/>
                <a:ext cx="294098" cy="2996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155</a:t>
                </a:r>
              </a:p>
            </p:txBody>
          </p:sp>
          <p:sp>
            <p:nvSpPr>
              <p:cNvPr id="75" name="ZoneTexte 74">
                <a:extLst>
                  <a:ext uri="{FF2B5EF4-FFF2-40B4-BE49-F238E27FC236}">
                    <a16:creationId xmlns:a16="http://schemas.microsoft.com/office/drawing/2014/main" id="{A640D1C7-659E-390A-337B-EBFE8595096F}"/>
                  </a:ext>
                </a:extLst>
              </p:cNvPr>
              <p:cNvSpPr txBox="1"/>
              <p:nvPr/>
            </p:nvSpPr>
            <p:spPr>
              <a:xfrm>
                <a:off x="4734528" y="3529707"/>
                <a:ext cx="294098" cy="2996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57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109</a:t>
                </a:r>
              </a:p>
            </p:txBody>
          </p:sp>
          <p:sp>
            <p:nvSpPr>
              <p:cNvPr id="76" name="ZoneTexte 75">
                <a:extLst>
                  <a:ext uri="{FF2B5EF4-FFF2-40B4-BE49-F238E27FC236}">
                    <a16:creationId xmlns:a16="http://schemas.microsoft.com/office/drawing/2014/main" id="{91163103-9BB5-6FC9-BD75-8D7769592BDA}"/>
                  </a:ext>
                </a:extLst>
              </p:cNvPr>
              <p:cNvSpPr txBox="1"/>
              <p:nvPr/>
            </p:nvSpPr>
            <p:spPr>
              <a:xfrm>
                <a:off x="5223396" y="3529707"/>
                <a:ext cx="294098" cy="2996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33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64</a:t>
                </a:r>
              </a:p>
            </p:txBody>
          </p:sp>
          <p:sp>
            <p:nvSpPr>
              <p:cNvPr id="93" name="ZoneTexte 92">
                <a:extLst>
                  <a:ext uri="{FF2B5EF4-FFF2-40B4-BE49-F238E27FC236}">
                    <a16:creationId xmlns:a16="http://schemas.microsoft.com/office/drawing/2014/main" id="{C3282F29-19C3-2BD5-CDDF-B0B4B2B1247D}"/>
                  </a:ext>
                </a:extLst>
              </p:cNvPr>
              <p:cNvSpPr txBox="1"/>
              <p:nvPr/>
            </p:nvSpPr>
            <p:spPr>
              <a:xfrm>
                <a:off x="3267924" y="3529707"/>
                <a:ext cx="294098" cy="2996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F66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128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259</a:t>
                </a:r>
              </a:p>
            </p:txBody>
          </p:sp>
        </p:grp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76AE042E-72EB-5283-6D21-C2159780C76F}"/>
                </a:ext>
              </a:extLst>
            </p:cNvPr>
            <p:cNvSpPr txBox="1"/>
            <p:nvPr/>
          </p:nvSpPr>
          <p:spPr>
            <a:xfrm>
              <a:off x="1280161" y="3744080"/>
              <a:ext cx="45000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 après la randomisation</a:t>
              </a:r>
            </a:p>
          </p:txBody>
        </p:sp>
        <p:cxnSp>
          <p:nvCxnSpPr>
            <p:cNvPr id="48" name="Connecteur droit 47">
              <a:extLst>
                <a:ext uri="{FF2B5EF4-FFF2-40B4-BE49-F238E27FC236}">
                  <a16:creationId xmlns:a16="http://schemas.microsoft.com/office/drawing/2014/main" id="{7838EBF5-151A-4E93-0206-034BF241352E}"/>
                </a:ext>
              </a:extLst>
            </p:cNvPr>
            <p:cNvCxnSpPr>
              <a:cxnSpLocks/>
            </p:cNvCxnSpPr>
            <p:nvPr/>
          </p:nvCxnSpPr>
          <p:spPr>
            <a:xfrm>
              <a:off x="2421166" y="1797591"/>
              <a:ext cx="0" cy="1626150"/>
            </a:xfrm>
            <a:prstGeom prst="line">
              <a:avLst/>
            </a:prstGeom>
            <a:ln w="1270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necteur droit 49">
              <a:extLst>
                <a:ext uri="{FF2B5EF4-FFF2-40B4-BE49-F238E27FC236}">
                  <a16:creationId xmlns:a16="http://schemas.microsoft.com/office/drawing/2014/main" id="{4CF3985A-7643-EAC1-EB48-99F76B0F3396}"/>
                </a:ext>
              </a:extLst>
            </p:cNvPr>
            <p:cNvCxnSpPr>
              <a:cxnSpLocks/>
            </p:cNvCxnSpPr>
            <p:nvPr/>
          </p:nvCxnSpPr>
          <p:spPr>
            <a:xfrm>
              <a:off x="3402046" y="1842957"/>
              <a:ext cx="0" cy="1475091"/>
            </a:xfrm>
            <a:prstGeom prst="line">
              <a:avLst/>
            </a:prstGeom>
            <a:ln w="1270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1C98385F-655A-7BB4-F269-E320307B875B}"/>
                </a:ext>
              </a:extLst>
            </p:cNvPr>
            <p:cNvSpPr txBox="1"/>
            <p:nvPr/>
          </p:nvSpPr>
          <p:spPr>
            <a:xfrm>
              <a:off x="2284961" y="1502555"/>
              <a:ext cx="294098" cy="18313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96,6</a:t>
              </a: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E79A91B5-A553-FC39-0EEC-A92E5588D112}"/>
                </a:ext>
              </a:extLst>
            </p:cNvPr>
            <p:cNvSpPr txBox="1"/>
            <p:nvPr/>
          </p:nvSpPr>
          <p:spPr>
            <a:xfrm>
              <a:off x="5239086" y="2007246"/>
              <a:ext cx="940080" cy="2663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ctDNA-guided</a:t>
              </a: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management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C4F99E22-4B9D-999A-A259-CB9079B685A0}"/>
                </a:ext>
              </a:extLst>
            </p:cNvPr>
            <p:cNvSpPr txBox="1"/>
            <p:nvPr/>
          </p:nvSpPr>
          <p:spPr>
            <a:xfrm>
              <a:off x="5239086" y="1633723"/>
              <a:ext cx="878202" cy="1331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Gestion standard</a:t>
              </a:r>
            </a:p>
          </p:txBody>
        </p:sp>
        <p:cxnSp>
          <p:nvCxnSpPr>
            <p:cNvPr id="151" name="Connecteur droit 150">
              <a:extLst>
                <a:ext uri="{FF2B5EF4-FFF2-40B4-BE49-F238E27FC236}">
                  <a16:creationId xmlns:a16="http://schemas.microsoft.com/office/drawing/2014/main" id="{2821D2EF-5AEA-9021-78A3-02B194F80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6110" y="1881752"/>
              <a:ext cx="0" cy="1449228"/>
            </a:xfrm>
            <a:prstGeom prst="line">
              <a:avLst/>
            </a:prstGeom>
            <a:ln w="1270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ZoneTexte 153">
              <a:extLst>
                <a:ext uri="{FF2B5EF4-FFF2-40B4-BE49-F238E27FC236}">
                  <a16:creationId xmlns:a16="http://schemas.microsoft.com/office/drawing/2014/main" id="{E5ECCFD5-6BF8-CCBB-FFE7-1D85CD75B4ED}"/>
                </a:ext>
              </a:extLst>
            </p:cNvPr>
            <p:cNvSpPr txBox="1"/>
            <p:nvPr/>
          </p:nvSpPr>
          <p:spPr>
            <a:xfrm>
              <a:off x="1457904" y="3175437"/>
              <a:ext cx="3557964" cy="26179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HR pour la récidive ou le décès : 0,96 (0,51-1,82)</a:t>
              </a:r>
            </a:p>
          </p:txBody>
        </p:sp>
        <p:sp>
          <p:nvSpPr>
            <p:cNvPr id="158" name="ZoneTexte 157">
              <a:extLst>
                <a:ext uri="{FF2B5EF4-FFF2-40B4-BE49-F238E27FC236}">
                  <a16:creationId xmlns:a16="http://schemas.microsoft.com/office/drawing/2014/main" id="{3927293F-FD60-E0CD-3378-BA13BD246AD5}"/>
                </a:ext>
              </a:extLst>
            </p:cNvPr>
            <p:cNvSpPr txBox="1"/>
            <p:nvPr/>
          </p:nvSpPr>
          <p:spPr>
            <a:xfrm>
              <a:off x="2049825" y="1845244"/>
              <a:ext cx="294098" cy="18313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96,6</a:t>
              </a:r>
            </a:p>
          </p:txBody>
        </p:sp>
        <p:sp>
          <p:nvSpPr>
            <p:cNvPr id="159" name="ZoneTexte 158">
              <a:extLst>
                <a:ext uri="{FF2B5EF4-FFF2-40B4-BE49-F238E27FC236}">
                  <a16:creationId xmlns:a16="http://schemas.microsoft.com/office/drawing/2014/main" id="{D1A0CB53-5095-F51E-99A9-79B6CF46CBB8}"/>
                </a:ext>
              </a:extLst>
            </p:cNvPr>
            <p:cNvSpPr txBox="1"/>
            <p:nvPr/>
          </p:nvSpPr>
          <p:spPr>
            <a:xfrm>
              <a:off x="3027492" y="1890506"/>
              <a:ext cx="294098" cy="18313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92,4</a:t>
              </a:r>
            </a:p>
          </p:txBody>
        </p:sp>
        <p:sp>
          <p:nvSpPr>
            <p:cNvPr id="160" name="ZoneTexte 159">
              <a:extLst>
                <a:ext uri="{FF2B5EF4-FFF2-40B4-BE49-F238E27FC236}">
                  <a16:creationId xmlns:a16="http://schemas.microsoft.com/office/drawing/2014/main" id="{924CF0A4-7FEE-98D0-920D-E3C93EF360BC}"/>
                </a:ext>
              </a:extLst>
            </p:cNvPr>
            <p:cNvSpPr txBox="1"/>
            <p:nvPr/>
          </p:nvSpPr>
          <p:spPr>
            <a:xfrm>
              <a:off x="3232541" y="1574296"/>
              <a:ext cx="294098" cy="18313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93,5</a:t>
              </a:r>
            </a:p>
          </p:txBody>
        </p:sp>
        <p:sp>
          <p:nvSpPr>
            <p:cNvPr id="161" name="ZoneTexte 160">
              <a:extLst>
                <a:ext uri="{FF2B5EF4-FFF2-40B4-BE49-F238E27FC236}">
                  <a16:creationId xmlns:a16="http://schemas.microsoft.com/office/drawing/2014/main" id="{48FCCA2C-DED5-3605-74F7-585AFC5EE876}"/>
                </a:ext>
              </a:extLst>
            </p:cNvPr>
            <p:cNvSpPr txBox="1"/>
            <p:nvPr/>
          </p:nvSpPr>
          <p:spPr>
            <a:xfrm>
              <a:off x="3996943" y="1937640"/>
              <a:ext cx="294098" cy="18313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91,7</a:t>
              </a:r>
            </a:p>
          </p:txBody>
        </p:sp>
        <p:sp>
          <p:nvSpPr>
            <p:cNvPr id="162" name="ZoneTexte 161">
              <a:extLst>
                <a:ext uri="{FF2B5EF4-FFF2-40B4-BE49-F238E27FC236}">
                  <a16:creationId xmlns:a16="http://schemas.microsoft.com/office/drawing/2014/main" id="{B34E0194-6543-9DC6-33FE-FB50C4C0212E}"/>
                </a:ext>
              </a:extLst>
            </p:cNvPr>
            <p:cNvSpPr txBox="1"/>
            <p:nvPr/>
          </p:nvSpPr>
          <p:spPr>
            <a:xfrm>
              <a:off x="4201740" y="1587227"/>
              <a:ext cx="294098" cy="18313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92,4</a:t>
              </a:r>
            </a:p>
          </p:txBody>
        </p:sp>
      </p:grpSp>
      <p:sp>
        <p:nvSpPr>
          <p:cNvPr id="150" name="ZoneTexte 149">
            <a:extLst>
              <a:ext uri="{FF2B5EF4-FFF2-40B4-BE49-F238E27FC236}">
                <a16:creationId xmlns:a16="http://schemas.microsoft.com/office/drawing/2014/main" id="{AE5F139E-74EF-DD42-3FE1-07F0A4C6FDED}"/>
              </a:ext>
            </a:extLst>
          </p:cNvPr>
          <p:cNvSpPr txBox="1"/>
          <p:nvPr/>
        </p:nvSpPr>
        <p:spPr>
          <a:xfrm rot="16200000">
            <a:off x="5661658" y="3566161"/>
            <a:ext cx="163068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sans récidive (%)</a:t>
            </a:r>
          </a:p>
        </p:txBody>
      </p:sp>
      <p:sp>
        <p:nvSpPr>
          <p:cNvPr id="153" name="Forme libre 152">
            <a:extLst>
              <a:ext uri="{FF2B5EF4-FFF2-40B4-BE49-F238E27FC236}">
                <a16:creationId xmlns:a16="http://schemas.microsoft.com/office/drawing/2014/main" id="{CB4380C9-765F-DAA7-0CDF-F3386F5E79AF}"/>
              </a:ext>
            </a:extLst>
          </p:cNvPr>
          <p:cNvSpPr/>
          <p:nvPr/>
        </p:nvSpPr>
        <p:spPr>
          <a:xfrm>
            <a:off x="7070165" y="2868706"/>
            <a:ext cx="3729317" cy="174124"/>
          </a:xfrm>
          <a:custGeom>
            <a:avLst/>
            <a:gdLst>
              <a:gd name="connsiteX0" fmla="*/ 0 w 3729317"/>
              <a:gd name="connsiteY0" fmla="*/ 0 h 174124"/>
              <a:gd name="connsiteX1" fmla="*/ 0 w 3729317"/>
              <a:gd name="connsiteY1" fmla="*/ 0 h 174124"/>
              <a:gd name="connsiteX2" fmla="*/ 406400 w 3729317"/>
              <a:gd name="connsiteY2" fmla="*/ 11953 h 174124"/>
              <a:gd name="connsiteX3" fmla="*/ 460188 w 3729317"/>
              <a:gd name="connsiteY3" fmla="*/ 23906 h 174124"/>
              <a:gd name="connsiteX4" fmla="*/ 699247 w 3729317"/>
              <a:gd name="connsiteY4" fmla="*/ 29882 h 174124"/>
              <a:gd name="connsiteX5" fmla="*/ 866588 w 3729317"/>
              <a:gd name="connsiteY5" fmla="*/ 35859 h 174124"/>
              <a:gd name="connsiteX6" fmla="*/ 890494 w 3729317"/>
              <a:gd name="connsiteY6" fmla="*/ 41835 h 174124"/>
              <a:gd name="connsiteX7" fmla="*/ 944282 w 3729317"/>
              <a:gd name="connsiteY7" fmla="*/ 53788 h 174124"/>
              <a:gd name="connsiteX8" fmla="*/ 986117 w 3729317"/>
              <a:gd name="connsiteY8" fmla="*/ 65741 h 174124"/>
              <a:gd name="connsiteX9" fmla="*/ 1302870 w 3729317"/>
              <a:gd name="connsiteY9" fmla="*/ 71718 h 174124"/>
              <a:gd name="connsiteX10" fmla="*/ 1356659 w 3729317"/>
              <a:gd name="connsiteY10" fmla="*/ 83670 h 174124"/>
              <a:gd name="connsiteX11" fmla="*/ 1380564 w 3729317"/>
              <a:gd name="connsiteY11" fmla="*/ 89647 h 174124"/>
              <a:gd name="connsiteX12" fmla="*/ 1398494 w 3729317"/>
              <a:gd name="connsiteY12" fmla="*/ 95623 h 174124"/>
              <a:gd name="connsiteX13" fmla="*/ 1541929 w 3729317"/>
              <a:gd name="connsiteY13" fmla="*/ 107576 h 174124"/>
              <a:gd name="connsiteX14" fmla="*/ 1775011 w 3729317"/>
              <a:gd name="connsiteY14" fmla="*/ 113553 h 174124"/>
              <a:gd name="connsiteX15" fmla="*/ 2820894 w 3729317"/>
              <a:gd name="connsiteY15" fmla="*/ 119529 h 174124"/>
              <a:gd name="connsiteX16" fmla="*/ 3257176 w 3729317"/>
              <a:gd name="connsiteY16" fmla="*/ 149412 h 174124"/>
              <a:gd name="connsiteX17" fmla="*/ 3424517 w 3729317"/>
              <a:gd name="connsiteY17" fmla="*/ 155388 h 174124"/>
              <a:gd name="connsiteX18" fmla="*/ 3484282 w 3729317"/>
              <a:gd name="connsiteY18" fmla="*/ 173318 h 174124"/>
              <a:gd name="connsiteX19" fmla="*/ 3729317 w 3729317"/>
              <a:gd name="connsiteY19" fmla="*/ 173318 h 174124"/>
              <a:gd name="connsiteX20" fmla="*/ 3729317 w 3729317"/>
              <a:gd name="connsiteY20" fmla="*/ 173318 h 17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29317" h="174124">
                <a:moveTo>
                  <a:pt x="0" y="0"/>
                </a:moveTo>
                <a:lnTo>
                  <a:pt x="0" y="0"/>
                </a:lnTo>
                <a:cubicBezTo>
                  <a:pt x="180809" y="20088"/>
                  <a:pt x="-30623" y="-1704"/>
                  <a:pt x="406400" y="11953"/>
                </a:cubicBezTo>
                <a:cubicBezTo>
                  <a:pt x="594955" y="17845"/>
                  <a:pt x="304633" y="16835"/>
                  <a:pt x="460188" y="23906"/>
                </a:cubicBezTo>
                <a:cubicBezTo>
                  <a:pt x="539817" y="27526"/>
                  <a:pt x="619570" y="27539"/>
                  <a:pt x="699247" y="29882"/>
                </a:cubicBezTo>
                <a:lnTo>
                  <a:pt x="866588" y="35859"/>
                </a:lnTo>
                <a:cubicBezTo>
                  <a:pt x="874557" y="37851"/>
                  <a:pt x="882476" y="40053"/>
                  <a:pt x="890494" y="41835"/>
                </a:cubicBezTo>
                <a:cubicBezTo>
                  <a:pt x="918196" y="47991"/>
                  <a:pt x="918797" y="46506"/>
                  <a:pt x="944282" y="53788"/>
                </a:cubicBezTo>
                <a:cubicBezTo>
                  <a:pt x="955154" y="56894"/>
                  <a:pt x="975460" y="65367"/>
                  <a:pt x="986117" y="65741"/>
                </a:cubicBezTo>
                <a:cubicBezTo>
                  <a:pt x="1091655" y="69444"/>
                  <a:pt x="1197286" y="69726"/>
                  <a:pt x="1302870" y="71718"/>
                </a:cubicBezTo>
                <a:cubicBezTo>
                  <a:pt x="1361217" y="86303"/>
                  <a:pt x="1288316" y="68483"/>
                  <a:pt x="1356659" y="83670"/>
                </a:cubicBezTo>
                <a:cubicBezTo>
                  <a:pt x="1364677" y="85452"/>
                  <a:pt x="1372666" y="87391"/>
                  <a:pt x="1380564" y="89647"/>
                </a:cubicBezTo>
                <a:cubicBezTo>
                  <a:pt x="1386621" y="91378"/>
                  <a:pt x="1392280" y="94587"/>
                  <a:pt x="1398494" y="95623"/>
                </a:cubicBezTo>
                <a:cubicBezTo>
                  <a:pt x="1435640" y="101814"/>
                  <a:pt x="1511326" y="105536"/>
                  <a:pt x="1541929" y="107576"/>
                </a:cubicBezTo>
                <a:cubicBezTo>
                  <a:pt x="1642634" y="124362"/>
                  <a:pt x="1565670" y="113553"/>
                  <a:pt x="1775011" y="113553"/>
                </a:cubicBezTo>
                <a:lnTo>
                  <a:pt x="2820894" y="119529"/>
                </a:lnTo>
                <a:cubicBezTo>
                  <a:pt x="2985254" y="201709"/>
                  <a:pt x="2845694" y="140563"/>
                  <a:pt x="3257176" y="149412"/>
                </a:cubicBezTo>
                <a:cubicBezTo>
                  <a:pt x="3312979" y="150612"/>
                  <a:pt x="3368737" y="153396"/>
                  <a:pt x="3424517" y="155388"/>
                </a:cubicBezTo>
                <a:cubicBezTo>
                  <a:pt x="3427590" y="156412"/>
                  <a:pt x="3474607" y="173103"/>
                  <a:pt x="3484282" y="173318"/>
                </a:cubicBezTo>
                <a:cubicBezTo>
                  <a:pt x="3565940" y="175133"/>
                  <a:pt x="3647639" y="173318"/>
                  <a:pt x="3729317" y="173318"/>
                </a:cubicBezTo>
                <a:lnTo>
                  <a:pt x="3729317" y="173318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Forme libre 151">
            <a:extLst>
              <a:ext uri="{FF2B5EF4-FFF2-40B4-BE49-F238E27FC236}">
                <a16:creationId xmlns:a16="http://schemas.microsoft.com/office/drawing/2014/main" id="{81882DEA-5B7A-4120-4726-758B88138A62}"/>
              </a:ext>
            </a:extLst>
          </p:cNvPr>
          <p:cNvSpPr/>
          <p:nvPr/>
        </p:nvSpPr>
        <p:spPr>
          <a:xfrm>
            <a:off x="7070165" y="2844800"/>
            <a:ext cx="3723341" cy="221137"/>
          </a:xfrm>
          <a:custGeom>
            <a:avLst/>
            <a:gdLst>
              <a:gd name="connsiteX0" fmla="*/ 0 w 3723341"/>
              <a:gd name="connsiteY0" fmla="*/ 0 h 221137"/>
              <a:gd name="connsiteX1" fmla="*/ 256988 w 3723341"/>
              <a:gd name="connsiteY1" fmla="*/ 5976 h 221137"/>
              <a:gd name="connsiteX2" fmla="*/ 262964 w 3723341"/>
              <a:gd name="connsiteY2" fmla="*/ 35859 h 221137"/>
              <a:gd name="connsiteX3" fmla="*/ 442259 w 3723341"/>
              <a:gd name="connsiteY3" fmla="*/ 35859 h 221137"/>
              <a:gd name="connsiteX4" fmla="*/ 525929 w 3723341"/>
              <a:gd name="connsiteY4" fmla="*/ 65741 h 221137"/>
              <a:gd name="connsiteX5" fmla="*/ 543859 w 3723341"/>
              <a:gd name="connsiteY5" fmla="*/ 71718 h 221137"/>
              <a:gd name="connsiteX6" fmla="*/ 878541 w 3723341"/>
              <a:gd name="connsiteY6" fmla="*/ 83671 h 221137"/>
              <a:gd name="connsiteX7" fmla="*/ 914400 w 3723341"/>
              <a:gd name="connsiteY7" fmla="*/ 89647 h 221137"/>
              <a:gd name="connsiteX8" fmla="*/ 974164 w 3723341"/>
              <a:gd name="connsiteY8" fmla="*/ 107576 h 221137"/>
              <a:gd name="connsiteX9" fmla="*/ 1757082 w 3723341"/>
              <a:gd name="connsiteY9" fmla="*/ 119529 h 221137"/>
              <a:gd name="connsiteX10" fmla="*/ 2014070 w 3723341"/>
              <a:gd name="connsiteY10" fmla="*/ 131482 h 221137"/>
              <a:gd name="connsiteX11" fmla="*/ 2073835 w 3723341"/>
              <a:gd name="connsiteY11" fmla="*/ 149412 h 221137"/>
              <a:gd name="connsiteX12" fmla="*/ 2091764 w 3723341"/>
              <a:gd name="connsiteY12" fmla="*/ 155388 h 221137"/>
              <a:gd name="connsiteX13" fmla="*/ 2820894 w 3723341"/>
              <a:gd name="connsiteY13" fmla="*/ 161365 h 221137"/>
              <a:gd name="connsiteX14" fmla="*/ 2856753 w 3723341"/>
              <a:gd name="connsiteY14" fmla="*/ 173318 h 221137"/>
              <a:gd name="connsiteX15" fmla="*/ 3520141 w 3723341"/>
              <a:gd name="connsiteY15" fmla="*/ 185271 h 221137"/>
              <a:gd name="connsiteX16" fmla="*/ 3538070 w 3723341"/>
              <a:gd name="connsiteY16" fmla="*/ 203200 h 221137"/>
              <a:gd name="connsiteX17" fmla="*/ 3573929 w 3723341"/>
              <a:gd name="connsiteY17" fmla="*/ 215153 h 221137"/>
              <a:gd name="connsiteX18" fmla="*/ 3723341 w 3723341"/>
              <a:gd name="connsiteY18" fmla="*/ 221129 h 221137"/>
              <a:gd name="connsiteX19" fmla="*/ 3723341 w 3723341"/>
              <a:gd name="connsiteY19" fmla="*/ 221129 h 221137"/>
              <a:gd name="connsiteX0" fmla="*/ 0 w 3723341"/>
              <a:gd name="connsiteY0" fmla="*/ 0 h 221137"/>
              <a:gd name="connsiteX1" fmla="*/ 256988 w 3723341"/>
              <a:gd name="connsiteY1" fmla="*/ 5976 h 221137"/>
              <a:gd name="connsiteX2" fmla="*/ 262964 w 3723341"/>
              <a:gd name="connsiteY2" fmla="*/ 35859 h 221137"/>
              <a:gd name="connsiteX3" fmla="*/ 442259 w 3723341"/>
              <a:gd name="connsiteY3" fmla="*/ 35859 h 221137"/>
              <a:gd name="connsiteX4" fmla="*/ 525929 w 3723341"/>
              <a:gd name="connsiteY4" fmla="*/ 65741 h 221137"/>
              <a:gd name="connsiteX5" fmla="*/ 543859 w 3723341"/>
              <a:gd name="connsiteY5" fmla="*/ 71718 h 221137"/>
              <a:gd name="connsiteX6" fmla="*/ 878541 w 3723341"/>
              <a:gd name="connsiteY6" fmla="*/ 83671 h 221137"/>
              <a:gd name="connsiteX7" fmla="*/ 914400 w 3723341"/>
              <a:gd name="connsiteY7" fmla="*/ 89647 h 221137"/>
              <a:gd name="connsiteX8" fmla="*/ 974164 w 3723341"/>
              <a:gd name="connsiteY8" fmla="*/ 107576 h 221137"/>
              <a:gd name="connsiteX9" fmla="*/ 1757082 w 3723341"/>
              <a:gd name="connsiteY9" fmla="*/ 119529 h 221137"/>
              <a:gd name="connsiteX10" fmla="*/ 2014070 w 3723341"/>
              <a:gd name="connsiteY10" fmla="*/ 131482 h 221137"/>
              <a:gd name="connsiteX11" fmla="*/ 2073835 w 3723341"/>
              <a:gd name="connsiteY11" fmla="*/ 149412 h 221137"/>
              <a:gd name="connsiteX12" fmla="*/ 2091764 w 3723341"/>
              <a:gd name="connsiteY12" fmla="*/ 155388 h 221137"/>
              <a:gd name="connsiteX13" fmla="*/ 2820894 w 3723341"/>
              <a:gd name="connsiteY13" fmla="*/ 161365 h 221137"/>
              <a:gd name="connsiteX14" fmla="*/ 2856753 w 3723341"/>
              <a:gd name="connsiteY14" fmla="*/ 173318 h 221137"/>
              <a:gd name="connsiteX15" fmla="*/ 2988235 w 3723341"/>
              <a:gd name="connsiteY15" fmla="*/ 173318 h 221137"/>
              <a:gd name="connsiteX16" fmla="*/ 3520141 w 3723341"/>
              <a:gd name="connsiteY16" fmla="*/ 185271 h 221137"/>
              <a:gd name="connsiteX17" fmla="*/ 3538070 w 3723341"/>
              <a:gd name="connsiteY17" fmla="*/ 203200 h 221137"/>
              <a:gd name="connsiteX18" fmla="*/ 3573929 w 3723341"/>
              <a:gd name="connsiteY18" fmla="*/ 215153 h 221137"/>
              <a:gd name="connsiteX19" fmla="*/ 3723341 w 3723341"/>
              <a:gd name="connsiteY19" fmla="*/ 221129 h 221137"/>
              <a:gd name="connsiteX20" fmla="*/ 3723341 w 3723341"/>
              <a:gd name="connsiteY20" fmla="*/ 221129 h 22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23341" h="221137">
                <a:moveTo>
                  <a:pt x="0" y="0"/>
                </a:moveTo>
                <a:lnTo>
                  <a:pt x="256988" y="5976"/>
                </a:lnTo>
                <a:lnTo>
                  <a:pt x="262964" y="35859"/>
                </a:lnTo>
                <a:lnTo>
                  <a:pt x="442259" y="35859"/>
                </a:lnTo>
                <a:cubicBezTo>
                  <a:pt x="501878" y="58216"/>
                  <a:pt x="473915" y="48403"/>
                  <a:pt x="525929" y="65741"/>
                </a:cubicBezTo>
                <a:cubicBezTo>
                  <a:pt x="531906" y="67733"/>
                  <a:pt x="537590" y="71091"/>
                  <a:pt x="543859" y="71718"/>
                </a:cubicBezTo>
                <a:cubicBezTo>
                  <a:pt x="694829" y="86814"/>
                  <a:pt x="583607" y="77259"/>
                  <a:pt x="878541" y="83671"/>
                </a:cubicBezTo>
                <a:cubicBezTo>
                  <a:pt x="890494" y="85663"/>
                  <a:pt x="902644" y="86708"/>
                  <a:pt x="914400" y="89647"/>
                </a:cubicBezTo>
                <a:cubicBezTo>
                  <a:pt x="920417" y="91151"/>
                  <a:pt x="962569" y="107049"/>
                  <a:pt x="974164" y="107576"/>
                </a:cubicBezTo>
                <a:cubicBezTo>
                  <a:pt x="1145056" y="115344"/>
                  <a:pt x="1700775" y="118910"/>
                  <a:pt x="1757082" y="119529"/>
                </a:cubicBezTo>
                <a:cubicBezTo>
                  <a:pt x="1800424" y="121134"/>
                  <a:pt x="1953690" y="125444"/>
                  <a:pt x="2014070" y="131482"/>
                </a:cubicBezTo>
                <a:cubicBezTo>
                  <a:pt x="2026970" y="132772"/>
                  <a:pt x="2065815" y="146739"/>
                  <a:pt x="2073835" y="149412"/>
                </a:cubicBezTo>
                <a:cubicBezTo>
                  <a:pt x="2079811" y="151404"/>
                  <a:pt x="2085465" y="155336"/>
                  <a:pt x="2091764" y="155388"/>
                </a:cubicBezTo>
                <a:lnTo>
                  <a:pt x="2820894" y="161365"/>
                </a:lnTo>
                <a:lnTo>
                  <a:pt x="2856753" y="173318"/>
                </a:lnTo>
                <a:cubicBezTo>
                  <a:pt x="2884643" y="181287"/>
                  <a:pt x="2877670" y="171326"/>
                  <a:pt x="2988235" y="173318"/>
                </a:cubicBezTo>
                <a:lnTo>
                  <a:pt x="3520141" y="185271"/>
                </a:lnTo>
                <a:cubicBezTo>
                  <a:pt x="3526117" y="191247"/>
                  <a:pt x="3530682" y="199095"/>
                  <a:pt x="3538070" y="203200"/>
                </a:cubicBezTo>
                <a:cubicBezTo>
                  <a:pt x="3549084" y="209319"/>
                  <a:pt x="3561345" y="214524"/>
                  <a:pt x="3573929" y="215153"/>
                </a:cubicBezTo>
                <a:cubicBezTo>
                  <a:pt x="3703407" y="221626"/>
                  <a:pt x="3653566" y="221129"/>
                  <a:pt x="3723341" y="221129"/>
                </a:cubicBezTo>
                <a:lnTo>
                  <a:pt x="3723341" y="221129"/>
                </a:lnTo>
              </a:path>
            </a:pathLst>
          </a:cu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Rectangle : coins arrondis 119">
            <a:extLst>
              <a:ext uri="{FF2B5EF4-FFF2-40B4-BE49-F238E27FC236}">
                <a16:creationId xmlns:a16="http://schemas.microsoft.com/office/drawing/2014/main" id="{BC9A0C88-0E0A-1AB4-CA35-C6A19E783620}"/>
              </a:ext>
            </a:extLst>
          </p:cNvPr>
          <p:cNvSpPr/>
          <p:nvPr/>
        </p:nvSpPr>
        <p:spPr>
          <a:xfrm rot="1093231">
            <a:off x="10716835" y="2174987"/>
            <a:ext cx="1198352" cy="457034"/>
          </a:xfrm>
          <a:prstGeom prst="roundRect">
            <a:avLst/>
          </a:prstGeom>
          <a:solidFill>
            <a:schemeClr val="tx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ASCO 2022</a:t>
            </a:r>
          </a:p>
        </p:txBody>
      </p:sp>
    </p:spTree>
    <p:extLst>
      <p:ext uri="{BB962C8B-B14F-4D97-AF65-F5344CB8AC3E}">
        <p14:creationId xmlns:p14="http://schemas.microsoft.com/office/powerpoint/2010/main" val="29014311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re 23">
            <a:extLst>
              <a:ext uri="{FF2B5EF4-FFF2-40B4-BE49-F238E27FC236}">
                <a16:creationId xmlns:a16="http://schemas.microsoft.com/office/drawing/2014/main" id="{0E246A5E-2DD7-9D51-7256-DBA747A8E8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 err="1"/>
              <a:t>ADNtc</a:t>
            </a:r>
            <a:r>
              <a:rPr lang="da-DK" dirty="0"/>
              <a:t> et CCR </a:t>
            </a:r>
            <a:r>
              <a:rPr lang="da-DK" dirty="0" err="1"/>
              <a:t>localisé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Cohen et al., ASCO GI</a:t>
            </a:r>
            <a:r>
              <a:rPr lang="fr-FR" baseline="30000" dirty="0"/>
              <a:t>®</a:t>
            </a:r>
            <a:r>
              <a:rPr lang="fr-FR" dirty="0"/>
              <a:t> 2023, Abs #5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Flow </a:t>
            </a:r>
            <a:r>
              <a:rPr lang="da-DK" dirty="0" err="1"/>
              <a:t>chart</a:t>
            </a:r>
            <a:endParaRPr lang="da-DK" dirty="0"/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86E17AF5-ADF6-6C4B-6E86-796C3A9189B7}"/>
              </a:ext>
            </a:extLst>
          </p:cNvPr>
          <p:cNvSpPr txBox="1"/>
          <p:nvPr/>
        </p:nvSpPr>
        <p:spPr>
          <a:xfrm>
            <a:off x="759022" y="4298383"/>
            <a:ext cx="478342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E123AF75-6620-D9EE-F6BC-CA6C92C8B748}"/>
              </a:ext>
            </a:extLst>
          </p:cNvPr>
          <p:cNvSpPr txBox="1"/>
          <p:nvPr/>
        </p:nvSpPr>
        <p:spPr>
          <a:xfrm>
            <a:off x="8388270" y="1008316"/>
            <a:ext cx="3384306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73F65A2B-4CB1-C130-2FC4-2AC7DF1DC216}"/>
              </a:ext>
            </a:extLst>
          </p:cNvPr>
          <p:cNvSpPr txBox="1"/>
          <p:nvPr/>
        </p:nvSpPr>
        <p:spPr>
          <a:xfrm>
            <a:off x="8521015" y="5399810"/>
            <a:ext cx="367098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Détection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: test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signatera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Rectangle à coins arrondis 33">
            <a:extLst>
              <a:ext uri="{FF2B5EF4-FFF2-40B4-BE49-F238E27FC236}">
                <a16:creationId xmlns:a16="http://schemas.microsoft.com/office/drawing/2014/main" id="{F2215253-58E5-35F3-2E68-2FCC5458E3E3}"/>
              </a:ext>
            </a:extLst>
          </p:cNvPr>
          <p:cNvSpPr/>
          <p:nvPr/>
        </p:nvSpPr>
        <p:spPr>
          <a:xfrm>
            <a:off x="417243" y="1436914"/>
            <a:ext cx="11409680" cy="3938953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A21FECCE-E6F7-2D1E-E8F1-720D4EA89EAA}"/>
              </a:ext>
            </a:extLst>
          </p:cNvPr>
          <p:cNvGrpSpPr/>
          <p:nvPr/>
        </p:nvGrpSpPr>
        <p:grpSpPr>
          <a:xfrm>
            <a:off x="779118" y="1653667"/>
            <a:ext cx="10684468" cy="3377777"/>
            <a:chOff x="759022" y="1593379"/>
            <a:chExt cx="10684468" cy="3377777"/>
          </a:xfrm>
        </p:grpSpPr>
        <p:cxnSp>
          <p:nvCxnSpPr>
            <p:cNvPr id="20" name="Connecteur droit 19">
              <a:extLst>
                <a:ext uri="{FF2B5EF4-FFF2-40B4-BE49-F238E27FC236}">
                  <a16:creationId xmlns:a16="http://schemas.microsoft.com/office/drawing/2014/main" id="{F8754CCF-B290-0703-9383-6BC9E51F17BC}"/>
                </a:ext>
              </a:extLst>
            </p:cNvPr>
            <p:cNvCxnSpPr/>
            <p:nvPr/>
          </p:nvCxnSpPr>
          <p:spPr>
            <a:xfrm>
              <a:off x="1939332" y="1879042"/>
              <a:ext cx="0" cy="2361362"/>
            </a:xfrm>
            <a:prstGeom prst="line">
              <a:avLst/>
            </a:prstGeom>
            <a:ln w="28575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0">
              <a:extLst>
                <a:ext uri="{FF2B5EF4-FFF2-40B4-BE49-F238E27FC236}">
                  <a16:creationId xmlns:a16="http://schemas.microsoft.com/office/drawing/2014/main" id="{00D67150-9ECD-5BCB-5967-F8805DF049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135085" y="1125415"/>
              <a:ext cx="0" cy="2361362"/>
            </a:xfrm>
            <a:prstGeom prst="line">
              <a:avLst/>
            </a:prstGeom>
            <a:ln w="28575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necteur droit 21">
              <a:extLst>
                <a:ext uri="{FF2B5EF4-FFF2-40B4-BE49-F238E27FC236}">
                  <a16:creationId xmlns:a16="http://schemas.microsoft.com/office/drawing/2014/main" id="{F43A603F-DC53-8080-0C23-9DC3717E7AD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135085" y="2411604"/>
              <a:ext cx="0" cy="2361362"/>
            </a:xfrm>
            <a:prstGeom prst="line">
              <a:avLst/>
            </a:prstGeom>
            <a:ln w="28575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id="{7CF90AC9-FB9D-B5D4-72FF-573A541CF335}"/>
                </a:ext>
              </a:extLst>
            </p:cNvPr>
            <p:cNvSpPr txBox="1"/>
            <p:nvPr/>
          </p:nvSpPr>
          <p:spPr>
            <a:xfrm>
              <a:off x="2803490" y="2161322"/>
              <a:ext cx="8640000" cy="30777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Exclusion : </a:t>
              </a: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Rectal, anal, sites primaires inconnus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(n=9,175)</a:t>
              </a: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1B5AA027-4AD6-25F5-E720-C70495D3AF1B}"/>
                </a:ext>
              </a:extLst>
            </p:cNvPr>
            <p:cNvSpPr txBox="1"/>
            <p:nvPr/>
          </p:nvSpPr>
          <p:spPr>
            <a:xfrm>
              <a:off x="2803490" y="3235652"/>
              <a:ext cx="8640000" cy="73866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19175" algn="l"/>
                </a:tabLst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Exclusion : 	</a:t>
              </a: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Patients dont les résultats sont en attente ou dont le séquençage tissulaire a échoué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(n=2 976)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19175" algn="l"/>
                </a:tabLst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	Stade IV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(n=4 974) </a:t>
              </a: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ou stade inconnu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(n=1 327)</a:t>
              </a:r>
              <a:b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	Aucune date d'opération rapportée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(n=282) </a:t>
              </a: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ou &gt; 1 date d'opération rapportée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(n=2 107)</a:t>
              </a: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" name="ZoneTexte 1">
              <a:extLst>
                <a:ext uri="{FF2B5EF4-FFF2-40B4-BE49-F238E27FC236}">
                  <a16:creationId xmlns:a16="http://schemas.microsoft.com/office/drawing/2014/main" id="{BDE63872-24F4-A8C6-92BD-4DB9E5F75849}"/>
                </a:ext>
              </a:extLst>
            </p:cNvPr>
            <p:cNvSpPr txBox="1"/>
            <p:nvPr/>
          </p:nvSpPr>
          <p:spPr>
            <a:xfrm>
              <a:off x="759022" y="1593379"/>
              <a:ext cx="5454932" cy="36933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Patients atteints d’un cancer colorectal </a:t>
              </a: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(n=33,707)</a:t>
              </a: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3C189BC6-93F3-C214-3F95-7006C673B56C}"/>
                </a:ext>
              </a:extLst>
            </p:cNvPr>
            <p:cNvSpPr txBox="1"/>
            <p:nvPr/>
          </p:nvSpPr>
          <p:spPr>
            <a:xfrm>
              <a:off x="759022" y="2667710"/>
              <a:ext cx="5454932" cy="36933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Patients atteints de cancer du côlon </a:t>
              </a: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(n=23,992)</a:t>
              </a: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49FD3BAC-E88A-DD3A-87E0-42B5BA1DD5CB}"/>
                </a:ext>
              </a:extLst>
            </p:cNvPr>
            <p:cNvSpPr txBox="1"/>
            <p:nvPr/>
          </p:nvSpPr>
          <p:spPr>
            <a:xfrm>
              <a:off x="759022" y="4215156"/>
              <a:ext cx="4074236" cy="756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Cancer du côlon de stade I-III avec au moins </a:t>
              </a:r>
              <a:b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 résultat </a:t>
              </a:r>
              <a:r>
                <a:rPr kumimoji="0" lang="fr-F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ctDNA</a:t>
              </a: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(n=14,425)</a:t>
              </a: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F51BEBE8-DA43-E1ED-E74B-D22FBF4CDB07}"/>
                </a:ext>
              </a:extLst>
            </p:cNvPr>
            <p:cNvSpPr txBox="1"/>
            <p:nvPr/>
          </p:nvSpPr>
          <p:spPr>
            <a:xfrm>
              <a:off x="5230538" y="4215156"/>
              <a:ext cx="4074236" cy="756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Cohorte entièrement annotée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(n=450)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130447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re 23">
            <a:extLst>
              <a:ext uri="{FF2B5EF4-FFF2-40B4-BE49-F238E27FC236}">
                <a16:creationId xmlns:a16="http://schemas.microsoft.com/office/drawing/2014/main" id="{A56658A5-0127-1D62-39CC-7E083B854D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 err="1"/>
              <a:t>ADNtc</a:t>
            </a:r>
            <a:r>
              <a:rPr lang="da-DK" dirty="0"/>
              <a:t> et CCR </a:t>
            </a:r>
            <a:r>
              <a:rPr lang="da-DK" dirty="0" err="1"/>
              <a:t>localisé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Cohen et al., ASCO GI</a:t>
            </a:r>
            <a:r>
              <a:rPr lang="fr-FR" baseline="30000" dirty="0"/>
              <a:t>®</a:t>
            </a:r>
            <a:r>
              <a:rPr lang="fr-FR" dirty="0"/>
              <a:t> 2023, Abs #5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 </a:t>
            </a: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8981ECEC-F50D-D6FC-732C-EE1B27ACB39E}"/>
              </a:ext>
            </a:extLst>
          </p:cNvPr>
          <p:cNvGrpSpPr/>
          <p:nvPr/>
        </p:nvGrpSpPr>
        <p:grpSpPr>
          <a:xfrm>
            <a:off x="1043035" y="5252226"/>
            <a:ext cx="10105930" cy="782008"/>
            <a:chOff x="876015" y="5105922"/>
            <a:chExt cx="10105930" cy="782008"/>
          </a:xfrm>
        </p:grpSpPr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1CD8DDE7-EC12-D15B-9ECE-13ECAFD358A7}"/>
                </a:ext>
              </a:extLst>
            </p:cNvPr>
            <p:cNvSpPr txBox="1"/>
            <p:nvPr/>
          </p:nvSpPr>
          <p:spPr>
            <a:xfrm>
              <a:off x="876015" y="5105922"/>
              <a:ext cx="10105930" cy="782008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288000" rtlCol="0" anchor="ctr">
              <a:noAutofit/>
            </a:bodyPr>
            <a:lstStyle/>
            <a:p>
              <a:pPr marL="225425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 “fenêtre” S2-S8 apparait pertinente pour évaluer la maladie résiduelle par </a:t>
              </a:r>
              <a:r>
                <a:rPr kumimoji="0" lang="fr-FR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ctDNA</a:t>
              </a: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.</a:t>
              </a:r>
            </a:p>
            <a:p>
              <a:pPr marL="225425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Impact pronostique de nouveau confirmé. Impact thérapeutique en cours d’évaluation </a:t>
              </a:r>
            </a:p>
          </p:txBody>
        </p:sp>
        <p:sp>
          <p:nvSpPr>
            <p:cNvPr id="13" name="Chevron 9">
              <a:extLst>
                <a:ext uri="{FF2B5EF4-FFF2-40B4-BE49-F238E27FC236}">
                  <a16:creationId xmlns:a16="http://schemas.microsoft.com/office/drawing/2014/main" id="{BE7C26DE-DE8B-328E-272F-3AE291F3EA9A}"/>
                </a:ext>
              </a:extLst>
            </p:cNvPr>
            <p:cNvSpPr/>
            <p:nvPr/>
          </p:nvSpPr>
          <p:spPr>
            <a:xfrm>
              <a:off x="1016713" y="5360631"/>
              <a:ext cx="272591" cy="272591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" name="Espace réservé du texte 24">
            <a:extLst>
              <a:ext uri="{FF2B5EF4-FFF2-40B4-BE49-F238E27FC236}">
                <a16:creationId xmlns:a16="http://schemas.microsoft.com/office/drawing/2014/main" id="{843998F6-E78B-C8F7-249A-CCD6734C5DD3}"/>
              </a:ext>
            </a:extLst>
          </p:cNvPr>
          <p:cNvSpPr txBox="1">
            <a:spLocks/>
          </p:cNvSpPr>
          <p:nvPr/>
        </p:nvSpPr>
        <p:spPr>
          <a:xfrm>
            <a:off x="382902" y="4388886"/>
            <a:ext cx="4527426" cy="767521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ctDNA+ similaire entre S2-4 vs S5-6 et S7-8</a:t>
            </a:r>
          </a:p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Facteurs associés à ctDNA + : stade III et BRAFm  </a:t>
            </a:r>
          </a:p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Facteurs associés à ctDNA- : MSI</a:t>
            </a:r>
          </a:p>
        </p:txBody>
      </p:sp>
      <p:sp>
        <p:nvSpPr>
          <p:cNvPr id="22" name="Rectangle à coins arrondis 33">
            <a:extLst>
              <a:ext uri="{FF2B5EF4-FFF2-40B4-BE49-F238E27FC236}">
                <a16:creationId xmlns:a16="http://schemas.microsoft.com/office/drawing/2014/main" id="{9956C8E6-9727-F69E-1D41-94225ABBCA31}"/>
              </a:ext>
            </a:extLst>
          </p:cNvPr>
          <p:cNvSpPr/>
          <p:nvPr/>
        </p:nvSpPr>
        <p:spPr>
          <a:xfrm>
            <a:off x="417243" y="1296545"/>
            <a:ext cx="5420849" cy="3040993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Espace réservé du texte 24">
            <a:extLst>
              <a:ext uri="{FF2B5EF4-FFF2-40B4-BE49-F238E27FC236}">
                <a16:creationId xmlns:a16="http://schemas.microsoft.com/office/drawing/2014/main" id="{E5B18387-974B-9266-0199-1383C2CF2E2A}"/>
              </a:ext>
            </a:extLst>
          </p:cNvPr>
          <p:cNvSpPr txBox="1">
            <a:spLocks/>
          </p:cNvSpPr>
          <p:nvPr/>
        </p:nvSpPr>
        <p:spPr>
          <a:xfrm>
            <a:off x="6399654" y="4388887"/>
            <a:ext cx="5386962" cy="557784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ctDNA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associé au risque de récidive </a:t>
            </a:r>
          </a:p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52.9% si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ADNtc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+ </a:t>
            </a:r>
            <a:r>
              <a:rPr kumimoji="0" lang="fr-FR" sz="1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vs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5/8% si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ADNtc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-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(HR 14.1, p&lt;0.001).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81" name="Groupe 80">
            <a:extLst>
              <a:ext uri="{FF2B5EF4-FFF2-40B4-BE49-F238E27FC236}">
                <a16:creationId xmlns:a16="http://schemas.microsoft.com/office/drawing/2014/main" id="{1D368303-9F96-90F3-E14B-BAD1FEC4B7FB}"/>
              </a:ext>
            </a:extLst>
          </p:cNvPr>
          <p:cNvGrpSpPr/>
          <p:nvPr/>
        </p:nvGrpSpPr>
        <p:grpSpPr>
          <a:xfrm>
            <a:off x="465601" y="1299887"/>
            <a:ext cx="5103927" cy="307777"/>
            <a:chOff x="465601" y="1344963"/>
            <a:chExt cx="5103927" cy="307777"/>
          </a:xfrm>
        </p:grpSpPr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6D4837FB-FAD4-376C-B667-061FC9F0CCEE}"/>
                </a:ext>
              </a:extLst>
            </p:cNvPr>
            <p:cNvSpPr txBox="1"/>
            <p:nvPr/>
          </p:nvSpPr>
          <p:spPr>
            <a:xfrm>
              <a:off x="465601" y="1344963"/>
              <a:ext cx="10900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Semaine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E7FB1D2D-006B-2613-77C7-0E639E4B5E7E}"/>
                </a:ext>
              </a:extLst>
            </p:cNvPr>
            <p:cNvSpPr txBox="1"/>
            <p:nvPr/>
          </p:nvSpPr>
          <p:spPr>
            <a:xfrm>
              <a:off x="1609105" y="1344963"/>
              <a:ext cx="5997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0-2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ED909079-E5C4-3722-B5B1-1BEE668C09A5}"/>
                </a:ext>
              </a:extLst>
            </p:cNvPr>
            <p:cNvSpPr txBox="1"/>
            <p:nvPr/>
          </p:nvSpPr>
          <p:spPr>
            <a:xfrm>
              <a:off x="2274123" y="1344963"/>
              <a:ext cx="5997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3-4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AB861B3B-7094-78F3-6024-A49FD71A96DE}"/>
                </a:ext>
              </a:extLst>
            </p:cNvPr>
            <p:cNvSpPr txBox="1"/>
            <p:nvPr/>
          </p:nvSpPr>
          <p:spPr>
            <a:xfrm>
              <a:off x="2939141" y="1344963"/>
              <a:ext cx="5997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5-6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04AD644D-4444-2501-986F-E92455E9ED26}"/>
                </a:ext>
              </a:extLst>
            </p:cNvPr>
            <p:cNvSpPr txBox="1"/>
            <p:nvPr/>
          </p:nvSpPr>
          <p:spPr>
            <a:xfrm>
              <a:off x="3604159" y="1344963"/>
              <a:ext cx="5997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7-8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366AFE4B-A8A7-B0A3-5702-A1E5FA1B5BAB}"/>
                </a:ext>
              </a:extLst>
            </p:cNvPr>
            <p:cNvSpPr txBox="1"/>
            <p:nvPr/>
          </p:nvSpPr>
          <p:spPr>
            <a:xfrm>
              <a:off x="4269177" y="1344963"/>
              <a:ext cx="5997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9-10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932F208D-A378-97B2-E065-B4B4E81360E5}"/>
                </a:ext>
              </a:extLst>
            </p:cNvPr>
            <p:cNvSpPr txBox="1"/>
            <p:nvPr/>
          </p:nvSpPr>
          <p:spPr>
            <a:xfrm>
              <a:off x="4898570" y="1344963"/>
              <a:ext cx="6709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11-12</a:t>
              </a:r>
            </a:p>
          </p:txBody>
        </p:sp>
      </p:grpSp>
      <p:cxnSp>
        <p:nvCxnSpPr>
          <p:cNvPr id="38" name="Connecteur droit 37">
            <a:extLst>
              <a:ext uri="{FF2B5EF4-FFF2-40B4-BE49-F238E27FC236}">
                <a16:creationId xmlns:a16="http://schemas.microsoft.com/office/drawing/2014/main" id="{8A1F175E-7293-96C7-4EEC-F048EED44DD4}"/>
              </a:ext>
            </a:extLst>
          </p:cNvPr>
          <p:cNvCxnSpPr/>
          <p:nvPr/>
        </p:nvCxnSpPr>
        <p:spPr>
          <a:xfrm>
            <a:off x="516576" y="2937229"/>
            <a:ext cx="5260769" cy="0"/>
          </a:xfrm>
          <a:prstGeom prst="line">
            <a:avLst/>
          </a:prstGeom>
          <a:ln w="12700">
            <a:solidFill>
              <a:schemeClr val="tx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4AB5FF4A-397B-A641-D243-30D3F2E1FA4D}"/>
              </a:ext>
            </a:extLst>
          </p:cNvPr>
          <p:cNvGrpSpPr/>
          <p:nvPr/>
        </p:nvGrpSpPr>
        <p:grpSpPr>
          <a:xfrm>
            <a:off x="913555" y="1568601"/>
            <a:ext cx="4797570" cy="1344583"/>
            <a:chOff x="913555" y="1556428"/>
            <a:chExt cx="4797570" cy="1344583"/>
          </a:xfrm>
        </p:grpSpPr>
        <p:grpSp>
          <p:nvGrpSpPr>
            <p:cNvPr id="47" name="Groupe 46">
              <a:extLst>
                <a:ext uri="{FF2B5EF4-FFF2-40B4-BE49-F238E27FC236}">
                  <a16:creationId xmlns:a16="http://schemas.microsoft.com/office/drawing/2014/main" id="{0BDE2869-DBE9-E627-5C01-79B996FB32BD}"/>
                </a:ext>
              </a:extLst>
            </p:cNvPr>
            <p:cNvGrpSpPr/>
            <p:nvPr/>
          </p:nvGrpSpPr>
          <p:grpSpPr>
            <a:xfrm>
              <a:off x="1659099" y="1685440"/>
              <a:ext cx="3826524" cy="1015140"/>
              <a:chOff x="1659099" y="1685440"/>
              <a:chExt cx="3826524" cy="1015140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700B2439-9235-61B2-58DA-686C2183B252}"/>
                  </a:ext>
                </a:extLst>
              </p:cNvPr>
              <p:cNvSpPr/>
              <p:nvPr/>
            </p:nvSpPr>
            <p:spPr>
              <a:xfrm>
                <a:off x="1659099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1941A070-161F-65DF-7FC9-C357D8A809F3}"/>
                  </a:ext>
                </a:extLst>
              </p:cNvPr>
              <p:cNvSpPr/>
              <p:nvPr/>
            </p:nvSpPr>
            <p:spPr>
              <a:xfrm>
                <a:off x="2324751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42127EBA-AF96-D96E-68E6-B58F2A70053E}"/>
                  </a:ext>
                </a:extLst>
              </p:cNvPr>
              <p:cNvSpPr/>
              <p:nvPr/>
            </p:nvSpPr>
            <p:spPr>
              <a:xfrm>
                <a:off x="2990403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5AAD9F7B-C33A-5FCD-C315-85774F0DA955}"/>
                  </a:ext>
                </a:extLst>
              </p:cNvPr>
              <p:cNvSpPr/>
              <p:nvPr/>
            </p:nvSpPr>
            <p:spPr>
              <a:xfrm>
                <a:off x="3656055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78762855-8B26-6312-6C28-2BA59C1B1F0F}"/>
                  </a:ext>
                </a:extLst>
              </p:cNvPr>
              <p:cNvSpPr/>
              <p:nvPr/>
            </p:nvSpPr>
            <p:spPr>
              <a:xfrm>
                <a:off x="4321707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D9EFE12F-F60A-8618-7966-97ADD3830EBF}"/>
                  </a:ext>
                </a:extLst>
              </p:cNvPr>
              <p:cNvSpPr/>
              <p:nvPr/>
            </p:nvSpPr>
            <p:spPr>
              <a:xfrm>
                <a:off x="4987357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48" name="Groupe 47">
              <a:extLst>
                <a:ext uri="{FF2B5EF4-FFF2-40B4-BE49-F238E27FC236}">
                  <a16:creationId xmlns:a16="http://schemas.microsoft.com/office/drawing/2014/main" id="{ED480E1C-66BD-134C-80C4-C99ADC14DF04}"/>
                </a:ext>
              </a:extLst>
            </p:cNvPr>
            <p:cNvGrpSpPr/>
            <p:nvPr/>
          </p:nvGrpSpPr>
          <p:grpSpPr>
            <a:xfrm>
              <a:off x="1659099" y="2499102"/>
              <a:ext cx="3826524" cy="201478"/>
              <a:chOff x="1659099" y="1553039"/>
              <a:chExt cx="3826524" cy="1147546"/>
            </a:xfrm>
            <a:solidFill>
              <a:srgbClr val="FFC000"/>
            </a:solidFill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3B2315C5-B2AC-CEC5-25DF-79AA597A3C40}"/>
                  </a:ext>
                </a:extLst>
              </p:cNvPr>
              <p:cNvSpPr/>
              <p:nvPr/>
            </p:nvSpPr>
            <p:spPr>
              <a:xfrm>
                <a:off x="1659099" y="1575104"/>
                <a:ext cx="498266" cy="11254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E9025654-1494-EA70-C9A8-6BA54EC835D3}"/>
                  </a:ext>
                </a:extLst>
              </p:cNvPr>
              <p:cNvSpPr/>
              <p:nvPr/>
            </p:nvSpPr>
            <p:spPr>
              <a:xfrm>
                <a:off x="2324751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91E6601D-20A0-65CE-476B-AF37E97E4CAD}"/>
                  </a:ext>
                </a:extLst>
              </p:cNvPr>
              <p:cNvSpPr/>
              <p:nvPr/>
            </p:nvSpPr>
            <p:spPr>
              <a:xfrm>
                <a:off x="2990403" y="1597180"/>
                <a:ext cx="498266" cy="110340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D5B3E709-E184-7347-EF62-8F0B6DB51C18}"/>
                  </a:ext>
                </a:extLst>
              </p:cNvPr>
              <p:cNvSpPr/>
              <p:nvPr/>
            </p:nvSpPr>
            <p:spPr>
              <a:xfrm>
                <a:off x="3656055" y="1553039"/>
                <a:ext cx="498266" cy="11475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A9AFA886-B65A-CB69-2A07-7BE7972A1AF7}"/>
                  </a:ext>
                </a:extLst>
              </p:cNvPr>
              <p:cNvSpPr/>
              <p:nvPr/>
            </p:nvSpPr>
            <p:spPr>
              <a:xfrm>
                <a:off x="4321707" y="1751652"/>
                <a:ext cx="498266" cy="94892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46FAED57-76C8-E5E9-0EB0-C8ED4CEB02AD}"/>
                  </a:ext>
                </a:extLst>
              </p:cNvPr>
              <p:cNvSpPr/>
              <p:nvPr/>
            </p:nvSpPr>
            <p:spPr>
              <a:xfrm>
                <a:off x="4987357" y="1817858"/>
                <a:ext cx="498266" cy="88272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53E532BD-986E-74D5-DD87-6EE98AA7B049}"/>
                </a:ext>
              </a:extLst>
            </p:cNvPr>
            <p:cNvSpPr txBox="1"/>
            <p:nvPr/>
          </p:nvSpPr>
          <p:spPr>
            <a:xfrm>
              <a:off x="1609105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571</a:t>
              </a:r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1A26040C-5433-C25A-8ECD-36F130C544B3}"/>
                </a:ext>
              </a:extLst>
            </p:cNvPr>
            <p:cNvSpPr txBox="1"/>
            <p:nvPr/>
          </p:nvSpPr>
          <p:spPr>
            <a:xfrm>
              <a:off x="2274123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2,949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8AEDC059-ACE6-B75D-29FA-C49DF3095362}"/>
                </a:ext>
              </a:extLst>
            </p:cNvPr>
            <p:cNvSpPr txBox="1"/>
            <p:nvPr/>
          </p:nvSpPr>
          <p:spPr>
            <a:xfrm>
              <a:off x="2939141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3,354</a:t>
              </a: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48912784-62B4-B1A6-7DF5-8C851359536A}"/>
                </a:ext>
              </a:extLst>
            </p:cNvPr>
            <p:cNvSpPr txBox="1"/>
            <p:nvPr/>
          </p:nvSpPr>
          <p:spPr>
            <a:xfrm>
              <a:off x="3604159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1,999</a:t>
              </a: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734CF029-1A24-B3D3-F75A-83CDB5D53AE1}"/>
                </a:ext>
              </a:extLst>
            </p:cNvPr>
            <p:cNvSpPr txBox="1"/>
            <p:nvPr/>
          </p:nvSpPr>
          <p:spPr>
            <a:xfrm>
              <a:off x="4269177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1,255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0042FB6F-A47A-B76C-3346-08E82AD715D7}"/>
                </a:ext>
              </a:extLst>
            </p:cNvPr>
            <p:cNvSpPr txBox="1"/>
            <p:nvPr/>
          </p:nvSpPr>
          <p:spPr>
            <a:xfrm>
              <a:off x="4898570" y="2685567"/>
              <a:ext cx="670958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2,236</a:t>
              </a:r>
            </a:p>
          </p:txBody>
        </p:sp>
        <p:sp>
          <p:nvSpPr>
            <p:cNvPr id="40" name="Forme libre 39">
              <a:extLst>
                <a:ext uri="{FF2B5EF4-FFF2-40B4-BE49-F238E27FC236}">
                  <a16:creationId xmlns:a16="http://schemas.microsoft.com/office/drawing/2014/main" id="{EA8EF0F6-7F67-3902-BF96-992E2C7E2D56}"/>
                </a:ext>
              </a:extLst>
            </p:cNvPr>
            <p:cNvSpPr/>
            <p:nvPr/>
          </p:nvSpPr>
          <p:spPr>
            <a:xfrm>
              <a:off x="1526583" y="1635071"/>
              <a:ext cx="4184542" cy="1057758"/>
            </a:xfrm>
            <a:custGeom>
              <a:avLst/>
              <a:gdLst>
                <a:gd name="connsiteX0" fmla="*/ 0 w 4184542"/>
                <a:gd name="connsiteY0" fmla="*/ 0 h 1212742"/>
                <a:gd name="connsiteX1" fmla="*/ 0 w 4184542"/>
                <a:gd name="connsiteY1" fmla="*/ 1212742 h 1212742"/>
                <a:gd name="connsiteX2" fmla="*/ 116237 w 4184542"/>
                <a:gd name="connsiteY2" fmla="*/ 1212742 h 1212742"/>
                <a:gd name="connsiteX3" fmla="*/ 4184542 w 4184542"/>
                <a:gd name="connsiteY3" fmla="*/ 1212742 h 12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4542" h="1212742">
                  <a:moveTo>
                    <a:pt x="0" y="0"/>
                  </a:moveTo>
                  <a:lnTo>
                    <a:pt x="0" y="1212742"/>
                  </a:lnTo>
                  <a:lnTo>
                    <a:pt x="116237" y="1212742"/>
                  </a:lnTo>
                  <a:lnTo>
                    <a:pt x="4184542" y="1212742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B3A686C1-84DD-BBEE-6BB3-4EA0D7E8731C}"/>
                </a:ext>
              </a:extLst>
            </p:cNvPr>
            <p:cNvSpPr txBox="1"/>
            <p:nvPr/>
          </p:nvSpPr>
          <p:spPr>
            <a:xfrm>
              <a:off x="1365307" y="2685567"/>
              <a:ext cx="33563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n=</a:t>
              </a: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2B99B21D-4BC0-ED62-831F-2F68AE0DD077}"/>
                </a:ext>
              </a:extLst>
            </p:cNvPr>
            <p:cNvSpPr txBox="1"/>
            <p:nvPr/>
          </p:nvSpPr>
          <p:spPr>
            <a:xfrm>
              <a:off x="1220491" y="1616239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76F9A45D-1F57-76EE-D3D9-C7BA5B6459E5}"/>
                </a:ext>
              </a:extLst>
            </p:cNvPr>
            <p:cNvSpPr txBox="1"/>
            <p:nvPr/>
          </p:nvSpPr>
          <p:spPr>
            <a:xfrm>
              <a:off x="1220491" y="1869055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75</a:t>
              </a: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D20CE24E-6C53-B6E0-A421-F84499335554}"/>
                </a:ext>
              </a:extLst>
            </p:cNvPr>
            <p:cNvSpPr txBox="1"/>
            <p:nvPr/>
          </p:nvSpPr>
          <p:spPr>
            <a:xfrm>
              <a:off x="1220491" y="2121871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385C7D14-DD49-452F-6992-77D205E549DB}"/>
                </a:ext>
              </a:extLst>
            </p:cNvPr>
            <p:cNvSpPr txBox="1"/>
            <p:nvPr/>
          </p:nvSpPr>
          <p:spPr>
            <a:xfrm>
              <a:off x="1220491" y="2374687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25</a:t>
              </a:r>
            </a:p>
          </p:txBody>
        </p:sp>
        <p:sp>
          <p:nvSpPr>
            <p:cNvPr id="67" name="ZoneTexte 66">
              <a:extLst>
                <a:ext uri="{FF2B5EF4-FFF2-40B4-BE49-F238E27FC236}">
                  <a16:creationId xmlns:a16="http://schemas.microsoft.com/office/drawing/2014/main" id="{DBFC5133-1899-70C9-B21C-A3A158D19630}"/>
                </a:ext>
              </a:extLst>
            </p:cNvPr>
            <p:cNvSpPr txBox="1"/>
            <p:nvPr/>
          </p:nvSpPr>
          <p:spPr>
            <a:xfrm>
              <a:off x="1220491" y="2627504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68" name="ZoneTexte 67">
              <a:extLst>
                <a:ext uri="{FF2B5EF4-FFF2-40B4-BE49-F238E27FC236}">
                  <a16:creationId xmlns:a16="http://schemas.microsoft.com/office/drawing/2014/main" id="{26453B25-4A01-A6AC-C9D9-8D3AF26D413F}"/>
                </a:ext>
              </a:extLst>
            </p:cNvPr>
            <p:cNvSpPr txBox="1"/>
            <p:nvPr/>
          </p:nvSpPr>
          <p:spPr>
            <a:xfrm>
              <a:off x="1609105" y="2202245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21.5%</a:t>
              </a:r>
            </a:p>
          </p:txBody>
        </p:sp>
        <p:sp>
          <p:nvSpPr>
            <p:cNvPr id="69" name="ZoneTexte 68">
              <a:extLst>
                <a:ext uri="{FF2B5EF4-FFF2-40B4-BE49-F238E27FC236}">
                  <a16:creationId xmlns:a16="http://schemas.microsoft.com/office/drawing/2014/main" id="{90C232DA-8328-BE4A-69A6-56BC4894EEE8}"/>
                </a:ext>
              </a:extLst>
            </p:cNvPr>
            <p:cNvSpPr txBox="1"/>
            <p:nvPr/>
          </p:nvSpPr>
          <p:spPr>
            <a:xfrm>
              <a:off x="2274123" y="2202245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16.2%</a:t>
              </a:r>
            </a:p>
          </p:txBody>
        </p:sp>
        <p:sp>
          <p:nvSpPr>
            <p:cNvPr id="70" name="ZoneTexte 69">
              <a:extLst>
                <a:ext uri="{FF2B5EF4-FFF2-40B4-BE49-F238E27FC236}">
                  <a16:creationId xmlns:a16="http://schemas.microsoft.com/office/drawing/2014/main" id="{96A25318-ABF7-4902-58B9-410B94930EE2}"/>
                </a:ext>
              </a:extLst>
            </p:cNvPr>
            <p:cNvSpPr txBox="1"/>
            <p:nvPr/>
          </p:nvSpPr>
          <p:spPr>
            <a:xfrm>
              <a:off x="2939141" y="2202245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17.7%</a:t>
              </a:r>
            </a:p>
          </p:txBody>
        </p:sp>
        <p:sp>
          <p:nvSpPr>
            <p:cNvPr id="71" name="ZoneTexte 70">
              <a:extLst>
                <a:ext uri="{FF2B5EF4-FFF2-40B4-BE49-F238E27FC236}">
                  <a16:creationId xmlns:a16="http://schemas.microsoft.com/office/drawing/2014/main" id="{F927402A-6167-218D-E94A-6C4A07597BEF}"/>
                </a:ext>
              </a:extLst>
            </p:cNvPr>
            <p:cNvSpPr txBox="1"/>
            <p:nvPr/>
          </p:nvSpPr>
          <p:spPr>
            <a:xfrm>
              <a:off x="3604159" y="2202245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18.3%</a:t>
              </a:r>
            </a:p>
          </p:txBody>
        </p:sp>
        <p:sp>
          <p:nvSpPr>
            <p:cNvPr id="72" name="ZoneTexte 71">
              <a:extLst>
                <a:ext uri="{FF2B5EF4-FFF2-40B4-BE49-F238E27FC236}">
                  <a16:creationId xmlns:a16="http://schemas.microsoft.com/office/drawing/2014/main" id="{40589DA8-A646-1E35-35C9-90F4A3F69CEE}"/>
                </a:ext>
              </a:extLst>
            </p:cNvPr>
            <p:cNvSpPr txBox="1"/>
            <p:nvPr/>
          </p:nvSpPr>
          <p:spPr>
            <a:xfrm>
              <a:off x="4269177" y="2202245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14.7%</a:t>
              </a:r>
            </a:p>
          </p:txBody>
        </p:sp>
        <p:sp>
          <p:nvSpPr>
            <p:cNvPr id="73" name="ZoneTexte 72">
              <a:extLst>
                <a:ext uri="{FF2B5EF4-FFF2-40B4-BE49-F238E27FC236}">
                  <a16:creationId xmlns:a16="http://schemas.microsoft.com/office/drawing/2014/main" id="{109669DC-0622-D963-392E-A4135FB4415C}"/>
                </a:ext>
              </a:extLst>
            </p:cNvPr>
            <p:cNvSpPr txBox="1"/>
            <p:nvPr/>
          </p:nvSpPr>
          <p:spPr>
            <a:xfrm>
              <a:off x="4898570" y="2202245"/>
              <a:ext cx="670958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12.5%</a:t>
              </a:r>
            </a:p>
          </p:txBody>
        </p:sp>
        <p:sp>
          <p:nvSpPr>
            <p:cNvPr id="74" name="ZoneTexte 73">
              <a:extLst>
                <a:ext uri="{FF2B5EF4-FFF2-40B4-BE49-F238E27FC236}">
                  <a16:creationId xmlns:a16="http://schemas.microsoft.com/office/drawing/2014/main" id="{85DA154F-0D9C-A0C1-E1D0-CB7EF83A5ECB}"/>
                </a:ext>
              </a:extLst>
            </p:cNvPr>
            <p:cNvSpPr txBox="1"/>
            <p:nvPr/>
          </p:nvSpPr>
          <p:spPr>
            <a:xfrm>
              <a:off x="1609105" y="2511002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123</a:t>
              </a:r>
            </a:p>
          </p:txBody>
        </p:sp>
        <p:sp>
          <p:nvSpPr>
            <p:cNvPr id="75" name="ZoneTexte 74">
              <a:extLst>
                <a:ext uri="{FF2B5EF4-FFF2-40B4-BE49-F238E27FC236}">
                  <a16:creationId xmlns:a16="http://schemas.microsoft.com/office/drawing/2014/main" id="{3C615598-60A1-01AC-DD1C-0F6D155477BC}"/>
                </a:ext>
              </a:extLst>
            </p:cNvPr>
            <p:cNvSpPr txBox="1"/>
            <p:nvPr/>
          </p:nvSpPr>
          <p:spPr>
            <a:xfrm>
              <a:off x="2274123" y="2511002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478</a:t>
              </a:r>
            </a:p>
          </p:txBody>
        </p:sp>
        <p:sp>
          <p:nvSpPr>
            <p:cNvPr id="76" name="ZoneTexte 75">
              <a:extLst>
                <a:ext uri="{FF2B5EF4-FFF2-40B4-BE49-F238E27FC236}">
                  <a16:creationId xmlns:a16="http://schemas.microsoft.com/office/drawing/2014/main" id="{2B7FDD72-DB32-A161-074D-1ACF79F6D244}"/>
                </a:ext>
              </a:extLst>
            </p:cNvPr>
            <p:cNvSpPr txBox="1"/>
            <p:nvPr/>
          </p:nvSpPr>
          <p:spPr>
            <a:xfrm>
              <a:off x="2939141" y="2511002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595</a:t>
              </a:r>
            </a:p>
          </p:txBody>
        </p:sp>
        <p:sp>
          <p:nvSpPr>
            <p:cNvPr id="77" name="ZoneTexte 76">
              <a:extLst>
                <a:ext uri="{FF2B5EF4-FFF2-40B4-BE49-F238E27FC236}">
                  <a16:creationId xmlns:a16="http://schemas.microsoft.com/office/drawing/2014/main" id="{40E5791F-A2A4-38F0-2F2D-2BE39238E5D0}"/>
                </a:ext>
              </a:extLst>
            </p:cNvPr>
            <p:cNvSpPr txBox="1"/>
            <p:nvPr/>
          </p:nvSpPr>
          <p:spPr>
            <a:xfrm>
              <a:off x="3604159" y="2511002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366</a:t>
              </a:r>
            </a:p>
          </p:txBody>
        </p:sp>
        <p:sp>
          <p:nvSpPr>
            <p:cNvPr id="78" name="ZoneTexte 77">
              <a:extLst>
                <a:ext uri="{FF2B5EF4-FFF2-40B4-BE49-F238E27FC236}">
                  <a16:creationId xmlns:a16="http://schemas.microsoft.com/office/drawing/2014/main" id="{F669395E-E53B-1143-2AE7-7640AB79A42F}"/>
                </a:ext>
              </a:extLst>
            </p:cNvPr>
            <p:cNvSpPr txBox="1"/>
            <p:nvPr/>
          </p:nvSpPr>
          <p:spPr>
            <a:xfrm>
              <a:off x="4269177" y="2511002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185</a:t>
              </a:r>
            </a:p>
          </p:txBody>
        </p:sp>
        <p:sp>
          <p:nvSpPr>
            <p:cNvPr id="79" name="ZoneTexte 78">
              <a:extLst>
                <a:ext uri="{FF2B5EF4-FFF2-40B4-BE49-F238E27FC236}">
                  <a16:creationId xmlns:a16="http://schemas.microsoft.com/office/drawing/2014/main" id="{738A35E2-CBDD-C028-E6A7-B11303214677}"/>
                </a:ext>
              </a:extLst>
            </p:cNvPr>
            <p:cNvSpPr txBox="1"/>
            <p:nvPr/>
          </p:nvSpPr>
          <p:spPr>
            <a:xfrm>
              <a:off x="4898570" y="2511002"/>
              <a:ext cx="670958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279</a:t>
              </a:r>
            </a:p>
          </p:txBody>
        </p:sp>
        <p:sp>
          <p:nvSpPr>
            <p:cNvPr id="80" name="ZoneTexte 79">
              <a:extLst>
                <a:ext uri="{FF2B5EF4-FFF2-40B4-BE49-F238E27FC236}">
                  <a16:creationId xmlns:a16="http://schemas.microsoft.com/office/drawing/2014/main" id="{D6DE44F8-41E7-1B57-924E-82155724B573}"/>
                </a:ext>
              </a:extLst>
            </p:cNvPr>
            <p:cNvSpPr txBox="1"/>
            <p:nvPr/>
          </p:nvSpPr>
          <p:spPr>
            <a:xfrm rot="16200000">
              <a:off x="508065" y="1961918"/>
              <a:ext cx="121109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Cohorte globale (%)</a:t>
              </a:r>
            </a:p>
          </p:txBody>
        </p:sp>
      </p:grpSp>
      <p:grpSp>
        <p:nvGrpSpPr>
          <p:cNvPr id="83" name="Groupe 82">
            <a:extLst>
              <a:ext uri="{FF2B5EF4-FFF2-40B4-BE49-F238E27FC236}">
                <a16:creationId xmlns:a16="http://schemas.microsoft.com/office/drawing/2014/main" id="{6BE518A2-FCCA-E0DF-B0C6-B966D644D11A}"/>
              </a:ext>
            </a:extLst>
          </p:cNvPr>
          <p:cNvGrpSpPr/>
          <p:nvPr/>
        </p:nvGrpSpPr>
        <p:grpSpPr>
          <a:xfrm>
            <a:off x="913555" y="2945022"/>
            <a:ext cx="4797570" cy="1344583"/>
            <a:chOff x="913555" y="1556428"/>
            <a:chExt cx="4797570" cy="1344583"/>
          </a:xfrm>
        </p:grpSpPr>
        <p:grpSp>
          <p:nvGrpSpPr>
            <p:cNvPr id="84" name="Groupe 83">
              <a:extLst>
                <a:ext uri="{FF2B5EF4-FFF2-40B4-BE49-F238E27FC236}">
                  <a16:creationId xmlns:a16="http://schemas.microsoft.com/office/drawing/2014/main" id="{D5378814-AFCA-40E5-F06D-CD7244229E32}"/>
                </a:ext>
              </a:extLst>
            </p:cNvPr>
            <p:cNvGrpSpPr/>
            <p:nvPr/>
          </p:nvGrpSpPr>
          <p:grpSpPr>
            <a:xfrm>
              <a:off x="1659099" y="1685440"/>
              <a:ext cx="3826524" cy="1015140"/>
              <a:chOff x="1659099" y="1685440"/>
              <a:chExt cx="3826524" cy="1015140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18" name="Rectangle 117">
                <a:extLst>
                  <a:ext uri="{FF2B5EF4-FFF2-40B4-BE49-F238E27FC236}">
                    <a16:creationId xmlns:a16="http://schemas.microsoft.com/office/drawing/2014/main" id="{76A2A503-7F68-25C9-602F-B448E4040579}"/>
                  </a:ext>
                </a:extLst>
              </p:cNvPr>
              <p:cNvSpPr/>
              <p:nvPr/>
            </p:nvSpPr>
            <p:spPr>
              <a:xfrm>
                <a:off x="1659099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44BAC8-618B-C9A7-92A7-FE22D26D4673}"/>
                  </a:ext>
                </a:extLst>
              </p:cNvPr>
              <p:cNvSpPr/>
              <p:nvPr/>
            </p:nvSpPr>
            <p:spPr>
              <a:xfrm>
                <a:off x="2324751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C05D0CBD-043B-EEF4-C8D8-BA6A3B12E59A}"/>
                  </a:ext>
                </a:extLst>
              </p:cNvPr>
              <p:cNvSpPr/>
              <p:nvPr/>
            </p:nvSpPr>
            <p:spPr>
              <a:xfrm>
                <a:off x="2990403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3B121B40-07F1-B6DF-1F4E-69CDA103F631}"/>
                  </a:ext>
                </a:extLst>
              </p:cNvPr>
              <p:cNvSpPr/>
              <p:nvPr/>
            </p:nvSpPr>
            <p:spPr>
              <a:xfrm>
                <a:off x="3656055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2" name="Rectangle 121">
                <a:extLst>
                  <a:ext uri="{FF2B5EF4-FFF2-40B4-BE49-F238E27FC236}">
                    <a16:creationId xmlns:a16="http://schemas.microsoft.com/office/drawing/2014/main" id="{2C21917C-668E-6180-D0CF-F0662B115F91}"/>
                  </a:ext>
                </a:extLst>
              </p:cNvPr>
              <p:cNvSpPr/>
              <p:nvPr/>
            </p:nvSpPr>
            <p:spPr>
              <a:xfrm>
                <a:off x="4321707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85750E22-1B00-E543-E85D-3DA3B7E002E3}"/>
                  </a:ext>
                </a:extLst>
              </p:cNvPr>
              <p:cNvSpPr/>
              <p:nvPr/>
            </p:nvSpPr>
            <p:spPr>
              <a:xfrm>
                <a:off x="4987357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85" name="Groupe 84">
              <a:extLst>
                <a:ext uri="{FF2B5EF4-FFF2-40B4-BE49-F238E27FC236}">
                  <a16:creationId xmlns:a16="http://schemas.microsoft.com/office/drawing/2014/main" id="{93C9E224-DD41-1129-BF23-A7B91367B8C0}"/>
                </a:ext>
              </a:extLst>
            </p:cNvPr>
            <p:cNvGrpSpPr/>
            <p:nvPr/>
          </p:nvGrpSpPr>
          <p:grpSpPr>
            <a:xfrm>
              <a:off x="1659099" y="2502976"/>
              <a:ext cx="3826524" cy="197604"/>
              <a:chOff x="1659099" y="1575104"/>
              <a:chExt cx="3826524" cy="1125481"/>
            </a:xfrm>
            <a:solidFill>
              <a:srgbClr val="FFC000"/>
            </a:solidFill>
          </p:grpSpPr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F7D2ECC5-78F2-9AF4-474E-0564D394CB29}"/>
                  </a:ext>
                </a:extLst>
              </p:cNvPr>
              <p:cNvSpPr/>
              <p:nvPr/>
            </p:nvSpPr>
            <p:spPr>
              <a:xfrm>
                <a:off x="1659099" y="1575104"/>
                <a:ext cx="498266" cy="11254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3" name="Rectangle 112">
                <a:extLst>
                  <a:ext uri="{FF2B5EF4-FFF2-40B4-BE49-F238E27FC236}">
                    <a16:creationId xmlns:a16="http://schemas.microsoft.com/office/drawing/2014/main" id="{2EE52ACE-9DF8-2EB4-030C-A9CA04011EAA}"/>
                  </a:ext>
                </a:extLst>
              </p:cNvPr>
              <p:cNvSpPr/>
              <p:nvPr/>
            </p:nvSpPr>
            <p:spPr>
              <a:xfrm>
                <a:off x="2324751" y="1685440"/>
                <a:ext cx="498266" cy="101514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29A1E5E0-CD15-01A4-5E4F-7B446F91DB31}"/>
                  </a:ext>
                </a:extLst>
              </p:cNvPr>
              <p:cNvSpPr/>
              <p:nvPr/>
            </p:nvSpPr>
            <p:spPr>
              <a:xfrm>
                <a:off x="2990403" y="1597180"/>
                <a:ext cx="498266" cy="110340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5AE258F9-39F8-0C70-5833-AE6B724B835A}"/>
                  </a:ext>
                </a:extLst>
              </p:cNvPr>
              <p:cNvSpPr/>
              <p:nvPr/>
            </p:nvSpPr>
            <p:spPr>
              <a:xfrm>
                <a:off x="3656055" y="1640775"/>
                <a:ext cx="498266" cy="105980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6" name="Rectangle 115">
                <a:extLst>
                  <a:ext uri="{FF2B5EF4-FFF2-40B4-BE49-F238E27FC236}">
                    <a16:creationId xmlns:a16="http://schemas.microsoft.com/office/drawing/2014/main" id="{76D1ACCD-3E6D-107B-DD82-5C3A42A47827}"/>
                  </a:ext>
                </a:extLst>
              </p:cNvPr>
              <p:cNvSpPr/>
              <p:nvPr/>
            </p:nvSpPr>
            <p:spPr>
              <a:xfrm>
                <a:off x="4321707" y="2147396"/>
                <a:ext cx="498266" cy="55317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7E4F9FA1-9CE8-905B-6D69-037BB6D9EAEB}"/>
                  </a:ext>
                </a:extLst>
              </p:cNvPr>
              <p:cNvSpPr/>
              <p:nvPr/>
            </p:nvSpPr>
            <p:spPr>
              <a:xfrm>
                <a:off x="4987357" y="2086601"/>
                <a:ext cx="498266" cy="61397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86" name="ZoneTexte 85">
              <a:extLst>
                <a:ext uri="{FF2B5EF4-FFF2-40B4-BE49-F238E27FC236}">
                  <a16:creationId xmlns:a16="http://schemas.microsoft.com/office/drawing/2014/main" id="{E5BB221D-B8BA-3D1E-E650-7BA35F3C0CD7}"/>
                </a:ext>
              </a:extLst>
            </p:cNvPr>
            <p:cNvSpPr txBox="1"/>
            <p:nvPr/>
          </p:nvSpPr>
          <p:spPr>
            <a:xfrm>
              <a:off x="1609105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385</a:t>
              </a:r>
            </a:p>
          </p:txBody>
        </p:sp>
        <p:sp>
          <p:nvSpPr>
            <p:cNvPr id="87" name="ZoneTexte 86">
              <a:extLst>
                <a:ext uri="{FF2B5EF4-FFF2-40B4-BE49-F238E27FC236}">
                  <a16:creationId xmlns:a16="http://schemas.microsoft.com/office/drawing/2014/main" id="{9198EB96-031A-8BD8-D8CD-F3FA9E880799}"/>
                </a:ext>
              </a:extLst>
            </p:cNvPr>
            <p:cNvSpPr txBox="1"/>
            <p:nvPr/>
          </p:nvSpPr>
          <p:spPr>
            <a:xfrm>
              <a:off x="2274123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110</a:t>
              </a:r>
            </a:p>
          </p:txBody>
        </p:sp>
        <p:sp>
          <p:nvSpPr>
            <p:cNvPr id="88" name="ZoneTexte 87">
              <a:extLst>
                <a:ext uri="{FF2B5EF4-FFF2-40B4-BE49-F238E27FC236}">
                  <a16:creationId xmlns:a16="http://schemas.microsoft.com/office/drawing/2014/main" id="{443618F7-E810-AE9B-2056-99B7976CA564}"/>
                </a:ext>
              </a:extLst>
            </p:cNvPr>
            <p:cNvSpPr txBox="1"/>
            <p:nvPr/>
          </p:nvSpPr>
          <p:spPr>
            <a:xfrm>
              <a:off x="2939141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206</a:t>
              </a:r>
            </a:p>
          </p:txBody>
        </p:sp>
        <p:sp>
          <p:nvSpPr>
            <p:cNvPr id="89" name="ZoneTexte 88">
              <a:extLst>
                <a:ext uri="{FF2B5EF4-FFF2-40B4-BE49-F238E27FC236}">
                  <a16:creationId xmlns:a16="http://schemas.microsoft.com/office/drawing/2014/main" id="{1A0A2D39-731A-9F02-D31C-CEE2E1A616EA}"/>
                </a:ext>
              </a:extLst>
            </p:cNvPr>
            <p:cNvSpPr txBox="1"/>
            <p:nvPr/>
          </p:nvSpPr>
          <p:spPr>
            <a:xfrm>
              <a:off x="3604159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161</a:t>
              </a:r>
            </a:p>
          </p:txBody>
        </p:sp>
        <p:sp>
          <p:nvSpPr>
            <p:cNvPr id="90" name="ZoneTexte 89">
              <a:extLst>
                <a:ext uri="{FF2B5EF4-FFF2-40B4-BE49-F238E27FC236}">
                  <a16:creationId xmlns:a16="http://schemas.microsoft.com/office/drawing/2014/main" id="{60519026-F421-5FE0-7AE0-B0F52B52D7A0}"/>
                </a:ext>
              </a:extLst>
            </p:cNvPr>
            <p:cNvSpPr txBox="1"/>
            <p:nvPr/>
          </p:nvSpPr>
          <p:spPr>
            <a:xfrm>
              <a:off x="4269177" y="2685567"/>
              <a:ext cx="59970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94</a:t>
              </a:r>
            </a:p>
          </p:txBody>
        </p:sp>
        <p:sp>
          <p:nvSpPr>
            <p:cNvPr id="91" name="ZoneTexte 90">
              <a:extLst>
                <a:ext uri="{FF2B5EF4-FFF2-40B4-BE49-F238E27FC236}">
                  <a16:creationId xmlns:a16="http://schemas.microsoft.com/office/drawing/2014/main" id="{3A962500-5455-53DB-7B53-B74EC40A990B}"/>
                </a:ext>
              </a:extLst>
            </p:cNvPr>
            <p:cNvSpPr txBox="1"/>
            <p:nvPr/>
          </p:nvSpPr>
          <p:spPr>
            <a:xfrm>
              <a:off x="4898570" y="2685567"/>
              <a:ext cx="670958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146</a:t>
              </a:r>
            </a:p>
          </p:txBody>
        </p:sp>
        <p:sp>
          <p:nvSpPr>
            <p:cNvPr id="92" name="Forme libre 91">
              <a:extLst>
                <a:ext uri="{FF2B5EF4-FFF2-40B4-BE49-F238E27FC236}">
                  <a16:creationId xmlns:a16="http://schemas.microsoft.com/office/drawing/2014/main" id="{29CE4ED2-E01A-3265-E9B5-C8902C2B14F1}"/>
                </a:ext>
              </a:extLst>
            </p:cNvPr>
            <p:cNvSpPr/>
            <p:nvPr/>
          </p:nvSpPr>
          <p:spPr>
            <a:xfrm>
              <a:off x="1526583" y="1635071"/>
              <a:ext cx="4184542" cy="1057758"/>
            </a:xfrm>
            <a:custGeom>
              <a:avLst/>
              <a:gdLst>
                <a:gd name="connsiteX0" fmla="*/ 0 w 4184542"/>
                <a:gd name="connsiteY0" fmla="*/ 0 h 1212742"/>
                <a:gd name="connsiteX1" fmla="*/ 0 w 4184542"/>
                <a:gd name="connsiteY1" fmla="*/ 1212742 h 1212742"/>
                <a:gd name="connsiteX2" fmla="*/ 116237 w 4184542"/>
                <a:gd name="connsiteY2" fmla="*/ 1212742 h 1212742"/>
                <a:gd name="connsiteX3" fmla="*/ 4184542 w 4184542"/>
                <a:gd name="connsiteY3" fmla="*/ 1212742 h 12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4542" h="1212742">
                  <a:moveTo>
                    <a:pt x="0" y="0"/>
                  </a:moveTo>
                  <a:lnTo>
                    <a:pt x="0" y="1212742"/>
                  </a:lnTo>
                  <a:lnTo>
                    <a:pt x="116237" y="1212742"/>
                  </a:lnTo>
                  <a:lnTo>
                    <a:pt x="4184542" y="1212742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3" name="ZoneTexte 92">
              <a:extLst>
                <a:ext uri="{FF2B5EF4-FFF2-40B4-BE49-F238E27FC236}">
                  <a16:creationId xmlns:a16="http://schemas.microsoft.com/office/drawing/2014/main" id="{B21A4F89-2ADE-BEBA-A986-5167F2966A6B}"/>
                </a:ext>
              </a:extLst>
            </p:cNvPr>
            <p:cNvSpPr txBox="1"/>
            <p:nvPr/>
          </p:nvSpPr>
          <p:spPr>
            <a:xfrm>
              <a:off x="1365307" y="2685567"/>
              <a:ext cx="33563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n=</a:t>
              </a:r>
            </a:p>
          </p:txBody>
        </p:sp>
        <p:sp>
          <p:nvSpPr>
            <p:cNvPr id="94" name="ZoneTexte 93">
              <a:extLst>
                <a:ext uri="{FF2B5EF4-FFF2-40B4-BE49-F238E27FC236}">
                  <a16:creationId xmlns:a16="http://schemas.microsoft.com/office/drawing/2014/main" id="{A7BE57B6-E3B5-E5D6-BA61-A48B327F9DF1}"/>
                </a:ext>
              </a:extLst>
            </p:cNvPr>
            <p:cNvSpPr txBox="1"/>
            <p:nvPr/>
          </p:nvSpPr>
          <p:spPr>
            <a:xfrm>
              <a:off x="1220491" y="1616239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3CAAFD92-83BD-3417-882E-14403E9B5E12}"/>
                </a:ext>
              </a:extLst>
            </p:cNvPr>
            <p:cNvSpPr txBox="1"/>
            <p:nvPr/>
          </p:nvSpPr>
          <p:spPr>
            <a:xfrm>
              <a:off x="1220491" y="1869055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75</a:t>
              </a:r>
            </a:p>
          </p:txBody>
        </p:sp>
        <p:sp>
          <p:nvSpPr>
            <p:cNvPr id="96" name="ZoneTexte 95">
              <a:extLst>
                <a:ext uri="{FF2B5EF4-FFF2-40B4-BE49-F238E27FC236}">
                  <a16:creationId xmlns:a16="http://schemas.microsoft.com/office/drawing/2014/main" id="{5B64BA42-1F1C-2974-C970-E8DF83BBF19B}"/>
                </a:ext>
              </a:extLst>
            </p:cNvPr>
            <p:cNvSpPr txBox="1"/>
            <p:nvPr/>
          </p:nvSpPr>
          <p:spPr>
            <a:xfrm>
              <a:off x="1220491" y="2121871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</a:p>
          </p:txBody>
        </p:sp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71739C05-39CD-32CA-4933-538147A31B63}"/>
                </a:ext>
              </a:extLst>
            </p:cNvPr>
            <p:cNvSpPr txBox="1"/>
            <p:nvPr/>
          </p:nvSpPr>
          <p:spPr>
            <a:xfrm>
              <a:off x="1220491" y="2374687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25</a:t>
              </a:r>
            </a:p>
          </p:txBody>
        </p:sp>
        <p:sp>
          <p:nvSpPr>
            <p:cNvPr id="98" name="ZoneTexte 97">
              <a:extLst>
                <a:ext uri="{FF2B5EF4-FFF2-40B4-BE49-F238E27FC236}">
                  <a16:creationId xmlns:a16="http://schemas.microsoft.com/office/drawing/2014/main" id="{420E48D8-C526-CD20-D2D7-CA55629914CA}"/>
                </a:ext>
              </a:extLst>
            </p:cNvPr>
            <p:cNvSpPr txBox="1"/>
            <p:nvPr/>
          </p:nvSpPr>
          <p:spPr>
            <a:xfrm>
              <a:off x="1220491" y="2627504"/>
              <a:ext cx="263471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99" name="ZoneTexte 98">
              <a:extLst>
                <a:ext uri="{FF2B5EF4-FFF2-40B4-BE49-F238E27FC236}">
                  <a16:creationId xmlns:a16="http://schemas.microsoft.com/office/drawing/2014/main" id="{4809C5D9-0A81-018D-2513-7C7FFBFED072}"/>
                </a:ext>
              </a:extLst>
            </p:cNvPr>
            <p:cNvSpPr txBox="1"/>
            <p:nvPr/>
          </p:nvSpPr>
          <p:spPr>
            <a:xfrm>
              <a:off x="1609105" y="2202245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18.4%</a:t>
              </a:r>
            </a:p>
          </p:txBody>
        </p:sp>
        <p:sp>
          <p:nvSpPr>
            <p:cNvPr id="100" name="ZoneTexte 99">
              <a:extLst>
                <a:ext uri="{FF2B5EF4-FFF2-40B4-BE49-F238E27FC236}">
                  <a16:creationId xmlns:a16="http://schemas.microsoft.com/office/drawing/2014/main" id="{079545AD-1360-6846-06EA-E8AEFC0FEFF9}"/>
                </a:ext>
              </a:extLst>
            </p:cNvPr>
            <p:cNvSpPr txBox="1"/>
            <p:nvPr/>
          </p:nvSpPr>
          <p:spPr>
            <a:xfrm>
              <a:off x="2274123" y="2202245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17.3%</a:t>
              </a:r>
            </a:p>
          </p:txBody>
        </p:sp>
        <p:sp>
          <p:nvSpPr>
            <p:cNvPr id="101" name="ZoneTexte 100">
              <a:extLst>
                <a:ext uri="{FF2B5EF4-FFF2-40B4-BE49-F238E27FC236}">
                  <a16:creationId xmlns:a16="http://schemas.microsoft.com/office/drawing/2014/main" id="{E13EE2C0-1C50-4EAF-BABD-EA7425D9DB68}"/>
                </a:ext>
              </a:extLst>
            </p:cNvPr>
            <p:cNvSpPr txBox="1"/>
            <p:nvPr/>
          </p:nvSpPr>
          <p:spPr>
            <a:xfrm>
              <a:off x="2939141" y="2202245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18.0%</a:t>
              </a:r>
            </a:p>
          </p:txBody>
        </p:sp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256A837C-E684-B8C7-6C54-5836D1CC890F}"/>
                </a:ext>
              </a:extLst>
            </p:cNvPr>
            <p:cNvSpPr txBox="1"/>
            <p:nvPr/>
          </p:nvSpPr>
          <p:spPr>
            <a:xfrm>
              <a:off x="3604159" y="2202245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18.0%</a:t>
              </a:r>
            </a:p>
          </p:txBody>
        </p:sp>
        <p:sp>
          <p:nvSpPr>
            <p:cNvPr id="103" name="ZoneTexte 102">
              <a:extLst>
                <a:ext uri="{FF2B5EF4-FFF2-40B4-BE49-F238E27FC236}">
                  <a16:creationId xmlns:a16="http://schemas.microsoft.com/office/drawing/2014/main" id="{D98CB9FD-EC30-7E79-412B-881FE82B7629}"/>
                </a:ext>
              </a:extLst>
            </p:cNvPr>
            <p:cNvSpPr txBox="1"/>
            <p:nvPr/>
          </p:nvSpPr>
          <p:spPr>
            <a:xfrm>
              <a:off x="4269177" y="2284078"/>
              <a:ext cx="59970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8.5%</a:t>
              </a:r>
            </a:p>
          </p:txBody>
        </p:sp>
        <p:sp>
          <p:nvSpPr>
            <p:cNvPr id="104" name="ZoneTexte 103">
              <a:extLst>
                <a:ext uri="{FF2B5EF4-FFF2-40B4-BE49-F238E27FC236}">
                  <a16:creationId xmlns:a16="http://schemas.microsoft.com/office/drawing/2014/main" id="{20BA435B-EA3B-3828-F768-11C09397CA90}"/>
                </a:ext>
              </a:extLst>
            </p:cNvPr>
            <p:cNvSpPr txBox="1"/>
            <p:nvPr/>
          </p:nvSpPr>
          <p:spPr>
            <a:xfrm>
              <a:off x="4898570" y="2284078"/>
              <a:ext cx="670958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8.9%</a:t>
              </a:r>
            </a:p>
          </p:txBody>
        </p:sp>
        <p:sp>
          <p:nvSpPr>
            <p:cNvPr id="105" name="ZoneTexte 104">
              <a:extLst>
                <a:ext uri="{FF2B5EF4-FFF2-40B4-BE49-F238E27FC236}">
                  <a16:creationId xmlns:a16="http://schemas.microsoft.com/office/drawing/2014/main" id="{9A58459B-E69B-8CB8-ACF2-AC2C82850E29}"/>
                </a:ext>
              </a:extLst>
            </p:cNvPr>
            <p:cNvSpPr txBox="1"/>
            <p:nvPr/>
          </p:nvSpPr>
          <p:spPr>
            <a:xfrm>
              <a:off x="1609105" y="2496769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71</a:t>
              </a:r>
            </a:p>
          </p:txBody>
        </p:sp>
        <p:sp>
          <p:nvSpPr>
            <p:cNvPr id="106" name="ZoneTexte 105">
              <a:extLst>
                <a:ext uri="{FF2B5EF4-FFF2-40B4-BE49-F238E27FC236}">
                  <a16:creationId xmlns:a16="http://schemas.microsoft.com/office/drawing/2014/main" id="{190DC11B-0B14-207F-4CE3-24660159F576}"/>
                </a:ext>
              </a:extLst>
            </p:cNvPr>
            <p:cNvSpPr txBox="1"/>
            <p:nvPr/>
          </p:nvSpPr>
          <p:spPr>
            <a:xfrm>
              <a:off x="2274123" y="2496769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19</a:t>
              </a:r>
            </a:p>
          </p:txBody>
        </p:sp>
        <p:sp>
          <p:nvSpPr>
            <p:cNvPr id="107" name="ZoneTexte 106">
              <a:extLst>
                <a:ext uri="{FF2B5EF4-FFF2-40B4-BE49-F238E27FC236}">
                  <a16:creationId xmlns:a16="http://schemas.microsoft.com/office/drawing/2014/main" id="{ED2F5A67-DFA5-9A6B-9A61-E110960C9BD5}"/>
                </a:ext>
              </a:extLst>
            </p:cNvPr>
            <p:cNvSpPr txBox="1"/>
            <p:nvPr/>
          </p:nvSpPr>
          <p:spPr>
            <a:xfrm>
              <a:off x="2939141" y="2496769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37</a:t>
              </a:r>
            </a:p>
          </p:txBody>
        </p:sp>
        <p:sp>
          <p:nvSpPr>
            <p:cNvPr id="108" name="ZoneTexte 107">
              <a:extLst>
                <a:ext uri="{FF2B5EF4-FFF2-40B4-BE49-F238E27FC236}">
                  <a16:creationId xmlns:a16="http://schemas.microsoft.com/office/drawing/2014/main" id="{38BBA9FF-C594-4D5A-D73E-E50AA142C95A}"/>
                </a:ext>
              </a:extLst>
            </p:cNvPr>
            <p:cNvSpPr txBox="1"/>
            <p:nvPr/>
          </p:nvSpPr>
          <p:spPr>
            <a:xfrm>
              <a:off x="3604159" y="2496769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29</a:t>
              </a:r>
            </a:p>
          </p:txBody>
        </p:sp>
        <p:sp>
          <p:nvSpPr>
            <p:cNvPr id="109" name="ZoneTexte 108">
              <a:extLst>
                <a:ext uri="{FF2B5EF4-FFF2-40B4-BE49-F238E27FC236}">
                  <a16:creationId xmlns:a16="http://schemas.microsoft.com/office/drawing/2014/main" id="{C9E242DA-578B-F80B-D02F-1293886B6A18}"/>
                </a:ext>
              </a:extLst>
            </p:cNvPr>
            <p:cNvSpPr txBox="1"/>
            <p:nvPr/>
          </p:nvSpPr>
          <p:spPr>
            <a:xfrm>
              <a:off x="4269177" y="2543023"/>
              <a:ext cx="59970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</a:t>
              </a:r>
            </a:p>
          </p:txBody>
        </p:sp>
        <p:sp>
          <p:nvSpPr>
            <p:cNvPr id="110" name="ZoneTexte 109">
              <a:extLst>
                <a:ext uri="{FF2B5EF4-FFF2-40B4-BE49-F238E27FC236}">
                  <a16:creationId xmlns:a16="http://schemas.microsoft.com/office/drawing/2014/main" id="{A1319AE3-814E-4B3D-C577-6BA25E1806A9}"/>
                </a:ext>
              </a:extLst>
            </p:cNvPr>
            <p:cNvSpPr txBox="1"/>
            <p:nvPr/>
          </p:nvSpPr>
          <p:spPr>
            <a:xfrm>
              <a:off x="4898570" y="2543023"/>
              <a:ext cx="670958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13</a:t>
              </a:r>
            </a:p>
          </p:txBody>
        </p:sp>
        <p:sp>
          <p:nvSpPr>
            <p:cNvPr id="111" name="ZoneTexte 110">
              <a:extLst>
                <a:ext uri="{FF2B5EF4-FFF2-40B4-BE49-F238E27FC236}">
                  <a16:creationId xmlns:a16="http://schemas.microsoft.com/office/drawing/2014/main" id="{ACE70BAE-9D0E-8F4F-1042-33F8D7C32D32}"/>
                </a:ext>
              </a:extLst>
            </p:cNvPr>
            <p:cNvSpPr txBox="1"/>
            <p:nvPr/>
          </p:nvSpPr>
          <p:spPr>
            <a:xfrm rot="16200000">
              <a:off x="508065" y="1961918"/>
              <a:ext cx="121109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Cohorte annotée (%)</a:t>
              </a:r>
            </a:p>
          </p:txBody>
        </p:sp>
      </p:grpSp>
      <p:grpSp>
        <p:nvGrpSpPr>
          <p:cNvPr id="166" name="Groupe 165">
            <a:extLst>
              <a:ext uri="{FF2B5EF4-FFF2-40B4-BE49-F238E27FC236}">
                <a16:creationId xmlns:a16="http://schemas.microsoft.com/office/drawing/2014/main" id="{86D1260D-DB0F-9DFD-019A-FAB2C83FEAF7}"/>
              </a:ext>
            </a:extLst>
          </p:cNvPr>
          <p:cNvGrpSpPr/>
          <p:nvPr/>
        </p:nvGrpSpPr>
        <p:grpSpPr>
          <a:xfrm>
            <a:off x="6406074" y="1170733"/>
            <a:ext cx="5420849" cy="3166805"/>
            <a:chOff x="6406074" y="1170733"/>
            <a:chExt cx="5420849" cy="3166805"/>
          </a:xfrm>
        </p:grpSpPr>
        <p:sp>
          <p:nvSpPr>
            <p:cNvPr id="24" name="Rectangle à coins arrondis 33">
              <a:extLst>
                <a:ext uri="{FF2B5EF4-FFF2-40B4-BE49-F238E27FC236}">
                  <a16:creationId xmlns:a16="http://schemas.microsoft.com/office/drawing/2014/main" id="{216DFC95-5BC9-E8FF-1D2C-00912D45F548}"/>
                </a:ext>
              </a:extLst>
            </p:cNvPr>
            <p:cNvSpPr/>
            <p:nvPr/>
          </p:nvSpPr>
          <p:spPr>
            <a:xfrm>
              <a:off x="6406074" y="1296545"/>
              <a:ext cx="5420849" cy="3040993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ZoneTexte 125">
              <a:extLst>
                <a:ext uri="{FF2B5EF4-FFF2-40B4-BE49-F238E27FC236}">
                  <a16:creationId xmlns:a16="http://schemas.microsoft.com/office/drawing/2014/main" id="{EE7ED147-4586-E37A-D740-118FC557A98A}"/>
                </a:ext>
              </a:extLst>
            </p:cNvPr>
            <p:cNvSpPr txBox="1"/>
            <p:nvPr/>
          </p:nvSpPr>
          <p:spPr>
            <a:xfrm>
              <a:off x="6544575" y="1170733"/>
              <a:ext cx="2992617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MRD </a:t>
              </a:r>
              <a:r>
                <a:rPr kumimoji="0" 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window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(2-8 semaines), (n=154)</a:t>
              </a:r>
            </a:p>
          </p:txBody>
        </p:sp>
        <p:sp>
          <p:nvSpPr>
            <p:cNvPr id="127" name="ZoneTexte 126">
              <a:extLst>
                <a:ext uri="{FF2B5EF4-FFF2-40B4-BE49-F238E27FC236}">
                  <a16:creationId xmlns:a16="http://schemas.microsoft.com/office/drawing/2014/main" id="{076ABAAD-6154-1BCE-0E89-A82BD6FAE72B}"/>
                </a:ext>
              </a:extLst>
            </p:cNvPr>
            <p:cNvSpPr txBox="1"/>
            <p:nvPr/>
          </p:nvSpPr>
          <p:spPr>
            <a:xfrm>
              <a:off x="6544575" y="1408477"/>
              <a:ext cx="299261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Recurrence-free survival</a:t>
              </a:r>
            </a:p>
          </p:txBody>
        </p:sp>
        <p:grpSp>
          <p:nvGrpSpPr>
            <p:cNvPr id="158" name="Groupe 157">
              <a:extLst>
                <a:ext uri="{FF2B5EF4-FFF2-40B4-BE49-F238E27FC236}">
                  <a16:creationId xmlns:a16="http://schemas.microsoft.com/office/drawing/2014/main" id="{822D2CF5-EE20-F60A-D660-E32706A16897}"/>
                </a:ext>
              </a:extLst>
            </p:cNvPr>
            <p:cNvGrpSpPr/>
            <p:nvPr/>
          </p:nvGrpSpPr>
          <p:grpSpPr>
            <a:xfrm>
              <a:off x="6502812" y="1663556"/>
              <a:ext cx="5064347" cy="2633817"/>
              <a:chOff x="997220" y="1636817"/>
              <a:chExt cx="5064347" cy="3287715"/>
            </a:xfrm>
          </p:grpSpPr>
          <p:sp>
            <p:nvSpPr>
              <p:cNvPr id="128" name="Forme libre 127">
                <a:extLst>
                  <a:ext uri="{FF2B5EF4-FFF2-40B4-BE49-F238E27FC236}">
                    <a16:creationId xmlns:a16="http://schemas.microsoft.com/office/drawing/2014/main" id="{CFC9C948-E8C5-AC58-4FCB-3F3D00CD29E3}"/>
                  </a:ext>
                </a:extLst>
              </p:cNvPr>
              <p:cNvSpPr/>
              <p:nvPr/>
            </p:nvSpPr>
            <p:spPr>
              <a:xfrm>
                <a:off x="1417016" y="1713743"/>
                <a:ext cx="4644551" cy="2101303"/>
              </a:xfrm>
              <a:custGeom>
                <a:avLst/>
                <a:gdLst>
                  <a:gd name="connsiteX0" fmla="*/ 0 w 4148106"/>
                  <a:gd name="connsiteY0" fmla="*/ 0 h 2101303"/>
                  <a:gd name="connsiteX1" fmla="*/ 0 w 4148106"/>
                  <a:gd name="connsiteY1" fmla="*/ 2101303 h 2101303"/>
                  <a:gd name="connsiteX2" fmla="*/ 163502 w 4148106"/>
                  <a:gd name="connsiteY2" fmla="*/ 2101303 h 2101303"/>
                  <a:gd name="connsiteX3" fmla="*/ 4148106 w 4148106"/>
                  <a:gd name="connsiteY3" fmla="*/ 2101303 h 210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8106" h="2101303">
                    <a:moveTo>
                      <a:pt x="0" y="0"/>
                    </a:moveTo>
                    <a:lnTo>
                      <a:pt x="0" y="2101303"/>
                    </a:lnTo>
                    <a:lnTo>
                      <a:pt x="163502" y="2101303"/>
                    </a:lnTo>
                    <a:lnTo>
                      <a:pt x="4148106" y="2101303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9" name="ZoneTexte 128">
                <a:extLst>
                  <a:ext uri="{FF2B5EF4-FFF2-40B4-BE49-F238E27FC236}">
                    <a16:creationId xmlns:a16="http://schemas.microsoft.com/office/drawing/2014/main" id="{4CA53FD4-1796-BB41-F24B-7802A4640122}"/>
                  </a:ext>
                </a:extLst>
              </p:cNvPr>
              <p:cNvSpPr txBox="1"/>
              <p:nvPr/>
            </p:nvSpPr>
            <p:spPr>
              <a:xfrm>
                <a:off x="997220" y="1693765"/>
                <a:ext cx="447559" cy="316956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1.00</a:t>
                </a:r>
              </a:p>
            </p:txBody>
          </p:sp>
          <p:sp>
            <p:nvSpPr>
              <p:cNvPr id="130" name="ZoneTexte 129">
                <a:extLst>
                  <a:ext uri="{FF2B5EF4-FFF2-40B4-BE49-F238E27FC236}">
                    <a16:creationId xmlns:a16="http://schemas.microsoft.com/office/drawing/2014/main" id="{FC2A4FF2-606C-86D9-CF4B-11CEB6D38A84}"/>
                  </a:ext>
                </a:extLst>
              </p:cNvPr>
              <p:cNvSpPr txBox="1"/>
              <p:nvPr/>
            </p:nvSpPr>
            <p:spPr>
              <a:xfrm>
                <a:off x="997220" y="2187712"/>
                <a:ext cx="447559" cy="316956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0.75</a:t>
                </a:r>
              </a:p>
            </p:txBody>
          </p:sp>
          <p:sp>
            <p:nvSpPr>
              <p:cNvPr id="131" name="ZoneTexte 130">
                <a:extLst>
                  <a:ext uri="{FF2B5EF4-FFF2-40B4-BE49-F238E27FC236}">
                    <a16:creationId xmlns:a16="http://schemas.microsoft.com/office/drawing/2014/main" id="{87D821D6-65AA-D42F-46B2-B953767575E2}"/>
                  </a:ext>
                </a:extLst>
              </p:cNvPr>
              <p:cNvSpPr txBox="1"/>
              <p:nvPr/>
            </p:nvSpPr>
            <p:spPr>
              <a:xfrm>
                <a:off x="997220" y="2681658"/>
                <a:ext cx="447559" cy="316956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0.50</a:t>
                </a:r>
              </a:p>
            </p:txBody>
          </p:sp>
          <p:sp>
            <p:nvSpPr>
              <p:cNvPr id="133" name="ZoneTexte 132">
                <a:extLst>
                  <a:ext uri="{FF2B5EF4-FFF2-40B4-BE49-F238E27FC236}">
                    <a16:creationId xmlns:a16="http://schemas.microsoft.com/office/drawing/2014/main" id="{26C5BE3B-2FED-C5DC-C8D3-D07A2E5C558E}"/>
                  </a:ext>
                </a:extLst>
              </p:cNvPr>
              <p:cNvSpPr txBox="1"/>
              <p:nvPr/>
            </p:nvSpPr>
            <p:spPr>
              <a:xfrm>
                <a:off x="997220" y="3175605"/>
                <a:ext cx="447559" cy="316956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0.25</a:t>
                </a:r>
              </a:p>
            </p:txBody>
          </p:sp>
          <p:sp>
            <p:nvSpPr>
              <p:cNvPr id="134" name="ZoneTexte 133">
                <a:extLst>
                  <a:ext uri="{FF2B5EF4-FFF2-40B4-BE49-F238E27FC236}">
                    <a16:creationId xmlns:a16="http://schemas.microsoft.com/office/drawing/2014/main" id="{C5DCADDF-0B40-E33D-906F-C82D10DEC6D5}"/>
                  </a:ext>
                </a:extLst>
              </p:cNvPr>
              <p:cNvSpPr txBox="1"/>
              <p:nvPr/>
            </p:nvSpPr>
            <p:spPr>
              <a:xfrm>
                <a:off x="1181566" y="3669553"/>
                <a:ext cx="263213" cy="301536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135" name="ZoneTexte 134">
                <a:extLst>
                  <a:ext uri="{FF2B5EF4-FFF2-40B4-BE49-F238E27FC236}">
                    <a16:creationId xmlns:a16="http://schemas.microsoft.com/office/drawing/2014/main" id="{ABB6C405-6D8B-D729-4737-77F676A48D26}"/>
                  </a:ext>
                </a:extLst>
              </p:cNvPr>
              <p:cNvSpPr txBox="1"/>
              <p:nvPr/>
            </p:nvSpPr>
            <p:spPr>
              <a:xfrm>
                <a:off x="1294840" y="3813267"/>
                <a:ext cx="260008" cy="292668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136" name="ZoneTexte 135">
                <a:extLst>
                  <a:ext uri="{FF2B5EF4-FFF2-40B4-BE49-F238E27FC236}">
                    <a16:creationId xmlns:a16="http://schemas.microsoft.com/office/drawing/2014/main" id="{A11577A4-D04F-2A80-4E7A-A9CD3B76634A}"/>
                  </a:ext>
                </a:extLst>
              </p:cNvPr>
              <p:cNvSpPr txBox="1"/>
              <p:nvPr/>
            </p:nvSpPr>
            <p:spPr>
              <a:xfrm>
                <a:off x="2279840" y="3813267"/>
                <a:ext cx="410690" cy="292668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250</a:t>
                </a:r>
              </a:p>
            </p:txBody>
          </p:sp>
          <p:sp>
            <p:nvSpPr>
              <p:cNvPr id="137" name="ZoneTexte 136">
                <a:extLst>
                  <a:ext uri="{FF2B5EF4-FFF2-40B4-BE49-F238E27FC236}">
                    <a16:creationId xmlns:a16="http://schemas.microsoft.com/office/drawing/2014/main" id="{2201589D-F6C7-B3A1-B600-02DE70507A1B}"/>
                  </a:ext>
                </a:extLst>
              </p:cNvPr>
              <p:cNvSpPr txBox="1"/>
              <p:nvPr/>
            </p:nvSpPr>
            <p:spPr>
              <a:xfrm>
                <a:off x="3340181" y="3813267"/>
                <a:ext cx="410690" cy="292668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500</a:t>
                </a:r>
              </a:p>
            </p:txBody>
          </p:sp>
          <p:sp>
            <p:nvSpPr>
              <p:cNvPr id="138" name="ZoneTexte 137">
                <a:extLst>
                  <a:ext uri="{FF2B5EF4-FFF2-40B4-BE49-F238E27FC236}">
                    <a16:creationId xmlns:a16="http://schemas.microsoft.com/office/drawing/2014/main" id="{EB567853-3742-4E87-F68A-E565673F5427}"/>
                  </a:ext>
                </a:extLst>
              </p:cNvPr>
              <p:cNvSpPr txBox="1"/>
              <p:nvPr/>
            </p:nvSpPr>
            <p:spPr>
              <a:xfrm>
                <a:off x="5423193" y="3813267"/>
                <a:ext cx="486030" cy="292668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1000</a:t>
                </a:r>
              </a:p>
            </p:txBody>
          </p:sp>
          <p:sp>
            <p:nvSpPr>
              <p:cNvPr id="140" name="ZoneTexte 139">
                <a:extLst>
                  <a:ext uri="{FF2B5EF4-FFF2-40B4-BE49-F238E27FC236}">
                    <a16:creationId xmlns:a16="http://schemas.microsoft.com/office/drawing/2014/main" id="{8981F15B-113A-1E60-E3B2-09E6C131795F}"/>
                  </a:ext>
                </a:extLst>
              </p:cNvPr>
              <p:cNvSpPr txBox="1"/>
              <p:nvPr/>
            </p:nvSpPr>
            <p:spPr>
              <a:xfrm>
                <a:off x="1471280" y="4093047"/>
                <a:ext cx="4535423" cy="26606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Days from surgery</a:t>
                </a:r>
              </a:p>
            </p:txBody>
          </p:sp>
          <p:sp>
            <p:nvSpPr>
              <p:cNvPr id="141" name="ZoneTexte 140">
                <a:extLst>
                  <a:ext uri="{FF2B5EF4-FFF2-40B4-BE49-F238E27FC236}">
                    <a16:creationId xmlns:a16="http://schemas.microsoft.com/office/drawing/2014/main" id="{F070D988-DA82-5B71-AF44-540251E9BD1E}"/>
                  </a:ext>
                </a:extLst>
              </p:cNvPr>
              <p:cNvSpPr txBox="1"/>
              <p:nvPr/>
            </p:nvSpPr>
            <p:spPr>
              <a:xfrm>
                <a:off x="1489640" y="3016177"/>
                <a:ext cx="1790875" cy="720353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Récidive pendant le suivi</a:t>
                </a:r>
                <a:b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ctDNA- : </a:t>
                </a: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2258B0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5.8% </a:t>
                </a: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2258B0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(7/120)</a:t>
                </a:r>
                <a:b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ctDNA+ : 52.9% </a:t>
                </a: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2258B0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(18/34)</a:t>
                </a:r>
              </a:p>
            </p:txBody>
          </p:sp>
          <p:grpSp>
            <p:nvGrpSpPr>
              <p:cNvPr id="146" name="Groupe 145">
                <a:extLst>
                  <a:ext uri="{FF2B5EF4-FFF2-40B4-BE49-F238E27FC236}">
                    <a16:creationId xmlns:a16="http://schemas.microsoft.com/office/drawing/2014/main" id="{1E364E5B-2DB5-74F7-142B-9884DD77D2F7}"/>
                  </a:ext>
                </a:extLst>
              </p:cNvPr>
              <p:cNvGrpSpPr/>
              <p:nvPr/>
            </p:nvGrpSpPr>
            <p:grpSpPr>
              <a:xfrm>
                <a:off x="1205072" y="4348249"/>
                <a:ext cx="4595947" cy="576283"/>
                <a:chOff x="1205072" y="4451052"/>
                <a:chExt cx="4595947" cy="576283"/>
              </a:xfrm>
            </p:grpSpPr>
            <p:sp>
              <p:nvSpPr>
                <p:cNvPr id="147" name="ZoneTexte 146">
                  <a:extLst>
                    <a:ext uri="{FF2B5EF4-FFF2-40B4-BE49-F238E27FC236}">
                      <a16:creationId xmlns:a16="http://schemas.microsoft.com/office/drawing/2014/main" id="{215D3E8A-D252-E39B-9B95-4D5F4F3CE89F}"/>
                    </a:ext>
                  </a:extLst>
                </p:cNvPr>
                <p:cNvSpPr txBox="1"/>
                <p:nvPr/>
              </p:nvSpPr>
              <p:spPr>
                <a:xfrm>
                  <a:off x="1205072" y="4451052"/>
                  <a:ext cx="439544" cy="576283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60000"/>
                          <a:lumOff val="40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7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34</a:t>
                  </a:r>
                </a:p>
              </p:txBody>
            </p:sp>
            <p:sp>
              <p:nvSpPr>
                <p:cNvPr id="148" name="ZoneTexte 147">
                  <a:extLst>
                    <a:ext uri="{FF2B5EF4-FFF2-40B4-BE49-F238E27FC236}">
                      <a16:creationId xmlns:a16="http://schemas.microsoft.com/office/drawing/2014/main" id="{DAAA1CAE-C61A-096C-0E75-F09BAC33A0C0}"/>
                    </a:ext>
                  </a:extLst>
                </p:cNvPr>
                <p:cNvSpPr txBox="1"/>
                <p:nvPr/>
              </p:nvSpPr>
              <p:spPr>
                <a:xfrm>
                  <a:off x="2257177" y="4451052"/>
                  <a:ext cx="439544" cy="576283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60000"/>
                          <a:lumOff val="40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108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7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149" name="ZoneTexte 148">
                  <a:extLst>
                    <a:ext uri="{FF2B5EF4-FFF2-40B4-BE49-F238E27FC236}">
                      <a16:creationId xmlns:a16="http://schemas.microsoft.com/office/drawing/2014/main" id="{31AA07B4-9AD7-6FE4-3E6D-3FA3E377CF8B}"/>
                    </a:ext>
                  </a:extLst>
                </p:cNvPr>
                <p:cNvSpPr txBox="1"/>
                <p:nvPr/>
              </p:nvSpPr>
              <p:spPr>
                <a:xfrm>
                  <a:off x="4436930" y="4451052"/>
                  <a:ext cx="354585" cy="576283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60000"/>
                          <a:lumOff val="40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7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</a:t>
                  </a:r>
                </a:p>
              </p:txBody>
            </p:sp>
            <p:sp>
              <p:nvSpPr>
                <p:cNvPr id="150" name="ZoneTexte 149">
                  <a:extLst>
                    <a:ext uri="{FF2B5EF4-FFF2-40B4-BE49-F238E27FC236}">
                      <a16:creationId xmlns:a16="http://schemas.microsoft.com/office/drawing/2014/main" id="{73D4CF3B-9EFD-4E53-BBF9-D11FF9D18733}"/>
                    </a:ext>
                  </a:extLst>
                </p:cNvPr>
                <p:cNvSpPr txBox="1"/>
                <p:nvPr/>
              </p:nvSpPr>
              <p:spPr>
                <a:xfrm>
                  <a:off x="5531393" y="4451052"/>
                  <a:ext cx="269626" cy="576283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60000"/>
                          <a:lumOff val="40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  <a:b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7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</a:b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7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60" name="ZoneTexte 159">
                  <a:extLst>
                    <a:ext uri="{FF2B5EF4-FFF2-40B4-BE49-F238E27FC236}">
                      <a16:creationId xmlns:a16="http://schemas.microsoft.com/office/drawing/2014/main" id="{C59BB632-559D-35A2-C985-B59328FB9A0E}"/>
                    </a:ext>
                  </a:extLst>
                </p:cNvPr>
                <p:cNvSpPr txBox="1"/>
                <p:nvPr/>
              </p:nvSpPr>
              <p:spPr>
                <a:xfrm>
                  <a:off x="3378648" y="4451052"/>
                  <a:ext cx="354585" cy="576283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60000"/>
                          <a:lumOff val="40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>
                          <a:lumMod val="7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</a:t>
                  </a:r>
                </a:p>
              </p:txBody>
            </p:sp>
          </p:grpSp>
          <p:sp>
            <p:nvSpPr>
              <p:cNvPr id="159" name="ZoneTexte 158">
                <a:extLst>
                  <a:ext uri="{FF2B5EF4-FFF2-40B4-BE49-F238E27FC236}">
                    <a16:creationId xmlns:a16="http://schemas.microsoft.com/office/drawing/2014/main" id="{AE994F34-5280-B19F-7F2F-C1A079183DC4}"/>
                  </a:ext>
                </a:extLst>
              </p:cNvPr>
              <p:cNvSpPr txBox="1"/>
              <p:nvPr/>
            </p:nvSpPr>
            <p:spPr>
              <a:xfrm>
                <a:off x="4400522" y="3813267"/>
                <a:ext cx="410690" cy="292668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750</a:t>
                </a:r>
              </a:p>
            </p:txBody>
          </p:sp>
          <p:sp>
            <p:nvSpPr>
              <p:cNvPr id="163" name="ZoneTexte 162">
                <a:extLst>
                  <a:ext uri="{FF2B5EF4-FFF2-40B4-BE49-F238E27FC236}">
                    <a16:creationId xmlns:a16="http://schemas.microsoft.com/office/drawing/2014/main" id="{BCACD71B-2BCC-6885-5EF4-E93BA8CC314F}"/>
                  </a:ext>
                </a:extLst>
              </p:cNvPr>
              <p:cNvSpPr txBox="1"/>
              <p:nvPr/>
            </p:nvSpPr>
            <p:spPr>
              <a:xfrm>
                <a:off x="4944041" y="2726011"/>
                <a:ext cx="742511" cy="345770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ctDNA+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ZoneTexte 163">
                <a:extLst>
                  <a:ext uri="{FF2B5EF4-FFF2-40B4-BE49-F238E27FC236}">
                    <a16:creationId xmlns:a16="http://schemas.microsoft.com/office/drawing/2014/main" id="{17924843-002F-FCAF-5744-0CB2A45EC26F}"/>
                  </a:ext>
                </a:extLst>
              </p:cNvPr>
              <p:cNvSpPr txBox="1"/>
              <p:nvPr/>
            </p:nvSpPr>
            <p:spPr>
              <a:xfrm>
                <a:off x="5254818" y="1636817"/>
                <a:ext cx="704039" cy="345770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ctDNA-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2258B0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ZoneTexte 164">
                <a:extLst>
                  <a:ext uri="{FF2B5EF4-FFF2-40B4-BE49-F238E27FC236}">
                    <a16:creationId xmlns:a16="http://schemas.microsoft.com/office/drawing/2014/main" id="{81869717-25B0-51A0-45A6-DD833CBC094C}"/>
                  </a:ext>
                </a:extLst>
              </p:cNvPr>
              <p:cNvSpPr txBox="1"/>
              <p:nvPr/>
            </p:nvSpPr>
            <p:spPr>
              <a:xfrm>
                <a:off x="2910723" y="2198273"/>
                <a:ext cx="2186817" cy="576283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HR = 14.1 [95% CI: 5.8-34.0]</a:t>
                </a:r>
                <a:b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fr-FR" sz="12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p&lt;0.0001</a:t>
                </a:r>
              </a:p>
            </p:txBody>
          </p:sp>
        </p:grpSp>
        <p:sp>
          <p:nvSpPr>
            <p:cNvPr id="161" name="Forme libre 160">
              <a:extLst>
                <a:ext uri="{FF2B5EF4-FFF2-40B4-BE49-F238E27FC236}">
                  <a16:creationId xmlns:a16="http://schemas.microsoft.com/office/drawing/2014/main" id="{BDADB2CC-D288-33E5-5081-3B58622A0245}"/>
                </a:ext>
              </a:extLst>
            </p:cNvPr>
            <p:cNvSpPr/>
            <p:nvPr/>
          </p:nvSpPr>
          <p:spPr>
            <a:xfrm>
              <a:off x="6974541" y="1840753"/>
              <a:ext cx="4195483" cy="113553"/>
            </a:xfrm>
            <a:custGeom>
              <a:avLst/>
              <a:gdLst>
                <a:gd name="connsiteX0" fmla="*/ 0 w 4195483"/>
                <a:gd name="connsiteY0" fmla="*/ 0 h 113553"/>
                <a:gd name="connsiteX1" fmla="*/ 0 w 4195483"/>
                <a:gd name="connsiteY1" fmla="*/ 0 h 113553"/>
                <a:gd name="connsiteX2" fmla="*/ 53788 w 4195483"/>
                <a:gd name="connsiteY2" fmla="*/ 5976 h 113553"/>
                <a:gd name="connsiteX3" fmla="*/ 245035 w 4195483"/>
                <a:gd name="connsiteY3" fmla="*/ 11953 h 113553"/>
                <a:gd name="connsiteX4" fmla="*/ 609600 w 4195483"/>
                <a:gd name="connsiteY4" fmla="*/ 23906 h 113553"/>
                <a:gd name="connsiteX5" fmla="*/ 794871 w 4195483"/>
                <a:gd name="connsiteY5" fmla="*/ 47812 h 113553"/>
                <a:gd name="connsiteX6" fmla="*/ 1284941 w 4195483"/>
                <a:gd name="connsiteY6" fmla="*/ 53788 h 113553"/>
                <a:gd name="connsiteX7" fmla="*/ 1547906 w 4195483"/>
                <a:gd name="connsiteY7" fmla="*/ 65741 h 113553"/>
                <a:gd name="connsiteX8" fmla="*/ 1547906 w 4195483"/>
                <a:gd name="connsiteY8" fmla="*/ 65741 h 113553"/>
                <a:gd name="connsiteX9" fmla="*/ 1715247 w 4195483"/>
                <a:gd name="connsiteY9" fmla="*/ 89647 h 113553"/>
                <a:gd name="connsiteX10" fmla="*/ 1715247 w 4195483"/>
                <a:gd name="connsiteY10" fmla="*/ 89647 h 113553"/>
                <a:gd name="connsiteX11" fmla="*/ 4195483 w 4195483"/>
                <a:gd name="connsiteY11" fmla="*/ 113553 h 11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5483" h="113553">
                  <a:moveTo>
                    <a:pt x="0" y="0"/>
                  </a:moveTo>
                  <a:lnTo>
                    <a:pt x="0" y="0"/>
                  </a:lnTo>
                  <a:cubicBezTo>
                    <a:pt x="17929" y="1992"/>
                    <a:pt x="35770" y="5097"/>
                    <a:pt x="53788" y="5976"/>
                  </a:cubicBezTo>
                  <a:cubicBezTo>
                    <a:pt x="117492" y="9084"/>
                    <a:pt x="245035" y="11953"/>
                    <a:pt x="245035" y="11953"/>
                  </a:cubicBezTo>
                  <a:lnTo>
                    <a:pt x="609600" y="23906"/>
                  </a:lnTo>
                  <a:lnTo>
                    <a:pt x="794871" y="47812"/>
                  </a:lnTo>
                  <a:lnTo>
                    <a:pt x="1284941" y="53788"/>
                  </a:lnTo>
                  <a:lnTo>
                    <a:pt x="1547906" y="65741"/>
                  </a:lnTo>
                  <a:lnTo>
                    <a:pt x="1547906" y="65741"/>
                  </a:lnTo>
                  <a:lnTo>
                    <a:pt x="1715247" y="89647"/>
                  </a:lnTo>
                  <a:lnTo>
                    <a:pt x="1715247" y="89647"/>
                  </a:lnTo>
                  <a:lnTo>
                    <a:pt x="4195483" y="113553"/>
                  </a:lnTo>
                </a:path>
              </a:pathLst>
            </a:cu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Forme libre 161">
              <a:extLst>
                <a:ext uri="{FF2B5EF4-FFF2-40B4-BE49-F238E27FC236}">
                  <a16:creationId xmlns:a16="http://schemas.microsoft.com/office/drawing/2014/main" id="{EA823582-0764-5E56-C615-8C92A8C43F2F}"/>
                </a:ext>
              </a:extLst>
            </p:cNvPr>
            <p:cNvSpPr/>
            <p:nvPr/>
          </p:nvSpPr>
          <p:spPr>
            <a:xfrm>
              <a:off x="6980518" y="1846729"/>
              <a:ext cx="3645647" cy="992095"/>
            </a:xfrm>
            <a:custGeom>
              <a:avLst/>
              <a:gdLst>
                <a:gd name="connsiteX0" fmla="*/ 0 w 3645647"/>
                <a:gd name="connsiteY0" fmla="*/ 0 h 992095"/>
                <a:gd name="connsiteX1" fmla="*/ 0 w 3645647"/>
                <a:gd name="connsiteY1" fmla="*/ 0 h 992095"/>
                <a:gd name="connsiteX2" fmla="*/ 29882 w 3645647"/>
                <a:gd name="connsiteY2" fmla="*/ 41836 h 992095"/>
                <a:gd name="connsiteX3" fmla="*/ 35858 w 3645647"/>
                <a:gd name="connsiteY3" fmla="*/ 59765 h 992095"/>
                <a:gd name="connsiteX4" fmla="*/ 59764 w 3645647"/>
                <a:gd name="connsiteY4" fmla="*/ 95624 h 992095"/>
                <a:gd name="connsiteX5" fmla="*/ 83670 w 3645647"/>
                <a:gd name="connsiteY5" fmla="*/ 131483 h 992095"/>
                <a:gd name="connsiteX6" fmla="*/ 95623 w 3645647"/>
                <a:gd name="connsiteY6" fmla="*/ 167342 h 992095"/>
                <a:gd name="connsiteX7" fmla="*/ 131482 w 3645647"/>
                <a:gd name="connsiteY7" fmla="*/ 191247 h 992095"/>
                <a:gd name="connsiteX8" fmla="*/ 143435 w 3645647"/>
                <a:gd name="connsiteY8" fmla="*/ 227106 h 992095"/>
                <a:gd name="connsiteX9" fmla="*/ 149411 w 3645647"/>
                <a:gd name="connsiteY9" fmla="*/ 322730 h 992095"/>
                <a:gd name="connsiteX10" fmla="*/ 149411 w 3645647"/>
                <a:gd name="connsiteY10" fmla="*/ 322730 h 992095"/>
                <a:gd name="connsiteX11" fmla="*/ 149411 w 3645647"/>
                <a:gd name="connsiteY11" fmla="*/ 370542 h 992095"/>
                <a:gd name="connsiteX12" fmla="*/ 537882 w 3645647"/>
                <a:gd name="connsiteY12" fmla="*/ 370542 h 992095"/>
                <a:gd name="connsiteX13" fmla="*/ 537882 w 3645647"/>
                <a:gd name="connsiteY13" fmla="*/ 418353 h 992095"/>
                <a:gd name="connsiteX14" fmla="*/ 764988 w 3645647"/>
                <a:gd name="connsiteY14" fmla="*/ 418353 h 992095"/>
                <a:gd name="connsiteX15" fmla="*/ 764988 w 3645647"/>
                <a:gd name="connsiteY15" fmla="*/ 472142 h 992095"/>
                <a:gd name="connsiteX16" fmla="*/ 842682 w 3645647"/>
                <a:gd name="connsiteY16" fmla="*/ 472142 h 992095"/>
                <a:gd name="connsiteX17" fmla="*/ 842682 w 3645647"/>
                <a:gd name="connsiteY17" fmla="*/ 525930 h 992095"/>
                <a:gd name="connsiteX18" fmla="*/ 914400 w 3645647"/>
                <a:gd name="connsiteY18" fmla="*/ 525930 h 992095"/>
                <a:gd name="connsiteX19" fmla="*/ 914400 w 3645647"/>
                <a:gd name="connsiteY19" fmla="*/ 627530 h 992095"/>
                <a:gd name="connsiteX20" fmla="*/ 1075764 w 3645647"/>
                <a:gd name="connsiteY20" fmla="*/ 627530 h 992095"/>
                <a:gd name="connsiteX21" fmla="*/ 1075764 w 3645647"/>
                <a:gd name="connsiteY21" fmla="*/ 687295 h 992095"/>
                <a:gd name="connsiteX22" fmla="*/ 1410447 w 3645647"/>
                <a:gd name="connsiteY22" fmla="*/ 687295 h 992095"/>
                <a:gd name="connsiteX23" fmla="*/ 1410447 w 3645647"/>
                <a:gd name="connsiteY23" fmla="*/ 747059 h 992095"/>
                <a:gd name="connsiteX24" fmla="*/ 1643529 w 3645647"/>
                <a:gd name="connsiteY24" fmla="*/ 747059 h 992095"/>
                <a:gd name="connsiteX25" fmla="*/ 1643529 w 3645647"/>
                <a:gd name="connsiteY25" fmla="*/ 824753 h 992095"/>
                <a:gd name="connsiteX26" fmla="*/ 1721223 w 3645647"/>
                <a:gd name="connsiteY26" fmla="*/ 824753 h 992095"/>
                <a:gd name="connsiteX27" fmla="*/ 1721223 w 3645647"/>
                <a:gd name="connsiteY27" fmla="*/ 890495 h 992095"/>
                <a:gd name="connsiteX28" fmla="*/ 1984188 w 3645647"/>
                <a:gd name="connsiteY28" fmla="*/ 890495 h 992095"/>
                <a:gd name="connsiteX29" fmla="*/ 1984188 w 3645647"/>
                <a:gd name="connsiteY29" fmla="*/ 992095 h 992095"/>
                <a:gd name="connsiteX30" fmla="*/ 3645647 w 3645647"/>
                <a:gd name="connsiteY30" fmla="*/ 992095 h 99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45647" h="992095">
                  <a:moveTo>
                    <a:pt x="0" y="0"/>
                  </a:moveTo>
                  <a:lnTo>
                    <a:pt x="0" y="0"/>
                  </a:lnTo>
                  <a:cubicBezTo>
                    <a:pt x="9961" y="13945"/>
                    <a:pt x="21065" y="27141"/>
                    <a:pt x="29882" y="41836"/>
                  </a:cubicBezTo>
                  <a:cubicBezTo>
                    <a:pt x="33123" y="47238"/>
                    <a:pt x="32799" y="54258"/>
                    <a:pt x="35858" y="59765"/>
                  </a:cubicBezTo>
                  <a:cubicBezTo>
                    <a:pt x="42835" y="72323"/>
                    <a:pt x="51795" y="83671"/>
                    <a:pt x="59764" y="95624"/>
                  </a:cubicBezTo>
                  <a:lnTo>
                    <a:pt x="83670" y="131483"/>
                  </a:lnTo>
                  <a:cubicBezTo>
                    <a:pt x="87654" y="143436"/>
                    <a:pt x="85139" y="160353"/>
                    <a:pt x="95623" y="167342"/>
                  </a:cubicBezTo>
                  <a:lnTo>
                    <a:pt x="131482" y="191247"/>
                  </a:lnTo>
                  <a:lnTo>
                    <a:pt x="143435" y="227106"/>
                  </a:lnTo>
                  <a:cubicBezTo>
                    <a:pt x="157600" y="269602"/>
                    <a:pt x="149411" y="238749"/>
                    <a:pt x="149411" y="322730"/>
                  </a:cubicBezTo>
                  <a:lnTo>
                    <a:pt x="149411" y="322730"/>
                  </a:lnTo>
                  <a:lnTo>
                    <a:pt x="149411" y="370542"/>
                  </a:lnTo>
                  <a:lnTo>
                    <a:pt x="537882" y="370542"/>
                  </a:lnTo>
                  <a:lnTo>
                    <a:pt x="537882" y="418353"/>
                  </a:lnTo>
                  <a:lnTo>
                    <a:pt x="764988" y="418353"/>
                  </a:lnTo>
                  <a:lnTo>
                    <a:pt x="764988" y="472142"/>
                  </a:lnTo>
                  <a:lnTo>
                    <a:pt x="842682" y="472142"/>
                  </a:lnTo>
                  <a:lnTo>
                    <a:pt x="842682" y="525930"/>
                  </a:lnTo>
                  <a:lnTo>
                    <a:pt x="914400" y="525930"/>
                  </a:lnTo>
                  <a:lnTo>
                    <a:pt x="914400" y="627530"/>
                  </a:lnTo>
                  <a:lnTo>
                    <a:pt x="1075764" y="627530"/>
                  </a:lnTo>
                  <a:lnTo>
                    <a:pt x="1075764" y="687295"/>
                  </a:lnTo>
                  <a:lnTo>
                    <a:pt x="1410447" y="687295"/>
                  </a:lnTo>
                  <a:lnTo>
                    <a:pt x="1410447" y="747059"/>
                  </a:lnTo>
                  <a:lnTo>
                    <a:pt x="1643529" y="747059"/>
                  </a:lnTo>
                  <a:lnTo>
                    <a:pt x="1643529" y="824753"/>
                  </a:lnTo>
                  <a:lnTo>
                    <a:pt x="1721223" y="824753"/>
                  </a:lnTo>
                  <a:lnTo>
                    <a:pt x="1721223" y="890495"/>
                  </a:lnTo>
                  <a:lnTo>
                    <a:pt x="1984188" y="890495"/>
                  </a:lnTo>
                  <a:lnTo>
                    <a:pt x="1984188" y="992095"/>
                  </a:lnTo>
                  <a:lnTo>
                    <a:pt x="3645647" y="992095"/>
                  </a:lnTo>
                </a:path>
              </a:pathLst>
            </a:custGeom>
            <a:noFill/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09683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1942249"/>
          </a:xfrm>
          <a:prstGeom prst="rect">
            <a:avLst/>
          </a:prstGeom>
        </p:spPr>
        <p:txBody>
          <a:bodyPr/>
          <a:lstStyle/>
          <a:p>
            <a:r>
              <a:rPr lang="en-US" sz="3600" dirty="0" err="1"/>
              <a:t>Détection</a:t>
            </a:r>
            <a:r>
              <a:rPr lang="en-US" sz="3600" dirty="0"/>
              <a:t> de </a:t>
            </a:r>
            <a:r>
              <a:rPr lang="en-US" sz="3600" dirty="0" err="1"/>
              <a:t>l’ADN</a:t>
            </a:r>
            <a:r>
              <a:rPr lang="en-US" sz="3600" dirty="0"/>
              <a:t> tumoral circulant dans le cancer du canal anal </a:t>
            </a:r>
            <a:r>
              <a:rPr lang="en-US" sz="3600" dirty="0" err="1"/>
              <a:t>traité</a:t>
            </a:r>
            <a:r>
              <a:rPr lang="en-US" sz="3600" dirty="0"/>
              <a:t> par </a:t>
            </a:r>
            <a:r>
              <a:rPr lang="en-US" sz="3600" dirty="0" err="1"/>
              <a:t>radiochimiothérapie</a:t>
            </a:r>
            <a:r>
              <a:rPr lang="en-US" sz="3600" dirty="0"/>
              <a:t> : </a:t>
            </a:r>
            <a:br>
              <a:rPr lang="en-US" sz="3600" dirty="0"/>
            </a:br>
            <a:r>
              <a:rPr lang="en-US" sz="3600" dirty="0"/>
              <a:t>Etude </a:t>
            </a:r>
            <a:r>
              <a:rPr lang="en-US" sz="3600" dirty="0" err="1"/>
              <a:t>pilote</a:t>
            </a:r>
            <a:endParaRPr lang="fr-FR" sz="36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86394"/>
            <a:ext cx="1628078" cy="2216373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143871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J. Alvarez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#1</a:t>
            </a:r>
          </a:p>
        </p:txBody>
      </p:sp>
    </p:spTree>
    <p:extLst>
      <p:ext uri="{BB962C8B-B14F-4D97-AF65-F5344CB8AC3E}">
        <p14:creationId xmlns:p14="http://schemas.microsoft.com/office/powerpoint/2010/main" val="1314328576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à coins arrondis 28"/>
          <p:cNvSpPr/>
          <p:nvPr/>
        </p:nvSpPr>
        <p:spPr>
          <a:xfrm>
            <a:off x="1294853" y="1422756"/>
            <a:ext cx="6035629" cy="367450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J. Alvarez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#1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5" y="797485"/>
            <a:ext cx="11800954" cy="582613"/>
          </a:xfrm>
        </p:spPr>
        <p:txBody>
          <a:bodyPr/>
          <a:lstStyle/>
          <a:p>
            <a:r>
              <a:rPr lang="da-DK" dirty="0"/>
              <a:t>Contexte et design : Etude pilote ctDNA et traitement du cancer du canal anal</a:t>
            </a:r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Cancer du rectum et WW </a:t>
            </a:r>
            <a:r>
              <a:rPr lang="fr-FR" b="0" dirty="0"/>
              <a:t>: Impact de l’étalement de la RT</a:t>
            </a:r>
            <a:endParaRPr lang="da-DK" b="0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06148D6E-9E0C-0CC6-9762-47E9439BCEE9}"/>
              </a:ext>
            </a:extLst>
          </p:cNvPr>
          <p:cNvSpPr txBox="1"/>
          <p:nvPr/>
        </p:nvSpPr>
        <p:spPr>
          <a:xfrm>
            <a:off x="1165918" y="5329476"/>
            <a:ext cx="10346528" cy="731039"/>
          </a:xfrm>
          <a:prstGeom prst="rect">
            <a:avLst/>
          </a:prstGeo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>
                <a:srgbClr val="D16923"/>
              </a:buClr>
              <a:buSzPct val="85000"/>
              <a:buFontTx/>
              <a:buNone/>
              <a:tabLst/>
              <a:defRPr/>
            </a:pPr>
            <a:r>
              <a:rPr kumimoji="0" lang="fr-FR" sz="22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Test</a:t>
            </a:r>
            <a:r>
              <a:rPr kumimoji="0" lang="fr-FR" sz="2200" b="1" i="0" u="none" strike="noStrike" kern="1200" cap="none" spc="0" normalizeH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Faisable. </a:t>
            </a:r>
            <a:b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Impact du </a:t>
            </a:r>
            <a:r>
              <a:rPr kumimoji="0" lang="fr-FR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dans la stratégie de traitement du cancer du canal anal a définir.</a:t>
            </a:r>
          </a:p>
        </p:txBody>
      </p:sp>
      <p:sp>
        <p:nvSpPr>
          <p:cNvPr id="7" name="Chevron 6">
            <a:extLst>
              <a:ext uri="{FF2B5EF4-FFF2-40B4-BE49-F238E27FC236}">
                <a16:creationId xmlns:a16="http://schemas.microsoft.com/office/drawing/2014/main" id="{56B9239E-34E3-CBFC-258B-72F333CB476F}"/>
              </a:ext>
            </a:extLst>
          </p:cNvPr>
          <p:cNvSpPr/>
          <p:nvPr/>
        </p:nvSpPr>
        <p:spPr>
          <a:xfrm>
            <a:off x="1097566" y="5485741"/>
            <a:ext cx="197287" cy="209254"/>
          </a:xfrm>
          <a:prstGeom prst="chevron">
            <a:avLst>
              <a:gd name="adj" fmla="val 57121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28" name="Tableau 27"/>
          <p:cNvGraphicFramePr>
            <a:graphicFrameLocks noGrp="1"/>
          </p:cNvGraphicFramePr>
          <p:nvPr/>
        </p:nvGraphicFramePr>
        <p:xfrm>
          <a:off x="7471734" y="1881589"/>
          <a:ext cx="4368459" cy="29596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222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919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5424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7978">
                <a:tc gridSpan="2">
                  <a:txBody>
                    <a:bodyPr/>
                    <a:lstStyle/>
                    <a:p>
                      <a:r>
                        <a:rPr lang="fr-FR" sz="1500" b="0">
                          <a:solidFill>
                            <a:schemeClr val="tx1"/>
                          </a:solidFill>
                        </a:rPr>
                        <a:t>Réponse clinique complète à 3 mois </a:t>
                      </a:r>
                      <a:endParaRPr lang="en-US" sz="1500" b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96</a:t>
                      </a: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7978">
                <a:tc gridSpan="2">
                  <a:txBody>
                    <a:bodyPr/>
                    <a:lstStyle/>
                    <a:p>
                      <a:r>
                        <a:rPr lang="da-DK" sz="1500" b="0">
                          <a:solidFill>
                            <a:schemeClr val="tx1"/>
                          </a:solidFill>
                        </a:rPr>
                        <a:t>Récidive à 1 an </a:t>
                      </a:r>
                      <a:endParaRPr lang="en-US" sz="1500" b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</a:t>
                      </a: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7978">
                <a:tc gridSpan="2">
                  <a:txBody>
                    <a:bodyPr/>
                    <a:lstStyle/>
                    <a:p>
                      <a:r>
                        <a:rPr lang="da-DK" sz="1500" b="0">
                          <a:solidFill>
                            <a:schemeClr val="tx1"/>
                          </a:solidFill>
                        </a:rPr>
                        <a:t>SSR à 1 an </a:t>
                      </a:r>
                      <a:endParaRPr lang="en-US" sz="1500" b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96</a:t>
                      </a: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7978">
                <a:tc gridSpan="2">
                  <a:txBody>
                    <a:bodyPr/>
                    <a:lstStyle/>
                    <a:p>
                      <a:r>
                        <a:rPr lang="da-DK" sz="1500" b="0">
                          <a:solidFill>
                            <a:schemeClr val="tx1"/>
                          </a:solidFill>
                        </a:rPr>
                        <a:t>Survie à 1 an </a:t>
                      </a:r>
                      <a:endParaRPr lang="en-US" sz="1500" b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100</a:t>
                      </a: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010">
                <a:tc gridSpan="3">
                  <a:txBody>
                    <a:bodyPr/>
                    <a:lstStyle/>
                    <a:p>
                      <a:endParaRPr lang="en-US" sz="80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7978">
                <a:tc gridSpan="2">
                  <a:txBody>
                    <a:bodyPr/>
                    <a:lstStyle/>
                    <a:p>
                      <a:r>
                        <a:rPr lang="fr-FR" sz="1500">
                          <a:solidFill>
                            <a:schemeClr val="tx1"/>
                          </a:solidFill>
                        </a:rPr>
                        <a:t>Taux de détection ctDNA baseline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</a:t>
                      </a: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7978">
                <a:tc rowSpan="2"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Temps médian clairance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ctDNA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 jours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7978">
                <a:tc vMerge="1">
                  <a:txBody>
                    <a:bodyPr/>
                    <a:lstStyle/>
                    <a:p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500">
                          <a:solidFill>
                            <a:schemeClr val="tx1"/>
                          </a:solidFill>
                        </a:rPr>
                        <a:t>ctDNA et Rcc 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100 jours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cxnSp>
        <p:nvCxnSpPr>
          <p:cNvPr id="31" name="Connecteur droit avec flèche 30"/>
          <p:cNvCxnSpPr/>
          <p:nvPr/>
        </p:nvCxnSpPr>
        <p:spPr>
          <a:xfrm>
            <a:off x="3667745" y="1742820"/>
            <a:ext cx="0" cy="293251"/>
          </a:xfrm>
          <a:prstGeom prst="straightConnector1">
            <a:avLst/>
          </a:prstGeom>
          <a:ln w="1270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3531943" y="3357216"/>
            <a:ext cx="0" cy="293251"/>
          </a:xfrm>
          <a:prstGeom prst="straightConnector1">
            <a:avLst/>
          </a:prstGeom>
          <a:ln w="1270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>
            <a:off x="4603182" y="1742820"/>
            <a:ext cx="0" cy="293251"/>
          </a:xfrm>
          <a:prstGeom prst="straightConnector1">
            <a:avLst/>
          </a:prstGeom>
          <a:ln w="1270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/>
          <p:cNvCxnSpPr/>
          <p:nvPr/>
        </p:nvCxnSpPr>
        <p:spPr>
          <a:xfrm>
            <a:off x="3262268" y="4179554"/>
            <a:ext cx="0" cy="293251"/>
          </a:xfrm>
          <a:prstGeom prst="straightConnector1">
            <a:avLst/>
          </a:prstGeom>
          <a:ln w="1270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ZoneTexte 39">
            <a:extLst>
              <a:ext uri="{FF2B5EF4-FFF2-40B4-BE49-F238E27FC236}">
                <a16:creationId xmlns:a16="http://schemas.microsoft.com/office/drawing/2014/main" id="{3AB8F1E5-025F-5075-5A1D-12FB2FB149FD}"/>
              </a:ext>
            </a:extLst>
          </p:cNvPr>
          <p:cNvSpPr txBox="1"/>
          <p:nvPr/>
        </p:nvSpPr>
        <p:spPr>
          <a:xfrm>
            <a:off x="3296270" y="1498166"/>
            <a:ext cx="1692000" cy="360000"/>
          </a:xfrm>
          <a:prstGeom prst="roundRect">
            <a:avLst/>
          </a:prstGeom>
          <a:solidFill>
            <a:schemeClr val="accent2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testing ctDNA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63C64975-570A-F893-CEE6-08FCBEF01473}"/>
              </a:ext>
            </a:extLst>
          </p:cNvPr>
          <p:cNvSpPr txBox="1"/>
          <p:nvPr/>
        </p:nvSpPr>
        <p:spPr>
          <a:xfrm>
            <a:off x="4268270" y="2065237"/>
            <a:ext cx="720000" cy="432000"/>
          </a:xfrm>
          <a:prstGeom prst="round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N=1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63C64975-570A-F893-CEE6-08FCBEF01473}"/>
              </a:ext>
            </a:extLst>
          </p:cNvPr>
          <p:cNvSpPr txBox="1"/>
          <p:nvPr/>
        </p:nvSpPr>
        <p:spPr>
          <a:xfrm>
            <a:off x="4268270" y="3271379"/>
            <a:ext cx="720000" cy="432000"/>
          </a:xfrm>
          <a:prstGeom prst="round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N=3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63C64975-570A-F893-CEE6-08FCBEF01473}"/>
              </a:ext>
            </a:extLst>
          </p:cNvPr>
          <p:cNvSpPr txBox="1"/>
          <p:nvPr/>
        </p:nvSpPr>
        <p:spPr>
          <a:xfrm>
            <a:off x="2845692" y="4477522"/>
            <a:ext cx="720000" cy="432000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OUI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N=23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id="{63C64975-570A-F893-CEE6-08FCBEF01473}"/>
              </a:ext>
            </a:extLst>
          </p:cNvPr>
          <p:cNvSpPr txBox="1"/>
          <p:nvPr/>
        </p:nvSpPr>
        <p:spPr>
          <a:xfrm>
            <a:off x="3703957" y="4477522"/>
            <a:ext cx="720000" cy="432000"/>
          </a:xfrm>
          <a:prstGeom prst="round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N=4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7" name="Connecteur droit avec flèche 56"/>
          <p:cNvCxnSpPr/>
          <p:nvPr/>
        </p:nvCxnSpPr>
        <p:spPr>
          <a:xfrm>
            <a:off x="3667745" y="2429838"/>
            <a:ext cx="0" cy="293251"/>
          </a:xfrm>
          <a:prstGeom prst="straightConnector1">
            <a:avLst/>
          </a:prstGeom>
          <a:ln w="1270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avec flèche 57"/>
          <p:cNvCxnSpPr/>
          <p:nvPr/>
        </p:nvCxnSpPr>
        <p:spPr>
          <a:xfrm rot="16200000">
            <a:off x="5089631" y="2121750"/>
            <a:ext cx="0" cy="293251"/>
          </a:xfrm>
          <a:prstGeom prst="straightConnector1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ZoneTexte 58">
            <a:extLst>
              <a:ext uri="{FF2B5EF4-FFF2-40B4-BE49-F238E27FC236}">
                <a16:creationId xmlns:a16="http://schemas.microsoft.com/office/drawing/2014/main" id="{11FB049F-6D76-28B2-0514-CB0AA2F39F94}"/>
              </a:ext>
            </a:extLst>
          </p:cNvPr>
          <p:cNvSpPr txBox="1"/>
          <p:nvPr/>
        </p:nvSpPr>
        <p:spPr>
          <a:xfrm>
            <a:off x="5281522" y="2065237"/>
            <a:ext cx="1116000" cy="432000"/>
          </a:xfrm>
          <a:prstGeom prst="roundRect">
            <a:avLst/>
          </a:prstGeom>
          <a:solidFill>
            <a:schemeClr val="bg1"/>
          </a:solidFill>
          <a:ln>
            <a:solidFill>
              <a:schemeClr val="accent4"/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339FD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Taux d’ échec </a:t>
            </a: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339FD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r>
              <a:rPr kumimoji="0" lang="fr-FR" sz="900" b="1" i="0" u="none" strike="noStrike" kern="1200" cap="none" spc="0" normalizeH="0" baseline="0" noProof="0">
                <a:ln>
                  <a:noFill/>
                </a:ln>
                <a:solidFill>
                  <a:srgbClr val="339FD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</a:t>
            </a:r>
            <a:endParaRPr kumimoji="0" lang="fr-FR" sz="800" b="1" i="0" u="none" strike="noStrike" kern="1200" cap="none" spc="0" normalizeH="0" baseline="0" noProof="0">
              <a:ln>
                <a:noFill/>
              </a:ln>
              <a:solidFill>
                <a:srgbClr val="339FD5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60" name="Connecteur droit avec flèche 59"/>
          <p:cNvCxnSpPr/>
          <p:nvPr/>
        </p:nvCxnSpPr>
        <p:spPr>
          <a:xfrm rot="16200000">
            <a:off x="5089631" y="3327892"/>
            <a:ext cx="0" cy="293251"/>
          </a:xfrm>
          <a:prstGeom prst="straightConnector1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ZoneTexte 60">
            <a:extLst>
              <a:ext uri="{FF2B5EF4-FFF2-40B4-BE49-F238E27FC236}">
                <a16:creationId xmlns:a16="http://schemas.microsoft.com/office/drawing/2014/main" id="{11FB049F-6D76-28B2-0514-CB0AA2F39F94}"/>
              </a:ext>
            </a:extLst>
          </p:cNvPr>
          <p:cNvSpPr txBox="1"/>
          <p:nvPr/>
        </p:nvSpPr>
        <p:spPr>
          <a:xfrm>
            <a:off x="5281522" y="3271379"/>
            <a:ext cx="1210823" cy="432000"/>
          </a:xfrm>
          <a:prstGeom prst="roundRect">
            <a:avLst>
              <a:gd name="adj" fmla="val 6188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339FD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Obtenu après le début de la CRT</a:t>
            </a:r>
          </a:p>
        </p:txBody>
      </p:sp>
      <p:cxnSp>
        <p:nvCxnSpPr>
          <p:cNvPr id="62" name="Connecteur droit avec flèche 61"/>
          <p:cNvCxnSpPr/>
          <p:nvPr/>
        </p:nvCxnSpPr>
        <p:spPr>
          <a:xfrm rot="16200000">
            <a:off x="4534371" y="4560065"/>
            <a:ext cx="0" cy="293251"/>
          </a:xfrm>
          <a:prstGeom prst="straightConnector1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ZoneTexte 62">
            <a:extLst>
              <a:ext uri="{FF2B5EF4-FFF2-40B4-BE49-F238E27FC236}">
                <a16:creationId xmlns:a16="http://schemas.microsoft.com/office/drawing/2014/main" id="{11FB049F-6D76-28B2-0514-CB0AA2F39F94}"/>
              </a:ext>
            </a:extLst>
          </p:cNvPr>
          <p:cNvSpPr txBox="1"/>
          <p:nvPr/>
        </p:nvSpPr>
        <p:spPr>
          <a:xfrm>
            <a:off x="4740958" y="4472804"/>
            <a:ext cx="2516702" cy="462747"/>
          </a:xfrm>
          <a:prstGeom prst="roundRect">
            <a:avLst>
              <a:gd name="adj" fmla="val 6188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339FD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 patients ont subi des biopsies d'excision avant l'analyse de ctDNA</a:t>
            </a: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63C64975-570A-F893-CEE6-08FCBEF01473}"/>
              </a:ext>
            </a:extLst>
          </p:cNvPr>
          <p:cNvSpPr txBox="1"/>
          <p:nvPr/>
        </p:nvSpPr>
        <p:spPr>
          <a:xfrm>
            <a:off x="3296270" y="2065237"/>
            <a:ext cx="720000" cy="432000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OUI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N=30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Parenthèse ouvrante 65"/>
          <p:cNvSpPr/>
          <p:nvPr/>
        </p:nvSpPr>
        <p:spPr>
          <a:xfrm rot="5400000">
            <a:off x="3952666" y="2603134"/>
            <a:ext cx="365592" cy="935437"/>
          </a:xfrm>
          <a:prstGeom prst="leftBracket">
            <a:avLst>
              <a:gd name="adj" fmla="val 0"/>
            </a:avLst>
          </a:prstGeom>
          <a:ln w="12700">
            <a:solidFill>
              <a:schemeClr val="accent2">
                <a:lumMod val="75000"/>
              </a:schemeClr>
            </a:solidFill>
            <a:headEnd type="triangle" w="med" len="med"/>
            <a:tailEnd type="triangl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11FB049F-6D76-28B2-0514-CB0AA2F39F94}"/>
              </a:ext>
            </a:extLst>
          </p:cNvPr>
          <p:cNvSpPr txBox="1"/>
          <p:nvPr/>
        </p:nvSpPr>
        <p:spPr>
          <a:xfrm>
            <a:off x="3099390" y="2713361"/>
            <a:ext cx="1136710" cy="360000"/>
          </a:xfrm>
          <a:prstGeom prst="roundRect">
            <a:avLst/>
          </a:prstGeom>
          <a:solidFill>
            <a:schemeClr val="bg1"/>
          </a:solidFill>
          <a:ln>
            <a:solidFill>
              <a:schemeClr val="accent2">
                <a:lumMod val="75000"/>
              </a:schemeClr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 réussi</a:t>
            </a:r>
          </a:p>
        </p:txBody>
      </p:sp>
      <p:cxnSp>
        <p:nvCxnSpPr>
          <p:cNvPr id="68" name="Connecteur droit avec flèche 67"/>
          <p:cNvCxnSpPr/>
          <p:nvPr/>
        </p:nvCxnSpPr>
        <p:spPr>
          <a:xfrm>
            <a:off x="3667745" y="3617199"/>
            <a:ext cx="0" cy="293251"/>
          </a:xfrm>
          <a:prstGeom prst="straightConnector1">
            <a:avLst/>
          </a:prstGeom>
          <a:ln w="1270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ZoneTexte 52">
            <a:extLst>
              <a:ext uri="{FF2B5EF4-FFF2-40B4-BE49-F238E27FC236}">
                <a16:creationId xmlns:a16="http://schemas.microsoft.com/office/drawing/2014/main" id="{63C64975-570A-F893-CEE6-08FCBEF01473}"/>
              </a:ext>
            </a:extLst>
          </p:cNvPr>
          <p:cNvSpPr txBox="1"/>
          <p:nvPr/>
        </p:nvSpPr>
        <p:spPr>
          <a:xfrm>
            <a:off x="3296270" y="3271379"/>
            <a:ext cx="720000" cy="432000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OUI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N=27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70" name="Connecteur droit avec flèche 69"/>
          <p:cNvCxnSpPr/>
          <p:nvPr/>
        </p:nvCxnSpPr>
        <p:spPr>
          <a:xfrm>
            <a:off x="4052482" y="4179554"/>
            <a:ext cx="0" cy="293251"/>
          </a:xfrm>
          <a:prstGeom prst="straightConnector1">
            <a:avLst/>
          </a:prstGeom>
          <a:ln w="1270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ZoneTexte 44">
            <a:extLst>
              <a:ext uri="{FF2B5EF4-FFF2-40B4-BE49-F238E27FC236}">
                <a16:creationId xmlns:a16="http://schemas.microsoft.com/office/drawing/2014/main" id="{EF19FE4B-3D0F-F4E6-6AB5-1DDA5B2EBB3B}"/>
              </a:ext>
            </a:extLst>
          </p:cNvPr>
          <p:cNvSpPr txBox="1"/>
          <p:nvPr/>
        </p:nvSpPr>
        <p:spPr>
          <a:xfrm>
            <a:off x="3099390" y="3928556"/>
            <a:ext cx="1136710" cy="360000"/>
          </a:xfrm>
          <a:prstGeom prst="roundRect">
            <a:avLst/>
          </a:prstGeom>
          <a:solidFill>
            <a:schemeClr val="bg1"/>
          </a:solidFill>
          <a:ln>
            <a:solidFill>
              <a:schemeClr val="accent2">
                <a:lumMod val="75000"/>
              </a:schemeClr>
            </a:solidFill>
          </a:ln>
        </p:spPr>
        <p:txBody>
          <a:bodyPr wrap="square" lIns="36000" tIns="36000" rIns="36000" b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Détectable ?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BF6C039-42F5-7A3E-36D3-96CA0A07F0C1}"/>
              </a:ext>
            </a:extLst>
          </p:cNvPr>
          <p:cNvSpPr txBox="1"/>
          <p:nvPr/>
        </p:nvSpPr>
        <p:spPr>
          <a:xfrm>
            <a:off x="1360751" y="2786740"/>
            <a:ext cx="17892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 au départ 85</a:t>
            </a:r>
            <a:r>
              <a:rPr kumimoji="0" lang="fr-FR" sz="9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</a:t>
            </a:r>
            <a:endParaRPr kumimoji="0" lang="fr-FR" sz="1200" b="1" i="0" u="none" strike="noStrike" kern="1200" cap="none" spc="0" normalizeH="0" baseline="0" noProof="0" dirty="0">
              <a:ln>
                <a:noFill/>
              </a:ln>
              <a:solidFill>
                <a:srgbClr val="C85E23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Rectangle à coins arrondis 70"/>
          <p:cNvSpPr/>
          <p:nvPr/>
        </p:nvSpPr>
        <p:spPr>
          <a:xfrm>
            <a:off x="4217994" y="3149885"/>
            <a:ext cx="848729" cy="660337"/>
          </a:xfrm>
          <a:prstGeom prst="roundRect">
            <a:avLst>
              <a:gd name="adj" fmla="val 13925"/>
            </a:avLst>
          </a:prstGeom>
          <a:noFill/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Rectangle à coins arrondis 71"/>
          <p:cNvSpPr/>
          <p:nvPr/>
        </p:nvSpPr>
        <p:spPr>
          <a:xfrm>
            <a:off x="4217994" y="1938206"/>
            <a:ext cx="848729" cy="660337"/>
          </a:xfrm>
          <a:prstGeom prst="roundRect">
            <a:avLst>
              <a:gd name="adj" fmla="val 13925"/>
            </a:avLst>
          </a:prstGeom>
          <a:noFill/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Rectangle à coins arrondis 72"/>
          <p:cNvSpPr/>
          <p:nvPr/>
        </p:nvSpPr>
        <p:spPr>
          <a:xfrm>
            <a:off x="3640584" y="4350145"/>
            <a:ext cx="848729" cy="660337"/>
          </a:xfrm>
          <a:prstGeom prst="roundRect">
            <a:avLst>
              <a:gd name="adj" fmla="val 13925"/>
            </a:avLst>
          </a:prstGeom>
          <a:noFill/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Rectangle à coins arrondis 73"/>
          <p:cNvSpPr/>
          <p:nvPr/>
        </p:nvSpPr>
        <p:spPr>
          <a:xfrm>
            <a:off x="2785363" y="4350145"/>
            <a:ext cx="848729" cy="660337"/>
          </a:xfrm>
          <a:prstGeom prst="roundRect">
            <a:avLst>
              <a:gd name="adj" fmla="val 13925"/>
            </a:avLst>
          </a:prstGeom>
          <a:noFill/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Forme libre 74"/>
          <p:cNvSpPr/>
          <p:nvPr/>
        </p:nvSpPr>
        <p:spPr>
          <a:xfrm>
            <a:off x="989351" y="1558978"/>
            <a:ext cx="1319134" cy="1119141"/>
          </a:xfrm>
          <a:custGeom>
            <a:avLst/>
            <a:gdLst>
              <a:gd name="connsiteX0" fmla="*/ 1319134 w 1319134"/>
              <a:gd name="connsiteY0" fmla="*/ 0 h 1004341"/>
              <a:gd name="connsiteX1" fmla="*/ 1319134 w 1319134"/>
              <a:gd name="connsiteY1" fmla="*/ 1004341 h 1004341"/>
              <a:gd name="connsiteX2" fmla="*/ 0 w 1319134"/>
              <a:gd name="connsiteY2" fmla="*/ 1004341 h 100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9134" h="1004341">
                <a:moveTo>
                  <a:pt x="1319134" y="0"/>
                </a:moveTo>
                <a:lnTo>
                  <a:pt x="1319134" y="1004341"/>
                </a:lnTo>
                <a:lnTo>
                  <a:pt x="0" y="1004341"/>
                </a:lnTo>
              </a:path>
            </a:pathLst>
          </a:cu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963796A-3D5C-B1D7-19C7-4A38E3ED746D}"/>
              </a:ext>
            </a:extLst>
          </p:cNvPr>
          <p:cNvSpPr txBox="1"/>
          <p:nvPr/>
        </p:nvSpPr>
        <p:spPr>
          <a:xfrm>
            <a:off x="391046" y="1489235"/>
            <a:ext cx="1864318" cy="116955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 = 31 </a:t>
            </a: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patients </a:t>
            </a:r>
            <a:b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35% stade I-II</a:t>
            </a: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b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65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 stade III)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Traitement RCT;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(test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Natera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12970830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F1DC057-D563-8041-8CA1-DBBFE0115E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8" name="Titre 2">
            <a:extLst>
              <a:ext uri="{FF2B5EF4-FFF2-40B4-BE49-F238E27FC236}">
                <a16:creationId xmlns:a16="http://schemas.microsoft.com/office/drawing/2014/main" id="{55C022C3-E0FA-581B-44A8-91B9F6817BB1}"/>
              </a:ext>
            </a:extLst>
          </p:cNvPr>
          <p:cNvSpPr txBox="1">
            <a:spLocks/>
          </p:cNvSpPr>
          <p:nvPr/>
        </p:nvSpPr>
        <p:spPr>
          <a:xfrm>
            <a:off x="684172" y="616688"/>
            <a:ext cx="10741715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000" b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Colorectal métastatique</a:t>
            </a: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D112CCB-D700-D7E9-F6D9-A76398DBAFE4}"/>
              </a:ext>
            </a:extLst>
          </p:cNvPr>
          <p:cNvCxnSpPr>
            <a:cxnSpLocks/>
          </p:cNvCxnSpPr>
          <p:nvPr/>
        </p:nvCxnSpPr>
        <p:spPr>
          <a:xfrm flipH="1">
            <a:off x="796784" y="1659976"/>
            <a:ext cx="8562369" cy="0"/>
          </a:xfrm>
          <a:prstGeom prst="line">
            <a:avLst/>
          </a:prstGeom>
          <a:ln w="762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923195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Tolérance</a:t>
            </a:r>
          </a:p>
        </p:txBody>
      </p:sp>
      <p:sp>
        <p:nvSpPr>
          <p:cNvPr id="5" name="Espace réservé du texte 17">
            <a:extLst>
              <a:ext uri="{FF2B5EF4-FFF2-40B4-BE49-F238E27FC236}">
                <a16:creationId xmlns:a16="http://schemas.microsoft.com/office/drawing/2014/main" id="{D7A9743B-3A40-B520-76AF-9904CE2CEB4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sz="1200" i="1" dirty="0"/>
              <a:t>MA </a:t>
            </a:r>
            <a:r>
              <a:rPr lang="fr-FR" sz="1200" i="1" dirty="0" err="1"/>
              <a:t>Lowery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#295</a:t>
            </a:r>
          </a:p>
        </p:txBody>
      </p:sp>
      <p:sp>
        <p:nvSpPr>
          <p:cNvPr id="6" name="Titre 23">
            <a:extLst>
              <a:ext uri="{FF2B5EF4-FFF2-40B4-BE49-F238E27FC236}">
                <a16:creationId xmlns:a16="http://schemas.microsoft.com/office/drawing/2014/main" id="{D3C58B3A-B8BB-7C81-2785-0F708EC67D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</p:spPr>
        <p:txBody>
          <a:bodyPr/>
          <a:lstStyle/>
          <a:p>
            <a:r>
              <a:rPr lang="da-DK" dirty="0"/>
              <a:t>NEO-AEGIS : </a:t>
            </a:r>
            <a:r>
              <a:rPr lang="da-DK" b="0" dirty="0"/>
              <a:t>CROSS ou MAGIC/FLOT : Résultats actualisés  </a:t>
            </a:r>
          </a:p>
        </p:txBody>
      </p:sp>
      <p:graphicFrame>
        <p:nvGraphicFramePr>
          <p:cNvPr id="8" name="Tableau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2930100"/>
              </p:ext>
            </p:extLst>
          </p:nvPr>
        </p:nvGraphicFramePr>
        <p:xfrm>
          <a:off x="2271290" y="1532316"/>
          <a:ext cx="8147523" cy="3192006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27779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98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89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63624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2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Toxicités grade 3/4</a:t>
                      </a:r>
                    </a:p>
                  </a:txBody>
                  <a:tcPr marL="121920" marR="12192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+mn-lt"/>
                        </a:rPr>
                        <a:t>CHIMIO</a:t>
                      </a: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+mn-lt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+mn-lt"/>
                        </a:rPr>
                        <a:t>(n=184)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+mn-lt"/>
                        </a:rPr>
                        <a:t>RCT</a:t>
                      </a: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+mn-lt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+mn-lt"/>
                        </a:rPr>
                        <a:t>(n=178)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i="1" kern="1200">
                          <a:solidFill>
                            <a:schemeClr val="lt1"/>
                          </a:solidFill>
                          <a:latin typeface="+mn-lt"/>
                        </a:rPr>
                        <a:t>P </a:t>
                      </a: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+mn-lt"/>
                        </a:rPr>
                        <a:t>value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0561">
                <a:tc>
                  <a:txBody>
                    <a:bodyPr/>
                    <a:lstStyle/>
                    <a:p>
                      <a:r>
                        <a:rPr lang="da-DK" sz="1600" dirty="0" err="1">
                          <a:solidFill>
                            <a:schemeClr val="tx1"/>
                          </a:solidFill>
                          <a:latin typeface="+mn-lt"/>
                        </a:rPr>
                        <a:t>Décés</a:t>
                      </a:r>
                      <a:r>
                        <a:rPr lang="da-DK" sz="1600" dirty="0">
                          <a:solidFill>
                            <a:schemeClr val="tx1"/>
                          </a:solidFill>
                          <a:latin typeface="+mn-lt"/>
                        </a:rPr>
                        <a:t> </a:t>
                      </a:r>
                      <a:r>
                        <a:rPr lang="da-DK" sz="1600" dirty="0" err="1">
                          <a:solidFill>
                            <a:schemeClr val="tx1"/>
                          </a:solidFill>
                          <a:latin typeface="+mn-lt"/>
                        </a:rPr>
                        <a:t>toxiques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1,6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3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0,497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0561">
                <a:tc>
                  <a:txBody>
                    <a:bodyPr/>
                    <a:lstStyle/>
                    <a:p>
                      <a:r>
                        <a:rPr lang="fr-FR" sz="1600" dirty="0">
                          <a:solidFill>
                            <a:schemeClr val="tx1"/>
                          </a:solidFill>
                          <a:latin typeface="+mn-lt"/>
                        </a:rPr>
                        <a:t>Neutropénie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14,1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2,8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8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&lt;0,001</a:t>
                      </a:r>
                      <a:endParaRPr lang="fr-FR" sz="18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0561">
                <a:tc>
                  <a:txBody>
                    <a:bodyPr/>
                    <a:lstStyle/>
                    <a:p>
                      <a:r>
                        <a:rPr lang="da-DK" sz="1600" dirty="0" err="1">
                          <a:solidFill>
                            <a:schemeClr val="tx1"/>
                          </a:solidFill>
                          <a:latin typeface="+mn-lt"/>
                        </a:rPr>
                        <a:t>Diarrhée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10,9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4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&lt;0,001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0561">
                <a:tc>
                  <a:txBody>
                    <a:bodyPr/>
                    <a:lstStyle/>
                    <a:p>
                      <a:r>
                        <a:rPr lang="en-US" sz="1600" dirty="0" err="1">
                          <a:solidFill>
                            <a:schemeClr val="tx1"/>
                          </a:solidFill>
                          <a:latin typeface="+mn-lt"/>
                        </a:rPr>
                        <a:t>Septicémie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  <a:latin typeface="+mn-lt"/>
                        </a:rPr>
                        <a:t>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  <a:latin typeface="+mn-lt"/>
                        </a:rPr>
                        <a:t>neutropénique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2,2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0,6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  <a:endParaRPr lang="fr-FR" sz="18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0,215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0561">
                <a:tc>
                  <a:txBody>
                    <a:bodyPr/>
                    <a:lstStyle/>
                    <a:p>
                      <a:r>
                        <a:rPr lang="en-US" sz="1600" dirty="0" err="1">
                          <a:solidFill>
                            <a:schemeClr val="tx1"/>
                          </a:solidFill>
                          <a:latin typeface="+mn-lt"/>
                        </a:rPr>
                        <a:t>Vomissements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7,6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2,8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  <a:endParaRPr lang="fr-FR" sz="18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0,035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0561">
                <a:tc>
                  <a:txBody>
                    <a:bodyPr/>
                    <a:lstStyle/>
                    <a:p>
                      <a:r>
                        <a:rPr lang="da-DK" sz="1600" dirty="0" err="1">
                          <a:solidFill>
                            <a:schemeClr val="tx1"/>
                          </a:solidFill>
                          <a:latin typeface="+mn-lt"/>
                        </a:rPr>
                        <a:t>Embolie</a:t>
                      </a:r>
                      <a:r>
                        <a:rPr lang="da-DK" sz="1600" dirty="0">
                          <a:solidFill>
                            <a:schemeClr val="tx1"/>
                          </a:solidFill>
                          <a:latin typeface="+mn-lt"/>
                        </a:rPr>
                        <a:t> </a:t>
                      </a:r>
                      <a:r>
                        <a:rPr lang="da-DK" sz="1600" dirty="0" err="1">
                          <a:solidFill>
                            <a:schemeClr val="tx1"/>
                          </a:solidFill>
                          <a:latin typeface="+mn-lt"/>
                        </a:rPr>
                        <a:t>pulmonaire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08000" marR="36000" marT="60960" marB="60960" anchor="ctr"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5,4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tx1"/>
                          </a:solidFill>
                          <a:latin typeface="+mn-lt"/>
                        </a:rPr>
                        <a:t>5,1</a:t>
                      </a: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  <a:endParaRPr lang="fr-FR" sz="16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 dirty="0">
                          <a:solidFill>
                            <a:schemeClr val="tx1"/>
                          </a:solidFill>
                          <a:latin typeface="+mn-lt"/>
                        </a:rPr>
                        <a:t>0,872</a:t>
                      </a:r>
                      <a:endParaRPr lang="fr-FR" sz="16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" name="Espace réservé du texte 28">
            <a:extLst>
              <a:ext uri="{FF2B5EF4-FFF2-40B4-BE49-F238E27FC236}">
                <a16:creationId xmlns:a16="http://schemas.microsoft.com/office/drawing/2014/main" id="{C465A463-4691-1032-DCF1-5E9F55BCF004}"/>
              </a:ext>
            </a:extLst>
          </p:cNvPr>
          <p:cNvSpPr txBox="1">
            <a:spLocks/>
          </p:cNvSpPr>
          <p:nvPr/>
        </p:nvSpPr>
        <p:spPr>
          <a:xfrm>
            <a:off x="1143000" y="4876541"/>
            <a:ext cx="11161033" cy="666857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280988" marR="0" lvl="0" indent="-28098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 marL="539750" marR="0" lvl="1" indent="-24288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u="none" strike="noStrike" cap="none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  <a:lvl3pPr marL="885825" marR="0" lvl="2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u="none" strike="noStrike" cap="none">
                <a:solidFill>
                  <a:srgbClr val="D16923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Plus de toxicités hématologiques et digestives dans le bras CT</a:t>
            </a:r>
          </a:p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Complications et moralité post opératoires similaires entre les 2 bras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	- SDRA plus fréquent dans le bras RCT (4.3 vs 0.6%, p=0.06)</a:t>
            </a:r>
          </a:p>
        </p:txBody>
      </p:sp>
    </p:spTree>
    <p:extLst>
      <p:ext uri="{BB962C8B-B14F-4D97-AF65-F5344CB8AC3E}">
        <p14:creationId xmlns:p14="http://schemas.microsoft.com/office/powerpoint/2010/main" val="14214741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570128" y="636059"/>
            <a:ext cx="9492613" cy="2032190"/>
          </a:xfrm>
          <a:prstGeom prst="rect">
            <a:avLst/>
          </a:prstGeom>
        </p:spPr>
        <p:txBody>
          <a:bodyPr/>
          <a:lstStyle/>
          <a:p>
            <a:r>
              <a:rPr lang="en-US" sz="3600" dirty="0" err="1"/>
              <a:t>Hypersélection</a:t>
            </a:r>
            <a:r>
              <a:rPr lang="en-US" sz="3600" dirty="0"/>
              <a:t> par </a:t>
            </a:r>
            <a:r>
              <a:rPr lang="en-US" sz="3600" dirty="0" err="1"/>
              <a:t>l’analyse</a:t>
            </a:r>
            <a:r>
              <a:rPr lang="en-US" sz="3600" dirty="0"/>
              <a:t> NGS de </a:t>
            </a:r>
            <a:r>
              <a:rPr lang="en-US" sz="3600" dirty="0" err="1"/>
              <a:t>l’ADNtc</a:t>
            </a:r>
            <a:r>
              <a:rPr lang="en-US" sz="3600" dirty="0"/>
              <a:t> </a:t>
            </a:r>
            <a:br>
              <a:rPr lang="en-US" sz="3600" dirty="0"/>
            </a:br>
            <a:r>
              <a:rPr lang="en-US" sz="3600" dirty="0"/>
              <a:t>des patients RAS WT </a:t>
            </a:r>
            <a:r>
              <a:rPr lang="en-US" sz="3600" dirty="0" err="1"/>
              <a:t>traités</a:t>
            </a:r>
            <a:r>
              <a:rPr lang="en-US" sz="3600" dirty="0"/>
              <a:t> en L1 du </a:t>
            </a:r>
            <a:r>
              <a:rPr lang="en-US" sz="3600" dirty="0" err="1"/>
              <a:t>CCRm</a:t>
            </a:r>
            <a:r>
              <a:rPr lang="en-US" sz="3600" dirty="0"/>
              <a:t> : </a:t>
            </a:r>
            <a:br>
              <a:rPr lang="en-US" sz="3600" dirty="0"/>
            </a:br>
            <a:r>
              <a:rPr lang="en-US" sz="3600" dirty="0" err="1"/>
              <a:t>Analyse</a:t>
            </a:r>
            <a:r>
              <a:rPr lang="en-US" sz="3600" dirty="0"/>
              <a:t> </a:t>
            </a:r>
            <a:r>
              <a:rPr lang="en-US" sz="3600" dirty="0" err="1"/>
              <a:t>ancillaire</a:t>
            </a:r>
            <a:r>
              <a:rPr lang="en-US" sz="3600" dirty="0"/>
              <a:t> de la phase III </a:t>
            </a:r>
            <a:r>
              <a:rPr lang="en-US" sz="3600" b="1" dirty="0"/>
              <a:t>Etude PARADIGM</a:t>
            </a:r>
            <a:r>
              <a:rPr lang="en-US" sz="3600" dirty="0"/>
              <a:t>.</a:t>
            </a:r>
            <a:endParaRPr lang="fr-FR" sz="36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944379"/>
            <a:ext cx="1628078" cy="2709573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422601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K.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Shitara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#11</a:t>
            </a:r>
          </a:p>
        </p:txBody>
      </p:sp>
    </p:spTree>
    <p:extLst>
      <p:ext uri="{BB962C8B-B14F-4D97-AF65-F5344CB8AC3E}">
        <p14:creationId xmlns:p14="http://schemas.microsoft.com/office/powerpoint/2010/main" val="2805276802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arenthèse ouvrante 18"/>
          <p:cNvSpPr/>
          <p:nvPr/>
        </p:nvSpPr>
        <p:spPr>
          <a:xfrm>
            <a:off x="4083255" y="1916241"/>
            <a:ext cx="1166626" cy="1591457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961042" y="1513335"/>
            <a:ext cx="3388241" cy="223247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Patients </a:t>
            </a:r>
            <a:r>
              <a:rPr kumimoji="0" lang="da-DK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CCRm</a:t>
            </a: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da-DK" sz="16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RAS</a:t>
            </a: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WT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Non opérables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Pas de chimio antérieure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Age : 20-79 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ans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: 0-1</a:t>
            </a:r>
            <a:endParaRPr kumimoji="0" lang="fr-FR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 lésion évaluable</a:t>
            </a:r>
            <a:endParaRPr kumimoji="0" lang="fr-FR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Espérance de vie &gt; 3 mois</a:t>
            </a:r>
          </a:p>
        </p:txBody>
      </p:sp>
      <p:sp>
        <p:nvSpPr>
          <p:cNvPr id="21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348816" y="3043052"/>
            <a:ext cx="2121170" cy="849186"/>
          </a:xfrm>
          <a:prstGeom prst="roundRect">
            <a:avLst>
              <a:gd name="adj" fmla="val 9151"/>
            </a:avLst>
          </a:prstGeom>
          <a:solidFill>
            <a:srgbClr val="3F9F71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Bevacizumab</a:t>
            </a:r>
          </a:p>
          <a:p>
            <a:pPr marL="0" marR="0" lvl="0" indent="0" algn="ctr" defTabSz="51435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mFOLFOX6</a:t>
            </a:r>
            <a:r>
              <a:rPr kumimoji="0" lang="en-US" sz="1600" b="1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2" name="Ellipse 21"/>
          <p:cNvSpPr/>
          <p:nvPr/>
        </p:nvSpPr>
        <p:spPr>
          <a:xfrm>
            <a:off x="3817227" y="2111192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t"/>
          <a:lstStyle/>
          <a:p>
            <a:pPr marL="0" marR="0" lvl="0" indent="0" algn="ctr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1:1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7756097" y="1317542"/>
            <a:ext cx="3872774" cy="272069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principal :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ts val="1600"/>
              </a:lnSpc>
              <a:spcBef>
                <a:spcPts val="2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SG : colon gauche et si +, analyse </a:t>
            </a:r>
            <a:b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 population globale</a:t>
            </a:r>
          </a:p>
          <a:p>
            <a:pPr marL="0" marR="0" lvl="0" indent="0" algn="l" defTabSz="450056" rtl="0" eaLnBrk="1" fontAlgn="auto" latinLnBrk="0" hangingPunct="1">
              <a:lnSpc>
                <a:spcPts val="16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ts val="1600"/>
              </a:lnSpc>
              <a:spcBef>
                <a:spcPts val="2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SSP, RR, DOR, R0 résection : </a:t>
            </a:r>
            <a:b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colon gauche et population globale</a:t>
            </a:r>
          </a:p>
          <a:p>
            <a:pPr marL="138113" marR="0" lvl="0" indent="-138113" algn="l" defTabSz="450056" rtl="0" eaLnBrk="1" fontAlgn="auto" latinLnBrk="0" hangingPunct="1">
              <a:lnSpc>
                <a:spcPts val="1600"/>
              </a:lnSpc>
              <a:spcBef>
                <a:spcPts val="1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Tolérance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population globale</a:t>
            </a:r>
          </a:p>
          <a:p>
            <a:pPr marL="0" marR="0" lvl="0" indent="0" algn="l" defTabSz="450056" rtl="0" eaLnBrk="1" fontAlgn="auto" latinLnBrk="0" hangingPunct="1">
              <a:lnSpc>
                <a:spcPts val="16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exploratoires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ts val="1600"/>
              </a:lnSpc>
              <a:spcBef>
                <a:spcPts val="2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ETS, Intensité de la réponse, DCR : </a:t>
            </a:r>
            <a:b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côlon gauche et population globale</a:t>
            </a:r>
          </a:p>
        </p:txBody>
      </p:sp>
      <p:sp>
        <p:nvSpPr>
          <p:cNvPr id="25" name="TextBox 17"/>
          <p:cNvSpPr txBox="1"/>
          <p:nvPr/>
        </p:nvSpPr>
        <p:spPr>
          <a:xfrm>
            <a:off x="3717375" y="2640400"/>
            <a:ext cx="743668" cy="402652"/>
          </a:xfrm>
          <a:prstGeom prst="rect">
            <a:avLst/>
          </a:prstGeom>
          <a:solidFill>
            <a:schemeClr val="bg1"/>
          </a:solidFill>
        </p:spPr>
        <p:txBody>
          <a:bodyPr wrap="square" lIns="0" tIns="108000" rIns="0" bIns="108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N=823</a:t>
            </a:r>
            <a:endParaRPr kumimoji="0" lang="en-US" altLang="zh-CN" sz="18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Rectangle à coins arrondis 25"/>
          <p:cNvSpPr/>
          <p:nvPr/>
        </p:nvSpPr>
        <p:spPr>
          <a:xfrm>
            <a:off x="828152" y="1195595"/>
            <a:ext cx="10800719" cy="295176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9" name="Groupe 8"/>
          <p:cNvGrpSpPr/>
          <p:nvPr/>
        </p:nvGrpSpPr>
        <p:grpSpPr>
          <a:xfrm>
            <a:off x="7638213" y="1513335"/>
            <a:ext cx="117884" cy="2340000"/>
            <a:chOff x="7830708" y="1437520"/>
            <a:chExt cx="117884" cy="2340000"/>
          </a:xfrm>
        </p:grpSpPr>
        <p:cxnSp>
          <p:nvCxnSpPr>
            <p:cNvPr id="28" name="Connecteur droit 27"/>
            <p:cNvCxnSpPr/>
            <p:nvPr/>
          </p:nvCxnSpPr>
          <p:spPr>
            <a:xfrm>
              <a:off x="7830709" y="1437520"/>
              <a:ext cx="0" cy="234000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7678103" y="2548578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0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348816" y="1580104"/>
            <a:ext cx="2121170" cy="849186"/>
          </a:xfrm>
          <a:prstGeom prst="roundRect">
            <a:avLst>
              <a:gd name="adj" fmla="val 9151"/>
            </a:avLst>
          </a:prstGeom>
          <a:solidFill>
            <a:schemeClr val="accent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Panitumumab</a:t>
            </a:r>
          </a:p>
          <a:p>
            <a:pPr marL="0" marR="0" lvl="0" indent="0" algn="ctr" defTabSz="51435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mFOLFOX6</a:t>
            </a:r>
            <a:r>
              <a:rPr kumimoji="0" lang="en-US" sz="1600" b="1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" name="Titre 23">
            <a:extLst>
              <a:ext uri="{FF2B5EF4-FFF2-40B4-BE49-F238E27FC236}">
                <a16:creationId xmlns:a16="http://schemas.microsoft.com/office/drawing/2014/main" id="{6F183420-C4D0-974C-92F1-A4B7112B43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PARADIGM </a:t>
            </a:r>
            <a:r>
              <a:rPr lang="fr-FR" b="0" dirty="0"/>
              <a:t>: </a:t>
            </a:r>
            <a:r>
              <a:rPr lang="fr-FR" b="0" dirty="0" err="1"/>
              <a:t>ctDNA</a:t>
            </a:r>
            <a:r>
              <a:rPr lang="fr-FR" b="0" dirty="0"/>
              <a:t> et FOLFOX avec </a:t>
            </a:r>
            <a:r>
              <a:rPr lang="fr-FR" b="0" dirty="0" err="1"/>
              <a:t>panitumumab</a:t>
            </a:r>
            <a:r>
              <a:rPr lang="fr-FR" b="0" dirty="0"/>
              <a:t> ou </a:t>
            </a:r>
            <a:r>
              <a:rPr lang="fr-FR" b="0" dirty="0" err="1"/>
              <a:t>bevacizumab</a:t>
            </a:r>
            <a:endParaRPr lang="da-DK" b="0" dirty="0"/>
          </a:p>
        </p:txBody>
      </p:sp>
      <p:sp>
        <p:nvSpPr>
          <p:cNvPr id="6" name="Espace réservé du texte 3">
            <a:extLst>
              <a:ext uri="{FF2B5EF4-FFF2-40B4-BE49-F238E27FC236}">
                <a16:creationId xmlns:a16="http://schemas.microsoft.com/office/drawing/2014/main" id="{A9F2E6A3-3D40-4C44-B464-5A8C8F071CD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K. </a:t>
            </a:r>
            <a:r>
              <a:rPr lang="fr-FR" sz="1200" i="1" dirty="0" err="1"/>
              <a:t>Shitara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#11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Design de l’étude</a:t>
            </a:r>
          </a:p>
        </p:txBody>
      </p:sp>
      <p:sp>
        <p:nvSpPr>
          <p:cNvPr id="2" name="Ellipse 1">
            <a:extLst>
              <a:ext uri="{FF2B5EF4-FFF2-40B4-BE49-F238E27FC236}">
                <a16:creationId xmlns:a16="http://schemas.microsoft.com/office/drawing/2014/main" id="{13FDCABC-1D4B-A958-0DE7-898619250B8D}"/>
              </a:ext>
            </a:extLst>
          </p:cNvPr>
          <p:cNvSpPr/>
          <p:nvPr/>
        </p:nvSpPr>
        <p:spPr>
          <a:xfrm rot="483274">
            <a:off x="10993009" y="897408"/>
            <a:ext cx="900000" cy="900000"/>
          </a:xfrm>
          <a:prstGeom prst="ellipse">
            <a:avLst/>
          </a:prstGeom>
          <a:solidFill>
            <a:schemeClr val="accent6"/>
          </a:solidFill>
          <a:ln w="38100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ASCO 2022</a:t>
            </a:r>
          </a:p>
        </p:txBody>
      </p:sp>
      <p:sp>
        <p:nvSpPr>
          <p:cNvPr id="5" name="テキスト ボックス 126">
            <a:extLst>
              <a:ext uri="{FF2B5EF4-FFF2-40B4-BE49-F238E27FC236}">
                <a16:creationId xmlns:a16="http://schemas.microsoft.com/office/drawing/2014/main" id="{4173B346-C4E8-8631-17A4-9ECD70BF3E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036" y="4596470"/>
            <a:ext cx="142231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 sz="208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37931725" indent="-37474525">
              <a:defRPr sz="208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8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8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8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8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8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8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8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131FF"/>
              </a:buClr>
              <a:buSzTx/>
              <a:buFontTx/>
              <a:buNone/>
              <a:tabLst/>
              <a:defRPr/>
            </a:pPr>
            <a:r>
              <a:rPr kumimoji="0" lang="en-US" altLang="ja-JP" sz="16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Analyse</a:t>
            </a:r>
            <a:r>
              <a:rPr kumimoji="0" lang="en-US" altLang="ja-JP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</a:t>
            </a:r>
            <a:br>
              <a:rPr kumimoji="0" lang="en-US" altLang="ja-JP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US" altLang="ja-JP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ancillaire </a:t>
            </a:r>
            <a:endParaRPr kumimoji="0" lang="en-US" altLang="ja-JP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131FF"/>
              </a:buClr>
              <a:buSzTx/>
              <a:buFontTx/>
              <a:buNone/>
              <a:tabLst/>
              <a:defRPr/>
            </a:pPr>
            <a:r>
              <a:rPr kumimoji="0" lang="en-US" altLang="ja-JP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pré-planifiée</a:t>
            </a:r>
            <a:endParaRPr kumimoji="0" lang="en-US" altLang="ja-JP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1781E8A-51B9-A67D-9DE6-BE94E448AA0B}"/>
              </a:ext>
            </a:extLst>
          </p:cNvPr>
          <p:cNvSpPr txBox="1"/>
          <p:nvPr/>
        </p:nvSpPr>
        <p:spPr>
          <a:xfrm>
            <a:off x="7988738" y="4596470"/>
            <a:ext cx="3773674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Patients "</a:t>
            </a: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hypersélectionés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"  </a:t>
            </a:r>
            <a:b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 NGS-</a:t>
            </a: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à </a:t>
            </a:r>
            <a:r>
              <a:rPr kumimoji="0" lang="fr-FR" sz="1600" b="1" i="0" u="sng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baseline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négatif 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KRAS, NRAS BRAF, PTEN, EGFR (ECD), HER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ampl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MET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ampl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ALK fusions, ROS fusions, NTRK fusions</a:t>
            </a:r>
          </a:p>
        </p:txBody>
      </p:sp>
      <p:sp>
        <p:nvSpPr>
          <p:cNvPr id="32" name="Rectangle à coins arrondis 31"/>
          <p:cNvSpPr/>
          <p:nvPr/>
        </p:nvSpPr>
        <p:spPr>
          <a:xfrm>
            <a:off x="828152" y="4388925"/>
            <a:ext cx="10800719" cy="1618901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1" name="Ellipse 30">
            <a:extLst>
              <a:ext uri="{FF2B5EF4-FFF2-40B4-BE49-F238E27FC236}">
                <a16:creationId xmlns:a16="http://schemas.microsoft.com/office/drawing/2014/main" id="{13FDCABC-1D4B-A958-0DE7-898619250B8D}"/>
              </a:ext>
            </a:extLst>
          </p:cNvPr>
          <p:cNvSpPr/>
          <p:nvPr/>
        </p:nvSpPr>
        <p:spPr>
          <a:xfrm rot="21056663">
            <a:off x="511042" y="4340376"/>
            <a:ext cx="900000" cy="900000"/>
          </a:xfrm>
          <a:prstGeom prst="ellipse">
            <a:avLst/>
          </a:prstGeom>
          <a:solidFill>
            <a:schemeClr val="accent6"/>
          </a:solidFill>
          <a:ln w="38100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ts val="19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7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ASCO GI 2023</a:t>
            </a:r>
            <a:endParaRPr kumimoji="0" lang="fr-FR" sz="17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grpSp>
        <p:nvGrpSpPr>
          <p:cNvPr id="13" name="Groupe 12"/>
          <p:cNvGrpSpPr/>
          <p:nvPr/>
        </p:nvGrpSpPr>
        <p:grpSpPr>
          <a:xfrm>
            <a:off x="2979373" y="4461105"/>
            <a:ext cx="4955575" cy="1438430"/>
            <a:chOff x="3222374" y="4461105"/>
            <a:chExt cx="4955575" cy="1438430"/>
          </a:xfrm>
        </p:grpSpPr>
        <p:pic>
          <p:nvPicPr>
            <p:cNvPr id="3" name="Image 2">
              <a:extLst>
                <a:ext uri="{FF2B5EF4-FFF2-40B4-BE49-F238E27FC236}">
                  <a16:creationId xmlns:a16="http://schemas.microsoft.com/office/drawing/2014/main" id="{3D8D66BC-61A9-972E-99E3-4905BF7F61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260283" y="5045880"/>
              <a:ext cx="911753" cy="462033"/>
            </a:xfrm>
            <a:prstGeom prst="rect">
              <a:avLst/>
            </a:prstGeom>
          </p:spPr>
        </p:pic>
        <p:sp>
          <p:nvSpPr>
            <p:cNvPr id="34" name="テキスト ボックス 126">
              <a:extLst>
                <a:ext uri="{FF2B5EF4-FFF2-40B4-BE49-F238E27FC236}">
                  <a16:creationId xmlns:a16="http://schemas.microsoft.com/office/drawing/2014/main" id="{4173B346-C4E8-8631-17A4-9ECD70BF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4973" y="4467613"/>
              <a:ext cx="1768619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Pré-traitement</a:t>
              </a:r>
              <a:endParaRPr kumimoji="0" lang="en-US" altLang="ja-JP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" name="テキスト ボックス 126">
              <a:extLst>
                <a:ext uri="{FF2B5EF4-FFF2-40B4-BE49-F238E27FC236}">
                  <a16:creationId xmlns:a16="http://schemas.microsoft.com/office/drawing/2014/main" id="{4173B346-C4E8-8631-17A4-9ECD70BF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3858" y="4461105"/>
              <a:ext cx="1768619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Post-traitement</a:t>
              </a:r>
              <a:endParaRPr kumimoji="0" lang="en-US" altLang="ja-JP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6" name="テキスト ボックス 126">
              <a:extLst>
                <a:ext uri="{FF2B5EF4-FFF2-40B4-BE49-F238E27FC236}">
                  <a16:creationId xmlns:a16="http://schemas.microsoft.com/office/drawing/2014/main" id="{4173B346-C4E8-8631-17A4-9ECD70BF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2374" y="5560981"/>
              <a:ext cx="103750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Plasma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754 (91,6</a:t>
              </a:r>
              <a:r>
                <a:rPr kumimoji="0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%</a:t>
              </a:r>
              <a:r>
                <a:rPr kumimoji="0" lang="en-US" altLang="ja-JP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)</a:t>
              </a:r>
              <a:endPara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" name="テキスト ボックス 126">
              <a:extLst>
                <a:ext uri="{FF2B5EF4-FFF2-40B4-BE49-F238E27FC236}">
                  <a16:creationId xmlns:a16="http://schemas.microsoft.com/office/drawing/2014/main" id="{4173B346-C4E8-8631-17A4-9ECD70BF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077" y="5560981"/>
              <a:ext cx="8879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Plasma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617 (75</a:t>
              </a:r>
              <a:r>
                <a:rPr kumimoji="0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%</a:t>
              </a:r>
              <a:r>
                <a:rPr kumimoji="0" lang="en-US" altLang="ja-JP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)</a:t>
              </a:r>
              <a:endPara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" name="テキスト ボックス 126">
              <a:extLst>
                <a:ext uri="{FF2B5EF4-FFF2-40B4-BE49-F238E27FC236}">
                  <a16:creationId xmlns:a16="http://schemas.microsoft.com/office/drawing/2014/main" id="{4173B346-C4E8-8631-17A4-9ECD70BF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6087" y="5560981"/>
              <a:ext cx="103750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Tissue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756 (91,9</a:t>
              </a:r>
              <a:r>
                <a:rPr kumimoji="0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%</a:t>
              </a:r>
              <a:r>
                <a:rPr kumimoji="0" lang="en-US" altLang="ja-JP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)</a:t>
              </a:r>
              <a:endPara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" name="テキスト ボックス 126">
              <a:extLst>
                <a:ext uri="{FF2B5EF4-FFF2-40B4-BE49-F238E27FC236}">
                  <a16:creationId xmlns:a16="http://schemas.microsoft.com/office/drawing/2014/main" id="{4173B346-C4E8-8631-17A4-9ECD70BF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06814" y="5560981"/>
              <a:ext cx="9819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Tissue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161 (19,6</a:t>
              </a:r>
              <a:r>
                <a:rPr kumimoji="0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%</a:t>
              </a:r>
              <a:r>
                <a:rPr kumimoji="0" lang="en-US" altLang="ja-JP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)</a:t>
              </a:r>
              <a:endPara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pic>
          <p:nvPicPr>
            <p:cNvPr id="40" name="Image 39">
              <a:extLst>
                <a:ext uri="{FF2B5EF4-FFF2-40B4-BE49-F238E27FC236}">
                  <a16:creationId xmlns:a16="http://schemas.microsoft.com/office/drawing/2014/main" id="{3D8D66BC-61A9-972E-99E3-4905BF7F61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584665" y="4753980"/>
              <a:ext cx="465123" cy="808267"/>
            </a:xfrm>
            <a:prstGeom prst="rect">
              <a:avLst/>
            </a:prstGeom>
          </p:spPr>
        </p:pic>
        <p:pic>
          <p:nvPicPr>
            <p:cNvPr id="42" name="Image 41">
              <a:extLst>
                <a:ext uri="{FF2B5EF4-FFF2-40B4-BE49-F238E27FC236}">
                  <a16:creationId xmlns:a16="http://schemas.microsoft.com/office/drawing/2014/main" id="{3D8D66BC-61A9-972E-99E3-4905BF7F61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978168" y="5045880"/>
              <a:ext cx="911753" cy="462033"/>
            </a:xfrm>
            <a:prstGeom prst="rect">
              <a:avLst/>
            </a:prstGeom>
          </p:spPr>
        </p:pic>
        <p:pic>
          <p:nvPicPr>
            <p:cNvPr id="43" name="Image 42">
              <a:extLst>
                <a:ext uri="{FF2B5EF4-FFF2-40B4-BE49-F238E27FC236}">
                  <a16:creationId xmlns:a16="http://schemas.microsoft.com/office/drawing/2014/main" id="{3D8D66BC-61A9-972E-99E3-4905BF7F61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468486" y="4753980"/>
              <a:ext cx="465123" cy="808267"/>
            </a:xfrm>
            <a:prstGeom prst="rect">
              <a:avLst/>
            </a:prstGeom>
          </p:spPr>
        </p:pic>
        <p:grpSp>
          <p:nvGrpSpPr>
            <p:cNvPr id="44" name="Groupe 43"/>
            <p:cNvGrpSpPr/>
            <p:nvPr/>
          </p:nvGrpSpPr>
          <p:grpSpPr>
            <a:xfrm>
              <a:off x="4948518" y="4858087"/>
              <a:ext cx="1551934" cy="330779"/>
              <a:chOff x="6769226" y="2179812"/>
              <a:chExt cx="1551934" cy="330779"/>
            </a:xfrm>
          </p:grpSpPr>
          <p:cxnSp>
            <p:nvCxnSpPr>
              <p:cNvPr id="45" name="Connecteur droit 44"/>
              <p:cNvCxnSpPr/>
              <p:nvPr/>
            </p:nvCxnSpPr>
            <p:spPr>
              <a:xfrm flipH="1">
                <a:off x="6769226" y="2345202"/>
                <a:ext cx="1424747" cy="0"/>
              </a:xfrm>
              <a:prstGeom prst="line">
                <a:avLst/>
              </a:prstGeom>
              <a:ln w="19050">
                <a:solidFill>
                  <a:schemeClr val="bg1">
                    <a:lumMod val="6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Freeform 55">
                <a:extLst>
                  <a:ext uri="{FF2B5EF4-FFF2-40B4-BE49-F238E27FC236}">
                    <a16:creationId xmlns:a16="http://schemas.microsoft.com/office/drawing/2014/main" id="{B02AC733-0787-4D6F-8494-9E7BEACBE19D}"/>
                  </a:ext>
                </a:extLst>
              </p:cNvPr>
              <p:cNvSpPr/>
              <p:nvPr/>
            </p:nvSpPr>
            <p:spPr>
              <a:xfrm rot="5400000">
                <a:off x="8028583" y="2218014"/>
                <a:ext cx="330779" cy="25437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p:spPr>
            <p:txBody>
              <a:bodyPr spcFirstLastPara="0" vert="horz" wrap="square" lIns="0" tIns="60722" rIns="77862" bIns="60722" numCol="1" spcCol="1270" anchor="ctr" anchorCtr="0">
                <a:noAutofit/>
              </a:bodyPr>
              <a:lstStyle/>
              <a:p>
                <a:pPr marL="0" marR="0" lvl="0" indent="0" algn="ctr" defTabSz="350044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1" name="テキスト ボックス 126">
              <a:extLst>
                <a:ext uri="{FF2B5EF4-FFF2-40B4-BE49-F238E27FC236}">
                  <a16:creationId xmlns:a16="http://schemas.microsoft.com/office/drawing/2014/main" id="{4173B346-C4E8-8631-17A4-9ECD70BF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8815" y="4797012"/>
              <a:ext cx="770075" cy="5642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 Narrow"/>
                  <a:ea typeface="ＭＳ Ｐゴシック" panose="020B0600070205080204" pitchFamily="34" charset="-128"/>
                  <a:cs typeface="Arial" panose="020B0604020202020204" pitchFamily="34" charset="0"/>
                </a:rPr>
                <a:t>Analyze </a:t>
              </a:r>
              <a:br>
                <a:rPr kumimoji="0" lang="en-US" altLang="ja-JP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 Narrow"/>
                  <a:ea typeface="ＭＳ Ｐゴシック" panose="020B0600070205080204" pitchFamily="34" charset="-128"/>
                  <a:cs typeface="Arial" panose="020B0604020202020204" pitchFamily="34" charset="0"/>
                </a:rPr>
              </a:br>
              <a:r>
                <a:rPr kumimoji="0" lang="en-US" altLang="ja-JP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 Narrow"/>
                  <a:ea typeface="ＭＳ Ｐゴシック" panose="020B0600070205080204" pitchFamily="34" charset="-128"/>
                  <a:cs typeface="Arial" panose="020B0604020202020204" pitchFamily="34" charset="0"/>
                </a:rPr>
                <a:t>using </a:t>
              </a:r>
              <a:br>
                <a:rPr kumimoji="0" lang="en-US" altLang="ja-JP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 Narrow"/>
                  <a:ea typeface="ＭＳ Ｐゴシック" panose="020B0600070205080204" pitchFamily="34" charset="-128"/>
                  <a:cs typeface="Arial" panose="020B0604020202020204" pitchFamily="34" charset="0"/>
                </a:rPr>
              </a:br>
              <a:r>
                <a:rPr kumimoji="0" lang="en-US" altLang="ja-JP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 Narrow"/>
                  <a:ea typeface="ＭＳ Ｐゴシック" panose="020B0600070205080204" pitchFamily="34" charset="-128"/>
                  <a:cs typeface="Arial" panose="020B0604020202020204" pitchFamily="34" charset="0"/>
                </a:rPr>
                <a:t>NGS-based </a:t>
              </a:r>
              <a:br>
                <a:rPr kumimoji="0" lang="en-US" altLang="ja-JP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 Narrow"/>
                  <a:ea typeface="ＭＳ Ｐゴシック" panose="020B0600070205080204" pitchFamily="34" charset="-128"/>
                  <a:cs typeface="Arial" panose="020B0604020202020204" pitchFamily="34" charset="0"/>
                </a:rPr>
              </a:br>
              <a:r>
                <a:rPr kumimoji="0" lang="en-US" altLang="ja-JP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 Narrow"/>
                  <a:ea typeface="ＭＳ Ｐゴシック" panose="020B0600070205080204" pitchFamily="34" charset="-128"/>
                  <a:cs typeface="Arial" panose="020B0604020202020204" pitchFamily="34" charset="0"/>
                </a:rPr>
                <a:t>platform</a:t>
              </a:r>
              <a:endParaRPr kumimoji="0" lang="en-US" altLang="ja-JP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7" name="テキスト ボックス 126">
              <a:extLst>
                <a:ext uri="{FF2B5EF4-FFF2-40B4-BE49-F238E27FC236}">
                  <a16:creationId xmlns:a16="http://schemas.microsoft.com/office/drawing/2014/main" id="{4173B346-C4E8-8631-17A4-9ECD70BF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3609" y="4749296"/>
              <a:ext cx="1244340" cy="28212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800">
                  <a:solidFill>
                    <a:schemeClr val="tx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131FF"/>
                </a:buClr>
                <a:buSzTx/>
                <a:buFontTx/>
                <a:buNone/>
                <a:tabLst/>
                <a:defRPr/>
              </a:pPr>
              <a:r>
                <a:rPr kumimoji="0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 Narrow"/>
                  <a:ea typeface="ＭＳ Ｐゴシック" panose="020B0600070205080204" pitchFamily="34" charset="-128"/>
                  <a:cs typeface="Arial" panose="020B0604020202020204" pitchFamily="34" charset="0"/>
                </a:rPr>
                <a:t>Surgical resection cases</a:t>
              </a:r>
              <a:endPara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</p:grpSp>
      <p:cxnSp>
        <p:nvCxnSpPr>
          <p:cNvPr id="17" name="Connecteur droit 16"/>
          <p:cNvCxnSpPr/>
          <p:nvPr/>
        </p:nvCxnSpPr>
        <p:spPr>
          <a:xfrm>
            <a:off x="2958353" y="4510645"/>
            <a:ext cx="0" cy="1388890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4713731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14" name="Graphique 413"/>
          <p:cNvGraphicFramePr/>
          <p:nvPr/>
        </p:nvGraphicFramePr>
        <p:xfrm>
          <a:off x="6595975" y="2084937"/>
          <a:ext cx="4619600" cy="25781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02" name="Graphique 401"/>
          <p:cNvGraphicFramePr/>
          <p:nvPr/>
        </p:nvGraphicFramePr>
        <p:xfrm>
          <a:off x="953204" y="2084937"/>
          <a:ext cx="4619600" cy="25781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03" name="Text Box 4"/>
          <p:cNvSpPr txBox="1">
            <a:spLocks noChangeArrowheads="1"/>
          </p:cNvSpPr>
          <p:nvPr/>
        </p:nvSpPr>
        <p:spPr bwMode="auto">
          <a:xfrm rot="16200000">
            <a:off x="-188654" y="3055722"/>
            <a:ext cx="221856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Survie globale (%)</a:t>
            </a:r>
          </a:p>
        </p:txBody>
      </p:sp>
      <p:sp>
        <p:nvSpPr>
          <p:cNvPr id="404" name="Text Box 4"/>
          <p:cNvSpPr txBox="1">
            <a:spLocks noChangeArrowheads="1"/>
          </p:cNvSpPr>
          <p:nvPr/>
        </p:nvSpPr>
        <p:spPr bwMode="auto">
          <a:xfrm>
            <a:off x="1404862" y="4572548"/>
            <a:ext cx="406736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6" name="Espace réservé du texte 3">
            <a:extLst>
              <a:ext uri="{FF2B5EF4-FFF2-40B4-BE49-F238E27FC236}">
                <a16:creationId xmlns:a16="http://schemas.microsoft.com/office/drawing/2014/main" id="{A9F2E6A3-3D40-4C44-B464-5A8C8F071CD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K. </a:t>
            </a:r>
            <a:r>
              <a:rPr lang="fr-FR" sz="1200" i="1" dirty="0" err="1"/>
              <a:t>Shitara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#11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5"/>
          </p:nvPr>
        </p:nvSpPr>
        <p:spPr>
          <a:xfrm>
            <a:off x="2768244" y="797485"/>
            <a:ext cx="7122765" cy="429886"/>
          </a:xfrm>
          <a:solidFill>
            <a:schemeClr val="bg1">
              <a:lumMod val="95000"/>
            </a:schemeClr>
          </a:solidFill>
        </p:spPr>
        <p:txBody>
          <a:bodyPr anchor="ctr"/>
          <a:lstStyle/>
          <a:p>
            <a:pPr marL="0" indent="0">
              <a:buNone/>
            </a:pPr>
            <a:r>
              <a:rPr lang="fr-FR" sz="1800" b="1" dirty="0"/>
              <a:t>Objectif principal atteint </a:t>
            </a:r>
            <a:r>
              <a:rPr lang="fr-FR" sz="1800" b="1" dirty="0" err="1"/>
              <a:t>Panitumumab</a:t>
            </a:r>
            <a:r>
              <a:rPr lang="fr-FR" sz="1800" b="1" dirty="0"/>
              <a:t> &gt; Bevacizumab pour SG</a:t>
            </a:r>
          </a:p>
        </p:txBody>
      </p:sp>
      <p:sp>
        <p:nvSpPr>
          <p:cNvPr id="431" name="Espace réservé du texte 430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Survie globale</a:t>
            </a:r>
            <a:endParaRPr lang="en-US" dirty="0"/>
          </a:p>
        </p:txBody>
      </p:sp>
      <p:sp>
        <p:nvSpPr>
          <p:cNvPr id="16" name="正方形/長方形 70">
            <a:extLst>
              <a:ext uri="{FF2B5EF4-FFF2-40B4-BE49-F238E27FC236}">
                <a16:creationId xmlns:a16="http://schemas.microsoft.com/office/drawing/2014/main" id="{9BAD9685-F07D-C34D-893E-BC539E383514}"/>
              </a:ext>
            </a:extLst>
          </p:cNvPr>
          <p:cNvSpPr/>
          <p:nvPr/>
        </p:nvSpPr>
        <p:spPr>
          <a:xfrm>
            <a:off x="2624705" y="2245812"/>
            <a:ext cx="76957" cy="168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92D050"/>
              </a:solidFill>
              <a:effectLst/>
              <a:uLnTx/>
              <a:uFillTx/>
              <a:latin typeface="Arial" panose="020B060402020202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7" name="Freeform 10">
            <a:extLst>
              <a:ext uri="{FF2B5EF4-FFF2-40B4-BE49-F238E27FC236}">
                <a16:creationId xmlns:a16="http://schemas.microsoft.com/office/drawing/2014/main" id="{5C07B311-341B-584F-85F5-B00D41246313}"/>
              </a:ext>
            </a:extLst>
          </p:cNvPr>
          <p:cNvSpPr>
            <a:spLocks/>
          </p:cNvSpPr>
          <p:nvPr/>
        </p:nvSpPr>
        <p:spPr bwMode="auto">
          <a:xfrm>
            <a:off x="1404862" y="2184633"/>
            <a:ext cx="3787392" cy="1739682"/>
          </a:xfrm>
          <a:custGeom>
            <a:avLst/>
            <a:gdLst>
              <a:gd name="T0" fmla="*/ 219 w 6185"/>
              <a:gd name="T1" fmla="*/ 17 h 1734"/>
              <a:gd name="T2" fmla="*/ 322 w 6185"/>
              <a:gd name="T3" fmla="*/ 36 h 1734"/>
              <a:gd name="T4" fmla="*/ 387 w 6185"/>
              <a:gd name="T5" fmla="*/ 62 h 1734"/>
              <a:gd name="T6" fmla="*/ 441 w 6185"/>
              <a:gd name="T7" fmla="*/ 99 h 1734"/>
              <a:gd name="T8" fmla="*/ 525 w 6185"/>
              <a:gd name="T9" fmla="*/ 129 h 1734"/>
              <a:gd name="T10" fmla="*/ 577 w 6185"/>
              <a:gd name="T11" fmla="*/ 149 h 1734"/>
              <a:gd name="T12" fmla="*/ 726 w 6185"/>
              <a:gd name="T13" fmla="*/ 171 h 1734"/>
              <a:gd name="T14" fmla="*/ 785 w 6185"/>
              <a:gd name="T15" fmla="*/ 190 h 1734"/>
              <a:gd name="T16" fmla="*/ 830 w 6185"/>
              <a:gd name="T17" fmla="*/ 212 h 1734"/>
              <a:gd name="T18" fmla="*/ 940 w 6185"/>
              <a:gd name="T19" fmla="*/ 248 h 1734"/>
              <a:gd name="T20" fmla="*/ 998 w 6185"/>
              <a:gd name="T21" fmla="*/ 268 h 1734"/>
              <a:gd name="T22" fmla="*/ 1063 w 6185"/>
              <a:gd name="T23" fmla="*/ 298 h 1734"/>
              <a:gd name="T24" fmla="*/ 1115 w 6185"/>
              <a:gd name="T25" fmla="*/ 320 h 1734"/>
              <a:gd name="T26" fmla="*/ 1160 w 6185"/>
              <a:gd name="T27" fmla="*/ 346 h 1734"/>
              <a:gd name="T28" fmla="*/ 1206 w 6185"/>
              <a:gd name="T29" fmla="*/ 391 h 1734"/>
              <a:gd name="T30" fmla="*/ 1374 w 6185"/>
              <a:gd name="T31" fmla="*/ 413 h 1734"/>
              <a:gd name="T32" fmla="*/ 1400 w 6185"/>
              <a:gd name="T33" fmla="*/ 454 h 1734"/>
              <a:gd name="T34" fmla="*/ 1439 w 6185"/>
              <a:gd name="T35" fmla="*/ 484 h 1734"/>
              <a:gd name="T36" fmla="*/ 1478 w 6185"/>
              <a:gd name="T37" fmla="*/ 504 h 1734"/>
              <a:gd name="T38" fmla="*/ 1517 w 6185"/>
              <a:gd name="T39" fmla="*/ 525 h 1734"/>
              <a:gd name="T40" fmla="*/ 1562 w 6185"/>
              <a:gd name="T41" fmla="*/ 551 h 1734"/>
              <a:gd name="T42" fmla="*/ 1621 w 6185"/>
              <a:gd name="T43" fmla="*/ 577 h 1734"/>
              <a:gd name="T44" fmla="*/ 1679 w 6185"/>
              <a:gd name="T45" fmla="*/ 597 h 1734"/>
              <a:gd name="T46" fmla="*/ 1746 w 6185"/>
              <a:gd name="T47" fmla="*/ 623 h 1734"/>
              <a:gd name="T48" fmla="*/ 1811 w 6185"/>
              <a:gd name="T49" fmla="*/ 659 h 1734"/>
              <a:gd name="T50" fmla="*/ 1854 w 6185"/>
              <a:gd name="T51" fmla="*/ 679 h 1734"/>
              <a:gd name="T52" fmla="*/ 1921 w 6185"/>
              <a:gd name="T53" fmla="*/ 711 h 1734"/>
              <a:gd name="T54" fmla="*/ 1999 w 6185"/>
              <a:gd name="T55" fmla="*/ 731 h 1734"/>
              <a:gd name="T56" fmla="*/ 2057 w 6185"/>
              <a:gd name="T57" fmla="*/ 757 h 1734"/>
              <a:gd name="T58" fmla="*/ 2089 w 6185"/>
              <a:gd name="T59" fmla="*/ 787 h 1734"/>
              <a:gd name="T60" fmla="*/ 2135 w 6185"/>
              <a:gd name="T61" fmla="*/ 809 h 1734"/>
              <a:gd name="T62" fmla="*/ 2193 w 6185"/>
              <a:gd name="T63" fmla="*/ 828 h 1734"/>
              <a:gd name="T64" fmla="*/ 2388 w 6185"/>
              <a:gd name="T65" fmla="*/ 865 h 1734"/>
              <a:gd name="T66" fmla="*/ 2433 w 6185"/>
              <a:gd name="T67" fmla="*/ 886 h 1734"/>
              <a:gd name="T68" fmla="*/ 2556 w 6185"/>
              <a:gd name="T69" fmla="*/ 917 h 1734"/>
              <a:gd name="T70" fmla="*/ 2601 w 6185"/>
              <a:gd name="T71" fmla="*/ 936 h 1734"/>
              <a:gd name="T72" fmla="*/ 2679 w 6185"/>
              <a:gd name="T73" fmla="*/ 958 h 1734"/>
              <a:gd name="T74" fmla="*/ 2763 w 6185"/>
              <a:gd name="T75" fmla="*/ 988 h 1734"/>
              <a:gd name="T76" fmla="*/ 2796 w 6185"/>
              <a:gd name="T77" fmla="*/ 1025 h 1734"/>
              <a:gd name="T78" fmla="*/ 2867 w 6185"/>
              <a:gd name="T79" fmla="*/ 1051 h 1734"/>
              <a:gd name="T80" fmla="*/ 2932 w 6185"/>
              <a:gd name="T81" fmla="*/ 1070 h 1734"/>
              <a:gd name="T82" fmla="*/ 2971 w 6185"/>
              <a:gd name="T83" fmla="*/ 1092 h 1734"/>
              <a:gd name="T84" fmla="*/ 3005 w 6185"/>
              <a:gd name="T85" fmla="*/ 1116 h 1734"/>
              <a:gd name="T86" fmla="*/ 3174 w 6185"/>
              <a:gd name="T87" fmla="*/ 1137 h 1734"/>
              <a:gd name="T88" fmla="*/ 3206 w 6185"/>
              <a:gd name="T89" fmla="*/ 1159 h 1734"/>
              <a:gd name="T90" fmla="*/ 3316 w 6185"/>
              <a:gd name="T91" fmla="*/ 1183 h 1734"/>
              <a:gd name="T92" fmla="*/ 3349 w 6185"/>
              <a:gd name="T93" fmla="*/ 1215 h 1734"/>
              <a:gd name="T94" fmla="*/ 3407 w 6185"/>
              <a:gd name="T95" fmla="*/ 1235 h 1734"/>
              <a:gd name="T96" fmla="*/ 3491 w 6185"/>
              <a:gd name="T97" fmla="*/ 1256 h 1734"/>
              <a:gd name="T98" fmla="*/ 3744 w 6185"/>
              <a:gd name="T99" fmla="*/ 1282 h 1734"/>
              <a:gd name="T100" fmla="*/ 3835 w 6185"/>
              <a:gd name="T101" fmla="*/ 1306 h 1734"/>
              <a:gd name="T102" fmla="*/ 3913 w 6185"/>
              <a:gd name="T103" fmla="*/ 1328 h 1734"/>
              <a:gd name="T104" fmla="*/ 3991 w 6185"/>
              <a:gd name="T105" fmla="*/ 1358 h 1734"/>
              <a:gd name="T106" fmla="*/ 4094 w 6185"/>
              <a:gd name="T107" fmla="*/ 1379 h 1734"/>
              <a:gd name="T108" fmla="*/ 4114 w 6185"/>
              <a:gd name="T109" fmla="*/ 1399 h 1734"/>
              <a:gd name="T110" fmla="*/ 4269 w 6185"/>
              <a:gd name="T111" fmla="*/ 1421 h 1734"/>
              <a:gd name="T112" fmla="*/ 4524 w 6185"/>
              <a:gd name="T113" fmla="*/ 1447 h 1734"/>
              <a:gd name="T114" fmla="*/ 4582 w 6185"/>
              <a:gd name="T115" fmla="*/ 1481 h 1734"/>
              <a:gd name="T116" fmla="*/ 4809 w 6185"/>
              <a:gd name="T117" fmla="*/ 1514 h 1734"/>
              <a:gd name="T118" fmla="*/ 5069 w 6185"/>
              <a:gd name="T119" fmla="*/ 1555 h 1734"/>
              <a:gd name="T120" fmla="*/ 5438 w 6185"/>
              <a:gd name="T121" fmla="*/ 1648 h 1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85" h="1734">
                <a:moveTo>
                  <a:pt x="0" y="0"/>
                </a:moveTo>
                <a:lnTo>
                  <a:pt x="24" y="0"/>
                </a:lnTo>
                <a:lnTo>
                  <a:pt x="24" y="6"/>
                </a:lnTo>
                <a:lnTo>
                  <a:pt x="115" y="6"/>
                </a:lnTo>
                <a:lnTo>
                  <a:pt x="115" y="17"/>
                </a:lnTo>
                <a:lnTo>
                  <a:pt x="219" y="17"/>
                </a:lnTo>
                <a:lnTo>
                  <a:pt x="219" y="21"/>
                </a:lnTo>
                <a:lnTo>
                  <a:pt x="277" y="21"/>
                </a:lnTo>
                <a:lnTo>
                  <a:pt x="277" y="26"/>
                </a:lnTo>
                <a:lnTo>
                  <a:pt x="283" y="26"/>
                </a:lnTo>
                <a:lnTo>
                  <a:pt x="283" y="36"/>
                </a:lnTo>
                <a:lnTo>
                  <a:pt x="322" y="36"/>
                </a:lnTo>
                <a:lnTo>
                  <a:pt x="322" y="52"/>
                </a:lnTo>
                <a:lnTo>
                  <a:pt x="329" y="52"/>
                </a:lnTo>
                <a:lnTo>
                  <a:pt x="329" y="58"/>
                </a:lnTo>
                <a:lnTo>
                  <a:pt x="374" y="58"/>
                </a:lnTo>
                <a:lnTo>
                  <a:pt x="374" y="62"/>
                </a:lnTo>
                <a:lnTo>
                  <a:pt x="387" y="62"/>
                </a:lnTo>
                <a:lnTo>
                  <a:pt x="387" y="73"/>
                </a:lnTo>
                <a:lnTo>
                  <a:pt x="400" y="73"/>
                </a:lnTo>
                <a:lnTo>
                  <a:pt x="400" y="93"/>
                </a:lnTo>
                <a:lnTo>
                  <a:pt x="420" y="93"/>
                </a:lnTo>
                <a:lnTo>
                  <a:pt x="420" y="99"/>
                </a:lnTo>
                <a:lnTo>
                  <a:pt x="441" y="99"/>
                </a:lnTo>
                <a:lnTo>
                  <a:pt x="441" y="114"/>
                </a:lnTo>
                <a:lnTo>
                  <a:pt x="474" y="114"/>
                </a:lnTo>
                <a:lnTo>
                  <a:pt x="474" y="119"/>
                </a:lnTo>
                <a:lnTo>
                  <a:pt x="519" y="119"/>
                </a:lnTo>
                <a:lnTo>
                  <a:pt x="519" y="129"/>
                </a:lnTo>
                <a:lnTo>
                  <a:pt x="525" y="129"/>
                </a:lnTo>
                <a:lnTo>
                  <a:pt x="525" y="134"/>
                </a:lnTo>
                <a:lnTo>
                  <a:pt x="545" y="134"/>
                </a:lnTo>
                <a:lnTo>
                  <a:pt x="545" y="140"/>
                </a:lnTo>
                <a:lnTo>
                  <a:pt x="571" y="140"/>
                </a:lnTo>
                <a:lnTo>
                  <a:pt x="571" y="149"/>
                </a:lnTo>
                <a:lnTo>
                  <a:pt x="577" y="149"/>
                </a:lnTo>
                <a:lnTo>
                  <a:pt x="577" y="155"/>
                </a:lnTo>
                <a:lnTo>
                  <a:pt x="648" y="155"/>
                </a:lnTo>
                <a:lnTo>
                  <a:pt x="648" y="166"/>
                </a:lnTo>
                <a:lnTo>
                  <a:pt x="694" y="166"/>
                </a:lnTo>
                <a:lnTo>
                  <a:pt x="694" y="171"/>
                </a:lnTo>
                <a:lnTo>
                  <a:pt x="726" y="171"/>
                </a:lnTo>
                <a:lnTo>
                  <a:pt x="726" y="175"/>
                </a:lnTo>
                <a:lnTo>
                  <a:pt x="752" y="175"/>
                </a:lnTo>
                <a:lnTo>
                  <a:pt x="752" y="186"/>
                </a:lnTo>
                <a:lnTo>
                  <a:pt x="765" y="186"/>
                </a:lnTo>
                <a:lnTo>
                  <a:pt x="765" y="190"/>
                </a:lnTo>
                <a:lnTo>
                  <a:pt x="785" y="190"/>
                </a:lnTo>
                <a:lnTo>
                  <a:pt x="785" y="196"/>
                </a:lnTo>
                <a:lnTo>
                  <a:pt x="810" y="196"/>
                </a:lnTo>
                <a:lnTo>
                  <a:pt x="810" y="207"/>
                </a:lnTo>
                <a:lnTo>
                  <a:pt x="817" y="207"/>
                </a:lnTo>
                <a:lnTo>
                  <a:pt x="817" y="212"/>
                </a:lnTo>
                <a:lnTo>
                  <a:pt x="830" y="212"/>
                </a:lnTo>
                <a:lnTo>
                  <a:pt x="830" y="222"/>
                </a:lnTo>
                <a:lnTo>
                  <a:pt x="843" y="222"/>
                </a:lnTo>
                <a:lnTo>
                  <a:pt x="843" y="233"/>
                </a:lnTo>
                <a:lnTo>
                  <a:pt x="862" y="233"/>
                </a:lnTo>
                <a:lnTo>
                  <a:pt x="862" y="248"/>
                </a:lnTo>
                <a:lnTo>
                  <a:pt x="940" y="248"/>
                </a:lnTo>
                <a:lnTo>
                  <a:pt x="940" y="253"/>
                </a:lnTo>
                <a:lnTo>
                  <a:pt x="985" y="253"/>
                </a:lnTo>
                <a:lnTo>
                  <a:pt x="985" y="263"/>
                </a:lnTo>
                <a:lnTo>
                  <a:pt x="992" y="263"/>
                </a:lnTo>
                <a:lnTo>
                  <a:pt x="992" y="268"/>
                </a:lnTo>
                <a:lnTo>
                  <a:pt x="998" y="268"/>
                </a:lnTo>
                <a:lnTo>
                  <a:pt x="998" y="279"/>
                </a:lnTo>
                <a:lnTo>
                  <a:pt x="1031" y="279"/>
                </a:lnTo>
                <a:lnTo>
                  <a:pt x="1031" y="283"/>
                </a:lnTo>
                <a:lnTo>
                  <a:pt x="1044" y="283"/>
                </a:lnTo>
                <a:lnTo>
                  <a:pt x="1044" y="298"/>
                </a:lnTo>
                <a:lnTo>
                  <a:pt x="1063" y="298"/>
                </a:lnTo>
                <a:lnTo>
                  <a:pt x="1063" y="305"/>
                </a:lnTo>
                <a:lnTo>
                  <a:pt x="1083" y="305"/>
                </a:lnTo>
                <a:lnTo>
                  <a:pt x="1083" y="315"/>
                </a:lnTo>
                <a:lnTo>
                  <a:pt x="1102" y="315"/>
                </a:lnTo>
                <a:lnTo>
                  <a:pt x="1102" y="320"/>
                </a:lnTo>
                <a:lnTo>
                  <a:pt x="1115" y="320"/>
                </a:lnTo>
                <a:lnTo>
                  <a:pt x="1115" y="324"/>
                </a:lnTo>
                <a:lnTo>
                  <a:pt x="1122" y="324"/>
                </a:lnTo>
                <a:lnTo>
                  <a:pt x="1122" y="339"/>
                </a:lnTo>
                <a:lnTo>
                  <a:pt x="1141" y="339"/>
                </a:lnTo>
                <a:lnTo>
                  <a:pt x="1141" y="346"/>
                </a:lnTo>
                <a:lnTo>
                  <a:pt x="1160" y="346"/>
                </a:lnTo>
                <a:lnTo>
                  <a:pt x="1160" y="354"/>
                </a:lnTo>
                <a:lnTo>
                  <a:pt x="1167" y="354"/>
                </a:lnTo>
                <a:lnTo>
                  <a:pt x="1167" y="376"/>
                </a:lnTo>
                <a:lnTo>
                  <a:pt x="1180" y="376"/>
                </a:lnTo>
                <a:lnTo>
                  <a:pt x="1180" y="391"/>
                </a:lnTo>
                <a:lnTo>
                  <a:pt x="1206" y="391"/>
                </a:lnTo>
                <a:lnTo>
                  <a:pt x="1206" y="398"/>
                </a:lnTo>
                <a:lnTo>
                  <a:pt x="1271" y="398"/>
                </a:lnTo>
                <a:lnTo>
                  <a:pt x="1271" y="402"/>
                </a:lnTo>
                <a:lnTo>
                  <a:pt x="1297" y="402"/>
                </a:lnTo>
                <a:lnTo>
                  <a:pt x="1297" y="413"/>
                </a:lnTo>
                <a:lnTo>
                  <a:pt x="1374" y="413"/>
                </a:lnTo>
                <a:lnTo>
                  <a:pt x="1374" y="432"/>
                </a:lnTo>
                <a:lnTo>
                  <a:pt x="1381" y="432"/>
                </a:lnTo>
                <a:lnTo>
                  <a:pt x="1381" y="439"/>
                </a:lnTo>
                <a:lnTo>
                  <a:pt x="1394" y="439"/>
                </a:lnTo>
                <a:lnTo>
                  <a:pt x="1394" y="454"/>
                </a:lnTo>
                <a:lnTo>
                  <a:pt x="1400" y="454"/>
                </a:lnTo>
                <a:lnTo>
                  <a:pt x="1400" y="458"/>
                </a:lnTo>
                <a:lnTo>
                  <a:pt x="1413" y="458"/>
                </a:lnTo>
                <a:lnTo>
                  <a:pt x="1413" y="469"/>
                </a:lnTo>
                <a:lnTo>
                  <a:pt x="1433" y="469"/>
                </a:lnTo>
                <a:lnTo>
                  <a:pt x="1433" y="484"/>
                </a:lnTo>
                <a:lnTo>
                  <a:pt x="1439" y="484"/>
                </a:lnTo>
                <a:lnTo>
                  <a:pt x="1439" y="491"/>
                </a:lnTo>
                <a:lnTo>
                  <a:pt x="1459" y="491"/>
                </a:lnTo>
                <a:lnTo>
                  <a:pt x="1459" y="495"/>
                </a:lnTo>
                <a:lnTo>
                  <a:pt x="1465" y="495"/>
                </a:lnTo>
                <a:lnTo>
                  <a:pt x="1465" y="504"/>
                </a:lnTo>
                <a:lnTo>
                  <a:pt x="1478" y="504"/>
                </a:lnTo>
                <a:lnTo>
                  <a:pt x="1478" y="510"/>
                </a:lnTo>
                <a:lnTo>
                  <a:pt x="1491" y="510"/>
                </a:lnTo>
                <a:lnTo>
                  <a:pt x="1491" y="514"/>
                </a:lnTo>
                <a:lnTo>
                  <a:pt x="1504" y="514"/>
                </a:lnTo>
                <a:lnTo>
                  <a:pt x="1504" y="525"/>
                </a:lnTo>
                <a:lnTo>
                  <a:pt x="1517" y="525"/>
                </a:lnTo>
                <a:lnTo>
                  <a:pt x="1517" y="540"/>
                </a:lnTo>
                <a:lnTo>
                  <a:pt x="1536" y="540"/>
                </a:lnTo>
                <a:lnTo>
                  <a:pt x="1536" y="547"/>
                </a:lnTo>
                <a:lnTo>
                  <a:pt x="1558" y="547"/>
                </a:lnTo>
                <a:lnTo>
                  <a:pt x="1558" y="551"/>
                </a:lnTo>
                <a:lnTo>
                  <a:pt x="1562" y="551"/>
                </a:lnTo>
                <a:lnTo>
                  <a:pt x="1562" y="562"/>
                </a:lnTo>
                <a:lnTo>
                  <a:pt x="1577" y="562"/>
                </a:lnTo>
                <a:lnTo>
                  <a:pt x="1577" y="566"/>
                </a:lnTo>
                <a:lnTo>
                  <a:pt x="1595" y="566"/>
                </a:lnTo>
                <a:lnTo>
                  <a:pt x="1595" y="577"/>
                </a:lnTo>
                <a:lnTo>
                  <a:pt x="1621" y="577"/>
                </a:lnTo>
                <a:lnTo>
                  <a:pt x="1621" y="581"/>
                </a:lnTo>
                <a:lnTo>
                  <a:pt x="1627" y="581"/>
                </a:lnTo>
                <a:lnTo>
                  <a:pt x="1627" y="588"/>
                </a:lnTo>
                <a:lnTo>
                  <a:pt x="1640" y="588"/>
                </a:lnTo>
                <a:lnTo>
                  <a:pt x="1640" y="597"/>
                </a:lnTo>
                <a:lnTo>
                  <a:pt x="1679" y="597"/>
                </a:lnTo>
                <a:lnTo>
                  <a:pt x="1679" y="603"/>
                </a:lnTo>
                <a:lnTo>
                  <a:pt x="1714" y="603"/>
                </a:lnTo>
                <a:lnTo>
                  <a:pt x="1714" y="607"/>
                </a:lnTo>
                <a:lnTo>
                  <a:pt x="1718" y="607"/>
                </a:lnTo>
                <a:lnTo>
                  <a:pt x="1718" y="623"/>
                </a:lnTo>
                <a:lnTo>
                  <a:pt x="1746" y="623"/>
                </a:lnTo>
                <a:lnTo>
                  <a:pt x="1746" y="638"/>
                </a:lnTo>
                <a:lnTo>
                  <a:pt x="1759" y="638"/>
                </a:lnTo>
                <a:lnTo>
                  <a:pt x="1759" y="644"/>
                </a:lnTo>
                <a:lnTo>
                  <a:pt x="1772" y="644"/>
                </a:lnTo>
                <a:lnTo>
                  <a:pt x="1772" y="659"/>
                </a:lnTo>
                <a:lnTo>
                  <a:pt x="1811" y="659"/>
                </a:lnTo>
                <a:lnTo>
                  <a:pt x="1811" y="664"/>
                </a:lnTo>
                <a:lnTo>
                  <a:pt x="1815" y="664"/>
                </a:lnTo>
                <a:lnTo>
                  <a:pt x="1815" y="674"/>
                </a:lnTo>
                <a:lnTo>
                  <a:pt x="1850" y="674"/>
                </a:lnTo>
                <a:lnTo>
                  <a:pt x="1850" y="679"/>
                </a:lnTo>
                <a:lnTo>
                  <a:pt x="1854" y="679"/>
                </a:lnTo>
                <a:lnTo>
                  <a:pt x="1854" y="690"/>
                </a:lnTo>
                <a:lnTo>
                  <a:pt x="1882" y="690"/>
                </a:lnTo>
                <a:lnTo>
                  <a:pt x="1882" y="694"/>
                </a:lnTo>
                <a:lnTo>
                  <a:pt x="1908" y="694"/>
                </a:lnTo>
                <a:lnTo>
                  <a:pt x="1908" y="711"/>
                </a:lnTo>
                <a:lnTo>
                  <a:pt x="1921" y="711"/>
                </a:lnTo>
                <a:lnTo>
                  <a:pt x="1921" y="716"/>
                </a:lnTo>
                <a:lnTo>
                  <a:pt x="1966" y="716"/>
                </a:lnTo>
                <a:lnTo>
                  <a:pt x="1966" y="726"/>
                </a:lnTo>
                <a:lnTo>
                  <a:pt x="1992" y="726"/>
                </a:lnTo>
                <a:lnTo>
                  <a:pt x="1992" y="731"/>
                </a:lnTo>
                <a:lnTo>
                  <a:pt x="1999" y="731"/>
                </a:lnTo>
                <a:lnTo>
                  <a:pt x="1999" y="737"/>
                </a:lnTo>
                <a:lnTo>
                  <a:pt x="2025" y="737"/>
                </a:lnTo>
                <a:lnTo>
                  <a:pt x="2025" y="746"/>
                </a:lnTo>
                <a:lnTo>
                  <a:pt x="2038" y="746"/>
                </a:lnTo>
                <a:lnTo>
                  <a:pt x="2038" y="757"/>
                </a:lnTo>
                <a:lnTo>
                  <a:pt x="2057" y="757"/>
                </a:lnTo>
                <a:lnTo>
                  <a:pt x="2057" y="767"/>
                </a:lnTo>
                <a:lnTo>
                  <a:pt x="2063" y="767"/>
                </a:lnTo>
                <a:lnTo>
                  <a:pt x="2063" y="772"/>
                </a:lnTo>
                <a:lnTo>
                  <a:pt x="2070" y="772"/>
                </a:lnTo>
                <a:lnTo>
                  <a:pt x="2070" y="787"/>
                </a:lnTo>
                <a:lnTo>
                  <a:pt x="2089" y="787"/>
                </a:lnTo>
                <a:lnTo>
                  <a:pt x="2089" y="793"/>
                </a:lnTo>
                <a:lnTo>
                  <a:pt x="2109" y="793"/>
                </a:lnTo>
                <a:lnTo>
                  <a:pt x="2109" y="802"/>
                </a:lnTo>
                <a:lnTo>
                  <a:pt x="2128" y="802"/>
                </a:lnTo>
                <a:lnTo>
                  <a:pt x="2128" y="809"/>
                </a:lnTo>
                <a:lnTo>
                  <a:pt x="2135" y="809"/>
                </a:lnTo>
                <a:lnTo>
                  <a:pt x="2135" y="813"/>
                </a:lnTo>
                <a:lnTo>
                  <a:pt x="2148" y="813"/>
                </a:lnTo>
                <a:lnTo>
                  <a:pt x="2148" y="824"/>
                </a:lnTo>
                <a:lnTo>
                  <a:pt x="2187" y="824"/>
                </a:lnTo>
                <a:lnTo>
                  <a:pt x="2187" y="828"/>
                </a:lnTo>
                <a:lnTo>
                  <a:pt x="2193" y="828"/>
                </a:lnTo>
                <a:lnTo>
                  <a:pt x="2193" y="839"/>
                </a:lnTo>
                <a:lnTo>
                  <a:pt x="2251" y="839"/>
                </a:lnTo>
                <a:lnTo>
                  <a:pt x="2251" y="850"/>
                </a:lnTo>
                <a:lnTo>
                  <a:pt x="2303" y="850"/>
                </a:lnTo>
                <a:lnTo>
                  <a:pt x="2303" y="865"/>
                </a:lnTo>
                <a:lnTo>
                  <a:pt x="2388" y="865"/>
                </a:lnTo>
                <a:lnTo>
                  <a:pt x="2388" y="876"/>
                </a:lnTo>
                <a:lnTo>
                  <a:pt x="2407" y="876"/>
                </a:lnTo>
                <a:lnTo>
                  <a:pt x="2407" y="880"/>
                </a:lnTo>
                <a:lnTo>
                  <a:pt x="2426" y="880"/>
                </a:lnTo>
                <a:lnTo>
                  <a:pt x="2426" y="886"/>
                </a:lnTo>
                <a:lnTo>
                  <a:pt x="2433" y="886"/>
                </a:lnTo>
                <a:lnTo>
                  <a:pt x="2433" y="895"/>
                </a:lnTo>
                <a:lnTo>
                  <a:pt x="2439" y="895"/>
                </a:lnTo>
                <a:lnTo>
                  <a:pt x="2439" y="906"/>
                </a:lnTo>
                <a:lnTo>
                  <a:pt x="2517" y="906"/>
                </a:lnTo>
                <a:lnTo>
                  <a:pt x="2517" y="917"/>
                </a:lnTo>
                <a:lnTo>
                  <a:pt x="2556" y="917"/>
                </a:lnTo>
                <a:lnTo>
                  <a:pt x="2556" y="921"/>
                </a:lnTo>
                <a:lnTo>
                  <a:pt x="2575" y="921"/>
                </a:lnTo>
                <a:lnTo>
                  <a:pt x="2575" y="932"/>
                </a:lnTo>
                <a:lnTo>
                  <a:pt x="2588" y="932"/>
                </a:lnTo>
                <a:lnTo>
                  <a:pt x="2588" y="936"/>
                </a:lnTo>
                <a:lnTo>
                  <a:pt x="2601" y="936"/>
                </a:lnTo>
                <a:lnTo>
                  <a:pt x="2601" y="943"/>
                </a:lnTo>
                <a:lnTo>
                  <a:pt x="2647" y="943"/>
                </a:lnTo>
                <a:lnTo>
                  <a:pt x="2647" y="951"/>
                </a:lnTo>
                <a:lnTo>
                  <a:pt x="2660" y="951"/>
                </a:lnTo>
                <a:lnTo>
                  <a:pt x="2660" y="958"/>
                </a:lnTo>
                <a:lnTo>
                  <a:pt x="2679" y="958"/>
                </a:lnTo>
                <a:lnTo>
                  <a:pt x="2679" y="973"/>
                </a:lnTo>
                <a:lnTo>
                  <a:pt x="2686" y="973"/>
                </a:lnTo>
                <a:lnTo>
                  <a:pt x="2686" y="977"/>
                </a:lnTo>
                <a:lnTo>
                  <a:pt x="2738" y="977"/>
                </a:lnTo>
                <a:lnTo>
                  <a:pt x="2738" y="988"/>
                </a:lnTo>
                <a:lnTo>
                  <a:pt x="2763" y="988"/>
                </a:lnTo>
                <a:lnTo>
                  <a:pt x="2763" y="999"/>
                </a:lnTo>
                <a:lnTo>
                  <a:pt x="2776" y="999"/>
                </a:lnTo>
                <a:lnTo>
                  <a:pt x="2776" y="1014"/>
                </a:lnTo>
                <a:lnTo>
                  <a:pt x="2783" y="1014"/>
                </a:lnTo>
                <a:lnTo>
                  <a:pt x="2783" y="1025"/>
                </a:lnTo>
                <a:lnTo>
                  <a:pt x="2796" y="1025"/>
                </a:lnTo>
                <a:lnTo>
                  <a:pt x="2796" y="1029"/>
                </a:lnTo>
                <a:lnTo>
                  <a:pt x="2854" y="1029"/>
                </a:lnTo>
                <a:lnTo>
                  <a:pt x="2854" y="1033"/>
                </a:lnTo>
                <a:lnTo>
                  <a:pt x="2861" y="1033"/>
                </a:lnTo>
                <a:lnTo>
                  <a:pt x="2861" y="1051"/>
                </a:lnTo>
                <a:lnTo>
                  <a:pt x="2867" y="1051"/>
                </a:lnTo>
                <a:lnTo>
                  <a:pt x="2867" y="1055"/>
                </a:lnTo>
                <a:lnTo>
                  <a:pt x="2908" y="1055"/>
                </a:lnTo>
                <a:lnTo>
                  <a:pt x="2908" y="1066"/>
                </a:lnTo>
                <a:lnTo>
                  <a:pt x="2919" y="1066"/>
                </a:lnTo>
                <a:lnTo>
                  <a:pt x="2919" y="1070"/>
                </a:lnTo>
                <a:lnTo>
                  <a:pt x="2932" y="1070"/>
                </a:lnTo>
                <a:lnTo>
                  <a:pt x="2932" y="1081"/>
                </a:lnTo>
                <a:lnTo>
                  <a:pt x="2951" y="1081"/>
                </a:lnTo>
                <a:lnTo>
                  <a:pt x="2951" y="1085"/>
                </a:lnTo>
                <a:lnTo>
                  <a:pt x="2958" y="1085"/>
                </a:lnTo>
                <a:lnTo>
                  <a:pt x="2958" y="1092"/>
                </a:lnTo>
                <a:lnTo>
                  <a:pt x="2971" y="1092"/>
                </a:lnTo>
                <a:lnTo>
                  <a:pt x="2971" y="1100"/>
                </a:lnTo>
                <a:lnTo>
                  <a:pt x="2977" y="1100"/>
                </a:lnTo>
                <a:lnTo>
                  <a:pt x="2977" y="1107"/>
                </a:lnTo>
                <a:lnTo>
                  <a:pt x="2990" y="1107"/>
                </a:lnTo>
                <a:lnTo>
                  <a:pt x="2990" y="1116"/>
                </a:lnTo>
                <a:lnTo>
                  <a:pt x="3005" y="1116"/>
                </a:lnTo>
                <a:lnTo>
                  <a:pt x="3005" y="1122"/>
                </a:lnTo>
                <a:lnTo>
                  <a:pt x="3064" y="1122"/>
                </a:lnTo>
                <a:lnTo>
                  <a:pt x="3064" y="1126"/>
                </a:lnTo>
                <a:lnTo>
                  <a:pt x="3070" y="1126"/>
                </a:lnTo>
                <a:lnTo>
                  <a:pt x="3070" y="1137"/>
                </a:lnTo>
                <a:lnTo>
                  <a:pt x="3174" y="1137"/>
                </a:lnTo>
                <a:lnTo>
                  <a:pt x="3174" y="1142"/>
                </a:lnTo>
                <a:lnTo>
                  <a:pt x="3178" y="1142"/>
                </a:lnTo>
                <a:lnTo>
                  <a:pt x="3178" y="1152"/>
                </a:lnTo>
                <a:lnTo>
                  <a:pt x="3198" y="1152"/>
                </a:lnTo>
                <a:lnTo>
                  <a:pt x="3198" y="1159"/>
                </a:lnTo>
                <a:lnTo>
                  <a:pt x="3206" y="1159"/>
                </a:lnTo>
                <a:lnTo>
                  <a:pt x="3206" y="1174"/>
                </a:lnTo>
                <a:lnTo>
                  <a:pt x="3252" y="1174"/>
                </a:lnTo>
                <a:lnTo>
                  <a:pt x="3252" y="1178"/>
                </a:lnTo>
                <a:lnTo>
                  <a:pt x="3278" y="1178"/>
                </a:lnTo>
                <a:lnTo>
                  <a:pt x="3278" y="1183"/>
                </a:lnTo>
                <a:lnTo>
                  <a:pt x="3316" y="1183"/>
                </a:lnTo>
                <a:lnTo>
                  <a:pt x="3316" y="1200"/>
                </a:lnTo>
                <a:lnTo>
                  <a:pt x="3329" y="1200"/>
                </a:lnTo>
                <a:lnTo>
                  <a:pt x="3329" y="1209"/>
                </a:lnTo>
                <a:lnTo>
                  <a:pt x="3342" y="1209"/>
                </a:lnTo>
                <a:lnTo>
                  <a:pt x="3342" y="1215"/>
                </a:lnTo>
                <a:lnTo>
                  <a:pt x="3349" y="1215"/>
                </a:lnTo>
                <a:lnTo>
                  <a:pt x="3349" y="1219"/>
                </a:lnTo>
                <a:lnTo>
                  <a:pt x="3355" y="1219"/>
                </a:lnTo>
                <a:lnTo>
                  <a:pt x="3355" y="1230"/>
                </a:lnTo>
                <a:lnTo>
                  <a:pt x="3368" y="1230"/>
                </a:lnTo>
                <a:lnTo>
                  <a:pt x="3368" y="1235"/>
                </a:lnTo>
                <a:lnTo>
                  <a:pt x="3407" y="1235"/>
                </a:lnTo>
                <a:lnTo>
                  <a:pt x="3407" y="1245"/>
                </a:lnTo>
                <a:lnTo>
                  <a:pt x="3427" y="1245"/>
                </a:lnTo>
                <a:lnTo>
                  <a:pt x="3427" y="1250"/>
                </a:lnTo>
                <a:lnTo>
                  <a:pt x="3466" y="1250"/>
                </a:lnTo>
                <a:lnTo>
                  <a:pt x="3466" y="1256"/>
                </a:lnTo>
                <a:lnTo>
                  <a:pt x="3491" y="1256"/>
                </a:lnTo>
                <a:lnTo>
                  <a:pt x="3491" y="1265"/>
                </a:lnTo>
                <a:lnTo>
                  <a:pt x="3556" y="1265"/>
                </a:lnTo>
                <a:lnTo>
                  <a:pt x="3556" y="1271"/>
                </a:lnTo>
                <a:lnTo>
                  <a:pt x="3712" y="1271"/>
                </a:lnTo>
                <a:lnTo>
                  <a:pt x="3712" y="1282"/>
                </a:lnTo>
                <a:lnTo>
                  <a:pt x="3744" y="1282"/>
                </a:lnTo>
                <a:lnTo>
                  <a:pt x="3744" y="1286"/>
                </a:lnTo>
                <a:lnTo>
                  <a:pt x="3790" y="1286"/>
                </a:lnTo>
                <a:lnTo>
                  <a:pt x="3790" y="1302"/>
                </a:lnTo>
                <a:lnTo>
                  <a:pt x="3809" y="1302"/>
                </a:lnTo>
                <a:lnTo>
                  <a:pt x="3809" y="1306"/>
                </a:lnTo>
                <a:lnTo>
                  <a:pt x="3835" y="1306"/>
                </a:lnTo>
                <a:lnTo>
                  <a:pt x="3835" y="1312"/>
                </a:lnTo>
                <a:lnTo>
                  <a:pt x="3880" y="1312"/>
                </a:lnTo>
                <a:lnTo>
                  <a:pt x="3880" y="1323"/>
                </a:lnTo>
                <a:lnTo>
                  <a:pt x="3906" y="1323"/>
                </a:lnTo>
                <a:lnTo>
                  <a:pt x="3906" y="1328"/>
                </a:lnTo>
                <a:lnTo>
                  <a:pt x="3913" y="1328"/>
                </a:lnTo>
                <a:lnTo>
                  <a:pt x="3913" y="1343"/>
                </a:lnTo>
                <a:lnTo>
                  <a:pt x="3932" y="1343"/>
                </a:lnTo>
                <a:lnTo>
                  <a:pt x="3932" y="1347"/>
                </a:lnTo>
                <a:lnTo>
                  <a:pt x="3939" y="1347"/>
                </a:lnTo>
                <a:lnTo>
                  <a:pt x="3939" y="1358"/>
                </a:lnTo>
                <a:lnTo>
                  <a:pt x="3991" y="1358"/>
                </a:lnTo>
                <a:lnTo>
                  <a:pt x="3991" y="1362"/>
                </a:lnTo>
                <a:lnTo>
                  <a:pt x="4042" y="1362"/>
                </a:lnTo>
                <a:lnTo>
                  <a:pt x="4042" y="1373"/>
                </a:lnTo>
                <a:lnTo>
                  <a:pt x="4068" y="1373"/>
                </a:lnTo>
                <a:lnTo>
                  <a:pt x="4068" y="1379"/>
                </a:lnTo>
                <a:lnTo>
                  <a:pt x="4094" y="1379"/>
                </a:lnTo>
                <a:lnTo>
                  <a:pt x="4094" y="1384"/>
                </a:lnTo>
                <a:lnTo>
                  <a:pt x="4101" y="1384"/>
                </a:lnTo>
                <a:lnTo>
                  <a:pt x="4101" y="1395"/>
                </a:lnTo>
                <a:lnTo>
                  <a:pt x="4107" y="1395"/>
                </a:lnTo>
                <a:lnTo>
                  <a:pt x="4107" y="1399"/>
                </a:lnTo>
                <a:lnTo>
                  <a:pt x="4114" y="1399"/>
                </a:lnTo>
                <a:lnTo>
                  <a:pt x="4114" y="1410"/>
                </a:lnTo>
                <a:lnTo>
                  <a:pt x="4217" y="1410"/>
                </a:lnTo>
                <a:lnTo>
                  <a:pt x="4217" y="1414"/>
                </a:lnTo>
                <a:lnTo>
                  <a:pt x="4252" y="1414"/>
                </a:lnTo>
                <a:lnTo>
                  <a:pt x="4252" y="1421"/>
                </a:lnTo>
                <a:lnTo>
                  <a:pt x="4269" y="1421"/>
                </a:lnTo>
                <a:lnTo>
                  <a:pt x="4269" y="1431"/>
                </a:lnTo>
                <a:lnTo>
                  <a:pt x="4388" y="1431"/>
                </a:lnTo>
                <a:lnTo>
                  <a:pt x="4388" y="1436"/>
                </a:lnTo>
                <a:lnTo>
                  <a:pt x="4518" y="1436"/>
                </a:lnTo>
                <a:lnTo>
                  <a:pt x="4518" y="1447"/>
                </a:lnTo>
                <a:lnTo>
                  <a:pt x="4524" y="1447"/>
                </a:lnTo>
                <a:lnTo>
                  <a:pt x="4524" y="1457"/>
                </a:lnTo>
                <a:lnTo>
                  <a:pt x="4567" y="1457"/>
                </a:lnTo>
                <a:lnTo>
                  <a:pt x="4567" y="1470"/>
                </a:lnTo>
                <a:lnTo>
                  <a:pt x="4574" y="1470"/>
                </a:lnTo>
                <a:lnTo>
                  <a:pt x="4574" y="1481"/>
                </a:lnTo>
                <a:lnTo>
                  <a:pt x="4582" y="1481"/>
                </a:lnTo>
                <a:lnTo>
                  <a:pt x="4582" y="1492"/>
                </a:lnTo>
                <a:lnTo>
                  <a:pt x="4732" y="1492"/>
                </a:lnTo>
                <a:lnTo>
                  <a:pt x="4732" y="1503"/>
                </a:lnTo>
                <a:lnTo>
                  <a:pt x="4783" y="1503"/>
                </a:lnTo>
                <a:lnTo>
                  <a:pt x="4783" y="1514"/>
                </a:lnTo>
                <a:lnTo>
                  <a:pt x="4809" y="1514"/>
                </a:lnTo>
                <a:lnTo>
                  <a:pt x="4809" y="1529"/>
                </a:lnTo>
                <a:lnTo>
                  <a:pt x="4842" y="1529"/>
                </a:lnTo>
                <a:lnTo>
                  <a:pt x="4842" y="1540"/>
                </a:lnTo>
                <a:lnTo>
                  <a:pt x="4945" y="1540"/>
                </a:lnTo>
                <a:lnTo>
                  <a:pt x="4945" y="1555"/>
                </a:lnTo>
                <a:lnTo>
                  <a:pt x="5069" y="1555"/>
                </a:lnTo>
                <a:lnTo>
                  <a:pt x="5069" y="1578"/>
                </a:lnTo>
                <a:lnTo>
                  <a:pt x="5140" y="1578"/>
                </a:lnTo>
                <a:lnTo>
                  <a:pt x="5140" y="1600"/>
                </a:lnTo>
                <a:lnTo>
                  <a:pt x="5431" y="1600"/>
                </a:lnTo>
                <a:lnTo>
                  <a:pt x="5431" y="1648"/>
                </a:lnTo>
                <a:lnTo>
                  <a:pt x="5438" y="1648"/>
                </a:lnTo>
                <a:lnTo>
                  <a:pt x="5438" y="1687"/>
                </a:lnTo>
                <a:lnTo>
                  <a:pt x="5464" y="1687"/>
                </a:lnTo>
                <a:lnTo>
                  <a:pt x="5464" y="1734"/>
                </a:lnTo>
                <a:lnTo>
                  <a:pt x="6185" y="1734"/>
                </a:lnTo>
              </a:path>
            </a:pathLst>
          </a:custGeom>
          <a:noFill/>
          <a:ln w="38100" cap="flat">
            <a:solidFill>
              <a:schemeClr val="accent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8" name="Freeform 11">
            <a:extLst>
              <a:ext uri="{FF2B5EF4-FFF2-40B4-BE49-F238E27FC236}">
                <a16:creationId xmlns:a16="http://schemas.microsoft.com/office/drawing/2014/main" id="{381BB2B0-E850-CB45-928A-38A2B1D32197}"/>
              </a:ext>
            </a:extLst>
          </p:cNvPr>
          <p:cNvSpPr>
            <a:spLocks/>
          </p:cNvSpPr>
          <p:nvPr/>
        </p:nvSpPr>
        <p:spPr bwMode="auto">
          <a:xfrm>
            <a:off x="1404862" y="2184633"/>
            <a:ext cx="3633079" cy="1826968"/>
          </a:xfrm>
          <a:custGeom>
            <a:avLst/>
            <a:gdLst>
              <a:gd name="T0" fmla="*/ 251 w 5933"/>
              <a:gd name="T1" fmla="*/ 17 h 1821"/>
              <a:gd name="T2" fmla="*/ 584 w 5933"/>
              <a:gd name="T3" fmla="*/ 36 h 1821"/>
              <a:gd name="T4" fmla="*/ 687 w 5933"/>
              <a:gd name="T5" fmla="*/ 114 h 1821"/>
              <a:gd name="T6" fmla="*/ 765 w 5933"/>
              <a:gd name="T7" fmla="*/ 134 h 1821"/>
              <a:gd name="T8" fmla="*/ 895 w 5933"/>
              <a:gd name="T9" fmla="*/ 192 h 1821"/>
              <a:gd name="T10" fmla="*/ 979 w 5933"/>
              <a:gd name="T11" fmla="*/ 212 h 1821"/>
              <a:gd name="T12" fmla="*/ 1070 w 5933"/>
              <a:gd name="T13" fmla="*/ 248 h 1821"/>
              <a:gd name="T14" fmla="*/ 1189 w 5933"/>
              <a:gd name="T15" fmla="*/ 294 h 1821"/>
              <a:gd name="T16" fmla="*/ 1245 w 5933"/>
              <a:gd name="T17" fmla="*/ 339 h 1821"/>
              <a:gd name="T18" fmla="*/ 1310 w 5933"/>
              <a:gd name="T19" fmla="*/ 372 h 1821"/>
              <a:gd name="T20" fmla="*/ 1368 w 5933"/>
              <a:gd name="T21" fmla="*/ 417 h 1821"/>
              <a:gd name="T22" fmla="*/ 1556 w 5933"/>
              <a:gd name="T23" fmla="*/ 449 h 1821"/>
              <a:gd name="T24" fmla="*/ 1627 w 5933"/>
              <a:gd name="T25" fmla="*/ 495 h 1821"/>
              <a:gd name="T26" fmla="*/ 1722 w 5933"/>
              <a:gd name="T27" fmla="*/ 514 h 1821"/>
              <a:gd name="T28" fmla="*/ 1837 w 5933"/>
              <a:gd name="T29" fmla="*/ 549 h 1821"/>
              <a:gd name="T30" fmla="*/ 1895 w 5933"/>
              <a:gd name="T31" fmla="*/ 575 h 1821"/>
              <a:gd name="T32" fmla="*/ 1925 w 5933"/>
              <a:gd name="T33" fmla="*/ 633 h 1821"/>
              <a:gd name="T34" fmla="*/ 2025 w 5933"/>
              <a:gd name="T35" fmla="*/ 648 h 1821"/>
              <a:gd name="T36" fmla="*/ 2063 w 5933"/>
              <a:gd name="T37" fmla="*/ 709 h 1821"/>
              <a:gd name="T38" fmla="*/ 2102 w 5933"/>
              <a:gd name="T39" fmla="*/ 735 h 1821"/>
              <a:gd name="T40" fmla="*/ 2180 w 5933"/>
              <a:gd name="T41" fmla="*/ 776 h 1821"/>
              <a:gd name="T42" fmla="*/ 2200 w 5933"/>
              <a:gd name="T43" fmla="*/ 813 h 1821"/>
              <a:gd name="T44" fmla="*/ 2258 w 5933"/>
              <a:gd name="T45" fmla="*/ 869 h 1821"/>
              <a:gd name="T46" fmla="*/ 2329 w 5933"/>
              <a:gd name="T47" fmla="*/ 902 h 1821"/>
              <a:gd name="T48" fmla="*/ 2381 w 5933"/>
              <a:gd name="T49" fmla="*/ 943 h 1821"/>
              <a:gd name="T50" fmla="*/ 2439 w 5933"/>
              <a:gd name="T51" fmla="*/ 977 h 1821"/>
              <a:gd name="T52" fmla="*/ 2498 w 5933"/>
              <a:gd name="T53" fmla="*/ 1029 h 1821"/>
              <a:gd name="T54" fmla="*/ 2619 w 5933"/>
              <a:gd name="T55" fmla="*/ 1044 h 1821"/>
              <a:gd name="T56" fmla="*/ 2658 w 5933"/>
              <a:gd name="T57" fmla="*/ 1075 h 1821"/>
              <a:gd name="T58" fmla="*/ 2738 w 5933"/>
              <a:gd name="T59" fmla="*/ 1118 h 1821"/>
              <a:gd name="T60" fmla="*/ 2809 w 5933"/>
              <a:gd name="T61" fmla="*/ 1163 h 1821"/>
              <a:gd name="T62" fmla="*/ 2964 w 5933"/>
              <a:gd name="T63" fmla="*/ 1193 h 1821"/>
              <a:gd name="T64" fmla="*/ 3068 w 5933"/>
              <a:gd name="T65" fmla="*/ 1224 h 1821"/>
              <a:gd name="T66" fmla="*/ 3213 w 5933"/>
              <a:gd name="T67" fmla="*/ 1243 h 1821"/>
              <a:gd name="T68" fmla="*/ 3265 w 5933"/>
              <a:gd name="T69" fmla="*/ 1286 h 1821"/>
              <a:gd name="T70" fmla="*/ 3388 w 5933"/>
              <a:gd name="T71" fmla="*/ 1308 h 1821"/>
              <a:gd name="T72" fmla="*/ 3491 w 5933"/>
              <a:gd name="T73" fmla="*/ 1354 h 1821"/>
              <a:gd name="T74" fmla="*/ 3582 w 5933"/>
              <a:gd name="T75" fmla="*/ 1379 h 1821"/>
              <a:gd name="T76" fmla="*/ 3634 w 5933"/>
              <a:gd name="T77" fmla="*/ 1425 h 1821"/>
              <a:gd name="T78" fmla="*/ 3705 w 5933"/>
              <a:gd name="T79" fmla="*/ 1447 h 1821"/>
              <a:gd name="T80" fmla="*/ 3803 w 5933"/>
              <a:gd name="T81" fmla="*/ 1477 h 1821"/>
              <a:gd name="T82" fmla="*/ 3893 w 5933"/>
              <a:gd name="T83" fmla="*/ 1507 h 1821"/>
              <a:gd name="T84" fmla="*/ 3913 w 5933"/>
              <a:gd name="T85" fmla="*/ 1555 h 1821"/>
              <a:gd name="T86" fmla="*/ 4019 w 5933"/>
              <a:gd name="T87" fmla="*/ 1581 h 1821"/>
              <a:gd name="T88" fmla="*/ 4081 w 5933"/>
              <a:gd name="T89" fmla="*/ 1611 h 1821"/>
              <a:gd name="T90" fmla="*/ 4159 w 5933"/>
              <a:gd name="T91" fmla="*/ 1630 h 1821"/>
              <a:gd name="T92" fmla="*/ 4328 w 5933"/>
              <a:gd name="T93" fmla="*/ 1663 h 1821"/>
              <a:gd name="T94" fmla="*/ 4379 w 5933"/>
              <a:gd name="T95" fmla="*/ 1678 h 1821"/>
              <a:gd name="T96" fmla="*/ 4414 w 5933"/>
              <a:gd name="T97" fmla="*/ 1702 h 1821"/>
              <a:gd name="T98" fmla="*/ 4459 w 5933"/>
              <a:gd name="T99" fmla="*/ 1713 h 1821"/>
              <a:gd name="T100" fmla="*/ 4660 w 5933"/>
              <a:gd name="T101" fmla="*/ 1745 h 1821"/>
              <a:gd name="T102" fmla="*/ 4822 w 5933"/>
              <a:gd name="T103" fmla="*/ 1771 h 1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933" h="1821">
                <a:moveTo>
                  <a:pt x="0" y="0"/>
                </a:moveTo>
                <a:lnTo>
                  <a:pt x="167" y="0"/>
                </a:lnTo>
                <a:lnTo>
                  <a:pt x="167" y="6"/>
                </a:lnTo>
                <a:lnTo>
                  <a:pt x="251" y="6"/>
                </a:lnTo>
                <a:lnTo>
                  <a:pt x="251" y="17"/>
                </a:lnTo>
                <a:lnTo>
                  <a:pt x="335" y="17"/>
                </a:lnTo>
                <a:lnTo>
                  <a:pt x="335" y="32"/>
                </a:lnTo>
                <a:lnTo>
                  <a:pt x="383" y="32"/>
                </a:lnTo>
                <a:lnTo>
                  <a:pt x="383" y="36"/>
                </a:lnTo>
                <a:lnTo>
                  <a:pt x="584" y="36"/>
                </a:lnTo>
                <a:lnTo>
                  <a:pt x="584" y="78"/>
                </a:lnTo>
                <a:lnTo>
                  <a:pt x="642" y="78"/>
                </a:lnTo>
                <a:lnTo>
                  <a:pt x="642" y="99"/>
                </a:lnTo>
                <a:lnTo>
                  <a:pt x="687" y="99"/>
                </a:lnTo>
                <a:lnTo>
                  <a:pt x="687" y="114"/>
                </a:lnTo>
                <a:lnTo>
                  <a:pt x="707" y="114"/>
                </a:lnTo>
                <a:lnTo>
                  <a:pt x="707" y="119"/>
                </a:lnTo>
                <a:lnTo>
                  <a:pt x="746" y="119"/>
                </a:lnTo>
                <a:lnTo>
                  <a:pt x="746" y="134"/>
                </a:lnTo>
                <a:lnTo>
                  <a:pt x="765" y="134"/>
                </a:lnTo>
                <a:lnTo>
                  <a:pt x="765" y="145"/>
                </a:lnTo>
                <a:lnTo>
                  <a:pt x="836" y="145"/>
                </a:lnTo>
                <a:lnTo>
                  <a:pt x="836" y="175"/>
                </a:lnTo>
                <a:lnTo>
                  <a:pt x="895" y="175"/>
                </a:lnTo>
                <a:lnTo>
                  <a:pt x="895" y="192"/>
                </a:lnTo>
                <a:lnTo>
                  <a:pt x="940" y="192"/>
                </a:lnTo>
                <a:lnTo>
                  <a:pt x="940" y="196"/>
                </a:lnTo>
                <a:lnTo>
                  <a:pt x="955" y="196"/>
                </a:lnTo>
                <a:lnTo>
                  <a:pt x="955" y="212"/>
                </a:lnTo>
                <a:lnTo>
                  <a:pt x="979" y="212"/>
                </a:lnTo>
                <a:lnTo>
                  <a:pt x="979" y="227"/>
                </a:lnTo>
                <a:lnTo>
                  <a:pt x="1050" y="227"/>
                </a:lnTo>
                <a:lnTo>
                  <a:pt x="1050" y="238"/>
                </a:lnTo>
                <a:lnTo>
                  <a:pt x="1070" y="238"/>
                </a:lnTo>
                <a:lnTo>
                  <a:pt x="1070" y="248"/>
                </a:lnTo>
                <a:lnTo>
                  <a:pt x="1109" y="248"/>
                </a:lnTo>
                <a:lnTo>
                  <a:pt x="1109" y="272"/>
                </a:lnTo>
                <a:lnTo>
                  <a:pt x="1115" y="272"/>
                </a:lnTo>
                <a:lnTo>
                  <a:pt x="1115" y="294"/>
                </a:lnTo>
                <a:lnTo>
                  <a:pt x="1189" y="294"/>
                </a:lnTo>
                <a:lnTo>
                  <a:pt x="1189" y="309"/>
                </a:lnTo>
                <a:lnTo>
                  <a:pt x="1232" y="309"/>
                </a:lnTo>
                <a:lnTo>
                  <a:pt x="1232" y="335"/>
                </a:lnTo>
                <a:lnTo>
                  <a:pt x="1245" y="335"/>
                </a:lnTo>
                <a:lnTo>
                  <a:pt x="1245" y="339"/>
                </a:lnTo>
                <a:lnTo>
                  <a:pt x="1251" y="339"/>
                </a:lnTo>
                <a:lnTo>
                  <a:pt x="1251" y="356"/>
                </a:lnTo>
                <a:lnTo>
                  <a:pt x="1297" y="356"/>
                </a:lnTo>
                <a:lnTo>
                  <a:pt x="1297" y="372"/>
                </a:lnTo>
                <a:lnTo>
                  <a:pt x="1310" y="372"/>
                </a:lnTo>
                <a:lnTo>
                  <a:pt x="1310" y="387"/>
                </a:lnTo>
                <a:lnTo>
                  <a:pt x="1335" y="387"/>
                </a:lnTo>
                <a:lnTo>
                  <a:pt x="1335" y="400"/>
                </a:lnTo>
                <a:lnTo>
                  <a:pt x="1368" y="400"/>
                </a:lnTo>
                <a:lnTo>
                  <a:pt x="1368" y="417"/>
                </a:lnTo>
                <a:lnTo>
                  <a:pt x="1510" y="417"/>
                </a:lnTo>
                <a:lnTo>
                  <a:pt x="1510" y="432"/>
                </a:lnTo>
                <a:lnTo>
                  <a:pt x="1523" y="432"/>
                </a:lnTo>
                <a:lnTo>
                  <a:pt x="1523" y="449"/>
                </a:lnTo>
                <a:lnTo>
                  <a:pt x="1556" y="449"/>
                </a:lnTo>
                <a:lnTo>
                  <a:pt x="1556" y="454"/>
                </a:lnTo>
                <a:lnTo>
                  <a:pt x="1575" y="454"/>
                </a:lnTo>
                <a:lnTo>
                  <a:pt x="1575" y="480"/>
                </a:lnTo>
                <a:lnTo>
                  <a:pt x="1627" y="480"/>
                </a:lnTo>
                <a:lnTo>
                  <a:pt x="1627" y="495"/>
                </a:lnTo>
                <a:lnTo>
                  <a:pt x="1636" y="495"/>
                </a:lnTo>
                <a:lnTo>
                  <a:pt x="1636" y="499"/>
                </a:lnTo>
                <a:lnTo>
                  <a:pt x="1672" y="499"/>
                </a:lnTo>
                <a:lnTo>
                  <a:pt x="1672" y="514"/>
                </a:lnTo>
                <a:lnTo>
                  <a:pt x="1722" y="514"/>
                </a:lnTo>
                <a:lnTo>
                  <a:pt x="1722" y="525"/>
                </a:lnTo>
                <a:lnTo>
                  <a:pt x="1811" y="525"/>
                </a:lnTo>
                <a:lnTo>
                  <a:pt x="1811" y="530"/>
                </a:lnTo>
                <a:lnTo>
                  <a:pt x="1837" y="530"/>
                </a:lnTo>
                <a:lnTo>
                  <a:pt x="1837" y="549"/>
                </a:lnTo>
                <a:lnTo>
                  <a:pt x="1863" y="549"/>
                </a:lnTo>
                <a:lnTo>
                  <a:pt x="1863" y="555"/>
                </a:lnTo>
                <a:lnTo>
                  <a:pt x="1869" y="555"/>
                </a:lnTo>
                <a:lnTo>
                  <a:pt x="1869" y="575"/>
                </a:lnTo>
                <a:lnTo>
                  <a:pt x="1895" y="575"/>
                </a:lnTo>
                <a:lnTo>
                  <a:pt x="1895" y="592"/>
                </a:lnTo>
                <a:lnTo>
                  <a:pt x="1921" y="592"/>
                </a:lnTo>
                <a:lnTo>
                  <a:pt x="1921" y="618"/>
                </a:lnTo>
                <a:lnTo>
                  <a:pt x="1925" y="618"/>
                </a:lnTo>
                <a:lnTo>
                  <a:pt x="1925" y="633"/>
                </a:lnTo>
                <a:lnTo>
                  <a:pt x="1973" y="633"/>
                </a:lnTo>
                <a:lnTo>
                  <a:pt x="1973" y="638"/>
                </a:lnTo>
                <a:lnTo>
                  <a:pt x="1999" y="638"/>
                </a:lnTo>
                <a:lnTo>
                  <a:pt x="1999" y="648"/>
                </a:lnTo>
                <a:lnTo>
                  <a:pt x="2025" y="648"/>
                </a:lnTo>
                <a:lnTo>
                  <a:pt x="2025" y="653"/>
                </a:lnTo>
                <a:lnTo>
                  <a:pt x="2057" y="653"/>
                </a:lnTo>
                <a:lnTo>
                  <a:pt x="2057" y="679"/>
                </a:lnTo>
                <a:lnTo>
                  <a:pt x="2063" y="679"/>
                </a:lnTo>
                <a:lnTo>
                  <a:pt x="2063" y="709"/>
                </a:lnTo>
                <a:lnTo>
                  <a:pt x="2070" y="709"/>
                </a:lnTo>
                <a:lnTo>
                  <a:pt x="2070" y="716"/>
                </a:lnTo>
                <a:lnTo>
                  <a:pt x="2076" y="716"/>
                </a:lnTo>
                <a:lnTo>
                  <a:pt x="2076" y="735"/>
                </a:lnTo>
                <a:lnTo>
                  <a:pt x="2102" y="735"/>
                </a:lnTo>
                <a:lnTo>
                  <a:pt x="2102" y="741"/>
                </a:lnTo>
                <a:lnTo>
                  <a:pt x="2115" y="741"/>
                </a:lnTo>
                <a:lnTo>
                  <a:pt x="2115" y="761"/>
                </a:lnTo>
                <a:lnTo>
                  <a:pt x="2180" y="761"/>
                </a:lnTo>
                <a:lnTo>
                  <a:pt x="2180" y="776"/>
                </a:lnTo>
                <a:lnTo>
                  <a:pt x="2187" y="776"/>
                </a:lnTo>
                <a:lnTo>
                  <a:pt x="2187" y="793"/>
                </a:lnTo>
                <a:lnTo>
                  <a:pt x="2193" y="793"/>
                </a:lnTo>
                <a:lnTo>
                  <a:pt x="2193" y="813"/>
                </a:lnTo>
                <a:lnTo>
                  <a:pt x="2200" y="813"/>
                </a:lnTo>
                <a:lnTo>
                  <a:pt x="2200" y="834"/>
                </a:lnTo>
                <a:lnTo>
                  <a:pt x="2206" y="834"/>
                </a:lnTo>
                <a:lnTo>
                  <a:pt x="2206" y="850"/>
                </a:lnTo>
                <a:lnTo>
                  <a:pt x="2258" y="850"/>
                </a:lnTo>
                <a:lnTo>
                  <a:pt x="2258" y="869"/>
                </a:lnTo>
                <a:lnTo>
                  <a:pt x="2303" y="869"/>
                </a:lnTo>
                <a:lnTo>
                  <a:pt x="2303" y="895"/>
                </a:lnTo>
                <a:lnTo>
                  <a:pt x="2323" y="895"/>
                </a:lnTo>
                <a:lnTo>
                  <a:pt x="2323" y="902"/>
                </a:lnTo>
                <a:lnTo>
                  <a:pt x="2329" y="902"/>
                </a:lnTo>
                <a:lnTo>
                  <a:pt x="2329" y="925"/>
                </a:lnTo>
                <a:lnTo>
                  <a:pt x="2349" y="925"/>
                </a:lnTo>
                <a:lnTo>
                  <a:pt x="2349" y="932"/>
                </a:lnTo>
                <a:lnTo>
                  <a:pt x="2381" y="932"/>
                </a:lnTo>
                <a:lnTo>
                  <a:pt x="2381" y="943"/>
                </a:lnTo>
                <a:lnTo>
                  <a:pt x="2413" y="943"/>
                </a:lnTo>
                <a:lnTo>
                  <a:pt x="2413" y="947"/>
                </a:lnTo>
                <a:lnTo>
                  <a:pt x="2433" y="947"/>
                </a:lnTo>
                <a:lnTo>
                  <a:pt x="2433" y="977"/>
                </a:lnTo>
                <a:lnTo>
                  <a:pt x="2439" y="977"/>
                </a:lnTo>
                <a:lnTo>
                  <a:pt x="2439" y="999"/>
                </a:lnTo>
                <a:lnTo>
                  <a:pt x="2465" y="999"/>
                </a:lnTo>
                <a:lnTo>
                  <a:pt x="2465" y="1010"/>
                </a:lnTo>
                <a:lnTo>
                  <a:pt x="2498" y="1010"/>
                </a:lnTo>
                <a:lnTo>
                  <a:pt x="2498" y="1029"/>
                </a:lnTo>
                <a:lnTo>
                  <a:pt x="2550" y="1029"/>
                </a:lnTo>
                <a:lnTo>
                  <a:pt x="2550" y="1040"/>
                </a:lnTo>
                <a:lnTo>
                  <a:pt x="2575" y="1040"/>
                </a:lnTo>
                <a:lnTo>
                  <a:pt x="2575" y="1044"/>
                </a:lnTo>
                <a:lnTo>
                  <a:pt x="2619" y="1044"/>
                </a:lnTo>
                <a:lnTo>
                  <a:pt x="2619" y="1055"/>
                </a:lnTo>
                <a:lnTo>
                  <a:pt x="2640" y="1055"/>
                </a:lnTo>
                <a:lnTo>
                  <a:pt x="2640" y="1059"/>
                </a:lnTo>
                <a:lnTo>
                  <a:pt x="2658" y="1059"/>
                </a:lnTo>
                <a:lnTo>
                  <a:pt x="2658" y="1075"/>
                </a:lnTo>
                <a:lnTo>
                  <a:pt x="2679" y="1075"/>
                </a:lnTo>
                <a:lnTo>
                  <a:pt x="2679" y="1107"/>
                </a:lnTo>
                <a:lnTo>
                  <a:pt x="2705" y="1107"/>
                </a:lnTo>
                <a:lnTo>
                  <a:pt x="2705" y="1118"/>
                </a:lnTo>
                <a:lnTo>
                  <a:pt x="2738" y="1118"/>
                </a:lnTo>
                <a:lnTo>
                  <a:pt x="2738" y="1133"/>
                </a:lnTo>
                <a:lnTo>
                  <a:pt x="2785" y="1133"/>
                </a:lnTo>
                <a:lnTo>
                  <a:pt x="2785" y="1148"/>
                </a:lnTo>
                <a:lnTo>
                  <a:pt x="2809" y="1148"/>
                </a:lnTo>
                <a:lnTo>
                  <a:pt x="2809" y="1163"/>
                </a:lnTo>
                <a:lnTo>
                  <a:pt x="2919" y="1163"/>
                </a:lnTo>
                <a:lnTo>
                  <a:pt x="2919" y="1178"/>
                </a:lnTo>
                <a:lnTo>
                  <a:pt x="2932" y="1178"/>
                </a:lnTo>
                <a:lnTo>
                  <a:pt x="2932" y="1193"/>
                </a:lnTo>
                <a:lnTo>
                  <a:pt x="2964" y="1193"/>
                </a:lnTo>
                <a:lnTo>
                  <a:pt x="2964" y="1200"/>
                </a:lnTo>
                <a:lnTo>
                  <a:pt x="3010" y="1200"/>
                </a:lnTo>
                <a:lnTo>
                  <a:pt x="3010" y="1215"/>
                </a:lnTo>
                <a:lnTo>
                  <a:pt x="3068" y="1215"/>
                </a:lnTo>
                <a:lnTo>
                  <a:pt x="3068" y="1224"/>
                </a:lnTo>
                <a:lnTo>
                  <a:pt x="3174" y="1224"/>
                </a:lnTo>
                <a:lnTo>
                  <a:pt x="3174" y="1230"/>
                </a:lnTo>
                <a:lnTo>
                  <a:pt x="3178" y="1230"/>
                </a:lnTo>
                <a:lnTo>
                  <a:pt x="3178" y="1243"/>
                </a:lnTo>
                <a:lnTo>
                  <a:pt x="3213" y="1243"/>
                </a:lnTo>
                <a:lnTo>
                  <a:pt x="3213" y="1256"/>
                </a:lnTo>
                <a:lnTo>
                  <a:pt x="3252" y="1256"/>
                </a:lnTo>
                <a:lnTo>
                  <a:pt x="3252" y="1276"/>
                </a:lnTo>
                <a:lnTo>
                  <a:pt x="3265" y="1276"/>
                </a:lnTo>
                <a:lnTo>
                  <a:pt x="3265" y="1286"/>
                </a:lnTo>
                <a:lnTo>
                  <a:pt x="3368" y="1286"/>
                </a:lnTo>
                <a:lnTo>
                  <a:pt x="3368" y="1302"/>
                </a:lnTo>
                <a:lnTo>
                  <a:pt x="3381" y="1302"/>
                </a:lnTo>
                <a:lnTo>
                  <a:pt x="3381" y="1308"/>
                </a:lnTo>
                <a:lnTo>
                  <a:pt x="3388" y="1308"/>
                </a:lnTo>
                <a:lnTo>
                  <a:pt x="3388" y="1323"/>
                </a:lnTo>
                <a:lnTo>
                  <a:pt x="3433" y="1323"/>
                </a:lnTo>
                <a:lnTo>
                  <a:pt x="3433" y="1338"/>
                </a:lnTo>
                <a:lnTo>
                  <a:pt x="3491" y="1338"/>
                </a:lnTo>
                <a:lnTo>
                  <a:pt x="3491" y="1354"/>
                </a:lnTo>
                <a:lnTo>
                  <a:pt x="3530" y="1354"/>
                </a:lnTo>
                <a:lnTo>
                  <a:pt x="3530" y="1364"/>
                </a:lnTo>
                <a:lnTo>
                  <a:pt x="3543" y="1364"/>
                </a:lnTo>
                <a:lnTo>
                  <a:pt x="3543" y="1379"/>
                </a:lnTo>
                <a:lnTo>
                  <a:pt x="3582" y="1379"/>
                </a:lnTo>
                <a:lnTo>
                  <a:pt x="3582" y="1384"/>
                </a:lnTo>
                <a:lnTo>
                  <a:pt x="3608" y="1384"/>
                </a:lnTo>
                <a:lnTo>
                  <a:pt x="3608" y="1399"/>
                </a:lnTo>
                <a:lnTo>
                  <a:pt x="3634" y="1399"/>
                </a:lnTo>
                <a:lnTo>
                  <a:pt x="3634" y="1425"/>
                </a:lnTo>
                <a:lnTo>
                  <a:pt x="3660" y="1425"/>
                </a:lnTo>
                <a:lnTo>
                  <a:pt x="3660" y="1431"/>
                </a:lnTo>
                <a:lnTo>
                  <a:pt x="3690" y="1431"/>
                </a:lnTo>
                <a:lnTo>
                  <a:pt x="3690" y="1447"/>
                </a:lnTo>
                <a:lnTo>
                  <a:pt x="3705" y="1447"/>
                </a:lnTo>
                <a:lnTo>
                  <a:pt x="3705" y="1462"/>
                </a:lnTo>
                <a:lnTo>
                  <a:pt x="3770" y="1462"/>
                </a:lnTo>
                <a:lnTo>
                  <a:pt x="3770" y="1470"/>
                </a:lnTo>
                <a:lnTo>
                  <a:pt x="3803" y="1470"/>
                </a:lnTo>
                <a:lnTo>
                  <a:pt x="3803" y="1477"/>
                </a:lnTo>
                <a:lnTo>
                  <a:pt x="3828" y="1477"/>
                </a:lnTo>
                <a:lnTo>
                  <a:pt x="3828" y="1498"/>
                </a:lnTo>
                <a:lnTo>
                  <a:pt x="3861" y="1498"/>
                </a:lnTo>
                <a:lnTo>
                  <a:pt x="3861" y="1507"/>
                </a:lnTo>
                <a:lnTo>
                  <a:pt x="3893" y="1507"/>
                </a:lnTo>
                <a:lnTo>
                  <a:pt x="3893" y="1533"/>
                </a:lnTo>
                <a:lnTo>
                  <a:pt x="3900" y="1533"/>
                </a:lnTo>
                <a:lnTo>
                  <a:pt x="3900" y="1537"/>
                </a:lnTo>
                <a:lnTo>
                  <a:pt x="3913" y="1537"/>
                </a:lnTo>
                <a:lnTo>
                  <a:pt x="3913" y="1555"/>
                </a:lnTo>
                <a:lnTo>
                  <a:pt x="3939" y="1555"/>
                </a:lnTo>
                <a:lnTo>
                  <a:pt x="3939" y="1570"/>
                </a:lnTo>
                <a:lnTo>
                  <a:pt x="3978" y="1570"/>
                </a:lnTo>
                <a:lnTo>
                  <a:pt x="3978" y="1581"/>
                </a:lnTo>
                <a:lnTo>
                  <a:pt x="4019" y="1581"/>
                </a:lnTo>
                <a:lnTo>
                  <a:pt x="4019" y="1585"/>
                </a:lnTo>
                <a:lnTo>
                  <a:pt x="4068" y="1585"/>
                </a:lnTo>
                <a:lnTo>
                  <a:pt x="4068" y="1600"/>
                </a:lnTo>
                <a:lnTo>
                  <a:pt x="4081" y="1600"/>
                </a:lnTo>
                <a:lnTo>
                  <a:pt x="4081" y="1611"/>
                </a:lnTo>
                <a:lnTo>
                  <a:pt x="4122" y="1611"/>
                </a:lnTo>
                <a:lnTo>
                  <a:pt x="4122" y="1626"/>
                </a:lnTo>
                <a:lnTo>
                  <a:pt x="4133" y="1626"/>
                </a:lnTo>
                <a:lnTo>
                  <a:pt x="4133" y="1630"/>
                </a:lnTo>
                <a:lnTo>
                  <a:pt x="4159" y="1630"/>
                </a:lnTo>
                <a:lnTo>
                  <a:pt x="4159" y="1645"/>
                </a:lnTo>
                <a:lnTo>
                  <a:pt x="4185" y="1645"/>
                </a:lnTo>
                <a:lnTo>
                  <a:pt x="4185" y="1656"/>
                </a:lnTo>
                <a:lnTo>
                  <a:pt x="4328" y="1656"/>
                </a:lnTo>
                <a:lnTo>
                  <a:pt x="4328" y="1663"/>
                </a:lnTo>
                <a:lnTo>
                  <a:pt x="4334" y="1663"/>
                </a:lnTo>
                <a:lnTo>
                  <a:pt x="4334" y="1671"/>
                </a:lnTo>
                <a:lnTo>
                  <a:pt x="4356" y="1671"/>
                </a:lnTo>
                <a:lnTo>
                  <a:pt x="4356" y="1678"/>
                </a:lnTo>
                <a:lnTo>
                  <a:pt x="4379" y="1678"/>
                </a:lnTo>
                <a:lnTo>
                  <a:pt x="4379" y="1689"/>
                </a:lnTo>
                <a:lnTo>
                  <a:pt x="4405" y="1689"/>
                </a:lnTo>
                <a:lnTo>
                  <a:pt x="4405" y="1693"/>
                </a:lnTo>
                <a:lnTo>
                  <a:pt x="4414" y="1693"/>
                </a:lnTo>
                <a:lnTo>
                  <a:pt x="4414" y="1702"/>
                </a:lnTo>
                <a:lnTo>
                  <a:pt x="4420" y="1702"/>
                </a:lnTo>
                <a:lnTo>
                  <a:pt x="4420" y="1706"/>
                </a:lnTo>
                <a:lnTo>
                  <a:pt x="4446" y="1706"/>
                </a:lnTo>
                <a:lnTo>
                  <a:pt x="4446" y="1713"/>
                </a:lnTo>
                <a:lnTo>
                  <a:pt x="4459" y="1713"/>
                </a:lnTo>
                <a:lnTo>
                  <a:pt x="4459" y="1719"/>
                </a:lnTo>
                <a:lnTo>
                  <a:pt x="4641" y="1719"/>
                </a:lnTo>
                <a:lnTo>
                  <a:pt x="4641" y="1734"/>
                </a:lnTo>
                <a:lnTo>
                  <a:pt x="4660" y="1734"/>
                </a:lnTo>
                <a:lnTo>
                  <a:pt x="4660" y="1745"/>
                </a:lnTo>
                <a:lnTo>
                  <a:pt x="4738" y="1745"/>
                </a:lnTo>
                <a:lnTo>
                  <a:pt x="4738" y="1754"/>
                </a:lnTo>
                <a:lnTo>
                  <a:pt x="4790" y="1754"/>
                </a:lnTo>
                <a:lnTo>
                  <a:pt x="4790" y="1771"/>
                </a:lnTo>
                <a:lnTo>
                  <a:pt x="4822" y="1771"/>
                </a:lnTo>
                <a:lnTo>
                  <a:pt x="4822" y="1780"/>
                </a:lnTo>
                <a:lnTo>
                  <a:pt x="5334" y="1780"/>
                </a:lnTo>
                <a:lnTo>
                  <a:pt x="5334" y="1821"/>
                </a:lnTo>
                <a:lnTo>
                  <a:pt x="5933" y="1821"/>
                </a:lnTo>
              </a:path>
            </a:pathLst>
          </a:custGeom>
          <a:noFill/>
          <a:ln w="38100" cap="flat">
            <a:solidFill>
              <a:srgbClr val="3F9F7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ＭＳ Ｐゴシック" panose="020B0600070205080204" pitchFamily="50" charset="-128"/>
              <a:cs typeface="+mn-cs"/>
            </a:endParaRPr>
          </a:p>
        </p:txBody>
      </p:sp>
      <p:grpSp>
        <p:nvGrpSpPr>
          <p:cNvPr id="19" name="グループ化 79">
            <a:extLst>
              <a:ext uri="{FF2B5EF4-FFF2-40B4-BE49-F238E27FC236}">
                <a16:creationId xmlns:a16="http://schemas.microsoft.com/office/drawing/2014/main" id="{EED6C67E-EAF3-8C4C-94F8-E54ACF8BA3AD}"/>
              </a:ext>
            </a:extLst>
          </p:cNvPr>
          <p:cNvGrpSpPr/>
          <p:nvPr/>
        </p:nvGrpSpPr>
        <p:grpSpPr>
          <a:xfrm>
            <a:off x="2202756" y="2544809"/>
            <a:ext cx="2989498" cy="1429670"/>
            <a:chOff x="2818048" y="2143976"/>
            <a:chExt cx="7176088" cy="2093036"/>
          </a:xfrm>
        </p:grpSpPr>
        <p:sp>
          <p:nvSpPr>
            <p:cNvPr id="78" name="Line 12">
              <a:extLst>
                <a:ext uri="{FF2B5EF4-FFF2-40B4-BE49-F238E27FC236}">
                  <a16:creationId xmlns:a16="http://schemas.microsoft.com/office/drawing/2014/main" id="{48C6B2DD-A652-4B47-ADF9-1944A3F8B5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64518" y="363921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9" name="Line 13">
              <a:extLst>
                <a:ext uri="{FF2B5EF4-FFF2-40B4-BE49-F238E27FC236}">
                  <a16:creationId xmlns:a16="http://schemas.microsoft.com/office/drawing/2014/main" id="{5A98B992-DF08-3142-BF00-606B392FFA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57168" y="363921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0" name="Line 14">
              <a:extLst>
                <a:ext uri="{FF2B5EF4-FFF2-40B4-BE49-F238E27FC236}">
                  <a16:creationId xmlns:a16="http://schemas.microsoft.com/office/drawing/2014/main" id="{6CA88342-7B39-1F4E-88D5-B433BAD099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1555" y="363921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1" name="Line 15">
              <a:extLst>
                <a:ext uri="{FF2B5EF4-FFF2-40B4-BE49-F238E27FC236}">
                  <a16:creationId xmlns:a16="http://schemas.microsoft.com/office/drawing/2014/main" id="{68671053-FA28-F641-8108-D4FFE33D1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05675" y="363921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2" name="Line 16">
              <a:extLst>
                <a:ext uri="{FF2B5EF4-FFF2-40B4-BE49-F238E27FC236}">
                  <a16:creationId xmlns:a16="http://schemas.microsoft.com/office/drawing/2014/main" id="{61E2CFF3-7F6B-A741-9329-95DD3CA58D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45224" y="3722933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3" name="Line 17">
              <a:extLst>
                <a:ext uri="{FF2B5EF4-FFF2-40B4-BE49-F238E27FC236}">
                  <a16:creationId xmlns:a16="http://schemas.microsoft.com/office/drawing/2014/main" id="{B7E2E75E-2D7C-C443-B2E9-89D32CB890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37874" y="3722933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4" name="Line 18">
              <a:extLst>
                <a:ext uri="{FF2B5EF4-FFF2-40B4-BE49-F238E27FC236}">
                  <a16:creationId xmlns:a16="http://schemas.microsoft.com/office/drawing/2014/main" id="{AE99A6FC-1A9E-1E4C-B50A-C77DED3E4B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3627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5" name="Line 19">
              <a:extLst>
                <a:ext uri="{FF2B5EF4-FFF2-40B4-BE49-F238E27FC236}">
                  <a16:creationId xmlns:a16="http://schemas.microsoft.com/office/drawing/2014/main" id="{105830BD-23B0-AF41-8FB8-8D38D207CA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4332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6" name="Line 20">
              <a:extLst>
                <a:ext uri="{FF2B5EF4-FFF2-40B4-BE49-F238E27FC236}">
                  <a16:creationId xmlns:a16="http://schemas.microsoft.com/office/drawing/2014/main" id="{77F7321A-B357-4A44-9385-047A6B1769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94136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7" name="Line 21">
              <a:extLst>
                <a:ext uri="{FF2B5EF4-FFF2-40B4-BE49-F238E27FC236}">
                  <a16:creationId xmlns:a16="http://schemas.microsoft.com/office/drawing/2014/main" id="{0274F892-91D8-9441-ABF1-B01C637210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1647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8" name="Line 22">
              <a:extLst>
                <a:ext uri="{FF2B5EF4-FFF2-40B4-BE49-F238E27FC236}">
                  <a16:creationId xmlns:a16="http://schemas.microsoft.com/office/drawing/2014/main" id="{4513466B-BC11-CE40-82EA-131610E3E3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25235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9" name="Line 23">
              <a:extLst>
                <a:ext uri="{FF2B5EF4-FFF2-40B4-BE49-F238E27FC236}">
                  <a16:creationId xmlns:a16="http://schemas.microsoft.com/office/drawing/2014/main" id="{F65F7185-9F7F-C34E-9F60-CED7C1AEA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09067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0" name="Line 24">
              <a:extLst>
                <a:ext uri="{FF2B5EF4-FFF2-40B4-BE49-F238E27FC236}">
                  <a16:creationId xmlns:a16="http://schemas.microsoft.com/office/drawing/2014/main" id="{83C97185-788D-A244-8B1A-DCAC17C08F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1184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1" name="Line 25">
              <a:extLst>
                <a:ext uri="{FF2B5EF4-FFF2-40B4-BE49-F238E27FC236}">
                  <a16:creationId xmlns:a16="http://schemas.microsoft.com/office/drawing/2014/main" id="{5C7783D2-E5E3-FB4E-BE89-E28AF8CB34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1567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2" name="Line 26">
              <a:extLst>
                <a:ext uri="{FF2B5EF4-FFF2-40B4-BE49-F238E27FC236}">
                  <a16:creationId xmlns:a16="http://schemas.microsoft.com/office/drawing/2014/main" id="{B6C2F822-4291-8148-A6BC-50471C4717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96022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3" name="Line 27">
              <a:extLst>
                <a:ext uri="{FF2B5EF4-FFF2-40B4-BE49-F238E27FC236}">
                  <a16:creationId xmlns:a16="http://schemas.microsoft.com/office/drawing/2014/main" id="{B5F4394F-E3D6-2C4A-B039-BA9E841899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90143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4" name="Line 28">
              <a:extLst>
                <a:ext uri="{FF2B5EF4-FFF2-40B4-BE49-F238E27FC236}">
                  <a16:creationId xmlns:a16="http://schemas.microsoft.com/office/drawing/2014/main" id="{ECBE559F-9BCC-3342-BAD7-379C433A0C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43152" y="409453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5" name="Line 29">
              <a:extLst>
                <a:ext uri="{FF2B5EF4-FFF2-40B4-BE49-F238E27FC236}">
                  <a16:creationId xmlns:a16="http://schemas.microsoft.com/office/drawing/2014/main" id="{2BD32949-4880-7248-A5AC-2942BAD80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04934" y="4024036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6" name="Line 30">
              <a:extLst>
                <a:ext uri="{FF2B5EF4-FFF2-40B4-BE49-F238E27FC236}">
                  <a16:creationId xmlns:a16="http://schemas.microsoft.com/office/drawing/2014/main" id="{664CE83D-D869-0840-BC21-124B189659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91752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7" name="Line 31">
              <a:extLst>
                <a:ext uri="{FF2B5EF4-FFF2-40B4-BE49-F238E27FC236}">
                  <a16:creationId xmlns:a16="http://schemas.microsoft.com/office/drawing/2014/main" id="{614E5C30-6818-1341-BE86-A1DDD99F37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72643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8" name="Line 32">
              <a:extLst>
                <a:ext uri="{FF2B5EF4-FFF2-40B4-BE49-F238E27FC236}">
                  <a16:creationId xmlns:a16="http://schemas.microsoft.com/office/drawing/2014/main" id="{A1973B51-CEF8-7A41-B115-80300399D2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43244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9" name="Line 33">
              <a:extLst>
                <a:ext uri="{FF2B5EF4-FFF2-40B4-BE49-F238E27FC236}">
                  <a16:creationId xmlns:a16="http://schemas.microsoft.com/office/drawing/2014/main" id="{BFD8FA74-B908-8040-A8E8-F6C71BCF57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24136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0" name="Line 34">
              <a:extLst>
                <a:ext uri="{FF2B5EF4-FFF2-40B4-BE49-F238E27FC236}">
                  <a16:creationId xmlns:a16="http://schemas.microsoft.com/office/drawing/2014/main" id="{D561C513-4F34-C347-8614-FA1FC79AB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66809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1" name="Line 35">
              <a:extLst>
                <a:ext uri="{FF2B5EF4-FFF2-40B4-BE49-F238E27FC236}">
                  <a16:creationId xmlns:a16="http://schemas.microsoft.com/office/drawing/2014/main" id="{DAAE2B54-1936-174C-B455-AC9F4F55B6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28592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2" name="Line 36">
              <a:extLst>
                <a:ext uri="{FF2B5EF4-FFF2-40B4-BE49-F238E27FC236}">
                  <a16:creationId xmlns:a16="http://schemas.microsoft.com/office/drawing/2014/main" id="{3611043A-EEB2-7E44-A272-6CDE8821D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9772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3" name="Line 37">
              <a:extLst>
                <a:ext uri="{FF2B5EF4-FFF2-40B4-BE49-F238E27FC236}">
                  <a16:creationId xmlns:a16="http://schemas.microsoft.com/office/drawing/2014/main" id="{A8DCBADA-5E1C-1F46-8E3A-3C2C36F53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1555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4" name="Line 38">
              <a:extLst>
                <a:ext uri="{FF2B5EF4-FFF2-40B4-BE49-F238E27FC236}">
                  <a16:creationId xmlns:a16="http://schemas.microsoft.com/office/drawing/2014/main" id="{7B4AB816-F079-5B49-A9D6-6333243A51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34518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5" name="Line 39">
              <a:extLst>
                <a:ext uri="{FF2B5EF4-FFF2-40B4-BE49-F238E27FC236}">
                  <a16:creationId xmlns:a16="http://schemas.microsoft.com/office/drawing/2014/main" id="{5FB156B2-F7CC-214F-8F08-6AEC90F4BF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6011" y="389625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6" name="Line 40">
              <a:extLst>
                <a:ext uri="{FF2B5EF4-FFF2-40B4-BE49-F238E27FC236}">
                  <a16:creationId xmlns:a16="http://schemas.microsoft.com/office/drawing/2014/main" id="{D6E1977F-D515-2645-B487-F35E877303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38974" y="3859531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7" name="Line 41">
              <a:extLst>
                <a:ext uri="{FF2B5EF4-FFF2-40B4-BE49-F238E27FC236}">
                  <a16:creationId xmlns:a16="http://schemas.microsoft.com/office/drawing/2014/main" id="{116E12B4-F0F4-F749-86CD-9CACB6F473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2539" y="3859531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8" name="Line 42">
              <a:extLst>
                <a:ext uri="{FF2B5EF4-FFF2-40B4-BE49-F238E27FC236}">
                  <a16:creationId xmlns:a16="http://schemas.microsoft.com/office/drawing/2014/main" id="{39F0199A-C09A-3345-A428-BA490289A3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3430" y="3827217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9" name="Line 43">
              <a:extLst>
                <a:ext uri="{FF2B5EF4-FFF2-40B4-BE49-F238E27FC236}">
                  <a16:creationId xmlns:a16="http://schemas.microsoft.com/office/drawing/2014/main" id="{C1DE5CFF-38A9-EF4F-8DA3-F46D90656A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8175" y="3827217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0" name="Line 44">
              <a:extLst>
                <a:ext uri="{FF2B5EF4-FFF2-40B4-BE49-F238E27FC236}">
                  <a16:creationId xmlns:a16="http://schemas.microsoft.com/office/drawing/2014/main" id="{F14EFEC8-10CC-B142-9FFC-77C10725E4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7886" y="3827217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1" name="Line 45">
              <a:extLst>
                <a:ext uri="{FF2B5EF4-FFF2-40B4-BE49-F238E27FC236}">
                  <a16:creationId xmlns:a16="http://schemas.microsoft.com/office/drawing/2014/main" id="{69C9802A-DBEC-8744-BD4B-8B5D4E4824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0849" y="3827217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2" name="Line 46">
              <a:extLst>
                <a:ext uri="{FF2B5EF4-FFF2-40B4-BE49-F238E27FC236}">
                  <a16:creationId xmlns:a16="http://schemas.microsoft.com/office/drawing/2014/main" id="{7697CA3E-5D4B-DA45-B72A-5AFBC488A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81740" y="3827217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3" name="Line 47">
              <a:extLst>
                <a:ext uri="{FF2B5EF4-FFF2-40B4-BE49-F238E27FC236}">
                  <a16:creationId xmlns:a16="http://schemas.microsoft.com/office/drawing/2014/main" id="{D2B4A775-369A-DD47-BCB7-B6B15EC473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62631" y="3805186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4" name="Line 48">
              <a:extLst>
                <a:ext uri="{FF2B5EF4-FFF2-40B4-BE49-F238E27FC236}">
                  <a16:creationId xmlns:a16="http://schemas.microsoft.com/office/drawing/2014/main" id="{75F3DC33-4589-AC41-8294-47A268D56F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43522" y="3805186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5" name="Line 49">
              <a:extLst>
                <a:ext uri="{FF2B5EF4-FFF2-40B4-BE49-F238E27FC236}">
                  <a16:creationId xmlns:a16="http://schemas.microsoft.com/office/drawing/2014/main" id="{3209E9A5-1B90-224F-A364-6249748A50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33233" y="3805186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6" name="Line 50">
              <a:extLst>
                <a:ext uri="{FF2B5EF4-FFF2-40B4-BE49-F238E27FC236}">
                  <a16:creationId xmlns:a16="http://schemas.microsoft.com/office/drawing/2014/main" id="{5A4515F1-7232-DC4F-A1AB-5CF637DCF8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5305" y="3805186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7" name="Line 51">
              <a:extLst>
                <a:ext uri="{FF2B5EF4-FFF2-40B4-BE49-F238E27FC236}">
                  <a16:creationId xmlns:a16="http://schemas.microsoft.com/office/drawing/2014/main" id="{62C49551-D602-EF4F-B6DC-7B91E7D3DB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7377" y="3805186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8" name="Line 52">
              <a:extLst>
                <a:ext uri="{FF2B5EF4-FFF2-40B4-BE49-F238E27FC236}">
                  <a16:creationId xmlns:a16="http://schemas.microsoft.com/office/drawing/2014/main" id="{5667A094-21EF-D340-9292-59612CE92F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7979" y="3805186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9" name="Line 53">
              <a:extLst>
                <a:ext uri="{FF2B5EF4-FFF2-40B4-BE49-F238E27FC236}">
                  <a16:creationId xmlns:a16="http://schemas.microsoft.com/office/drawing/2014/main" id="{74997165-C0E8-754A-8A15-9F3E5DA3DF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8869" y="3805186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0" name="Line 54">
              <a:extLst>
                <a:ext uri="{FF2B5EF4-FFF2-40B4-BE49-F238E27FC236}">
                  <a16:creationId xmlns:a16="http://schemas.microsoft.com/office/drawing/2014/main" id="{FFF5AD76-BAFF-E946-870E-FC89406CAC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9761" y="3783153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1" name="Line 55">
              <a:extLst>
                <a:ext uri="{FF2B5EF4-FFF2-40B4-BE49-F238E27FC236}">
                  <a16:creationId xmlns:a16="http://schemas.microsoft.com/office/drawing/2014/main" id="{3B273968-FB5B-434D-8908-4789EDC99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0942" y="3783153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2" name="Line 56">
              <a:extLst>
                <a:ext uri="{FF2B5EF4-FFF2-40B4-BE49-F238E27FC236}">
                  <a16:creationId xmlns:a16="http://schemas.microsoft.com/office/drawing/2014/main" id="{B211F0A6-08C4-9E46-9EB5-BBAEE7B9E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0652" y="3783153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" name="Line 57">
              <a:extLst>
                <a:ext uri="{FF2B5EF4-FFF2-40B4-BE49-F238E27FC236}">
                  <a16:creationId xmlns:a16="http://schemas.microsoft.com/office/drawing/2014/main" id="{23C0247E-6BE5-F444-A820-811CD92358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1832" y="3783153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" name="Line 58">
              <a:extLst>
                <a:ext uri="{FF2B5EF4-FFF2-40B4-BE49-F238E27FC236}">
                  <a16:creationId xmlns:a16="http://schemas.microsoft.com/office/drawing/2014/main" id="{900914B3-55FB-9347-A907-293872D9FE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3615" y="3766997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" name="Line 59">
              <a:extLst>
                <a:ext uri="{FF2B5EF4-FFF2-40B4-BE49-F238E27FC236}">
                  <a16:creationId xmlns:a16="http://schemas.microsoft.com/office/drawing/2014/main" id="{39AAE383-3EF2-C04F-B8BD-B71DA7B180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33326" y="375377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" name="Line 60">
              <a:extLst>
                <a:ext uri="{FF2B5EF4-FFF2-40B4-BE49-F238E27FC236}">
                  <a16:creationId xmlns:a16="http://schemas.microsoft.com/office/drawing/2014/main" id="{8DCA711A-5844-AD4B-B054-A10AC08E7F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11277" y="375377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" name="Line 61">
              <a:extLst>
                <a:ext uri="{FF2B5EF4-FFF2-40B4-BE49-F238E27FC236}">
                  <a16:creationId xmlns:a16="http://schemas.microsoft.com/office/drawing/2014/main" id="{42050C6A-565D-FD41-828B-C407FA737B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05397" y="375377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" name="Line 62">
              <a:extLst>
                <a:ext uri="{FF2B5EF4-FFF2-40B4-BE49-F238E27FC236}">
                  <a16:creationId xmlns:a16="http://schemas.microsoft.com/office/drawing/2014/main" id="{26848FE6-7954-F049-932A-7CD91F5B16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95108" y="375377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" name="Line 63">
              <a:extLst>
                <a:ext uri="{FF2B5EF4-FFF2-40B4-BE49-F238E27FC236}">
                  <a16:creationId xmlns:a16="http://schemas.microsoft.com/office/drawing/2014/main" id="{375EAA96-971C-914E-B36B-78B2FABCFE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5999" y="3753778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" name="Line 64">
              <a:extLst>
                <a:ext uri="{FF2B5EF4-FFF2-40B4-BE49-F238E27FC236}">
                  <a16:creationId xmlns:a16="http://schemas.microsoft.com/office/drawing/2014/main" id="{8BD7E559-2322-D041-8CF0-E0390B302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28962" y="373762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1" name="Line 65">
              <a:extLst>
                <a:ext uri="{FF2B5EF4-FFF2-40B4-BE49-F238E27FC236}">
                  <a16:creationId xmlns:a16="http://schemas.microsoft.com/office/drawing/2014/main" id="{B2A5C8E4-F4F5-1841-8F9C-DFEA056251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01034" y="373762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2" name="Line 66">
              <a:extLst>
                <a:ext uri="{FF2B5EF4-FFF2-40B4-BE49-F238E27FC236}">
                  <a16:creationId xmlns:a16="http://schemas.microsoft.com/office/drawing/2014/main" id="{F5FD2700-B780-CE45-A9CD-B2BC3E1FE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11369" y="373762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3" name="Line 67">
              <a:extLst>
                <a:ext uri="{FF2B5EF4-FFF2-40B4-BE49-F238E27FC236}">
                  <a16:creationId xmlns:a16="http://schemas.microsoft.com/office/drawing/2014/main" id="{984075AA-10C3-1148-A16A-116ED28694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05490" y="373762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4" name="Line 68">
              <a:extLst>
                <a:ext uri="{FF2B5EF4-FFF2-40B4-BE49-F238E27FC236}">
                  <a16:creationId xmlns:a16="http://schemas.microsoft.com/office/drawing/2014/main" id="{CEC8633E-7FD1-C047-AFC9-F9393F693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6092" y="373762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5" name="Line 69">
              <a:extLst>
                <a:ext uri="{FF2B5EF4-FFF2-40B4-BE49-F238E27FC236}">
                  <a16:creationId xmlns:a16="http://schemas.microsoft.com/office/drawing/2014/main" id="{7CF04444-B77B-C047-B674-BD37A655BA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766" y="3677400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6" name="Line 70">
              <a:extLst>
                <a:ext uri="{FF2B5EF4-FFF2-40B4-BE49-F238E27FC236}">
                  <a16:creationId xmlns:a16="http://schemas.microsoft.com/office/drawing/2014/main" id="{77D5C0F2-EBB3-7443-9B3A-69D59792B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77608" y="3677400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7" name="Line 71">
              <a:extLst>
                <a:ext uri="{FF2B5EF4-FFF2-40B4-BE49-F238E27FC236}">
                  <a16:creationId xmlns:a16="http://schemas.microsoft.com/office/drawing/2014/main" id="{C57F1BFD-3EA5-F34E-9C9A-545504A426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71729" y="3677400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8" name="Line 72">
              <a:extLst>
                <a:ext uri="{FF2B5EF4-FFF2-40B4-BE49-F238E27FC236}">
                  <a16:creationId xmlns:a16="http://schemas.microsoft.com/office/drawing/2014/main" id="{ADB6709A-F217-284D-8507-F83AB469E9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0571" y="3655369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9" name="Line 73">
              <a:extLst>
                <a:ext uri="{FF2B5EF4-FFF2-40B4-BE49-F238E27FC236}">
                  <a16:creationId xmlns:a16="http://schemas.microsoft.com/office/drawing/2014/main" id="{29415B6B-8FB3-6648-A082-9B35AAA971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24692" y="3655369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0" name="Line 74">
              <a:extLst>
                <a:ext uri="{FF2B5EF4-FFF2-40B4-BE49-F238E27FC236}">
                  <a16:creationId xmlns:a16="http://schemas.microsoft.com/office/drawing/2014/main" id="{2FDC68A0-BC28-554C-9F64-001D5AC2BF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14402" y="3655369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1" name="Line 75">
              <a:extLst>
                <a:ext uri="{FF2B5EF4-FFF2-40B4-BE49-F238E27FC236}">
                  <a16:creationId xmlns:a16="http://schemas.microsoft.com/office/drawing/2014/main" id="{7B767B3D-0B84-FE40-9C5D-D1CE1FB3E8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5293" y="3655369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2" name="Line 76">
              <a:extLst>
                <a:ext uri="{FF2B5EF4-FFF2-40B4-BE49-F238E27FC236}">
                  <a16:creationId xmlns:a16="http://schemas.microsoft.com/office/drawing/2014/main" id="{AF92579B-A740-E542-B7EA-0B1BBCA66F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7990" y="3655369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3" name="Line 77">
              <a:extLst>
                <a:ext uri="{FF2B5EF4-FFF2-40B4-BE49-F238E27FC236}">
                  <a16:creationId xmlns:a16="http://schemas.microsoft.com/office/drawing/2014/main" id="{A11D2148-E9CC-D646-A98B-B6DF63FCA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77701" y="3655369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4" name="Line 78">
              <a:extLst>
                <a:ext uri="{FF2B5EF4-FFF2-40B4-BE49-F238E27FC236}">
                  <a16:creationId xmlns:a16="http://schemas.microsoft.com/office/drawing/2014/main" id="{243BD01C-ACC8-6442-B1D8-6A5674A0B4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8881" y="3655369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5" name="Line 79">
              <a:extLst>
                <a:ext uri="{FF2B5EF4-FFF2-40B4-BE49-F238E27FC236}">
                  <a16:creationId xmlns:a16="http://schemas.microsoft.com/office/drawing/2014/main" id="{6A0FC9BA-97D5-254F-AE61-AF3852206C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1531" y="3655369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6" name="Line 80">
              <a:extLst>
                <a:ext uri="{FF2B5EF4-FFF2-40B4-BE49-F238E27FC236}">
                  <a16:creationId xmlns:a16="http://schemas.microsoft.com/office/drawing/2014/main" id="{905775BB-F837-144F-A81A-5D8EE8135D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2712" y="363921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7" name="Line 81">
              <a:extLst>
                <a:ext uri="{FF2B5EF4-FFF2-40B4-BE49-F238E27FC236}">
                  <a16:creationId xmlns:a16="http://schemas.microsoft.com/office/drawing/2014/main" id="{1ACCB9FD-3D40-5B42-AE95-EC44E6582A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0664" y="363921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8" name="Line 82">
              <a:extLst>
                <a:ext uri="{FF2B5EF4-FFF2-40B4-BE49-F238E27FC236}">
                  <a16:creationId xmlns:a16="http://schemas.microsoft.com/office/drawing/2014/main" id="{FFD7AA39-C978-3242-83CD-F4617D6E81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5119" y="363921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9" name="Line 83">
              <a:extLst>
                <a:ext uri="{FF2B5EF4-FFF2-40B4-BE49-F238E27FC236}">
                  <a16:creationId xmlns:a16="http://schemas.microsoft.com/office/drawing/2014/main" id="{80CD688C-14B0-1D48-8F39-EAA7C3646B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16011" y="3639211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50" name="Line 84">
              <a:extLst>
                <a:ext uri="{FF2B5EF4-FFF2-40B4-BE49-F238E27FC236}">
                  <a16:creationId xmlns:a16="http://schemas.microsoft.com/office/drawing/2014/main" id="{46ACA0C2-9FEA-9A4F-A166-1E55A5E3C5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4321" y="3608367"/>
              <a:ext cx="0" cy="14541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51" name="Line 85">
              <a:extLst>
                <a:ext uri="{FF2B5EF4-FFF2-40B4-BE49-F238E27FC236}">
                  <a16:creationId xmlns:a16="http://schemas.microsoft.com/office/drawing/2014/main" id="{12E2CA11-D6DB-6F41-979F-D7B7F00F57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8048" y="2143976"/>
              <a:ext cx="0" cy="142474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52" name="Line 86">
              <a:extLst>
                <a:ext uri="{FF2B5EF4-FFF2-40B4-BE49-F238E27FC236}">
                  <a16:creationId xmlns:a16="http://schemas.microsoft.com/office/drawing/2014/main" id="{449C9250-C4A6-454D-B1A0-6F7A4B8A27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5490" y="3095757"/>
              <a:ext cx="0" cy="14394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</p:grpSp>
      <p:grpSp>
        <p:nvGrpSpPr>
          <p:cNvPr id="20" name="グループ化 155">
            <a:extLst>
              <a:ext uri="{FF2B5EF4-FFF2-40B4-BE49-F238E27FC236}">
                <a16:creationId xmlns:a16="http://schemas.microsoft.com/office/drawing/2014/main" id="{975F49E3-7560-C64F-BEE7-565340BDA1FF}"/>
              </a:ext>
            </a:extLst>
          </p:cNvPr>
          <p:cNvGrpSpPr/>
          <p:nvPr/>
        </p:nvGrpSpPr>
        <p:grpSpPr>
          <a:xfrm>
            <a:off x="2087635" y="2416389"/>
            <a:ext cx="2950307" cy="1647381"/>
            <a:chOff x="2541706" y="1955970"/>
            <a:chExt cx="7082013" cy="2411765"/>
          </a:xfrm>
        </p:grpSpPr>
        <p:sp>
          <p:nvSpPr>
            <p:cNvPr id="21" name="Line 87">
              <a:extLst>
                <a:ext uri="{FF2B5EF4-FFF2-40B4-BE49-F238E27FC236}">
                  <a16:creationId xmlns:a16="http://schemas.microsoft.com/office/drawing/2014/main" id="{DBAAE15F-56EA-D045-B462-B2FF29367C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706" y="1955970"/>
              <a:ext cx="0" cy="146880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22" name="Line 88">
              <a:extLst>
                <a:ext uri="{FF2B5EF4-FFF2-40B4-BE49-F238E27FC236}">
                  <a16:creationId xmlns:a16="http://schemas.microsoft.com/office/drawing/2014/main" id="{9F2E5118-A3C4-1F47-9B03-8AD870AE98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0814" y="1978003"/>
              <a:ext cx="0" cy="146880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24" name="Line 89">
              <a:extLst>
                <a:ext uri="{FF2B5EF4-FFF2-40B4-BE49-F238E27FC236}">
                  <a16:creationId xmlns:a16="http://schemas.microsoft.com/office/drawing/2014/main" id="{116998EC-D616-D04B-BA84-4D633F7610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9645" y="2207135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25" name="Line 90">
              <a:extLst>
                <a:ext uri="{FF2B5EF4-FFF2-40B4-BE49-F238E27FC236}">
                  <a16:creationId xmlns:a16="http://schemas.microsoft.com/office/drawing/2014/main" id="{D7BF17BA-2DAC-D14D-8E4E-1AE39DB554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76914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26" name="Line 91">
              <a:extLst>
                <a:ext uri="{FF2B5EF4-FFF2-40B4-BE49-F238E27FC236}">
                  <a16:creationId xmlns:a16="http://schemas.microsoft.com/office/drawing/2014/main" id="{9BE4365B-18DC-8542-8FFE-BF9687BDC1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3719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27" name="Line 92">
              <a:extLst>
                <a:ext uri="{FF2B5EF4-FFF2-40B4-BE49-F238E27FC236}">
                  <a16:creationId xmlns:a16="http://schemas.microsoft.com/office/drawing/2014/main" id="{DB498B8F-7302-304E-BD49-A7C0142D0B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5837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28" name="Line 93">
              <a:extLst>
                <a:ext uri="{FF2B5EF4-FFF2-40B4-BE49-F238E27FC236}">
                  <a16:creationId xmlns:a16="http://schemas.microsoft.com/office/drawing/2014/main" id="{6F3AB527-B2CE-8043-94D2-AA560D391B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70849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29" name="Line 94">
              <a:extLst>
                <a:ext uri="{FF2B5EF4-FFF2-40B4-BE49-F238E27FC236}">
                  <a16:creationId xmlns:a16="http://schemas.microsoft.com/office/drawing/2014/main" id="{B7B70A89-7D5F-F34A-B88F-6981CD5E2F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87110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0" name="Line 95">
              <a:extLst>
                <a:ext uri="{FF2B5EF4-FFF2-40B4-BE49-F238E27FC236}">
                  <a16:creationId xmlns:a16="http://schemas.microsoft.com/office/drawing/2014/main" id="{792B47F2-7E4A-AA43-8AA3-F9F6423C31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57712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1" name="Line 96">
              <a:extLst>
                <a:ext uri="{FF2B5EF4-FFF2-40B4-BE49-F238E27FC236}">
                  <a16:creationId xmlns:a16="http://schemas.microsoft.com/office/drawing/2014/main" id="{61FC0EF4-F992-0E45-96A5-46C4247446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3059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2" name="Line 97">
              <a:extLst>
                <a:ext uri="{FF2B5EF4-FFF2-40B4-BE49-F238E27FC236}">
                  <a16:creationId xmlns:a16="http://schemas.microsoft.com/office/drawing/2014/main" id="{076D7A04-7E90-584E-A388-BA7E1D9FC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19587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3" name="Line 98">
              <a:extLst>
                <a:ext uri="{FF2B5EF4-FFF2-40B4-BE49-F238E27FC236}">
                  <a16:creationId xmlns:a16="http://schemas.microsoft.com/office/drawing/2014/main" id="{7B9FAC54-3241-7E43-ABFC-2E34AD8EDC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04934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4" name="Line 99">
              <a:extLst>
                <a:ext uri="{FF2B5EF4-FFF2-40B4-BE49-F238E27FC236}">
                  <a16:creationId xmlns:a16="http://schemas.microsoft.com/office/drawing/2014/main" id="{906E1CAD-B018-254F-947F-D0D1FA7CDC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81462" y="4223793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5" name="Line 100">
              <a:extLst>
                <a:ext uri="{FF2B5EF4-FFF2-40B4-BE49-F238E27FC236}">
                  <a16:creationId xmlns:a16="http://schemas.microsoft.com/office/drawing/2014/main" id="{EEF66A09-2B10-9A49-BFF8-CF4D5A7305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24136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6" name="Line 101">
              <a:extLst>
                <a:ext uri="{FF2B5EF4-FFF2-40B4-BE49-F238E27FC236}">
                  <a16:creationId xmlns:a16="http://schemas.microsoft.com/office/drawing/2014/main" id="{EA86612D-D1E5-9F40-B15B-A6FFE45518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85918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7" name="Line 102">
              <a:extLst>
                <a:ext uri="{FF2B5EF4-FFF2-40B4-BE49-F238E27FC236}">
                  <a16:creationId xmlns:a16="http://schemas.microsoft.com/office/drawing/2014/main" id="{902644FE-08A3-1B47-8CD7-5E5CA77B44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7701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8" name="Line 103">
              <a:extLst>
                <a:ext uri="{FF2B5EF4-FFF2-40B4-BE49-F238E27FC236}">
                  <a16:creationId xmlns:a16="http://schemas.microsoft.com/office/drawing/2014/main" id="{C62E0F65-07B5-144E-A912-6CC91AC8EC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0953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9" name="Line 104">
              <a:extLst>
                <a:ext uri="{FF2B5EF4-FFF2-40B4-BE49-F238E27FC236}">
                  <a16:creationId xmlns:a16="http://schemas.microsoft.com/office/drawing/2014/main" id="{AA54D1EE-D74B-E34E-A53A-74F8EAFC3D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91844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0" name="Line 105">
              <a:extLst>
                <a:ext uri="{FF2B5EF4-FFF2-40B4-BE49-F238E27FC236}">
                  <a16:creationId xmlns:a16="http://schemas.microsoft.com/office/drawing/2014/main" id="{B05A6101-BA16-7B4A-B996-09E619296A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72735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1" name="Line 106">
              <a:extLst>
                <a:ext uri="{FF2B5EF4-FFF2-40B4-BE49-F238E27FC236}">
                  <a16:creationId xmlns:a16="http://schemas.microsoft.com/office/drawing/2014/main" id="{DDD1E492-AA39-3042-BDC1-86C6458C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34518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2" name="Line 107">
              <a:extLst>
                <a:ext uri="{FF2B5EF4-FFF2-40B4-BE49-F238E27FC236}">
                  <a16:creationId xmlns:a16="http://schemas.microsoft.com/office/drawing/2014/main" id="{C0972851-2891-8F4B-8147-93434BA6A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5409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3" name="Line 108">
              <a:extLst>
                <a:ext uri="{FF2B5EF4-FFF2-40B4-BE49-F238E27FC236}">
                  <a16:creationId xmlns:a16="http://schemas.microsoft.com/office/drawing/2014/main" id="{C9A55359-8A26-B142-8F1C-FCF7C44FD1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58082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4" name="Line 109">
              <a:extLst>
                <a:ext uri="{FF2B5EF4-FFF2-40B4-BE49-F238E27FC236}">
                  <a16:creationId xmlns:a16="http://schemas.microsoft.com/office/drawing/2014/main" id="{AEBD6047-574D-6D4F-9593-E6AC693F4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38974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5" name="Line 110">
              <a:extLst>
                <a:ext uri="{FF2B5EF4-FFF2-40B4-BE49-F238E27FC236}">
                  <a16:creationId xmlns:a16="http://schemas.microsoft.com/office/drawing/2014/main" id="{6EF7CFE4-218B-784A-A702-F3D466217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684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6" name="Line 111">
              <a:extLst>
                <a:ext uri="{FF2B5EF4-FFF2-40B4-BE49-F238E27FC236}">
                  <a16:creationId xmlns:a16="http://schemas.microsoft.com/office/drawing/2014/main" id="{8B72BABC-2C8F-7445-93C8-36C9DF2494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3430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7" name="Line 112">
              <a:extLst>
                <a:ext uri="{FF2B5EF4-FFF2-40B4-BE49-F238E27FC236}">
                  <a16:creationId xmlns:a16="http://schemas.microsoft.com/office/drawing/2014/main" id="{0AF5143C-04CC-574B-A146-93BFAC8214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77284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8" name="Line 113">
              <a:extLst>
                <a:ext uri="{FF2B5EF4-FFF2-40B4-BE49-F238E27FC236}">
                  <a16:creationId xmlns:a16="http://schemas.microsoft.com/office/drawing/2014/main" id="{82320F17-80E9-194D-A60B-E9882E3973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81740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49" name="Line 114">
              <a:extLst>
                <a:ext uri="{FF2B5EF4-FFF2-40B4-BE49-F238E27FC236}">
                  <a16:creationId xmlns:a16="http://schemas.microsoft.com/office/drawing/2014/main" id="{3A7E07B4-2BFB-604F-AD9F-AC742CD13F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33233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0" name="Line 115">
              <a:extLst>
                <a:ext uri="{FF2B5EF4-FFF2-40B4-BE49-F238E27FC236}">
                  <a16:creationId xmlns:a16="http://schemas.microsoft.com/office/drawing/2014/main" id="{B93A2CE7-3CB6-DF47-A659-F953AAF717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7979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1" name="Line 116">
              <a:extLst>
                <a:ext uri="{FF2B5EF4-FFF2-40B4-BE49-F238E27FC236}">
                  <a16:creationId xmlns:a16="http://schemas.microsoft.com/office/drawing/2014/main" id="{AF051691-53B2-BB4E-9CA0-CD4757D0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9761" y="4163572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2" name="Line 117">
              <a:extLst>
                <a:ext uri="{FF2B5EF4-FFF2-40B4-BE49-F238E27FC236}">
                  <a16:creationId xmlns:a16="http://schemas.microsoft.com/office/drawing/2014/main" id="{FE0487DB-C3BB-6149-B265-6020936161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0652" y="4138602"/>
              <a:ext cx="0" cy="145411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3" name="Line 118">
              <a:extLst>
                <a:ext uri="{FF2B5EF4-FFF2-40B4-BE49-F238E27FC236}">
                  <a16:creationId xmlns:a16="http://schemas.microsoft.com/office/drawing/2014/main" id="{E2BA4251-D82F-2E46-B386-C34C7243BE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14217" y="4125384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4" name="Line 119">
              <a:extLst>
                <a:ext uri="{FF2B5EF4-FFF2-40B4-BE49-F238E27FC236}">
                  <a16:creationId xmlns:a16="http://schemas.microsoft.com/office/drawing/2014/main" id="{970E4E8E-D9E4-D743-ACEF-EDA215F8D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6289" y="4125384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5" name="Line 120">
              <a:extLst>
                <a:ext uri="{FF2B5EF4-FFF2-40B4-BE49-F238E27FC236}">
                  <a16:creationId xmlns:a16="http://schemas.microsoft.com/office/drawing/2014/main" id="{4CC8514B-9AEA-9D41-842C-76D60ABF2B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48071" y="4103351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6" name="Line 121">
              <a:extLst>
                <a:ext uri="{FF2B5EF4-FFF2-40B4-BE49-F238E27FC236}">
                  <a16:creationId xmlns:a16="http://schemas.microsoft.com/office/drawing/2014/main" id="{9547E85E-52FC-3B4E-83C8-95A3164BB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20143" y="4103351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7" name="Line 122">
              <a:extLst>
                <a:ext uri="{FF2B5EF4-FFF2-40B4-BE49-F238E27FC236}">
                  <a16:creationId xmlns:a16="http://schemas.microsoft.com/office/drawing/2014/main" id="{8E1DFBBB-92FB-E544-B91C-BD3F1FE3EF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30479" y="4071038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8" name="Line 123">
              <a:extLst>
                <a:ext uri="{FF2B5EF4-FFF2-40B4-BE49-F238E27FC236}">
                  <a16:creationId xmlns:a16="http://schemas.microsoft.com/office/drawing/2014/main" id="{42897101-BF42-1A47-840D-99654FA26A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4599" y="4071038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9" name="Line 124">
              <a:extLst>
                <a:ext uri="{FF2B5EF4-FFF2-40B4-BE49-F238E27FC236}">
                  <a16:creationId xmlns:a16="http://schemas.microsoft.com/office/drawing/2014/main" id="{A00BE0AC-4A4D-9941-8F29-A7919295BD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02550" y="4071038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60" name="Line 125">
              <a:extLst>
                <a:ext uri="{FF2B5EF4-FFF2-40B4-BE49-F238E27FC236}">
                  <a16:creationId xmlns:a16="http://schemas.microsoft.com/office/drawing/2014/main" id="{A29C7997-DB99-8242-8FF3-FCC366F968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5201" y="4071038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61" name="Line 126">
              <a:extLst>
                <a:ext uri="{FF2B5EF4-FFF2-40B4-BE49-F238E27FC236}">
                  <a16:creationId xmlns:a16="http://schemas.microsoft.com/office/drawing/2014/main" id="{5E8A0F88-44CC-714B-B4DD-2AEEE630C1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67272" y="4071038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62" name="Line 127">
              <a:extLst>
                <a:ext uri="{FF2B5EF4-FFF2-40B4-BE49-F238E27FC236}">
                  <a16:creationId xmlns:a16="http://schemas.microsoft.com/office/drawing/2014/main" id="{538E12F4-D6A1-2B43-A5CF-1E1D1E0326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48164" y="4071038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63" name="Line 128">
              <a:extLst>
                <a:ext uri="{FF2B5EF4-FFF2-40B4-BE49-F238E27FC236}">
                  <a16:creationId xmlns:a16="http://schemas.microsoft.com/office/drawing/2014/main" id="{A6537A52-5610-B744-9673-A5865D114C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8499" y="4071038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65" name="Line 129">
              <a:extLst>
                <a:ext uri="{FF2B5EF4-FFF2-40B4-BE49-F238E27FC236}">
                  <a16:creationId xmlns:a16="http://schemas.microsoft.com/office/drawing/2014/main" id="{D0431CF4-4E2A-4A49-9209-6C4B230DC3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05582" y="4071038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66" name="Line 130">
              <a:extLst>
                <a:ext uri="{FF2B5EF4-FFF2-40B4-BE49-F238E27FC236}">
                  <a16:creationId xmlns:a16="http://schemas.microsoft.com/office/drawing/2014/main" id="{1D076493-6AA7-504A-9B99-1723F4493D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83534" y="4071038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67" name="Line 131">
              <a:extLst>
                <a:ext uri="{FF2B5EF4-FFF2-40B4-BE49-F238E27FC236}">
                  <a16:creationId xmlns:a16="http://schemas.microsoft.com/office/drawing/2014/main" id="{9DDEE09D-1D7C-034B-AFBE-8C1C46213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7967" y="4056350"/>
              <a:ext cx="0" cy="145411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68" name="Line 132">
              <a:extLst>
                <a:ext uri="{FF2B5EF4-FFF2-40B4-BE49-F238E27FC236}">
                  <a16:creationId xmlns:a16="http://schemas.microsoft.com/office/drawing/2014/main" id="{CF6E4088-FFAB-B04E-B9BB-A3EAE49174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15918" y="4056350"/>
              <a:ext cx="0" cy="145411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69" name="Line 133">
              <a:extLst>
                <a:ext uri="{FF2B5EF4-FFF2-40B4-BE49-F238E27FC236}">
                  <a16:creationId xmlns:a16="http://schemas.microsoft.com/office/drawing/2014/main" id="{86DD9DDC-3ED0-CF43-A375-E0A751BB2E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7099" y="4056350"/>
              <a:ext cx="0" cy="145411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0" name="Line 134">
              <a:extLst>
                <a:ext uri="{FF2B5EF4-FFF2-40B4-BE49-F238E27FC236}">
                  <a16:creationId xmlns:a16="http://schemas.microsoft.com/office/drawing/2014/main" id="{F0AC27B7-D08A-8649-BB7B-1253B80530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9749" y="4056350"/>
              <a:ext cx="0" cy="145411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1" name="Line 135">
              <a:extLst>
                <a:ext uri="{FF2B5EF4-FFF2-40B4-BE49-F238E27FC236}">
                  <a16:creationId xmlns:a16="http://schemas.microsoft.com/office/drawing/2014/main" id="{E5732003-AE43-7A4B-A1E4-D786E61E72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77701" y="4032849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2" name="Line 136">
              <a:extLst>
                <a:ext uri="{FF2B5EF4-FFF2-40B4-BE49-F238E27FC236}">
                  <a16:creationId xmlns:a16="http://schemas.microsoft.com/office/drawing/2014/main" id="{6D642CBA-06A0-4449-AC8B-24FD09D13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71821" y="4032849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3" name="Line 137">
              <a:extLst>
                <a:ext uri="{FF2B5EF4-FFF2-40B4-BE49-F238E27FC236}">
                  <a16:creationId xmlns:a16="http://schemas.microsoft.com/office/drawing/2014/main" id="{165A055C-55D4-704F-88D9-BA96BC4A7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0374" y="4010817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4" name="Line 138">
              <a:extLst>
                <a:ext uri="{FF2B5EF4-FFF2-40B4-BE49-F238E27FC236}">
                  <a16:creationId xmlns:a16="http://schemas.microsoft.com/office/drawing/2014/main" id="{474D8382-AA9F-EC47-A78B-4866F3F17A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64518" y="3988785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5" name="Line 139">
              <a:extLst>
                <a:ext uri="{FF2B5EF4-FFF2-40B4-BE49-F238E27FC236}">
                  <a16:creationId xmlns:a16="http://schemas.microsoft.com/office/drawing/2014/main" id="{A656043D-7C80-CE49-B3FB-DEF19A2C39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5119" y="3988785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6" name="Line 140">
              <a:extLst>
                <a:ext uri="{FF2B5EF4-FFF2-40B4-BE49-F238E27FC236}">
                  <a16:creationId xmlns:a16="http://schemas.microsoft.com/office/drawing/2014/main" id="{993F7F17-72F7-0B4C-B9C7-984D4B821B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16011" y="3988785"/>
              <a:ext cx="0" cy="143942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7" name="Line 141">
              <a:extLst>
                <a:ext uri="{FF2B5EF4-FFF2-40B4-BE49-F238E27FC236}">
                  <a16:creationId xmlns:a16="http://schemas.microsoft.com/office/drawing/2014/main" id="{E38D3FDE-4C41-F242-925F-F3EC74AF1E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4761" y="2327576"/>
              <a:ext cx="0" cy="142474"/>
            </a:xfrm>
            <a:prstGeom prst="line">
              <a:avLst/>
            </a:prstGeom>
            <a:noFill/>
            <a:ln w="1905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</p:grpSp>
      <p:sp>
        <p:nvSpPr>
          <p:cNvPr id="201" name="Freeform 10">
            <a:extLst>
              <a:ext uri="{FF2B5EF4-FFF2-40B4-BE49-F238E27FC236}">
                <a16:creationId xmlns:a16="http://schemas.microsoft.com/office/drawing/2014/main" id="{1E1ABFB5-3CEA-B641-8642-83E180536C60}"/>
              </a:ext>
            </a:extLst>
          </p:cNvPr>
          <p:cNvSpPr>
            <a:spLocks/>
          </p:cNvSpPr>
          <p:nvPr/>
        </p:nvSpPr>
        <p:spPr bwMode="auto">
          <a:xfrm>
            <a:off x="7046154" y="2098701"/>
            <a:ext cx="3864717" cy="1815058"/>
          </a:xfrm>
          <a:custGeom>
            <a:avLst/>
            <a:gdLst>
              <a:gd name="T0" fmla="*/ 125 w 6401"/>
              <a:gd name="T1" fmla="*/ 18 h 1815"/>
              <a:gd name="T2" fmla="*/ 273 w 6401"/>
              <a:gd name="T3" fmla="*/ 49 h 1815"/>
              <a:gd name="T4" fmla="*/ 347 w 6401"/>
              <a:gd name="T5" fmla="*/ 74 h 1815"/>
              <a:gd name="T6" fmla="*/ 427 w 6401"/>
              <a:gd name="T7" fmla="*/ 105 h 1815"/>
              <a:gd name="T8" fmla="*/ 494 w 6401"/>
              <a:gd name="T9" fmla="*/ 143 h 1815"/>
              <a:gd name="T10" fmla="*/ 570 w 6401"/>
              <a:gd name="T11" fmla="*/ 165 h 1815"/>
              <a:gd name="T12" fmla="*/ 655 w 6401"/>
              <a:gd name="T13" fmla="*/ 197 h 1815"/>
              <a:gd name="T14" fmla="*/ 724 w 6401"/>
              <a:gd name="T15" fmla="*/ 230 h 1815"/>
              <a:gd name="T16" fmla="*/ 796 w 6401"/>
              <a:gd name="T17" fmla="*/ 255 h 1815"/>
              <a:gd name="T18" fmla="*/ 856 w 6401"/>
              <a:gd name="T19" fmla="*/ 282 h 1815"/>
              <a:gd name="T20" fmla="*/ 897 w 6401"/>
              <a:gd name="T21" fmla="*/ 313 h 1815"/>
              <a:gd name="T22" fmla="*/ 1024 w 6401"/>
              <a:gd name="T23" fmla="*/ 356 h 1815"/>
              <a:gd name="T24" fmla="*/ 1084 w 6401"/>
              <a:gd name="T25" fmla="*/ 389 h 1815"/>
              <a:gd name="T26" fmla="*/ 1122 w 6401"/>
              <a:gd name="T27" fmla="*/ 416 h 1815"/>
              <a:gd name="T28" fmla="*/ 1165 w 6401"/>
              <a:gd name="T29" fmla="*/ 443 h 1815"/>
              <a:gd name="T30" fmla="*/ 1228 w 6401"/>
              <a:gd name="T31" fmla="*/ 483 h 1815"/>
              <a:gd name="T32" fmla="*/ 1321 w 6401"/>
              <a:gd name="T33" fmla="*/ 526 h 1815"/>
              <a:gd name="T34" fmla="*/ 1429 w 6401"/>
              <a:gd name="T35" fmla="*/ 548 h 1815"/>
              <a:gd name="T36" fmla="*/ 1467 w 6401"/>
              <a:gd name="T37" fmla="*/ 591 h 1815"/>
              <a:gd name="T38" fmla="*/ 1520 w 6401"/>
              <a:gd name="T39" fmla="*/ 618 h 1815"/>
              <a:gd name="T40" fmla="*/ 1561 w 6401"/>
              <a:gd name="T41" fmla="*/ 638 h 1815"/>
              <a:gd name="T42" fmla="*/ 1621 w 6401"/>
              <a:gd name="T43" fmla="*/ 676 h 1815"/>
              <a:gd name="T44" fmla="*/ 1684 w 6401"/>
              <a:gd name="T45" fmla="*/ 703 h 1815"/>
              <a:gd name="T46" fmla="*/ 1710 w 6401"/>
              <a:gd name="T47" fmla="*/ 730 h 1815"/>
              <a:gd name="T48" fmla="*/ 1795 w 6401"/>
              <a:gd name="T49" fmla="*/ 754 h 1815"/>
              <a:gd name="T50" fmla="*/ 1845 w 6401"/>
              <a:gd name="T51" fmla="*/ 799 h 1815"/>
              <a:gd name="T52" fmla="*/ 1923 w 6401"/>
              <a:gd name="T53" fmla="*/ 819 h 1815"/>
              <a:gd name="T54" fmla="*/ 2039 w 6401"/>
              <a:gd name="T55" fmla="*/ 846 h 1815"/>
              <a:gd name="T56" fmla="*/ 2113 w 6401"/>
              <a:gd name="T57" fmla="*/ 873 h 1815"/>
              <a:gd name="T58" fmla="*/ 2167 w 6401"/>
              <a:gd name="T59" fmla="*/ 904 h 1815"/>
              <a:gd name="T60" fmla="*/ 2227 w 6401"/>
              <a:gd name="T61" fmla="*/ 942 h 1815"/>
              <a:gd name="T62" fmla="*/ 2388 w 6401"/>
              <a:gd name="T63" fmla="*/ 969 h 1815"/>
              <a:gd name="T64" fmla="*/ 2520 w 6401"/>
              <a:gd name="T65" fmla="*/ 996 h 1815"/>
              <a:gd name="T66" fmla="*/ 2616 w 6401"/>
              <a:gd name="T67" fmla="*/ 1027 h 1815"/>
              <a:gd name="T68" fmla="*/ 2696 w 6401"/>
              <a:gd name="T69" fmla="*/ 1048 h 1815"/>
              <a:gd name="T70" fmla="*/ 2784 w 6401"/>
              <a:gd name="T71" fmla="*/ 1081 h 1815"/>
              <a:gd name="T72" fmla="*/ 2878 w 6401"/>
              <a:gd name="T73" fmla="*/ 1112 h 1815"/>
              <a:gd name="T74" fmla="*/ 2958 w 6401"/>
              <a:gd name="T75" fmla="*/ 1139 h 1815"/>
              <a:gd name="T76" fmla="*/ 3016 w 6401"/>
              <a:gd name="T77" fmla="*/ 1175 h 1815"/>
              <a:gd name="T78" fmla="*/ 3065 w 6401"/>
              <a:gd name="T79" fmla="*/ 1198 h 1815"/>
              <a:gd name="T80" fmla="*/ 3099 w 6401"/>
              <a:gd name="T81" fmla="*/ 1229 h 1815"/>
              <a:gd name="T82" fmla="*/ 3260 w 6401"/>
              <a:gd name="T83" fmla="*/ 1256 h 1815"/>
              <a:gd name="T84" fmla="*/ 3320 w 6401"/>
              <a:gd name="T85" fmla="*/ 1294 h 1815"/>
              <a:gd name="T86" fmla="*/ 3436 w 6401"/>
              <a:gd name="T87" fmla="*/ 1321 h 1815"/>
              <a:gd name="T88" fmla="*/ 3468 w 6401"/>
              <a:gd name="T89" fmla="*/ 1348 h 1815"/>
              <a:gd name="T90" fmla="*/ 3546 w 6401"/>
              <a:gd name="T91" fmla="*/ 1372 h 1815"/>
              <a:gd name="T92" fmla="*/ 3830 w 6401"/>
              <a:gd name="T93" fmla="*/ 1395 h 1815"/>
              <a:gd name="T94" fmla="*/ 3924 w 6401"/>
              <a:gd name="T95" fmla="*/ 1415 h 1815"/>
              <a:gd name="T96" fmla="*/ 4045 w 6401"/>
              <a:gd name="T97" fmla="*/ 1448 h 1815"/>
              <a:gd name="T98" fmla="*/ 4132 w 6401"/>
              <a:gd name="T99" fmla="*/ 1473 h 1815"/>
              <a:gd name="T100" fmla="*/ 4241 w 6401"/>
              <a:gd name="T101" fmla="*/ 1502 h 1815"/>
              <a:gd name="T102" fmla="*/ 4320 w 6401"/>
              <a:gd name="T103" fmla="*/ 1529 h 1815"/>
              <a:gd name="T104" fmla="*/ 4489 w 6401"/>
              <a:gd name="T105" fmla="*/ 1549 h 1815"/>
              <a:gd name="T106" fmla="*/ 4684 w 6401"/>
              <a:gd name="T107" fmla="*/ 1576 h 1815"/>
              <a:gd name="T108" fmla="*/ 4818 w 6401"/>
              <a:gd name="T109" fmla="*/ 1614 h 1815"/>
              <a:gd name="T110" fmla="*/ 4999 w 6401"/>
              <a:gd name="T111" fmla="*/ 1650 h 1815"/>
              <a:gd name="T112" fmla="*/ 5247 w 6401"/>
              <a:gd name="T113" fmla="*/ 1699 h 1815"/>
              <a:gd name="T114" fmla="*/ 5654 w 6401"/>
              <a:gd name="T115" fmla="*/ 1815 h 1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401" h="1815">
                <a:moveTo>
                  <a:pt x="0" y="0"/>
                </a:moveTo>
                <a:lnTo>
                  <a:pt x="31" y="0"/>
                </a:lnTo>
                <a:lnTo>
                  <a:pt x="31" y="6"/>
                </a:lnTo>
                <a:lnTo>
                  <a:pt x="58" y="6"/>
                </a:lnTo>
                <a:lnTo>
                  <a:pt x="58" y="11"/>
                </a:lnTo>
                <a:lnTo>
                  <a:pt x="94" y="11"/>
                </a:lnTo>
                <a:lnTo>
                  <a:pt x="94" y="18"/>
                </a:lnTo>
                <a:lnTo>
                  <a:pt x="125" y="18"/>
                </a:lnTo>
                <a:lnTo>
                  <a:pt x="125" y="22"/>
                </a:lnTo>
                <a:lnTo>
                  <a:pt x="212" y="22"/>
                </a:lnTo>
                <a:lnTo>
                  <a:pt x="212" y="27"/>
                </a:lnTo>
                <a:lnTo>
                  <a:pt x="226" y="27"/>
                </a:lnTo>
                <a:lnTo>
                  <a:pt x="226" y="33"/>
                </a:lnTo>
                <a:lnTo>
                  <a:pt x="233" y="33"/>
                </a:lnTo>
                <a:lnTo>
                  <a:pt x="233" y="49"/>
                </a:lnTo>
                <a:lnTo>
                  <a:pt x="273" y="49"/>
                </a:lnTo>
                <a:lnTo>
                  <a:pt x="273" y="53"/>
                </a:lnTo>
                <a:lnTo>
                  <a:pt x="293" y="53"/>
                </a:lnTo>
                <a:lnTo>
                  <a:pt x="293" y="58"/>
                </a:lnTo>
                <a:lnTo>
                  <a:pt x="300" y="58"/>
                </a:lnTo>
                <a:lnTo>
                  <a:pt x="300" y="62"/>
                </a:lnTo>
                <a:lnTo>
                  <a:pt x="340" y="62"/>
                </a:lnTo>
                <a:lnTo>
                  <a:pt x="340" y="74"/>
                </a:lnTo>
                <a:lnTo>
                  <a:pt x="347" y="74"/>
                </a:lnTo>
                <a:lnTo>
                  <a:pt x="347" y="80"/>
                </a:lnTo>
                <a:lnTo>
                  <a:pt x="394" y="80"/>
                </a:lnTo>
                <a:lnTo>
                  <a:pt x="394" y="85"/>
                </a:lnTo>
                <a:lnTo>
                  <a:pt x="407" y="85"/>
                </a:lnTo>
                <a:lnTo>
                  <a:pt x="407" y="92"/>
                </a:lnTo>
                <a:lnTo>
                  <a:pt x="420" y="92"/>
                </a:lnTo>
                <a:lnTo>
                  <a:pt x="420" y="105"/>
                </a:lnTo>
                <a:lnTo>
                  <a:pt x="427" y="105"/>
                </a:lnTo>
                <a:lnTo>
                  <a:pt x="427" y="112"/>
                </a:lnTo>
                <a:lnTo>
                  <a:pt x="434" y="112"/>
                </a:lnTo>
                <a:lnTo>
                  <a:pt x="434" y="123"/>
                </a:lnTo>
                <a:lnTo>
                  <a:pt x="441" y="123"/>
                </a:lnTo>
                <a:lnTo>
                  <a:pt x="441" y="127"/>
                </a:lnTo>
                <a:lnTo>
                  <a:pt x="461" y="127"/>
                </a:lnTo>
                <a:lnTo>
                  <a:pt x="461" y="143"/>
                </a:lnTo>
                <a:lnTo>
                  <a:pt x="494" y="143"/>
                </a:lnTo>
                <a:lnTo>
                  <a:pt x="494" y="150"/>
                </a:lnTo>
                <a:lnTo>
                  <a:pt x="541" y="150"/>
                </a:lnTo>
                <a:lnTo>
                  <a:pt x="541" y="154"/>
                </a:lnTo>
                <a:lnTo>
                  <a:pt x="548" y="154"/>
                </a:lnTo>
                <a:lnTo>
                  <a:pt x="548" y="159"/>
                </a:lnTo>
                <a:lnTo>
                  <a:pt x="563" y="159"/>
                </a:lnTo>
                <a:lnTo>
                  <a:pt x="563" y="165"/>
                </a:lnTo>
                <a:lnTo>
                  <a:pt x="570" y="165"/>
                </a:lnTo>
                <a:lnTo>
                  <a:pt x="570" y="177"/>
                </a:lnTo>
                <a:lnTo>
                  <a:pt x="595" y="177"/>
                </a:lnTo>
                <a:lnTo>
                  <a:pt x="595" y="181"/>
                </a:lnTo>
                <a:lnTo>
                  <a:pt x="602" y="181"/>
                </a:lnTo>
                <a:lnTo>
                  <a:pt x="602" y="186"/>
                </a:lnTo>
                <a:lnTo>
                  <a:pt x="648" y="186"/>
                </a:lnTo>
                <a:lnTo>
                  <a:pt x="648" y="197"/>
                </a:lnTo>
                <a:lnTo>
                  <a:pt x="655" y="197"/>
                </a:lnTo>
                <a:lnTo>
                  <a:pt x="655" y="208"/>
                </a:lnTo>
                <a:lnTo>
                  <a:pt x="675" y="208"/>
                </a:lnTo>
                <a:lnTo>
                  <a:pt x="675" y="217"/>
                </a:lnTo>
                <a:lnTo>
                  <a:pt x="684" y="217"/>
                </a:lnTo>
                <a:lnTo>
                  <a:pt x="684" y="224"/>
                </a:lnTo>
                <a:lnTo>
                  <a:pt x="695" y="224"/>
                </a:lnTo>
                <a:lnTo>
                  <a:pt x="695" y="230"/>
                </a:lnTo>
                <a:lnTo>
                  <a:pt x="724" y="230"/>
                </a:lnTo>
                <a:lnTo>
                  <a:pt x="724" y="235"/>
                </a:lnTo>
                <a:lnTo>
                  <a:pt x="733" y="235"/>
                </a:lnTo>
                <a:lnTo>
                  <a:pt x="733" y="239"/>
                </a:lnTo>
                <a:lnTo>
                  <a:pt x="758" y="239"/>
                </a:lnTo>
                <a:lnTo>
                  <a:pt x="758" y="250"/>
                </a:lnTo>
                <a:lnTo>
                  <a:pt x="785" y="250"/>
                </a:lnTo>
                <a:lnTo>
                  <a:pt x="785" y="255"/>
                </a:lnTo>
                <a:lnTo>
                  <a:pt x="796" y="255"/>
                </a:lnTo>
                <a:lnTo>
                  <a:pt x="796" y="262"/>
                </a:lnTo>
                <a:lnTo>
                  <a:pt x="816" y="262"/>
                </a:lnTo>
                <a:lnTo>
                  <a:pt x="816" y="266"/>
                </a:lnTo>
                <a:lnTo>
                  <a:pt x="843" y="266"/>
                </a:lnTo>
                <a:lnTo>
                  <a:pt x="843" y="277"/>
                </a:lnTo>
                <a:lnTo>
                  <a:pt x="852" y="277"/>
                </a:lnTo>
                <a:lnTo>
                  <a:pt x="852" y="282"/>
                </a:lnTo>
                <a:lnTo>
                  <a:pt x="856" y="282"/>
                </a:lnTo>
                <a:lnTo>
                  <a:pt x="856" y="289"/>
                </a:lnTo>
                <a:lnTo>
                  <a:pt x="863" y="289"/>
                </a:lnTo>
                <a:lnTo>
                  <a:pt x="863" y="293"/>
                </a:lnTo>
                <a:lnTo>
                  <a:pt x="870" y="293"/>
                </a:lnTo>
                <a:lnTo>
                  <a:pt x="870" y="297"/>
                </a:lnTo>
                <a:lnTo>
                  <a:pt x="877" y="297"/>
                </a:lnTo>
                <a:lnTo>
                  <a:pt x="877" y="313"/>
                </a:lnTo>
                <a:lnTo>
                  <a:pt x="897" y="313"/>
                </a:lnTo>
                <a:lnTo>
                  <a:pt x="897" y="324"/>
                </a:lnTo>
                <a:lnTo>
                  <a:pt x="923" y="324"/>
                </a:lnTo>
                <a:lnTo>
                  <a:pt x="923" y="340"/>
                </a:lnTo>
                <a:lnTo>
                  <a:pt x="977" y="340"/>
                </a:lnTo>
                <a:lnTo>
                  <a:pt x="977" y="351"/>
                </a:lnTo>
                <a:lnTo>
                  <a:pt x="1006" y="351"/>
                </a:lnTo>
                <a:lnTo>
                  <a:pt x="1006" y="356"/>
                </a:lnTo>
                <a:lnTo>
                  <a:pt x="1024" y="356"/>
                </a:lnTo>
                <a:lnTo>
                  <a:pt x="1024" y="367"/>
                </a:lnTo>
                <a:lnTo>
                  <a:pt x="1031" y="367"/>
                </a:lnTo>
                <a:lnTo>
                  <a:pt x="1031" y="374"/>
                </a:lnTo>
                <a:lnTo>
                  <a:pt x="1037" y="374"/>
                </a:lnTo>
                <a:lnTo>
                  <a:pt x="1037" y="378"/>
                </a:lnTo>
                <a:lnTo>
                  <a:pt x="1071" y="378"/>
                </a:lnTo>
                <a:lnTo>
                  <a:pt x="1071" y="389"/>
                </a:lnTo>
                <a:lnTo>
                  <a:pt x="1084" y="389"/>
                </a:lnTo>
                <a:lnTo>
                  <a:pt x="1084" y="400"/>
                </a:lnTo>
                <a:lnTo>
                  <a:pt x="1105" y="400"/>
                </a:lnTo>
                <a:lnTo>
                  <a:pt x="1105" y="405"/>
                </a:lnTo>
                <a:lnTo>
                  <a:pt x="1111" y="405"/>
                </a:lnTo>
                <a:lnTo>
                  <a:pt x="1111" y="409"/>
                </a:lnTo>
                <a:lnTo>
                  <a:pt x="1118" y="409"/>
                </a:lnTo>
                <a:lnTo>
                  <a:pt x="1118" y="416"/>
                </a:lnTo>
                <a:lnTo>
                  <a:pt x="1122" y="416"/>
                </a:lnTo>
                <a:lnTo>
                  <a:pt x="1122" y="425"/>
                </a:lnTo>
                <a:lnTo>
                  <a:pt x="1147" y="425"/>
                </a:lnTo>
                <a:lnTo>
                  <a:pt x="1147" y="430"/>
                </a:lnTo>
                <a:lnTo>
                  <a:pt x="1154" y="430"/>
                </a:lnTo>
                <a:lnTo>
                  <a:pt x="1154" y="436"/>
                </a:lnTo>
                <a:lnTo>
                  <a:pt x="1158" y="436"/>
                </a:lnTo>
                <a:lnTo>
                  <a:pt x="1158" y="443"/>
                </a:lnTo>
                <a:lnTo>
                  <a:pt x="1165" y="443"/>
                </a:lnTo>
                <a:lnTo>
                  <a:pt x="1165" y="452"/>
                </a:lnTo>
                <a:lnTo>
                  <a:pt x="1187" y="452"/>
                </a:lnTo>
                <a:lnTo>
                  <a:pt x="1187" y="463"/>
                </a:lnTo>
                <a:lnTo>
                  <a:pt x="1205" y="463"/>
                </a:lnTo>
                <a:lnTo>
                  <a:pt x="1205" y="468"/>
                </a:lnTo>
                <a:lnTo>
                  <a:pt x="1212" y="468"/>
                </a:lnTo>
                <a:lnTo>
                  <a:pt x="1212" y="483"/>
                </a:lnTo>
                <a:lnTo>
                  <a:pt x="1228" y="483"/>
                </a:lnTo>
                <a:lnTo>
                  <a:pt x="1228" y="499"/>
                </a:lnTo>
                <a:lnTo>
                  <a:pt x="1239" y="499"/>
                </a:lnTo>
                <a:lnTo>
                  <a:pt x="1239" y="506"/>
                </a:lnTo>
                <a:lnTo>
                  <a:pt x="1254" y="506"/>
                </a:lnTo>
                <a:lnTo>
                  <a:pt x="1254" y="521"/>
                </a:lnTo>
                <a:lnTo>
                  <a:pt x="1261" y="521"/>
                </a:lnTo>
                <a:lnTo>
                  <a:pt x="1261" y="526"/>
                </a:lnTo>
                <a:lnTo>
                  <a:pt x="1321" y="526"/>
                </a:lnTo>
                <a:lnTo>
                  <a:pt x="1321" y="533"/>
                </a:lnTo>
                <a:lnTo>
                  <a:pt x="1346" y="533"/>
                </a:lnTo>
                <a:lnTo>
                  <a:pt x="1346" y="539"/>
                </a:lnTo>
                <a:lnTo>
                  <a:pt x="1393" y="539"/>
                </a:lnTo>
                <a:lnTo>
                  <a:pt x="1393" y="542"/>
                </a:lnTo>
                <a:lnTo>
                  <a:pt x="1420" y="542"/>
                </a:lnTo>
                <a:lnTo>
                  <a:pt x="1420" y="548"/>
                </a:lnTo>
                <a:lnTo>
                  <a:pt x="1429" y="548"/>
                </a:lnTo>
                <a:lnTo>
                  <a:pt x="1429" y="559"/>
                </a:lnTo>
                <a:lnTo>
                  <a:pt x="1435" y="559"/>
                </a:lnTo>
                <a:lnTo>
                  <a:pt x="1435" y="564"/>
                </a:lnTo>
                <a:lnTo>
                  <a:pt x="1449" y="564"/>
                </a:lnTo>
                <a:lnTo>
                  <a:pt x="1449" y="584"/>
                </a:lnTo>
                <a:lnTo>
                  <a:pt x="1456" y="584"/>
                </a:lnTo>
                <a:lnTo>
                  <a:pt x="1456" y="591"/>
                </a:lnTo>
                <a:lnTo>
                  <a:pt x="1467" y="591"/>
                </a:lnTo>
                <a:lnTo>
                  <a:pt x="1467" y="598"/>
                </a:lnTo>
                <a:lnTo>
                  <a:pt x="1489" y="598"/>
                </a:lnTo>
                <a:lnTo>
                  <a:pt x="1489" y="606"/>
                </a:lnTo>
                <a:lnTo>
                  <a:pt x="1494" y="606"/>
                </a:lnTo>
                <a:lnTo>
                  <a:pt x="1494" y="611"/>
                </a:lnTo>
                <a:lnTo>
                  <a:pt x="1514" y="611"/>
                </a:lnTo>
                <a:lnTo>
                  <a:pt x="1514" y="618"/>
                </a:lnTo>
                <a:lnTo>
                  <a:pt x="1520" y="618"/>
                </a:lnTo>
                <a:lnTo>
                  <a:pt x="1520" y="622"/>
                </a:lnTo>
                <a:lnTo>
                  <a:pt x="1527" y="622"/>
                </a:lnTo>
                <a:lnTo>
                  <a:pt x="1527" y="627"/>
                </a:lnTo>
                <a:lnTo>
                  <a:pt x="1534" y="627"/>
                </a:lnTo>
                <a:lnTo>
                  <a:pt x="1534" y="633"/>
                </a:lnTo>
                <a:lnTo>
                  <a:pt x="1547" y="633"/>
                </a:lnTo>
                <a:lnTo>
                  <a:pt x="1547" y="638"/>
                </a:lnTo>
                <a:lnTo>
                  <a:pt x="1561" y="638"/>
                </a:lnTo>
                <a:lnTo>
                  <a:pt x="1561" y="649"/>
                </a:lnTo>
                <a:lnTo>
                  <a:pt x="1576" y="649"/>
                </a:lnTo>
                <a:lnTo>
                  <a:pt x="1576" y="665"/>
                </a:lnTo>
                <a:lnTo>
                  <a:pt x="1594" y="665"/>
                </a:lnTo>
                <a:lnTo>
                  <a:pt x="1594" y="671"/>
                </a:lnTo>
                <a:lnTo>
                  <a:pt x="1614" y="671"/>
                </a:lnTo>
                <a:lnTo>
                  <a:pt x="1614" y="676"/>
                </a:lnTo>
                <a:lnTo>
                  <a:pt x="1621" y="676"/>
                </a:lnTo>
                <a:lnTo>
                  <a:pt x="1621" y="687"/>
                </a:lnTo>
                <a:lnTo>
                  <a:pt x="1637" y="687"/>
                </a:lnTo>
                <a:lnTo>
                  <a:pt x="1637" y="692"/>
                </a:lnTo>
                <a:lnTo>
                  <a:pt x="1648" y="692"/>
                </a:lnTo>
                <a:lnTo>
                  <a:pt x="1648" y="698"/>
                </a:lnTo>
                <a:lnTo>
                  <a:pt x="1655" y="698"/>
                </a:lnTo>
                <a:lnTo>
                  <a:pt x="1655" y="703"/>
                </a:lnTo>
                <a:lnTo>
                  <a:pt x="1684" y="703"/>
                </a:lnTo>
                <a:lnTo>
                  <a:pt x="1684" y="707"/>
                </a:lnTo>
                <a:lnTo>
                  <a:pt x="1688" y="707"/>
                </a:lnTo>
                <a:lnTo>
                  <a:pt x="1688" y="718"/>
                </a:lnTo>
                <a:lnTo>
                  <a:pt x="1695" y="718"/>
                </a:lnTo>
                <a:lnTo>
                  <a:pt x="1695" y="723"/>
                </a:lnTo>
                <a:lnTo>
                  <a:pt x="1704" y="723"/>
                </a:lnTo>
                <a:lnTo>
                  <a:pt x="1704" y="730"/>
                </a:lnTo>
                <a:lnTo>
                  <a:pt x="1710" y="730"/>
                </a:lnTo>
                <a:lnTo>
                  <a:pt x="1710" y="734"/>
                </a:lnTo>
                <a:lnTo>
                  <a:pt x="1744" y="734"/>
                </a:lnTo>
                <a:lnTo>
                  <a:pt x="1744" y="741"/>
                </a:lnTo>
                <a:lnTo>
                  <a:pt x="1775" y="741"/>
                </a:lnTo>
                <a:lnTo>
                  <a:pt x="1775" y="745"/>
                </a:lnTo>
                <a:lnTo>
                  <a:pt x="1782" y="745"/>
                </a:lnTo>
                <a:lnTo>
                  <a:pt x="1782" y="754"/>
                </a:lnTo>
                <a:lnTo>
                  <a:pt x="1795" y="754"/>
                </a:lnTo>
                <a:lnTo>
                  <a:pt x="1795" y="768"/>
                </a:lnTo>
                <a:lnTo>
                  <a:pt x="1811" y="768"/>
                </a:lnTo>
                <a:lnTo>
                  <a:pt x="1811" y="777"/>
                </a:lnTo>
                <a:lnTo>
                  <a:pt x="1824" y="777"/>
                </a:lnTo>
                <a:lnTo>
                  <a:pt x="1824" y="783"/>
                </a:lnTo>
                <a:lnTo>
                  <a:pt x="1836" y="783"/>
                </a:lnTo>
                <a:lnTo>
                  <a:pt x="1836" y="799"/>
                </a:lnTo>
                <a:lnTo>
                  <a:pt x="1845" y="799"/>
                </a:lnTo>
                <a:lnTo>
                  <a:pt x="1845" y="803"/>
                </a:lnTo>
                <a:lnTo>
                  <a:pt x="1878" y="803"/>
                </a:lnTo>
                <a:lnTo>
                  <a:pt x="1878" y="808"/>
                </a:lnTo>
                <a:lnTo>
                  <a:pt x="1885" y="808"/>
                </a:lnTo>
                <a:lnTo>
                  <a:pt x="1885" y="815"/>
                </a:lnTo>
                <a:lnTo>
                  <a:pt x="1918" y="815"/>
                </a:lnTo>
                <a:lnTo>
                  <a:pt x="1918" y="819"/>
                </a:lnTo>
                <a:lnTo>
                  <a:pt x="1923" y="819"/>
                </a:lnTo>
                <a:lnTo>
                  <a:pt x="1923" y="826"/>
                </a:lnTo>
                <a:lnTo>
                  <a:pt x="1950" y="826"/>
                </a:lnTo>
                <a:lnTo>
                  <a:pt x="1950" y="830"/>
                </a:lnTo>
                <a:lnTo>
                  <a:pt x="1979" y="830"/>
                </a:lnTo>
                <a:lnTo>
                  <a:pt x="1979" y="842"/>
                </a:lnTo>
                <a:lnTo>
                  <a:pt x="1990" y="842"/>
                </a:lnTo>
                <a:lnTo>
                  <a:pt x="1990" y="846"/>
                </a:lnTo>
                <a:lnTo>
                  <a:pt x="2039" y="846"/>
                </a:lnTo>
                <a:lnTo>
                  <a:pt x="2039" y="851"/>
                </a:lnTo>
                <a:lnTo>
                  <a:pt x="2068" y="851"/>
                </a:lnTo>
                <a:lnTo>
                  <a:pt x="2068" y="862"/>
                </a:lnTo>
                <a:lnTo>
                  <a:pt x="2073" y="862"/>
                </a:lnTo>
                <a:lnTo>
                  <a:pt x="2073" y="868"/>
                </a:lnTo>
                <a:lnTo>
                  <a:pt x="2099" y="868"/>
                </a:lnTo>
                <a:lnTo>
                  <a:pt x="2099" y="873"/>
                </a:lnTo>
                <a:lnTo>
                  <a:pt x="2113" y="873"/>
                </a:lnTo>
                <a:lnTo>
                  <a:pt x="2113" y="884"/>
                </a:lnTo>
                <a:lnTo>
                  <a:pt x="2133" y="884"/>
                </a:lnTo>
                <a:lnTo>
                  <a:pt x="2133" y="889"/>
                </a:lnTo>
                <a:lnTo>
                  <a:pt x="2137" y="889"/>
                </a:lnTo>
                <a:lnTo>
                  <a:pt x="2137" y="893"/>
                </a:lnTo>
                <a:lnTo>
                  <a:pt x="2146" y="893"/>
                </a:lnTo>
                <a:lnTo>
                  <a:pt x="2146" y="904"/>
                </a:lnTo>
                <a:lnTo>
                  <a:pt x="2167" y="904"/>
                </a:lnTo>
                <a:lnTo>
                  <a:pt x="2167" y="915"/>
                </a:lnTo>
                <a:lnTo>
                  <a:pt x="2184" y="915"/>
                </a:lnTo>
                <a:lnTo>
                  <a:pt x="2184" y="920"/>
                </a:lnTo>
                <a:lnTo>
                  <a:pt x="2211" y="920"/>
                </a:lnTo>
                <a:lnTo>
                  <a:pt x="2211" y="936"/>
                </a:lnTo>
                <a:lnTo>
                  <a:pt x="2220" y="936"/>
                </a:lnTo>
                <a:lnTo>
                  <a:pt x="2220" y="942"/>
                </a:lnTo>
                <a:lnTo>
                  <a:pt x="2227" y="942"/>
                </a:lnTo>
                <a:lnTo>
                  <a:pt x="2227" y="947"/>
                </a:lnTo>
                <a:lnTo>
                  <a:pt x="2267" y="947"/>
                </a:lnTo>
                <a:lnTo>
                  <a:pt x="2267" y="953"/>
                </a:lnTo>
                <a:lnTo>
                  <a:pt x="2272" y="953"/>
                </a:lnTo>
                <a:lnTo>
                  <a:pt x="2272" y="958"/>
                </a:lnTo>
                <a:lnTo>
                  <a:pt x="2334" y="958"/>
                </a:lnTo>
                <a:lnTo>
                  <a:pt x="2334" y="969"/>
                </a:lnTo>
                <a:lnTo>
                  <a:pt x="2388" y="969"/>
                </a:lnTo>
                <a:lnTo>
                  <a:pt x="2388" y="980"/>
                </a:lnTo>
                <a:lnTo>
                  <a:pt x="2475" y="980"/>
                </a:lnTo>
                <a:lnTo>
                  <a:pt x="2475" y="985"/>
                </a:lnTo>
                <a:lnTo>
                  <a:pt x="2495" y="985"/>
                </a:lnTo>
                <a:lnTo>
                  <a:pt x="2495" y="989"/>
                </a:lnTo>
                <a:lnTo>
                  <a:pt x="2515" y="989"/>
                </a:lnTo>
                <a:lnTo>
                  <a:pt x="2515" y="996"/>
                </a:lnTo>
                <a:lnTo>
                  <a:pt x="2520" y="996"/>
                </a:lnTo>
                <a:lnTo>
                  <a:pt x="2520" y="1001"/>
                </a:lnTo>
                <a:lnTo>
                  <a:pt x="2529" y="1001"/>
                </a:lnTo>
                <a:lnTo>
                  <a:pt x="2529" y="1016"/>
                </a:lnTo>
                <a:lnTo>
                  <a:pt x="2533" y="1016"/>
                </a:lnTo>
                <a:lnTo>
                  <a:pt x="2533" y="1021"/>
                </a:lnTo>
                <a:lnTo>
                  <a:pt x="2609" y="1021"/>
                </a:lnTo>
                <a:lnTo>
                  <a:pt x="2609" y="1027"/>
                </a:lnTo>
                <a:lnTo>
                  <a:pt x="2616" y="1027"/>
                </a:lnTo>
                <a:lnTo>
                  <a:pt x="2616" y="1032"/>
                </a:lnTo>
                <a:lnTo>
                  <a:pt x="2649" y="1032"/>
                </a:lnTo>
                <a:lnTo>
                  <a:pt x="2649" y="1036"/>
                </a:lnTo>
                <a:lnTo>
                  <a:pt x="2670" y="1036"/>
                </a:lnTo>
                <a:lnTo>
                  <a:pt x="2670" y="1043"/>
                </a:lnTo>
                <a:lnTo>
                  <a:pt x="2683" y="1043"/>
                </a:lnTo>
                <a:lnTo>
                  <a:pt x="2683" y="1048"/>
                </a:lnTo>
                <a:lnTo>
                  <a:pt x="2696" y="1048"/>
                </a:lnTo>
                <a:lnTo>
                  <a:pt x="2696" y="1054"/>
                </a:lnTo>
                <a:lnTo>
                  <a:pt x="2743" y="1054"/>
                </a:lnTo>
                <a:lnTo>
                  <a:pt x="2743" y="1059"/>
                </a:lnTo>
                <a:lnTo>
                  <a:pt x="2755" y="1059"/>
                </a:lnTo>
                <a:lnTo>
                  <a:pt x="2755" y="1065"/>
                </a:lnTo>
                <a:lnTo>
                  <a:pt x="2777" y="1065"/>
                </a:lnTo>
                <a:lnTo>
                  <a:pt x="2777" y="1081"/>
                </a:lnTo>
                <a:lnTo>
                  <a:pt x="2784" y="1081"/>
                </a:lnTo>
                <a:lnTo>
                  <a:pt x="2784" y="1086"/>
                </a:lnTo>
                <a:lnTo>
                  <a:pt x="2824" y="1086"/>
                </a:lnTo>
                <a:lnTo>
                  <a:pt x="2824" y="1092"/>
                </a:lnTo>
                <a:lnTo>
                  <a:pt x="2837" y="1092"/>
                </a:lnTo>
                <a:lnTo>
                  <a:pt x="2837" y="1101"/>
                </a:lnTo>
                <a:lnTo>
                  <a:pt x="2864" y="1101"/>
                </a:lnTo>
                <a:lnTo>
                  <a:pt x="2864" y="1112"/>
                </a:lnTo>
                <a:lnTo>
                  <a:pt x="2878" y="1112"/>
                </a:lnTo>
                <a:lnTo>
                  <a:pt x="2878" y="1121"/>
                </a:lnTo>
                <a:lnTo>
                  <a:pt x="2882" y="1121"/>
                </a:lnTo>
                <a:lnTo>
                  <a:pt x="2882" y="1128"/>
                </a:lnTo>
                <a:lnTo>
                  <a:pt x="2898" y="1128"/>
                </a:lnTo>
                <a:lnTo>
                  <a:pt x="2898" y="1135"/>
                </a:lnTo>
                <a:lnTo>
                  <a:pt x="2902" y="1135"/>
                </a:lnTo>
                <a:lnTo>
                  <a:pt x="2902" y="1139"/>
                </a:lnTo>
                <a:lnTo>
                  <a:pt x="2958" y="1139"/>
                </a:lnTo>
                <a:lnTo>
                  <a:pt x="2958" y="1155"/>
                </a:lnTo>
                <a:lnTo>
                  <a:pt x="2965" y="1155"/>
                </a:lnTo>
                <a:lnTo>
                  <a:pt x="2965" y="1166"/>
                </a:lnTo>
                <a:lnTo>
                  <a:pt x="2971" y="1166"/>
                </a:lnTo>
                <a:lnTo>
                  <a:pt x="2971" y="1171"/>
                </a:lnTo>
                <a:lnTo>
                  <a:pt x="3009" y="1171"/>
                </a:lnTo>
                <a:lnTo>
                  <a:pt x="3009" y="1175"/>
                </a:lnTo>
                <a:lnTo>
                  <a:pt x="3016" y="1175"/>
                </a:lnTo>
                <a:lnTo>
                  <a:pt x="3016" y="1180"/>
                </a:lnTo>
                <a:lnTo>
                  <a:pt x="3025" y="1180"/>
                </a:lnTo>
                <a:lnTo>
                  <a:pt x="3025" y="1186"/>
                </a:lnTo>
                <a:lnTo>
                  <a:pt x="3038" y="1186"/>
                </a:lnTo>
                <a:lnTo>
                  <a:pt x="3038" y="1193"/>
                </a:lnTo>
                <a:lnTo>
                  <a:pt x="3061" y="1193"/>
                </a:lnTo>
                <a:lnTo>
                  <a:pt x="3061" y="1198"/>
                </a:lnTo>
                <a:lnTo>
                  <a:pt x="3065" y="1198"/>
                </a:lnTo>
                <a:lnTo>
                  <a:pt x="3065" y="1202"/>
                </a:lnTo>
                <a:lnTo>
                  <a:pt x="3079" y="1202"/>
                </a:lnTo>
                <a:lnTo>
                  <a:pt x="3079" y="1209"/>
                </a:lnTo>
                <a:lnTo>
                  <a:pt x="3085" y="1209"/>
                </a:lnTo>
                <a:lnTo>
                  <a:pt x="3085" y="1215"/>
                </a:lnTo>
                <a:lnTo>
                  <a:pt x="3092" y="1215"/>
                </a:lnTo>
                <a:lnTo>
                  <a:pt x="3092" y="1229"/>
                </a:lnTo>
                <a:lnTo>
                  <a:pt x="3099" y="1229"/>
                </a:lnTo>
                <a:lnTo>
                  <a:pt x="3099" y="1236"/>
                </a:lnTo>
                <a:lnTo>
                  <a:pt x="3112" y="1236"/>
                </a:lnTo>
                <a:lnTo>
                  <a:pt x="3112" y="1240"/>
                </a:lnTo>
                <a:lnTo>
                  <a:pt x="3173" y="1240"/>
                </a:lnTo>
                <a:lnTo>
                  <a:pt x="3173" y="1251"/>
                </a:lnTo>
                <a:lnTo>
                  <a:pt x="3179" y="1251"/>
                </a:lnTo>
                <a:lnTo>
                  <a:pt x="3179" y="1256"/>
                </a:lnTo>
                <a:lnTo>
                  <a:pt x="3260" y="1256"/>
                </a:lnTo>
                <a:lnTo>
                  <a:pt x="3260" y="1260"/>
                </a:lnTo>
                <a:lnTo>
                  <a:pt x="3289" y="1260"/>
                </a:lnTo>
                <a:lnTo>
                  <a:pt x="3289" y="1265"/>
                </a:lnTo>
                <a:lnTo>
                  <a:pt x="3293" y="1265"/>
                </a:lnTo>
                <a:lnTo>
                  <a:pt x="3293" y="1283"/>
                </a:lnTo>
                <a:lnTo>
                  <a:pt x="3313" y="1283"/>
                </a:lnTo>
                <a:lnTo>
                  <a:pt x="3313" y="1294"/>
                </a:lnTo>
                <a:lnTo>
                  <a:pt x="3320" y="1294"/>
                </a:lnTo>
                <a:lnTo>
                  <a:pt x="3320" y="1303"/>
                </a:lnTo>
                <a:lnTo>
                  <a:pt x="3367" y="1303"/>
                </a:lnTo>
                <a:lnTo>
                  <a:pt x="3367" y="1309"/>
                </a:lnTo>
                <a:lnTo>
                  <a:pt x="3394" y="1309"/>
                </a:lnTo>
                <a:lnTo>
                  <a:pt x="3394" y="1314"/>
                </a:lnTo>
                <a:lnTo>
                  <a:pt x="3407" y="1314"/>
                </a:lnTo>
                <a:lnTo>
                  <a:pt x="3407" y="1321"/>
                </a:lnTo>
                <a:lnTo>
                  <a:pt x="3436" y="1321"/>
                </a:lnTo>
                <a:lnTo>
                  <a:pt x="3436" y="1332"/>
                </a:lnTo>
                <a:lnTo>
                  <a:pt x="3441" y="1332"/>
                </a:lnTo>
                <a:lnTo>
                  <a:pt x="3441" y="1336"/>
                </a:lnTo>
                <a:lnTo>
                  <a:pt x="3448" y="1336"/>
                </a:lnTo>
                <a:lnTo>
                  <a:pt x="3448" y="1341"/>
                </a:lnTo>
                <a:lnTo>
                  <a:pt x="3461" y="1341"/>
                </a:lnTo>
                <a:lnTo>
                  <a:pt x="3461" y="1348"/>
                </a:lnTo>
                <a:lnTo>
                  <a:pt x="3468" y="1348"/>
                </a:lnTo>
                <a:lnTo>
                  <a:pt x="3468" y="1357"/>
                </a:lnTo>
                <a:lnTo>
                  <a:pt x="3472" y="1357"/>
                </a:lnTo>
                <a:lnTo>
                  <a:pt x="3472" y="1363"/>
                </a:lnTo>
                <a:lnTo>
                  <a:pt x="3488" y="1363"/>
                </a:lnTo>
                <a:lnTo>
                  <a:pt x="3488" y="1368"/>
                </a:lnTo>
                <a:lnTo>
                  <a:pt x="3528" y="1368"/>
                </a:lnTo>
                <a:lnTo>
                  <a:pt x="3528" y="1372"/>
                </a:lnTo>
                <a:lnTo>
                  <a:pt x="3546" y="1372"/>
                </a:lnTo>
                <a:lnTo>
                  <a:pt x="3546" y="1379"/>
                </a:lnTo>
                <a:lnTo>
                  <a:pt x="3588" y="1379"/>
                </a:lnTo>
                <a:lnTo>
                  <a:pt x="3588" y="1383"/>
                </a:lnTo>
                <a:lnTo>
                  <a:pt x="3615" y="1383"/>
                </a:lnTo>
                <a:lnTo>
                  <a:pt x="3615" y="1388"/>
                </a:lnTo>
                <a:lnTo>
                  <a:pt x="3682" y="1388"/>
                </a:lnTo>
                <a:lnTo>
                  <a:pt x="3682" y="1395"/>
                </a:lnTo>
                <a:lnTo>
                  <a:pt x="3830" y="1395"/>
                </a:lnTo>
                <a:lnTo>
                  <a:pt x="3830" y="1399"/>
                </a:lnTo>
                <a:lnTo>
                  <a:pt x="3843" y="1399"/>
                </a:lnTo>
                <a:lnTo>
                  <a:pt x="3843" y="1406"/>
                </a:lnTo>
                <a:lnTo>
                  <a:pt x="3877" y="1406"/>
                </a:lnTo>
                <a:lnTo>
                  <a:pt x="3877" y="1410"/>
                </a:lnTo>
                <a:lnTo>
                  <a:pt x="3897" y="1410"/>
                </a:lnTo>
                <a:lnTo>
                  <a:pt x="3897" y="1415"/>
                </a:lnTo>
                <a:lnTo>
                  <a:pt x="3924" y="1415"/>
                </a:lnTo>
                <a:lnTo>
                  <a:pt x="3924" y="1433"/>
                </a:lnTo>
                <a:lnTo>
                  <a:pt x="3946" y="1433"/>
                </a:lnTo>
                <a:lnTo>
                  <a:pt x="3946" y="1437"/>
                </a:lnTo>
                <a:lnTo>
                  <a:pt x="3971" y="1437"/>
                </a:lnTo>
                <a:lnTo>
                  <a:pt x="3971" y="1444"/>
                </a:lnTo>
                <a:lnTo>
                  <a:pt x="4018" y="1444"/>
                </a:lnTo>
                <a:lnTo>
                  <a:pt x="4018" y="1448"/>
                </a:lnTo>
                <a:lnTo>
                  <a:pt x="4045" y="1448"/>
                </a:lnTo>
                <a:lnTo>
                  <a:pt x="4045" y="1455"/>
                </a:lnTo>
                <a:lnTo>
                  <a:pt x="4049" y="1455"/>
                </a:lnTo>
                <a:lnTo>
                  <a:pt x="4049" y="1464"/>
                </a:lnTo>
                <a:lnTo>
                  <a:pt x="4071" y="1464"/>
                </a:lnTo>
                <a:lnTo>
                  <a:pt x="4071" y="1468"/>
                </a:lnTo>
                <a:lnTo>
                  <a:pt x="4080" y="1468"/>
                </a:lnTo>
                <a:lnTo>
                  <a:pt x="4080" y="1473"/>
                </a:lnTo>
                <a:lnTo>
                  <a:pt x="4132" y="1473"/>
                </a:lnTo>
                <a:lnTo>
                  <a:pt x="4132" y="1480"/>
                </a:lnTo>
                <a:lnTo>
                  <a:pt x="4145" y="1480"/>
                </a:lnTo>
                <a:lnTo>
                  <a:pt x="4145" y="1486"/>
                </a:lnTo>
                <a:lnTo>
                  <a:pt x="4185" y="1486"/>
                </a:lnTo>
                <a:lnTo>
                  <a:pt x="4185" y="1495"/>
                </a:lnTo>
                <a:lnTo>
                  <a:pt x="4212" y="1495"/>
                </a:lnTo>
                <a:lnTo>
                  <a:pt x="4212" y="1502"/>
                </a:lnTo>
                <a:lnTo>
                  <a:pt x="4241" y="1502"/>
                </a:lnTo>
                <a:lnTo>
                  <a:pt x="4241" y="1507"/>
                </a:lnTo>
                <a:lnTo>
                  <a:pt x="4246" y="1507"/>
                </a:lnTo>
                <a:lnTo>
                  <a:pt x="4246" y="1513"/>
                </a:lnTo>
                <a:lnTo>
                  <a:pt x="4255" y="1513"/>
                </a:lnTo>
                <a:lnTo>
                  <a:pt x="4255" y="1522"/>
                </a:lnTo>
                <a:lnTo>
                  <a:pt x="4261" y="1522"/>
                </a:lnTo>
                <a:lnTo>
                  <a:pt x="4261" y="1529"/>
                </a:lnTo>
                <a:lnTo>
                  <a:pt x="4320" y="1529"/>
                </a:lnTo>
                <a:lnTo>
                  <a:pt x="4320" y="1533"/>
                </a:lnTo>
                <a:lnTo>
                  <a:pt x="4367" y="1533"/>
                </a:lnTo>
                <a:lnTo>
                  <a:pt x="4367" y="1538"/>
                </a:lnTo>
                <a:lnTo>
                  <a:pt x="4400" y="1538"/>
                </a:lnTo>
                <a:lnTo>
                  <a:pt x="4400" y="1542"/>
                </a:lnTo>
                <a:lnTo>
                  <a:pt x="4420" y="1542"/>
                </a:lnTo>
                <a:lnTo>
                  <a:pt x="4420" y="1549"/>
                </a:lnTo>
                <a:lnTo>
                  <a:pt x="4489" y="1549"/>
                </a:lnTo>
                <a:lnTo>
                  <a:pt x="4489" y="1560"/>
                </a:lnTo>
                <a:lnTo>
                  <a:pt x="4507" y="1560"/>
                </a:lnTo>
                <a:lnTo>
                  <a:pt x="4507" y="1565"/>
                </a:lnTo>
                <a:lnTo>
                  <a:pt x="4548" y="1565"/>
                </a:lnTo>
                <a:lnTo>
                  <a:pt x="4548" y="1571"/>
                </a:lnTo>
                <a:lnTo>
                  <a:pt x="4675" y="1571"/>
                </a:lnTo>
                <a:lnTo>
                  <a:pt x="4675" y="1576"/>
                </a:lnTo>
                <a:lnTo>
                  <a:pt x="4684" y="1576"/>
                </a:lnTo>
                <a:lnTo>
                  <a:pt x="4684" y="1587"/>
                </a:lnTo>
                <a:lnTo>
                  <a:pt x="4729" y="1587"/>
                </a:lnTo>
                <a:lnTo>
                  <a:pt x="4729" y="1596"/>
                </a:lnTo>
                <a:lnTo>
                  <a:pt x="4735" y="1596"/>
                </a:lnTo>
                <a:lnTo>
                  <a:pt x="4735" y="1607"/>
                </a:lnTo>
                <a:lnTo>
                  <a:pt x="4742" y="1607"/>
                </a:lnTo>
                <a:lnTo>
                  <a:pt x="4742" y="1614"/>
                </a:lnTo>
                <a:lnTo>
                  <a:pt x="4818" y="1614"/>
                </a:lnTo>
                <a:lnTo>
                  <a:pt x="4818" y="1623"/>
                </a:lnTo>
                <a:lnTo>
                  <a:pt x="4896" y="1623"/>
                </a:lnTo>
                <a:lnTo>
                  <a:pt x="4896" y="1627"/>
                </a:lnTo>
                <a:lnTo>
                  <a:pt x="4950" y="1627"/>
                </a:lnTo>
                <a:lnTo>
                  <a:pt x="4950" y="1641"/>
                </a:lnTo>
                <a:lnTo>
                  <a:pt x="4979" y="1641"/>
                </a:lnTo>
                <a:lnTo>
                  <a:pt x="4979" y="1650"/>
                </a:lnTo>
                <a:lnTo>
                  <a:pt x="4999" y="1650"/>
                </a:lnTo>
                <a:lnTo>
                  <a:pt x="5013" y="1650"/>
                </a:lnTo>
                <a:lnTo>
                  <a:pt x="5013" y="1661"/>
                </a:lnTo>
                <a:lnTo>
                  <a:pt x="5086" y="1661"/>
                </a:lnTo>
                <a:lnTo>
                  <a:pt x="5086" y="1672"/>
                </a:lnTo>
                <a:lnTo>
                  <a:pt x="5118" y="1672"/>
                </a:lnTo>
                <a:lnTo>
                  <a:pt x="5118" y="1681"/>
                </a:lnTo>
                <a:lnTo>
                  <a:pt x="5247" y="1681"/>
                </a:lnTo>
                <a:lnTo>
                  <a:pt x="5247" y="1699"/>
                </a:lnTo>
                <a:lnTo>
                  <a:pt x="5321" y="1699"/>
                </a:lnTo>
                <a:lnTo>
                  <a:pt x="5321" y="1719"/>
                </a:lnTo>
                <a:lnTo>
                  <a:pt x="5623" y="1719"/>
                </a:lnTo>
                <a:lnTo>
                  <a:pt x="5623" y="1751"/>
                </a:lnTo>
                <a:lnTo>
                  <a:pt x="5627" y="1751"/>
                </a:lnTo>
                <a:lnTo>
                  <a:pt x="5627" y="1784"/>
                </a:lnTo>
                <a:lnTo>
                  <a:pt x="5654" y="1784"/>
                </a:lnTo>
                <a:lnTo>
                  <a:pt x="5654" y="1815"/>
                </a:lnTo>
                <a:lnTo>
                  <a:pt x="6401" y="1815"/>
                </a:lnTo>
              </a:path>
            </a:pathLst>
          </a:custGeom>
          <a:noFill/>
          <a:ln w="38100" cap="flat">
            <a:solidFill>
              <a:schemeClr val="accent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ＭＳ Ｐゴシック" panose="020B0600070205080204" pitchFamily="50" charset="-128"/>
              <a:cs typeface="+mn-cs"/>
            </a:endParaRPr>
          </a:p>
        </p:txBody>
      </p:sp>
      <p:grpSp>
        <p:nvGrpSpPr>
          <p:cNvPr id="419" name="Groupe 418"/>
          <p:cNvGrpSpPr/>
          <p:nvPr/>
        </p:nvGrpSpPr>
        <p:grpSpPr>
          <a:xfrm>
            <a:off x="7844876" y="2592283"/>
            <a:ext cx="2987496" cy="1363378"/>
            <a:chOff x="7619501" y="2676363"/>
            <a:chExt cx="2987496" cy="1363378"/>
          </a:xfrm>
        </p:grpSpPr>
        <p:grpSp>
          <p:nvGrpSpPr>
            <p:cNvPr id="418" name="Groupe 417"/>
            <p:cNvGrpSpPr/>
            <p:nvPr/>
          </p:nvGrpSpPr>
          <p:grpSpPr>
            <a:xfrm>
              <a:off x="9382633" y="3651306"/>
              <a:ext cx="1224364" cy="388435"/>
              <a:chOff x="9382633" y="3651306"/>
              <a:chExt cx="1224364" cy="388435"/>
            </a:xfrm>
          </p:grpSpPr>
          <p:grpSp>
            <p:nvGrpSpPr>
              <p:cNvPr id="417" name="Groupe 416"/>
              <p:cNvGrpSpPr/>
              <p:nvPr/>
            </p:nvGrpSpPr>
            <p:grpSpPr>
              <a:xfrm>
                <a:off x="10154077" y="3844797"/>
                <a:ext cx="452920" cy="194944"/>
                <a:chOff x="10154077" y="3844797"/>
                <a:chExt cx="452920" cy="194944"/>
              </a:xfrm>
            </p:grpSpPr>
            <p:sp>
              <p:nvSpPr>
                <p:cNvPr id="272" name="Line 11">
                  <a:extLst>
                    <a:ext uri="{FF2B5EF4-FFF2-40B4-BE49-F238E27FC236}">
                      <a16:creationId xmlns:a16="http://schemas.microsoft.com/office/drawing/2014/main" id="{E4E02BA6-1F60-7C4A-AD49-C1700FA370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606997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73" name="Line 12">
                  <a:extLst>
                    <a:ext uri="{FF2B5EF4-FFF2-40B4-BE49-F238E27FC236}">
                      <a16:creationId xmlns:a16="http://schemas.microsoft.com/office/drawing/2014/main" id="{8F8AFA4B-3C90-4E4B-A1DC-AA7651C90B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464312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74" name="Line 13">
                  <a:extLst>
                    <a:ext uri="{FF2B5EF4-FFF2-40B4-BE49-F238E27FC236}">
                      <a16:creationId xmlns:a16="http://schemas.microsoft.com/office/drawing/2014/main" id="{4B6E28D6-D956-5E4E-A3EA-6B7F77640D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412212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75" name="Line 14">
                  <a:extLst>
                    <a:ext uri="{FF2B5EF4-FFF2-40B4-BE49-F238E27FC236}">
                      <a16:creationId xmlns:a16="http://schemas.microsoft.com/office/drawing/2014/main" id="{1AF27B1B-DB75-A140-9954-017F8F4388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404515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76" name="Line 15">
                  <a:extLst>
                    <a:ext uri="{FF2B5EF4-FFF2-40B4-BE49-F238E27FC236}">
                      <a16:creationId xmlns:a16="http://schemas.microsoft.com/office/drawing/2014/main" id="{954391FE-5D3C-A243-8ED7-4382F4C6BA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380833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77" name="Line 16">
                  <a:extLst>
                    <a:ext uri="{FF2B5EF4-FFF2-40B4-BE49-F238E27FC236}">
                      <a16:creationId xmlns:a16="http://schemas.microsoft.com/office/drawing/2014/main" id="{86CF0EB6-1933-604F-AA01-D487509F2C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353007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78" name="Line 17">
                  <a:extLst>
                    <a:ext uri="{FF2B5EF4-FFF2-40B4-BE49-F238E27FC236}">
                      <a16:creationId xmlns:a16="http://schemas.microsoft.com/office/drawing/2014/main" id="{E7D38580-4418-A948-B003-70DF5BD52C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73672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79" name="Line 18">
                  <a:extLst>
                    <a:ext uri="{FF2B5EF4-FFF2-40B4-BE49-F238E27FC236}">
                      <a16:creationId xmlns:a16="http://schemas.microsoft.com/office/drawing/2014/main" id="{F99C4FB9-1820-5446-90DE-CEB0C8C243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34003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80" name="Line 19">
                  <a:extLst>
                    <a:ext uri="{FF2B5EF4-FFF2-40B4-BE49-F238E27FC236}">
                      <a16:creationId xmlns:a16="http://schemas.microsoft.com/office/drawing/2014/main" id="{DDC10C05-B20E-DA4C-99F6-E06E5874E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28676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81" name="Line 20">
                  <a:extLst>
                    <a:ext uri="{FF2B5EF4-FFF2-40B4-BE49-F238E27FC236}">
                      <a16:creationId xmlns:a16="http://schemas.microsoft.com/office/drawing/2014/main" id="{C5E43089-132D-2C43-A92B-38A107B3C3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24531" y="394226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82" name="Line 21">
                  <a:extLst>
                    <a:ext uri="{FF2B5EF4-FFF2-40B4-BE49-F238E27FC236}">
                      <a16:creationId xmlns:a16="http://schemas.microsoft.com/office/drawing/2014/main" id="{B8F7ED8F-C451-3045-B341-BA176E1D01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06178" y="3850672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83" name="Line 22">
                  <a:extLst>
                    <a:ext uri="{FF2B5EF4-FFF2-40B4-BE49-F238E27FC236}">
                      <a16:creationId xmlns:a16="http://schemas.microsoft.com/office/drawing/2014/main" id="{2E2F0FBA-6573-1342-A9AA-499ACD242B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170063" y="3853402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84" name="Line 23">
                  <a:extLst>
                    <a:ext uri="{FF2B5EF4-FFF2-40B4-BE49-F238E27FC236}">
                      <a16:creationId xmlns:a16="http://schemas.microsoft.com/office/drawing/2014/main" id="{E506D344-644E-1C4F-8455-CF681E64BB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164734" y="3844797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85" name="Line 24">
                  <a:extLst>
                    <a:ext uri="{FF2B5EF4-FFF2-40B4-BE49-F238E27FC236}">
                      <a16:creationId xmlns:a16="http://schemas.microsoft.com/office/drawing/2014/main" id="{0BB59859-5FC6-AD4A-AEA2-4F96CC9D2B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154077" y="3846554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16" name="Groupe 415"/>
              <p:cNvGrpSpPr/>
              <p:nvPr/>
            </p:nvGrpSpPr>
            <p:grpSpPr>
              <a:xfrm>
                <a:off x="9382633" y="3651306"/>
                <a:ext cx="724080" cy="278072"/>
                <a:chOff x="9382633" y="3651306"/>
                <a:chExt cx="724080" cy="278072"/>
              </a:xfrm>
            </p:grpSpPr>
            <p:sp>
              <p:nvSpPr>
                <p:cNvPr id="286" name="Line 25">
                  <a:extLst>
                    <a:ext uri="{FF2B5EF4-FFF2-40B4-BE49-F238E27FC236}">
                      <a16:creationId xmlns:a16="http://schemas.microsoft.com/office/drawing/2014/main" id="{B7D7FA49-0974-A443-95A1-34DC10377F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106713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87" name="Line 26">
                  <a:extLst>
                    <a:ext uri="{FF2B5EF4-FFF2-40B4-BE49-F238E27FC236}">
                      <a16:creationId xmlns:a16="http://schemas.microsoft.com/office/drawing/2014/main" id="{8DB67F02-10B4-D349-B06E-70D87887E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99016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88" name="Line 27">
                  <a:extLst>
                    <a:ext uri="{FF2B5EF4-FFF2-40B4-BE49-F238E27FC236}">
                      <a16:creationId xmlns:a16="http://schemas.microsoft.com/office/drawing/2014/main" id="{B095DFAF-7785-C141-9EA2-BA38CEB9A0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86584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89" name="Line 28">
                  <a:extLst>
                    <a:ext uri="{FF2B5EF4-FFF2-40B4-BE49-F238E27FC236}">
                      <a16:creationId xmlns:a16="http://schemas.microsoft.com/office/drawing/2014/main" id="{8EBE0266-E1C8-FB4A-978F-51B9B40106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78887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0" name="Line 29">
                  <a:extLst>
                    <a:ext uri="{FF2B5EF4-FFF2-40B4-BE49-F238E27FC236}">
                      <a16:creationId xmlns:a16="http://schemas.microsoft.com/office/drawing/2014/main" id="{CE3562D9-7DC9-2747-837E-E442BEB825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55204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1" name="Line 30">
                  <a:extLst>
                    <a:ext uri="{FF2B5EF4-FFF2-40B4-BE49-F238E27FC236}">
                      <a16:creationId xmlns:a16="http://schemas.microsoft.com/office/drawing/2014/main" id="{677B8C59-CF04-B640-AA50-43D528CBA7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38035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2" name="Line 31">
                  <a:extLst>
                    <a:ext uri="{FF2B5EF4-FFF2-40B4-BE49-F238E27FC236}">
                      <a16:creationId xmlns:a16="http://schemas.microsoft.com/office/drawing/2014/main" id="{D61FB569-9274-F246-9887-A143A58754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33890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3" name="Line 32">
                  <a:extLst>
                    <a:ext uri="{FF2B5EF4-FFF2-40B4-BE49-F238E27FC236}">
                      <a16:creationId xmlns:a16="http://schemas.microsoft.com/office/drawing/2014/main" id="{20EF0660-5554-3847-B98B-8F63385089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29746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4" name="Line 33">
                  <a:extLst>
                    <a:ext uri="{FF2B5EF4-FFF2-40B4-BE49-F238E27FC236}">
                      <a16:creationId xmlns:a16="http://schemas.microsoft.com/office/drawing/2014/main" id="{BAA5B556-6E52-0D45-A34A-7784E15A34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17905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5" name="Line 34">
                  <a:extLst>
                    <a:ext uri="{FF2B5EF4-FFF2-40B4-BE49-F238E27FC236}">
                      <a16:creationId xmlns:a16="http://schemas.microsoft.com/office/drawing/2014/main" id="{2E691742-D6B6-9E42-8879-44794706BA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15536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6" name="Line 35">
                  <a:extLst>
                    <a:ext uri="{FF2B5EF4-FFF2-40B4-BE49-F238E27FC236}">
                      <a16:creationId xmlns:a16="http://schemas.microsoft.com/office/drawing/2014/main" id="{AC306462-F2CB-B543-8A6C-704AC94221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07248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7" name="Line 36">
                  <a:extLst>
                    <a:ext uri="{FF2B5EF4-FFF2-40B4-BE49-F238E27FC236}">
                      <a16:creationId xmlns:a16="http://schemas.microsoft.com/office/drawing/2014/main" id="{84EB8E64-B93B-7A4D-B836-63A5CB248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98367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8" name="Line 37">
                  <a:extLst>
                    <a:ext uri="{FF2B5EF4-FFF2-40B4-BE49-F238E27FC236}">
                      <a16:creationId xmlns:a16="http://schemas.microsoft.com/office/drawing/2014/main" id="{D6E2FDB9-6796-474F-90A8-76CF471763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79421" y="38319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99" name="Line 38">
                  <a:extLst>
                    <a:ext uri="{FF2B5EF4-FFF2-40B4-BE49-F238E27FC236}">
                      <a16:creationId xmlns:a16="http://schemas.microsoft.com/office/drawing/2014/main" id="{C68D508F-5A7E-D646-B0C5-1E637DB7B1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59884" y="3810772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0" name="Line 39">
                  <a:extLst>
                    <a:ext uri="{FF2B5EF4-FFF2-40B4-BE49-F238E27FC236}">
                      <a16:creationId xmlns:a16="http://schemas.microsoft.com/office/drawing/2014/main" id="{D19E25AD-C821-BF41-9F74-1FB5FE902D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39754" y="3810772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1" name="Line 40">
                  <a:extLst>
                    <a:ext uri="{FF2B5EF4-FFF2-40B4-BE49-F238E27FC236}">
                      <a16:creationId xmlns:a16="http://schemas.microsoft.com/office/drawing/2014/main" id="{B9716820-20E3-1D41-B15C-09A12C98DE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27913" y="3810772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2" name="Line 41">
                  <a:extLst>
                    <a:ext uri="{FF2B5EF4-FFF2-40B4-BE49-F238E27FC236}">
                      <a16:creationId xmlns:a16="http://schemas.microsoft.com/office/drawing/2014/main" id="{B4986DDC-3D3C-224F-ACFC-721A95FCEA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20217" y="3795401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3" name="Line 42">
                  <a:extLst>
                    <a:ext uri="{FF2B5EF4-FFF2-40B4-BE49-F238E27FC236}">
                      <a16:creationId xmlns:a16="http://schemas.microsoft.com/office/drawing/2014/main" id="{D5906262-DCEB-AD40-BE80-5B22524889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882917" y="3795401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4" name="Line 43">
                  <a:extLst>
                    <a:ext uri="{FF2B5EF4-FFF2-40B4-BE49-F238E27FC236}">
                      <a16:creationId xmlns:a16="http://schemas.microsoft.com/office/drawing/2014/main" id="{4B2E260E-5042-8D4D-BAF6-F3BD0FACC7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878773" y="3795401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5" name="Line 44">
                  <a:extLst>
                    <a:ext uri="{FF2B5EF4-FFF2-40B4-BE49-F238E27FC236}">
                      <a16:creationId xmlns:a16="http://schemas.microsoft.com/office/drawing/2014/main" id="{257412F0-261A-594E-A163-E1B3D2B71A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860420" y="3795401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6" name="Line 45">
                  <a:extLst>
                    <a:ext uri="{FF2B5EF4-FFF2-40B4-BE49-F238E27FC236}">
                      <a16:creationId xmlns:a16="http://schemas.microsoft.com/office/drawing/2014/main" id="{958359DD-4C6A-4D4D-AE6B-5E328267BC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852722" y="3795401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7" name="Line 46">
                  <a:extLst>
                    <a:ext uri="{FF2B5EF4-FFF2-40B4-BE49-F238E27FC236}">
                      <a16:creationId xmlns:a16="http://schemas.microsoft.com/office/drawing/2014/main" id="{9E8E6FFA-5EC1-FD4D-A38D-17A073622D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844433" y="3784835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8" name="Line 47">
                  <a:extLst>
                    <a:ext uri="{FF2B5EF4-FFF2-40B4-BE49-F238E27FC236}">
                      <a16:creationId xmlns:a16="http://schemas.microsoft.com/office/drawing/2014/main" id="{66511038-C6B5-1740-B8B7-FE65D2B4A1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836736" y="3784835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09" name="Line 48">
                  <a:extLst>
                    <a:ext uri="{FF2B5EF4-FFF2-40B4-BE49-F238E27FC236}">
                      <a16:creationId xmlns:a16="http://schemas.microsoft.com/office/drawing/2014/main" id="{B55D6CC9-5E29-EF40-AB83-DBA28971AC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832592" y="3784835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0" name="Line 49">
                  <a:extLst>
                    <a:ext uri="{FF2B5EF4-FFF2-40B4-BE49-F238E27FC236}">
                      <a16:creationId xmlns:a16="http://schemas.microsoft.com/office/drawing/2014/main" id="{6DEDF672-AA23-8A45-9750-8B722B6810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820752" y="3776188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1" name="Line 50">
                  <a:extLst>
                    <a:ext uri="{FF2B5EF4-FFF2-40B4-BE49-F238E27FC236}">
                      <a16:creationId xmlns:a16="http://schemas.microsoft.com/office/drawing/2014/main" id="{2BB0040A-273E-BA4B-95B8-93F65C36F5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808910" y="3776188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2" name="Line 51">
                  <a:extLst>
                    <a:ext uri="{FF2B5EF4-FFF2-40B4-BE49-F238E27FC236}">
                      <a16:creationId xmlns:a16="http://schemas.microsoft.com/office/drawing/2014/main" id="{4FDACB64-0382-474A-8F2D-EDD51E0C54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97069" y="3776188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3" name="Line 52">
                  <a:extLst>
                    <a:ext uri="{FF2B5EF4-FFF2-40B4-BE49-F238E27FC236}">
                      <a16:creationId xmlns:a16="http://schemas.microsoft.com/office/drawing/2014/main" id="{DE78F9EA-38B3-D049-A584-395C620E97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87597" y="3776188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4" name="Line 53">
                  <a:extLst>
                    <a:ext uri="{FF2B5EF4-FFF2-40B4-BE49-F238E27FC236}">
                      <a16:creationId xmlns:a16="http://schemas.microsoft.com/office/drawing/2014/main" id="{F1EA5B90-AAA1-A147-A677-44DFAE3024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79900" y="3765621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5" name="Line 54">
                  <a:extLst>
                    <a:ext uri="{FF2B5EF4-FFF2-40B4-BE49-F238E27FC236}">
                      <a16:creationId xmlns:a16="http://schemas.microsoft.com/office/drawing/2014/main" id="{3B56CE40-48E5-4C4B-8507-F8C03F3ED2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75755" y="3765621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6" name="Line 55">
                  <a:extLst>
                    <a:ext uri="{FF2B5EF4-FFF2-40B4-BE49-F238E27FC236}">
                      <a16:creationId xmlns:a16="http://schemas.microsoft.com/office/drawing/2014/main" id="{69B5629C-7B77-C74D-849A-6411F320CD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69243" y="3765621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7" name="Line 56">
                  <a:extLst>
                    <a:ext uri="{FF2B5EF4-FFF2-40B4-BE49-F238E27FC236}">
                      <a16:creationId xmlns:a16="http://schemas.microsoft.com/office/drawing/2014/main" id="{8A1DCB6B-C221-AD4F-AF52-3D9F4DC7E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53257" y="3754094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8" name="Line 57">
                  <a:extLst>
                    <a:ext uri="{FF2B5EF4-FFF2-40B4-BE49-F238E27FC236}">
                      <a16:creationId xmlns:a16="http://schemas.microsoft.com/office/drawing/2014/main" id="{4155322F-955F-3B4F-B605-E4B4D9E24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47929" y="374352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19" name="Line 58">
                  <a:extLst>
                    <a:ext uri="{FF2B5EF4-FFF2-40B4-BE49-F238E27FC236}">
                      <a16:creationId xmlns:a16="http://schemas.microsoft.com/office/drawing/2014/main" id="{D10B8641-6802-134C-9719-BFB817F7C4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41417" y="374352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0" name="Line 59">
                  <a:extLst>
                    <a:ext uri="{FF2B5EF4-FFF2-40B4-BE49-F238E27FC236}">
                      <a16:creationId xmlns:a16="http://schemas.microsoft.com/office/drawing/2014/main" id="{872EF9AA-97DA-F843-B0AB-ED133BC523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37273" y="374352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1" name="Line 60">
                  <a:extLst>
                    <a:ext uri="{FF2B5EF4-FFF2-40B4-BE49-F238E27FC236}">
                      <a16:creationId xmlns:a16="http://schemas.microsoft.com/office/drawing/2014/main" id="{656FD467-7034-9845-A202-7AC89381FD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33128" y="374352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2" name="Line 61">
                  <a:extLst>
                    <a:ext uri="{FF2B5EF4-FFF2-40B4-BE49-F238E27FC236}">
                      <a16:creationId xmlns:a16="http://schemas.microsoft.com/office/drawing/2014/main" id="{295E5D7C-93EC-5746-8E3B-A1D5C5FD8A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24247" y="374352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3" name="Line 62">
                  <a:extLst>
                    <a:ext uri="{FF2B5EF4-FFF2-40B4-BE49-F238E27FC236}">
                      <a16:creationId xmlns:a16="http://schemas.microsoft.com/office/drawing/2014/main" id="{19823022-7902-3047-8BBB-DC85B3B39D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705894" y="3739684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4" name="Line 63">
                  <a:extLst>
                    <a:ext uri="{FF2B5EF4-FFF2-40B4-BE49-F238E27FC236}">
                      <a16:creationId xmlns:a16="http://schemas.microsoft.com/office/drawing/2014/main" id="{9A675AF9-6A1C-9544-987D-01A0741F91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92276" y="3739684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5" name="Line 64">
                  <a:extLst>
                    <a:ext uri="{FF2B5EF4-FFF2-40B4-BE49-F238E27FC236}">
                      <a16:creationId xmlns:a16="http://schemas.microsoft.com/office/drawing/2014/main" id="{13666B42-BE5D-B84A-8223-ECC1BC7B5A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85764" y="3739684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6" name="Line 65">
                  <a:extLst>
                    <a:ext uri="{FF2B5EF4-FFF2-40B4-BE49-F238E27FC236}">
                      <a16:creationId xmlns:a16="http://schemas.microsoft.com/office/drawing/2014/main" id="{3F4E8925-0B86-A24E-8925-E0B208596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56753" y="3728157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7" name="Line 66">
                  <a:extLst>
                    <a:ext uri="{FF2B5EF4-FFF2-40B4-BE49-F238E27FC236}">
                      <a16:creationId xmlns:a16="http://schemas.microsoft.com/office/drawing/2014/main" id="{80DF0F60-8C0F-084B-968A-612991560C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52609" y="3728157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8" name="Line 67">
                  <a:extLst>
                    <a:ext uri="{FF2B5EF4-FFF2-40B4-BE49-F238E27FC236}">
                      <a16:creationId xmlns:a16="http://schemas.microsoft.com/office/drawing/2014/main" id="{993744CF-845A-5544-A36A-B4B76A9739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40767" y="3728157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29" name="Line 68">
                  <a:extLst>
                    <a:ext uri="{FF2B5EF4-FFF2-40B4-BE49-F238E27FC236}">
                      <a16:creationId xmlns:a16="http://schemas.microsoft.com/office/drawing/2014/main" id="{68EC77B1-448D-6945-843C-20EC448D80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28927" y="3728157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0" name="Line 69">
                  <a:extLst>
                    <a:ext uri="{FF2B5EF4-FFF2-40B4-BE49-F238E27FC236}">
                      <a16:creationId xmlns:a16="http://schemas.microsoft.com/office/drawing/2014/main" id="{090E39E9-B3EE-8047-8E27-48379FF37E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24783" y="3722393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1" name="Line 70">
                  <a:extLst>
                    <a:ext uri="{FF2B5EF4-FFF2-40B4-BE49-F238E27FC236}">
                      <a16:creationId xmlns:a16="http://schemas.microsoft.com/office/drawing/2014/main" id="{44AFEDA9-A6C0-5F42-8F1E-042DDE003A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17086" y="3703180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2" name="Line 71">
                  <a:extLst>
                    <a:ext uri="{FF2B5EF4-FFF2-40B4-BE49-F238E27FC236}">
                      <a16:creationId xmlns:a16="http://schemas.microsoft.com/office/drawing/2014/main" id="{9FF56723-7A87-CE4B-9A1E-F0A8A85FDB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02285" y="3703180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3" name="Line 72">
                  <a:extLst>
                    <a:ext uri="{FF2B5EF4-FFF2-40B4-BE49-F238E27FC236}">
                      <a16:creationId xmlns:a16="http://schemas.microsoft.com/office/drawing/2014/main" id="{50FC4A61-6EA9-9942-BAFA-93B6721B14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95772" y="3703180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4" name="Line 73">
                  <a:extLst>
                    <a:ext uri="{FF2B5EF4-FFF2-40B4-BE49-F238E27FC236}">
                      <a16:creationId xmlns:a16="http://schemas.microsoft.com/office/drawing/2014/main" id="{85AEF882-2A9E-2A42-B8BE-A5804CCA8A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92811" y="3703180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5" name="Line 74">
                  <a:extLst>
                    <a:ext uri="{FF2B5EF4-FFF2-40B4-BE49-F238E27FC236}">
                      <a16:creationId xmlns:a16="http://schemas.microsoft.com/office/drawing/2014/main" id="{BCE3E911-CD4C-7442-8EB2-2FFD074155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80970" y="368780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6" name="Line 75">
                  <a:extLst>
                    <a:ext uri="{FF2B5EF4-FFF2-40B4-BE49-F238E27FC236}">
                      <a16:creationId xmlns:a16="http://schemas.microsoft.com/office/drawing/2014/main" id="{FB42BCD1-CF2F-0940-91B4-5F1C6FBA73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78602" y="368780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7" name="Line 76">
                  <a:extLst>
                    <a:ext uri="{FF2B5EF4-FFF2-40B4-BE49-F238E27FC236}">
                      <a16:creationId xmlns:a16="http://schemas.microsoft.com/office/drawing/2014/main" id="{3D49F935-5F69-8B40-A16A-A2F340D4DC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72089" y="368780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8" name="Line 77">
                  <a:extLst>
                    <a:ext uri="{FF2B5EF4-FFF2-40B4-BE49-F238E27FC236}">
                      <a16:creationId xmlns:a16="http://schemas.microsoft.com/office/drawing/2014/main" id="{33512CB9-0F76-9D44-BF90-DFBA76259B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65577" y="368780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39" name="Line 78">
                  <a:extLst>
                    <a:ext uri="{FF2B5EF4-FFF2-40B4-BE49-F238E27FC236}">
                      <a16:creationId xmlns:a16="http://schemas.microsoft.com/office/drawing/2014/main" id="{B12639C3-EC3A-B04D-9761-0FFE46A0D5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22950" y="368780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0" name="Line 79">
                  <a:extLst>
                    <a:ext uri="{FF2B5EF4-FFF2-40B4-BE49-F238E27FC236}">
                      <a16:creationId xmlns:a16="http://schemas.microsoft.com/office/drawing/2014/main" id="{E07A2E3E-54E6-B445-877F-DEAC969B80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16436" y="368780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1" name="Line 80">
                  <a:extLst>
                    <a:ext uri="{FF2B5EF4-FFF2-40B4-BE49-F238E27FC236}">
                      <a16:creationId xmlns:a16="http://schemas.microsoft.com/office/drawing/2014/main" id="{16167BD8-4026-A445-8B8C-1E1C9EBA3A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12292" y="368780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2" name="Line 81">
                  <a:extLst>
                    <a:ext uri="{FF2B5EF4-FFF2-40B4-BE49-F238E27FC236}">
                      <a16:creationId xmlns:a16="http://schemas.microsoft.com/office/drawing/2014/main" id="{404B02B9-28F3-C044-A092-392482EBC5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09924" y="3687809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3" name="Line 82">
                  <a:extLst>
                    <a:ext uri="{FF2B5EF4-FFF2-40B4-BE49-F238E27FC236}">
                      <a16:creationId xmlns:a16="http://schemas.microsoft.com/office/drawing/2014/main" id="{A4F398C9-19A2-4B47-A548-8BAFF6FBF4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06964" y="368108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4" name="Line 83">
                  <a:extLst>
                    <a:ext uri="{FF2B5EF4-FFF2-40B4-BE49-F238E27FC236}">
                      <a16:creationId xmlns:a16="http://schemas.microsoft.com/office/drawing/2014/main" id="{24D5863E-A27B-9347-A5B8-D99ED7E2E3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98084" y="368108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5" name="Line 84">
                  <a:extLst>
                    <a:ext uri="{FF2B5EF4-FFF2-40B4-BE49-F238E27FC236}">
                      <a16:creationId xmlns:a16="http://schemas.microsoft.com/office/drawing/2014/main" id="{253BA542-5CE1-564E-B906-5CBC83BFDA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89795" y="368108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6" name="Line 85">
                  <a:extLst>
                    <a:ext uri="{FF2B5EF4-FFF2-40B4-BE49-F238E27FC236}">
                      <a16:creationId xmlns:a16="http://schemas.microsoft.com/office/drawing/2014/main" id="{E1E4C88D-FB35-0941-96AE-2E8E5E2227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85650" y="368108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7" name="Line 86">
                  <a:extLst>
                    <a:ext uri="{FF2B5EF4-FFF2-40B4-BE49-F238E27FC236}">
                      <a16:creationId xmlns:a16="http://schemas.microsoft.com/office/drawing/2014/main" id="{934469D8-981C-A344-9EBC-EE48EC9B42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70256" y="3666675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8" name="Line 87">
                  <a:extLst>
                    <a:ext uri="{FF2B5EF4-FFF2-40B4-BE49-F238E27FC236}">
                      <a16:creationId xmlns:a16="http://schemas.microsoft.com/office/drawing/2014/main" id="{F3029CE9-E325-BD4A-B3BA-4946275CB8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67297" y="3666675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49" name="Line 88">
                  <a:extLst>
                    <a:ext uri="{FF2B5EF4-FFF2-40B4-BE49-F238E27FC236}">
                      <a16:creationId xmlns:a16="http://schemas.microsoft.com/office/drawing/2014/main" id="{ACDA84CF-2AE1-AC42-AFDD-BE20E090F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823" y="3666675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50" name="Line 89">
                  <a:extLst>
                    <a:ext uri="{FF2B5EF4-FFF2-40B4-BE49-F238E27FC236}">
                      <a16:creationId xmlns:a16="http://schemas.microsoft.com/office/drawing/2014/main" id="{4650CF67-2C30-AA44-9AF7-26676CCF22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0127" y="3666675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351" name="Line 90">
                  <a:extLst>
                    <a:ext uri="{FF2B5EF4-FFF2-40B4-BE49-F238E27FC236}">
                      <a16:creationId xmlns:a16="http://schemas.microsoft.com/office/drawing/2014/main" id="{D3290636-9D7A-154C-8653-31937959E4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82633" y="3651306"/>
                  <a:ext cx="0" cy="97472"/>
                </a:xfrm>
                <a:prstGeom prst="line">
                  <a:avLst/>
                </a:prstGeom>
                <a:noFill/>
                <a:ln w="19050" cap="flat">
                  <a:solidFill>
                    <a:schemeClr val="accent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352" name="Line 91">
              <a:extLst>
                <a:ext uri="{FF2B5EF4-FFF2-40B4-BE49-F238E27FC236}">
                  <a16:creationId xmlns:a16="http://schemas.microsoft.com/office/drawing/2014/main" id="{1A837FC9-DBE7-0C46-9D3C-EE685279FA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96387" y="3281585"/>
              <a:ext cx="0" cy="9747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53" name="Line 92">
              <a:extLst>
                <a:ext uri="{FF2B5EF4-FFF2-40B4-BE49-F238E27FC236}">
                  <a16:creationId xmlns:a16="http://schemas.microsoft.com/office/drawing/2014/main" id="{92434B84-6310-264F-AD11-62CD7538A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9501" y="2676363"/>
              <a:ext cx="0" cy="97472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</p:grpSp>
      <p:grpSp>
        <p:nvGrpSpPr>
          <p:cNvPr id="423" name="Groupe 422"/>
          <p:cNvGrpSpPr/>
          <p:nvPr/>
        </p:nvGrpSpPr>
        <p:grpSpPr>
          <a:xfrm>
            <a:off x="7046154" y="2098701"/>
            <a:ext cx="3706530" cy="1970047"/>
            <a:chOff x="6820779" y="2182781"/>
            <a:chExt cx="3706530" cy="1970047"/>
          </a:xfrm>
        </p:grpSpPr>
        <p:sp>
          <p:nvSpPr>
            <p:cNvPr id="203" name="Freeform 94">
              <a:extLst>
                <a:ext uri="{FF2B5EF4-FFF2-40B4-BE49-F238E27FC236}">
                  <a16:creationId xmlns:a16="http://schemas.microsoft.com/office/drawing/2014/main" id="{C301F2A0-854F-9145-8075-CE07C09B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0779" y="2182781"/>
              <a:ext cx="3706530" cy="1936062"/>
            </a:xfrm>
            <a:custGeom>
              <a:avLst/>
              <a:gdLst>
                <a:gd name="T0" fmla="*/ 179 w 6139"/>
                <a:gd name="T1" fmla="*/ 11 h 1936"/>
                <a:gd name="T2" fmla="*/ 358 w 6139"/>
                <a:gd name="T3" fmla="*/ 31 h 1936"/>
                <a:gd name="T4" fmla="*/ 465 w 6139"/>
                <a:gd name="T5" fmla="*/ 69 h 1936"/>
                <a:gd name="T6" fmla="*/ 610 w 6139"/>
                <a:gd name="T7" fmla="*/ 100 h 1936"/>
                <a:gd name="T8" fmla="*/ 678 w 6139"/>
                <a:gd name="T9" fmla="*/ 159 h 1936"/>
                <a:gd name="T10" fmla="*/ 738 w 6139"/>
                <a:gd name="T11" fmla="*/ 201 h 1936"/>
                <a:gd name="T12" fmla="*/ 821 w 6139"/>
                <a:gd name="T13" fmla="*/ 233 h 1936"/>
                <a:gd name="T14" fmla="*/ 883 w 6139"/>
                <a:gd name="T15" fmla="*/ 266 h 1936"/>
                <a:gd name="T16" fmla="*/ 979 w 6139"/>
                <a:gd name="T17" fmla="*/ 297 h 1936"/>
                <a:gd name="T18" fmla="*/ 1051 w 6139"/>
                <a:gd name="T19" fmla="*/ 318 h 1936"/>
                <a:gd name="T20" fmla="*/ 1160 w 6139"/>
                <a:gd name="T21" fmla="*/ 378 h 1936"/>
                <a:gd name="T22" fmla="*/ 1232 w 6139"/>
                <a:gd name="T23" fmla="*/ 412 h 1936"/>
                <a:gd name="T24" fmla="*/ 1295 w 6139"/>
                <a:gd name="T25" fmla="*/ 454 h 1936"/>
                <a:gd name="T26" fmla="*/ 1348 w 6139"/>
                <a:gd name="T27" fmla="*/ 472 h 1936"/>
                <a:gd name="T28" fmla="*/ 1393 w 6139"/>
                <a:gd name="T29" fmla="*/ 508 h 1936"/>
                <a:gd name="T30" fmla="*/ 1420 w 6139"/>
                <a:gd name="T31" fmla="*/ 533 h 1936"/>
                <a:gd name="T32" fmla="*/ 1541 w 6139"/>
                <a:gd name="T33" fmla="*/ 571 h 1936"/>
                <a:gd name="T34" fmla="*/ 1576 w 6139"/>
                <a:gd name="T35" fmla="*/ 586 h 1936"/>
                <a:gd name="T36" fmla="*/ 1621 w 6139"/>
                <a:gd name="T37" fmla="*/ 622 h 1936"/>
                <a:gd name="T38" fmla="*/ 1690 w 6139"/>
                <a:gd name="T39" fmla="*/ 645 h 1936"/>
                <a:gd name="T40" fmla="*/ 1757 w 6139"/>
                <a:gd name="T41" fmla="*/ 671 h 1936"/>
                <a:gd name="T42" fmla="*/ 1824 w 6139"/>
                <a:gd name="T43" fmla="*/ 692 h 1936"/>
                <a:gd name="T44" fmla="*/ 1938 w 6139"/>
                <a:gd name="T45" fmla="*/ 730 h 1936"/>
                <a:gd name="T46" fmla="*/ 1983 w 6139"/>
                <a:gd name="T47" fmla="*/ 772 h 1936"/>
                <a:gd name="T48" fmla="*/ 2017 w 6139"/>
                <a:gd name="T49" fmla="*/ 792 h 1936"/>
                <a:gd name="T50" fmla="*/ 2113 w 6139"/>
                <a:gd name="T51" fmla="*/ 830 h 1936"/>
                <a:gd name="T52" fmla="*/ 2164 w 6139"/>
                <a:gd name="T53" fmla="*/ 868 h 1936"/>
                <a:gd name="T54" fmla="*/ 2200 w 6139"/>
                <a:gd name="T55" fmla="*/ 904 h 1936"/>
                <a:gd name="T56" fmla="*/ 2267 w 6139"/>
                <a:gd name="T57" fmla="*/ 947 h 1936"/>
                <a:gd name="T58" fmla="*/ 2339 w 6139"/>
                <a:gd name="T59" fmla="*/ 996 h 1936"/>
                <a:gd name="T60" fmla="*/ 2415 w 6139"/>
                <a:gd name="T61" fmla="*/ 1043 h 1936"/>
                <a:gd name="T62" fmla="*/ 2435 w 6139"/>
                <a:gd name="T63" fmla="*/ 1070 h 1936"/>
                <a:gd name="T64" fmla="*/ 2522 w 6139"/>
                <a:gd name="T65" fmla="*/ 1110 h 1936"/>
                <a:gd name="T66" fmla="*/ 2556 w 6139"/>
                <a:gd name="T67" fmla="*/ 1144 h 1936"/>
                <a:gd name="T68" fmla="*/ 2679 w 6139"/>
                <a:gd name="T69" fmla="*/ 1182 h 1936"/>
                <a:gd name="T70" fmla="*/ 2757 w 6139"/>
                <a:gd name="T71" fmla="*/ 1211 h 1936"/>
                <a:gd name="T72" fmla="*/ 2784 w 6139"/>
                <a:gd name="T73" fmla="*/ 1247 h 1936"/>
                <a:gd name="T74" fmla="*/ 2824 w 6139"/>
                <a:gd name="T75" fmla="*/ 1271 h 1936"/>
                <a:gd name="T76" fmla="*/ 2898 w 6139"/>
                <a:gd name="T77" fmla="*/ 1298 h 1936"/>
                <a:gd name="T78" fmla="*/ 2947 w 6139"/>
                <a:gd name="T79" fmla="*/ 1318 h 1936"/>
                <a:gd name="T80" fmla="*/ 3054 w 6139"/>
                <a:gd name="T81" fmla="*/ 1343 h 1936"/>
                <a:gd name="T82" fmla="*/ 3119 w 6139"/>
                <a:gd name="T83" fmla="*/ 1363 h 1936"/>
                <a:gd name="T84" fmla="*/ 3289 w 6139"/>
                <a:gd name="T85" fmla="*/ 1379 h 1936"/>
                <a:gd name="T86" fmla="*/ 3327 w 6139"/>
                <a:gd name="T87" fmla="*/ 1401 h 1936"/>
                <a:gd name="T88" fmla="*/ 3468 w 6139"/>
                <a:gd name="T89" fmla="*/ 1437 h 1936"/>
                <a:gd name="T90" fmla="*/ 3528 w 6139"/>
                <a:gd name="T91" fmla="*/ 1471 h 1936"/>
                <a:gd name="T92" fmla="*/ 3658 w 6139"/>
                <a:gd name="T93" fmla="*/ 1498 h 1936"/>
                <a:gd name="T94" fmla="*/ 3729 w 6139"/>
                <a:gd name="T95" fmla="*/ 1533 h 1936"/>
                <a:gd name="T96" fmla="*/ 3776 w 6139"/>
                <a:gd name="T97" fmla="*/ 1549 h 1936"/>
                <a:gd name="T98" fmla="*/ 3859 w 6139"/>
                <a:gd name="T99" fmla="*/ 1571 h 1936"/>
                <a:gd name="T100" fmla="*/ 3960 w 6139"/>
                <a:gd name="T101" fmla="*/ 1596 h 1936"/>
                <a:gd name="T102" fmla="*/ 4031 w 6139"/>
                <a:gd name="T103" fmla="*/ 1630 h 1936"/>
                <a:gd name="T104" fmla="*/ 4121 w 6139"/>
                <a:gd name="T105" fmla="*/ 1681 h 1936"/>
                <a:gd name="T106" fmla="*/ 4279 w 6139"/>
                <a:gd name="T107" fmla="*/ 1726 h 1936"/>
                <a:gd name="T108" fmla="*/ 4434 w 6139"/>
                <a:gd name="T109" fmla="*/ 1757 h 1936"/>
                <a:gd name="T110" fmla="*/ 4574 w 6139"/>
                <a:gd name="T111" fmla="*/ 1789 h 1936"/>
                <a:gd name="T112" fmla="*/ 4825 w 6139"/>
                <a:gd name="T113" fmla="*/ 1815 h 1936"/>
                <a:gd name="T114" fmla="*/ 5004 w 6139"/>
                <a:gd name="T115" fmla="*/ 1842 h 1936"/>
                <a:gd name="T116" fmla="*/ 5429 w 6139"/>
                <a:gd name="T117" fmla="*/ 1876 h 1936"/>
                <a:gd name="T118" fmla="*/ 6139 w 6139"/>
                <a:gd name="T119" fmla="*/ 1936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39" h="1936">
                  <a:moveTo>
                    <a:pt x="0" y="0"/>
                  </a:moveTo>
                  <a:lnTo>
                    <a:pt x="92" y="0"/>
                  </a:lnTo>
                  <a:lnTo>
                    <a:pt x="92" y="4"/>
                  </a:lnTo>
                  <a:lnTo>
                    <a:pt x="172" y="4"/>
                  </a:lnTo>
                  <a:lnTo>
                    <a:pt x="172" y="11"/>
                  </a:lnTo>
                  <a:lnTo>
                    <a:pt x="179" y="11"/>
                  </a:lnTo>
                  <a:lnTo>
                    <a:pt x="179" y="15"/>
                  </a:lnTo>
                  <a:lnTo>
                    <a:pt x="195" y="15"/>
                  </a:lnTo>
                  <a:lnTo>
                    <a:pt x="195" y="20"/>
                  </a:lnTo>
                  <a:lnTo>
                    <a:pt x="273" y="20"/>
                  </a:lnTo>
                  <a:lnTo>
                    <a:pt x="273" y="31"/>
                  </a:lnTo>
                  <a:lnTo>
                    <a:pt x="358" y="31"/>
                  </a:lnTo>
                  <a:lnTo>
                    <a:pt x="358" y="53"/>
                  </a:lnTo>
                  <a:lnTo>
                    <a:pt x="380" y="53"/>
                  </a:lnTo>
                  <a:lnTo>
                    <a:pt x="380" y="62"/>
                  </a:lnTo>
                  <a:lnTo>
                    <a:pt x="420" y="62"/>
                  </a:lnTo>
                  <a:lnTo>
                    <a:pt x="420" y="69"/>
                  </a:lnTo>
                  <a:lnTo>
                    <a:pt x="465" y="69"/>
                  </a:lnTo>
                  <a:lnTo>
                    <a:pt x="465" y="80"/>
                  </a:lnTo>
                  <a:lnTo>
                    <a:pt x="555" y="80"/>
                  </a:lnTo>
                  <a:lnTo>
                    <a:pt x="555" y="92"/>
                  </a:lnTo>
                  <a:lnTo>
                    <a:pt x="595" y="92"/>
                  </a:lnTo>
                  <a:lnTo>
                    <a:pt x="595" y="100"/>
                  </a:lnTo>
                  <a:lnTo>
                    <a:pt x="610" y="100"/>
                  </a:lnTo>
                  <a:lnTo>
                    <a:pt x="610" y="123"/>
                  </a:lnTo>
                  <a:lnTo>
                    <a:pt x="635" y="123"/>
                  </a:lnTo>
                  <a:lnTo>
                    <a:pt x="635" y="143"/>
                  </a:lnTo>
                  <a:lnTo>
                    <a:pt x="669" y="143"/>
                  </a:lnTo>
                  <a:lnTo>
                    <a:pt x="669" y="159"/>
                  </a:lnTo>
                  <a:lnTo>
                    <a:pt x="678" y="159"/>
                  </a:lnTo>
                  <a:lnTo>
                    <a:pt x="678" y="165"/>
                  </a:lnTo>
                  <a:lnTo>
                    <a:pt x="695" y="165"/>
                  </a:lnTo>
                  <a:lnTo>
                    <a:pt x="695" y="181"/>
                  </a:lnTo>
                  <a:lnTo>
                    <a:pt x="718" y="181"/>
                  </a:lnTo>
                  <a:lnTo>
                    <a:pt x="718" y="201"/>
                  </a:lnTo>
                  <a:lnTo>
                    <a:pt x="738" y="201"/>
                  </a:lnTo>
                  <a:lnTo>
                    <a:pt x="738" y="212"/>
                  </a:lnTo>
                  <a:lnTo>
                    <a:pt x="776" y="212"/>
                  </a:lnTo>
                  <a:lnTo>
                    <a:pt x="776" y="224"/>
                  </a:lnTo>
                  <a:lnTo>
                    <a:pt x="792" y="224"/>
                  </a:lnTo>
                  <a:lnTo>
                    <a:pt x="792" y="233"/>
                  </a:lnTo>
                  <a:lnTo>
                    <a:pt x="821" y="233"/>
                  </a:lnTo>
                  <a:lnTo>
                    <a:pt x="821" y="242"/>
                  </a:lnTo>
                  <a:lnTo>
                    <a:pt x="843" y="242"/>
                  </a:lnTo>
                  <a:lnTo>
                    <a:pt x="843" y="246"/>
                  </a:lnTo>
                  <a:lnTo>
                    <a:pt x="870" y="246"/>
                  </a:lnTo>
                  <a:lnTo>
                    <a:pt x="870" y="266"/>
                  </a:lnTo>
                  <a:lnTo>
                    <a:pt x="883" y="266"/>
                  </a:lnTo>
                  <a:lnTo>
                    <a:pt x="883" y="275"/>
                  </a:lnTo>
                  <a:lnTo>
                    <a:pt x="930" y="275"/>
                  </a:lnTo>
                  <a:lnTo>
                    <a:pt x="930" y="282"/>
                  </a:lnTo>
                  <a:lnTo>
                    <a:pt x="955" y="282"/>
                  </a:lnTo>
                  <a:lnTo>
                    <a:pt x="955" y="297"/>
                  </a:lnTo>
                  <a:lnTo>
                    <a:pt x="979" y="297"/>
                  </a:lnTo>
                  <a:lnTo>
                    <a:pt x="979" y="304"/>
                  </a:lnTo>
                  <a:lnTo>
                    <a:pt x="1002" y="304"/>
                  </a:lnTo>
                  <a:lnTo>
                    <a:pt x="1002" y="313"/>
                  </a:lnTo>
                  <a:lnTo>
                    <a:pt x="1017" y="313"/>
                  </a:lnTo>
                  <a:lnTo>
                    <a:pt x="1017" y="318"/>
                  </a:lnTo>
                  <a:lnTo>
                    <a:pt x="1051" y="318"/>
                  </a:lnTo>
                  <a:lnTo>
                    <a:pt x="1051" y="329"/>
                  </a:lnTo>
                  <a:lnTo>
                    <a:pt x="1111" y="329"/>
                  </a:lnTo>
                  <a:lnTo>
                    <a:pt x="1111" y="351"/>
                  </a:lnTo>
                  <a:lnTo>
                    <a:pt x="1145" y="351"/>
                  </a:lnTo>
                  <a:lnTo>
                    <a:pt x="1145" y="378"/>
                  </a:lnTo>
                  <a:lnTo>
                    <a:pt x="1160" y="378"/>
                  </a:lnTo>
                  <a:lnTo>
                    <a:pt x="1160" y="394"/>
                  </a:lnTo>
                  <a:lnTo>
                    <a:pt x="1172" y="394"/>
                  </a:lnTo>
                  <a:lnTo>
                    <a:pt x="1172" y="405"/>
                  </a:lnTo>
                  <a:lnTo>
                    <a:pt x="1223" y="405"/>
                  </a:lnTo>
                  <a:lnTo>
                    <a:pt x="1223" y="412"/>
                  </a:lnTo>
                  <a:lnTo>
                    <a:pt x="1232" y="412"/>
                  </a:lnTo>
                  <a:lnTo>
                    <a:pt x="1232" y="416"/>
                  </a:lnTo>
                  <a:lnTo>
                    <a:pt x="1252" y="416"/>
                  </a:lnTo>
                  <a:lnTo>
                    <a:pt x="1252" y="430"/>
                  </a:lnTo>
                  <a:lnTo>
                    <a:pt x="1281" y="430"/>
                  </a:lnTo>
                  <a:lnTo>
                    <a:pt x="1281" y="454"/>
                  </a:lnTo>
                  <a:lnTo>
                    <a:pt x="1295" y="454"/>
                  </a:lnTo>
                  <a:lnTo>
                    <a:pt x="1295" y="459"/>
                  </a:lnTo>
                  <a:lnTo>
                    <a:pt x="1301" y="459"/>
                  </a:lnTo>
                  <a:lnTo>
                    <a:pt x="1301" y="463"/>
                  </a:lnTo>
                  <a:lnTo>
                    <a:pt x="1337" y="463"/>
                  </a:lnTo>
                  <a:lnTo>
                    <a:pt x="1337" y="472"/>
                  </a:lnTo>
                  <a:lnTo>
                    <a:pt x="1348" y="472"/>
                  </a:lnTo>
                  <a:lnTo>
                    <a:pt x="1348" y="483"/>
                  </a:lnTo>
                  <a:lnTo>
                    <a:pt x="1380" y="483"/>
                  </a:lnTo>
                  <a:lnTo>
                    <a:pt x="1380" y="501"/>
                  </a:lnTo>
                  <a:lnTo>
                    <a:pt x="1386" y="501"/>
                  </a:lnTo>
                  <a:lnTo>
                    <a:pt x="1386" y="508"/>
                  </a:lnTo>
                  <a:lnTo>
                    <a:pt x="1393" y="508"/>
                  </a:lnTo>
                  <a:lnTo>
                    <a:pt x="1393" y="515"/>
                  </a:lnTo>
                  <a:lnTo>
                    <a:pt x="1409" y="515"/>
                  </a:lnTo>
                  <a:lnTo>
                    <a:pt x="1409" y="524"/>
                  </a:lnTo>
                  <a:lnTo>
                    <a:pt x="1413" y="524"/>
                  </a:lnTo>
                  <a:lnTo>
                    <a:pt x="1413" y="533"/>
                  </a:lnTo>
                  <a:lnTo>
                    <a:pt x="1420" y="533"/>
                  </a:lnTo>
                  <a:lnTo>
                    <a:pt x="1420" y="548"/>
                  </a:lnTo>
                  <a:lnTo>
                    <a:pt x="1429" y="548"/>
                  </a:lnTo>
                  <a:lnTo>
                    <a:pt x="1429" y="553"/>
                  </a:lnTo>
                  <a:lnTo>
                    <a:pt x="1509" y="553"/>
                  </a:lnTo>
                  <a:lnTo>
                    <a:pt x="1509" y="571"/>
                  </a:lnTo>
                  <a:lnTo>
                    <a:pt x="1541" y="571"/>
                  </a:lnTo>
                  <a:lnTo>
                    <a:pt x="1541" y="575"/>
                  </a:lnTo>
                  <a:lnTo>
                    <a:pt x="1547" y="575"/>
                  </a:lnTo>
                  <a:lnTo>
                    <a:pt x="1547" y="580"/>
                  </a:lnTo>
                  <a:lnTo>
                    <a:pt x="1561" y="580"/>
                  </a:lnTo>
                  <a:lnTo>
                    <a:pt x="1561" y="586"/>
                  </a:lnTo>
                  <a:lnTo>
                    <a:pt x="1576" y="586"/>
                  </a:lnTo>
                  <a:lnTo>
                    <a:pt x="1576" y="606"/>
                  </a:lnTo>
                  <a:lnTo>
                    <a:pt x="1594" y="606"/>
                  </a:lnTo>
                  <a:lnTo>
                    <a:pt x="1594" y="613"/>
                  </a:lnTo>
                  <a:lnTo>
                    <a:pt x="1610" y="613"/>
                  </a:lnTo>
                  <a:lnTo>
                    <a:pt x="1610" y="622"/>
                  </a:lnTo>
                  <a:lnTo>
                    <a:pt x="1621" y="622"/>
                  </a:lnTo>
                  <a:lnTo>
                    <a:pt x="1621" y="629"/>
                  </a:lnTo>
                  <a:lnTo>
                    <a:pt x="1628" y="629"/>
                  </a:lnTo>
                  <a:lnTo>
                    <a:pt x="1628" y="633"/>
                  </a:lnTo>
                  <a:lnTo>
                    <a:pt x="1663" y="633"/>
                  </a:lnTo>
                  <a:lnTo>
                    <a:pt x="1663" y="645"/>
                  </a:lnTo>
                  <a:lnTo>
                    <a:pt x="1690" y="645"/>
                  </a:lnTo>
                  <a:lnTo>
                    <a:pt x="1690" y="656"/>
                  </a:lnTo>
                  <a:lnTo>
                    <a:pt x="1706" y="656"/>
                  </a:lnTo>
                  <a:lnTo>
                    <a:pt x="1706" y="662"/>
                  </a:lnTo>
                  <a:lnTo>
                    <a:pt x="1715" y="662"/>
                  </a:lnTo>
                  <a:lnTo>
                    <a:pt x="1715" y="671"/>
                  </a:lnTo>
                  <a:lnTo>
                    <a:pt x="1757" y="671"/>
                  </a:lnTo>
                  <a:lnTo>
                    <a:pt x="1757" y="676"/>
                  </a:lnTo>
                  <a:lnTo>
                    <a:pt x="1769" y="676"/>
                  </a:lnTo>
                  <a:lnTo>
                    <a:pt x="1769" y="680"/>
                  </a:lnTo>
                  <a:lnTo>
                    <a:pt x="1800" y="680"/>
                  </a:lnTo>
                  <a:lnTo>
                    <a:pt x="1800" y="692"/>
                  </a:lnTo>
                  <a:lnTo>
                    <a:pt x="1824" y="692"/>
                  </a:lnTo>
                  <a:lnTo>
                    <a:pt x="1824" y="696"/>
                  </a:lnTo>
                  <a:lnTo>
                    <a:pt x="1842" y="696"/>
                  </a:lnTo>
                  <a:lnTo>
                    <a:pt x="1842" y="707"/>
                  </a:lnTo>
                  <a:lnTo>
                    <a:pt x="1900" y="707"/>
                  </a:lnTo>
                  <a:lnTo>
                    <a:pt x="1900" y="730"/>
                  </a:lnTo>
                  <a:lnTo>
                    <a:pt x="1938" y="730"/>
                  </a:lnTo>
                  <a:lnTo>
                    <a:pt x="1938" y="750"/>
                  </a:lnTo>
                  <a:lnTo>
                    <a:pt x="1956" y="750"/>
                  </a:lnTo>
                  <a:lnTo>
                    <a:pt x="1956" y="763"/>
                  </a:lnTo>
                  <a:lnTo>
                    <a:pt x="1965" y="763"/>
                  </a:lnTo>
                  <a:lnTo>
                    <a:pt x="1965" y="772"/>
                  </a:lnTo>
                  <a:lnTo>
                    <a:pt x="1983" y="772"/>
                  </a:lnTo>
                  <a:lnTo>
                    <a:pt x="1983" y="777"/>
                  </a:lnTo>
                  <a:lnTo>
                    <a:pt x="1992" y="777"/>
                  </a:lnTo>
                  <a:lnTo>
                    <a:pt x="1992" y="788"/>
                  </a:lnTo>
                  <a:lnTo>
                    <a:pt x="2003" y="788"/>
                  </a:lnTo>
                  <a:lnTo>
                    <a:pt x="2003" y="792"/>
                  </a:lnTo>
                  <a:lnTo>
                    <a:pt x="2017" y="792"/>
                  </a:lnTo>
                  <a:lnTo>
                    <a:pt x="2017" y="799"/>
                  </a:lnTo>
                  <a:lnTo>
                    <a:pt x="2061" y="799"/>
                  </a:lnTo>
                  <a:lnTo>
                    <a:pt x="2061" y="808"/>
                  </a:lnTo>
                  <a:lnTo>
                    <a:pt x="2079" y="808"/>
                  </a:lnTo>
                  <a:lnTo>
                    <a:pt x="2079" y="830"/>
                  </a:lnTo>
                  <a:lnTo>
                    <a:pt x="2113" y="830"/>
                  </a:lnTo>
                  <a:lnTo>
                    <a:pt x="2113" y="842"/>
                  </a:lnTo>
                  <a:lnTo>
                    <a:pt x="2129" y="842"/>
                  </a:lnTo>
                  <a:lnTo>
                    <a:pt x="2129" y="848"/>
                  </a:lnTo>
                  <a:lnTo>
                    <a:pt x="2140" y="848"/>
                  </a:lnTo>
                  <a:lnTo>
                    <a:pt x="2140" y="868"/>
                  </a:lnTo>
                  <a:lnTo>
                    <a:pt x="2164" y="868"/>
                  </a:lnTo>
                  <a:lnTo>
                    <a:pt x="2164" y="889"/>
                  </a:lnTo>
                  <a:lnTo>
                    <a:pt x="2180" y="889"/>
                  </a:lnTo>
                  <a:lnTo>
                    <a:pt x="2180" y="900"/>
                  </a:lnTo>
                  <a:lnTo>
                    <a:pt x="2193" y="900"/>
                  </a:lnTo>
                  <a:lnTo>
                    <a:pt x="2193" y="904"/>
                  </a:lnTo>
                  <a:lnTo>
                    <a:pt x="2200" y="904"/>
                  </a:lnTo>
                  <a:lnTo>
                    <a:pt x="2200" y="909"/>
                  </a:lnTo>
                  <a:lnTo>
                    <a:pt x="2207" y="909"/>
                  </a:lnTo>
                  <a:lnTo>
                    <a:pt x="2207" y="927"/>
                  </a:lnTo>
                  <a:lnTo>
                    <a:pt x="2260" y="927"/>
                  </a:lnTo>
                  <a:lnTo>
                    <a:pt x="2260" y="947"/>
                  </a:lnTo>
                  <a:lnTo>
                    <a:pt x="2267" y="947"/>
                  </a:lnTo>
                  <a:lnTo>
                    <a:pt x="2267" y="951"/>
                  </a:lnTo>
                  <a:lnTo>
                    <a:pt x="2272" y="951"/>
                  </a:lnTo>
                  <a:lnTo>
                    <a:pt x="2272" y="987"/>
                  </a:lnTo>
                  <a:lnTo>
                    <a:pt x="2321" y="987"/>
                  </a:lnTo>
                  <a:lnTo>
                    <a:pt x="2321" y="996"/>
                  </a:lnTo>
                  <a:lnTo>
                    <a:pt x="2339" y="996"/>
                  </a:lnTo>
                  <a:lnTo>
                    <a:pt x="2339" y="1012"/>
                  </a:lnTo>
                  <a:lnTo>
                    <a:pt x="2370" y="1012"/>
                  </a:lnTo>
                  <a:lnTo>
                    <a:pt x="2370" y="1023"/>
                  </a:lnTo>
                  <a:lnTo>
                    <a:pt x="2386" y="1023"/>
                  </a:lnTo>
                  <a:lnTo>
                    <a:pt x="2386" y="1043"/>
                  </a:lnTo>
                  <a:lnTo>
                    <a:pt x="2415" y="1043"/>
                  </a:lnTo>
                  <a:lnTo>
                    <a:pt x="2415" y="1050"/>
                  </a:lnTo>
                  <a:lnTo>
                    <a:pt x="2421" y="1050"/>
                  </a:lnTo>
                  <a:lnTo>
                    <a:pt x="2421" y="1054"/>
                  </a:lnTo>
                  <a:lnTo>
                    <a:pt x="2426" y="1054"/>
                  </a:lnTo>
                  <a:lnTo>
                    <a:pt x="2426" y="1070"/>
                  </a:lnTo>
                  <a:lnTo>
                    <a:pt x="2435" y="1070"/>
                  </a:lnTo>
                  <a:lnTo>
                    <a:pt x="2435" y="1081"/>
                  </a:lnTo>
                  <a:lnTo>
                    <a:pt x="2502" y="1081"/>
                  </a:lnTo>
                  <a:lnTo>
                    <a:pt x="2502" y="1090"/>
                  </a:lnTo>
                  <a:lnTo>
                    <a:pt x="2509" y="1090"/>
                  </a:lnTo>
                  <a:lnTo>
                    <a:pt x="2509" y="1110"/>
                  </a:lnTo>
                  <a:lnTo>
                    <a:pt x="2522" y="1110"/>
                  </a:lnTo>
                  <a:lnTo>
                    <a:pt x="2522" y="1117"/>
                  </a:lnTo>
                  <a:lnTo>
                    <a:pt x="2529" y="1117"/>
                  </a:lnTo>
                  <a:lnTo>
                    <a:pt x="2529" y="1124"/>
                  </a:lnTo>
                  <a:lnTo>
                    <a:pt x="2547" y="1124"/>
                  </a:lnTo>
                  <a:lnTo>
                    <a:pt x="2547" y="1144"/>
                  </a:lnTo>
                  <a:lnTo>
                    <a:pt x="2556" y="1144"/>
                  </a:lnTo>
                  <a:lnTo>
                    <a:pt x="2556" y="1151"/>
                  </a:lnTo>
                  <a:lnTo>
                    <a:pt x="2582" y="1151"/>
                  </a:lnTo>
                  <a:lnTo>
                    <a:pt x="2582" y="1171"/>
                  </a:lnTo>
                  <a:lnTo>
                    <a:pt x="2670" y="1171"/>
                  </a:lnTo>
                  <a:lnTo>
                    <a:pt x="2670" y="1182"/>
                  </a:lnTo>
                  <a:lnTo>
                    <a:pt x="2679" y="1182"/>
                  </a:lnTo>
                  <a:lnTo>
                    <a:pt x="2679" y="1195"/>
                  </a:lnTo>
                  <a:lnTo>
                    <a:pt x="2687" y="1195"/>
                  </a:lnTo>
                  <a:lnTo>
                    <a:pt x="2687" y="1204"/>
                  </a:lnTo>
                  <a:lnTo>
                    <a:pt x="2717" y="1204"/>
                  </a:lnTo>
                  <a:lnTo>
                    <a:pt x="2717" y="1211"/>
                  </a:lnTo>
                  <a:lnTo>
                    <a:pt x="2757" y="1211"/>
                  </a:lnTo>
                  <a:lnTo>
                    <a:pt x="2757" y="1224"/>
                  </a:lnTo>
                  <a:lnTo>
                    <a:pt x="2766" y="1224"/>
                  </a:lnTo>
                  <a:lnTo>
                    <a:pt x="2766" y="1231"/>
                  </a:lnTo>
                  <a:lnTo>
                    <a:pt x="2775" y="1231"/>
                  </a:lnTo>
                  <a:lnTo>
                    <a:pt x="2775" y="1247"/>
                  </a:lnTo>
                  <a:lnTo>
                    <a:pt x="2784" y="1247"/>
                  </a:lnTo>
                  <a:lnTo>
                    <a:pt x="2784" y="1251"/>
                  </a:lnTo>
                  <a:lnTo>
                    <a:pt x="2804" y="1251"/>
                  </a:lnTo>
                  <a:lnTo>
                    <a:pt x="2804" y="1267"/>
                  </a:lnTo>
                  <a:lnTo>
                    <a:pt x="2815" y="1267"/>
                  </a:lnTo>
                  <a:lnTo>
                    <a:pt x="2815" y="1271"/>
                  </a:lnTo>
                  <a:lnTo>
                    <a:pt x="2824" y="1271"/>
                  </a:lnTo>
                  <a:lnTo>
                    <a:pt x="2824" y="1289"/>
                  </a:lnTo>
                  <a:lnTo>
                    <a:pt x="2864" y="1289"/>
                  </a:lnTo>
                  <a:lnTo>
                    <a:pt x="2864" y="1294"/>
                  </a:lnTo>
                  <a:lnTo>
                    <a:pt x="2884" y="1294"/>
                  </a:lnTo>
                  <a:lnTo>
                    <a:pt x="2884" y="1298"/>
                  </a:lnTo>
                  <a:lnTo>
                    <a:pt x="2898" y="1298"/>
                  </a:lnTo>
                  <a:lnTo>
                    <a:pt x="2898" y="1305"/>
                  </a:lnTo>
                  <a:lnTo>
                    <a:pt x="2904" y="1305"/>
                  </a:lnTo>
                  <a:lnTo>
                    <a:pt x="2904" y="1309"/>
                  </a:lnTo>
                  <a:lnTo>
                    <a:pt x="2913" y="1309"/>
                  </a:lnTo>
                  <a:lnTo>
                    <a:pt x="2913" y="1318"/>
                  </a:lnTo>
                  <a:lnTo>
                    <a:pt x="2947" y="1318"/>
                  </a:lnTo>
                  <a:lnTo>
                    <a:pt x="2947" y="1325"/>
                  </a:lnTo>
                  <a:lnTo>
                    <a:pt x="2996" y="1325"/>
                  </a:lnTo>
                  <a:lnTo>
                    <a:pt x="2996" y="1336"/>
                  </a:lnTo>
                  <a:lnTo>
                    <a:pt x="3025" y="1336"/>
                  </a:lnTo>
                  <a:lnTo>
                    <a:pt x="3025" y="1343"/>
                  </a:lnTo>
                  <a:lnTo>
                    <a:pt x="3054" y="1343"/>
                  </a:lnTo>
                  <a:lnTo>
                    <a:pt x="3054" y="1352"/>
                  </a:lnTo>
                  <a:lnTo>
                    <a:pt x="3072" y="1352"/>
                  </a:lnTo>
                  <a:lnTo>
                    <a:pt x="3072" y="1357"/>
                  </a:lnTo>
                  <a:lnTo>
                    <a:pt x="3106" y="1357"/>
                  </a:lnTo>
                  <a:lnTo>
                    <a:pt x="3106" y="1363"/>
                  </a:lnTo>
                  <a:lnTo>
                    <a:pt x="3119" y="1363"/>
                  </a:lnTo>
                  <a:lnTo>
                    <a:pt x="3119" y="1368"/>
                  </a:lnTo>
                  <a:lnTo>
                    <a:pt x="3177" y="1368"/>
                  </a:lnTo>
                  <a:lnTo>
                    <a:pt x="3177" y="1374"/>
                  </a:lnTo>
                  <a:lnTo>
                    <a:pt x="3206" y="1374"/>
                  </a:lnTo>
                  <a:lnTo>
                    <a:pt x="3206" y="1379"/>
                  </a:lnTo>
                  <a:lnTo>
                    <a:pt x="3289" y="1379"/>
                  </a:lnTo>
                  <a:lnTo>
                    <a:pt x="3289" y="1386"/>
                  </a:lnTo>
                  <a:lnTo>
                    <a:pt x="3293" y="1386"/>
                  </a:lnTo>
                  <a:lnTo>
                    <a:pt x="3293" y="1395"/>
                  </a:lnTo>
                  <a:lnTo>
                    <a:pt x="3307" y="1395"/>
                  </a:lnTo>
                  <a:lnTo>
                    <a:pt x="3307" y="1401"/>
                  </a:lnTo>
                  <a:lnTo>
                    <a:pt x="3327" y="1401"/>
                  </a:lnTo>
                  <a:lnTo>
                    <a:pt x="3327" y="1406"/>
                  </a:lnTo>
                  <a:lnTo>
                    <a:pt x="3367" y="1406"/>
                  </a:lnTo>
                  <a:lnTo>
                    <a:pt x="3367" y="1419"/>
                  </a:lnTo>
                  <a:lnTo>
                    <a:pt x="3381" y="1419"/>
                  </a:lnTo>
                  <a:lnTo>
                    <a:pt x="3381" y="1437"/>
                  </a:lnTo>
                  <a:lnTo>
                    <a:pt x="3468" y="1437"/>
                  </a:lnTo>
                  <a:lnTo>
                    <a:pt x="3468" y="1442"/>
                  </a:lnTo>
                  <a:lnTo>
                    <a:pt x="3492" y="1442"/>
                  </a:lnTo>
                  <a:lnTo>
                    <a:pt x="3492" y="1448"/>
                  </a:lnTo>
                  <a:lnTo>
                    <a:pt x="3501" y="1448"/>
                  </a:lnTo>
                  <a:lnTo>
                    <a:pt x="3501" y="1471"/>
                  </a:lnTo>
                  <a:lnTo>
                    <a:pt x="3528" y="1471"/>
                  </a:lnTo>
                  <a:lnTo>
                    <a:pt x="3528" y="1475"/>
                  </a:lnTo>
                  <a:lnTo>
                    <a:pt x="3575" y="1475"/>
                  </a:lnTo>
                  <a:lnTo>
                    <a:pt x="3575" y="1484"/>
                  </a:lnTo>
                  <a:lnTo>
                    <a:pt x="3588" y="1484"/>
                  </a:lnTo>
                  <a:lnTo>
                    <a:pt x="3588" y="1498"/>
                  </a:lnTo>
                  <a:lnTo>
                    <a:pt x="3658" y="1498"/>
                  </a:lnTo>
                  <a:lnTo>
                    <a:pt x="3658" y="1511"/>
                  </a:lnTo>
                  <a:lnTo>
                    <a:pt x="3696" y="1511"/>
                  </a:lnTo>
                  <a:lnTo>
                    <a:pt x="3696" y="1518"/>
                  </a:lnTo>
                  <a:lnTo>
                    <a:pt x="3714" y="1518"/>
                  </a:lnTo>
                  <a:lnTo>
                    <a:pt x="3714" y="1533"/>
                  </a:lnTo>
                  <a:lnTo>
                    <a:pt x="3729" y="1533"/>
                  </a:lnTo>
                  <a:lnTo>
                    <a:pt x="3729" y="1540"/>
                  </a:lnTo>
                  <a:lnTo>
                    <a:pt x="3763" y="1540"/>
                  </a:lnTo>
                  <a:lnTo>
                    <a:pt x="3763" y="1545"/>
                  </a:lnTo>
                  <a:lnTo>
                    <a:pt x="3770" y="1545"/>
                  </a:lnTo>
                  <a:lnTo>
                    <a:pt x="3770" y="1549"/>
                  </a:lnTo>
                  <a:lnTo>
                    <a:pt x="3776" y="1549"/>
                  </a:lnTo>
                  <a:lnTo>
                    <a:pt x="3776" y="1556"/>
                  </a:lnTo>
                  <a:lnTo>
                    <a:pt x="3812" y="1556"/>
                  </a:lnTo>
                  <a:lnTo>
                    <a:pt x="3812" y="1565"/>
                  </a:lnTo>
                  <a:lnTo>
                    <a:pt x="3823" y="1565"/>
                  </a:lnTo>
                  <a:lnTo>
                    <a:pt x="3823" y="1571"/>
                  </a:lnTo>
                  <a:lnTo>
                    <a:pt x="3859" y="1571"/>
                  </a:lnTo>
                  <a:lnTo>
                    <a:pt x="3859" y="1583"/>
                  </a:lnTo>
                  <a:lnTo>
                    <a:pt x="3884" y="1583"/>
                  </a:lnTo>
                  <a:lnTo>
                    <a:pt x="3884" y="1585"/>
                  </a:lnTo>
                  <a:lnTo>
                    <a:pt x="3919" y="1585"/>
                  </a:lnTo>
                  <a:lnTo>
                    <a:pt x="3919" y="1596"/>
                  </a:lnTo>
                  <a:lnTo>
                    <a:pt x="3960" y="1596"/>
                  </a:lnTo>
                  <a:lnTo>
                    <a:pt x="3960" y="1603"/>
                  </a:lnTo>
                  <a:lnTo>
                    <a:pt x="3971" y="1603"/>
                  </a:lnTo>
                  <a:lnTo>
                    <a:pt x="3971" y="1618"/>
                  </a:lnTo>
                  <a:lnTo>
                    <a:pt x="4000" y="1618"/>
                  </a:lnTo>
                  <a:lnTo>
                    <a:pt x="4000" y="1630"/>
                  </a:lnTo>
                  <a:lnTo>
                    <a:pt x="4031" y="1630"/>
                  </a:lnTo>
                  <a:lnTo>
                    <a:pt x="4031" y="1645"/>
                  </a:lnTo>
                  <a:lnTo>
                    <a:pt x="4051" y="1645"/>
                  </a:lnTo>
                  <a:lnTo>
                    <a:pt x="4051" y="1665"/>
                  </a:lnTo>
                  <a:lnTo>
                    <a:pt x="4080" y="1665"/>
                  </a:lnTo>
                  <a:lnTo>
                    <a:pt x="4080" y="1681"/>
                  </a:lnTo>
                  <a:lnTo>
                    <a:pt x="4121" y="1681"/>
                  </a:lnTo>
                  <a:lnTo>
                    <a:pt x="4121" y="1692"/>
                  </a:lnTo>
                  <a:lnTo>
                    <a:pt x="4226" y="1692"/>
                  </a:lnTo>
                  <a:lnTo>
                    <a:pt x="4226" y="1710"/>
                  </a:lnTo>
                  <a:lnTo>
                    <a:pt x="4259" y="1710"/>
                  </a:lnTo>
                  <a:lnTo>
                    <a:pt x="4259" y="1726"/>
                  </a:lnTo>
                  <a:lnTo>
                    <a:pt x="4279" y="1726"/>
                  </a:lnTo>
                  <a:lnTo>
                    <a:pt x="4279" y="1730"/>
                  </a:lnTo>
                  <a:lnTo>
                    <a:pt x="4306" y="1730"/>
                  </a:lnTo>
                  <a:lnTo>
                    <a:pt x="4306" y="1746"/>
                  </a:lnTo>
                  <a:lnTo>
                    <a:pt x="4335" y="1746"/>
                  </a:lnTo>
                  <a:lnTo>
                    <a:pt x="4335" y="1757"/>
                  </a:lnTo>
                  <a:lnTo>
                    <a:pt x="4434" y="1757"/>
                  </a:lnTo>
                  <a:lnTo>
                    <a:pt x="4434" y="1762"/>
                  </a:lnTo>
                  <a:lnTo>
                    <a:pt x="4483" y="1762"/>
                  </a:lnTo>
                  <a:lnTo>
                    <a:pt x="4483" y="1771"/>
                  </a:lnTo>
                  <a:lnTo>
                    <a:pt x="4541" y="1771"/>
                  </a:lnTo>
                  <a:lnTo>
                    <a:pt x="4541" y="1789"/>
                  </a:lnTo>
                  <a:lnTo>
                    <a:pt x="4574" y="1789"/>
                  </a:lnTo>
                  <a:lnTo>
                    <a:pt x="4574" y="1800"/>
                  </a:lnTo>
                  <a:lnTo>
                    <a:pt x="4615" y="1800"/>
                  </a:lnTo>
                  <a:lnTo>
                    <a:pt x="4615" y="1809"/>
                  </a:lnTo>
                  <a:lnTo>
                    <a:pt x="4811" y="1809"/>
                  </a:lnTo>
                  <a:lnTo>
                    <a:pt x="4811" y="1815"/>
                  </a:lnTo>
                  <a:lnTo>
                    <a:pt x="4825" y="1815"/>
                  </a:lnTo>
                  <a:lnTo>
                    <a:pt x="4825" y="1827"/>
                  </a:lnTo>
                  <a:lnTo>
                    <a:pt x="4903" y="1827"/>
                  </a:lnTo>
                  <a:lnTo>
                    <a:pt x="4903" y="1833"/>
                  </a:lnTo>
                  <a:lnTo>
                    <a:pt x="4990" y="1833"/>
                  </a:lnTo>
                  <a:lnTo>
                    <a:pt x="4990" y="1842"/>
                  </a:lnTo>
                  <a:lnTo>
                    <a:pt x="5004" y="1842"/>
                  </a:lnTo>
                  <a:lnTo>
                    <a:pt x="5004" y="1854"/>
                  </a:lnTo>
                  <a:lnTo>
                    <a:pt x="5138" y="1854"/>
                  </a:lnTo>
                  <a:lnTo>
                    <a:pt x="5138" y="1863"/>
                  </a:lnTo>
                  <a:lnTo>
                    <a:pt x="5413" y="1863"/>
                  </a:lnTo>
                  <a:lnTo>
                    <a:pt x="5413" y="1876"/>
                  </a:lnTo>
                  <a:lnTo>
                    <a:pt x="5429" y="1876"/>
                  </a:lnTo>
                  <a:lnTo>
                    <a:pt x="5429" y="1905"/>
                  </a:lnTo>
                  <a:lnTo>
                    <a:pt x="5522" y="1905"/>
                  </a:lnTo>
                  <a:lnTo>
                    <a:pt x="5522" y="1918"/>
                  </a:lnTo>
                  <a:lnTo>
                    <a:pt x="5529" y="1918"/>
                  </a:lnTo>
                  <a:lnTo>
                    <a:pt x="5529" y="1936"/>
                  </a:lnTo>
                  <a:lnTo>
                    <a:pt x="6139" y="1936"/>
                  </a:lnTo>
                </a:path>
              </a:pathLst>
            </a:custGeom>
            <a:noFill/>
            <a:ln w="38100" cap="flat">
              <a:solidFill>
                <a:srgbClr val="3F9F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ＭＳ Ｐゴシック" panose="020B0600070205080204" pitchFamily="50" charset="-128"/>
                <a:cs typeface="+mn-cs"/>
              </a:endParaRPr>
            </a:p>
          </p:txBody>
        </p:sp>
        <p:grpSp>
          <p:nvGrpSpPr>
            <p:cNvPr id="422" name="Groupe 421"/>
            <p:cNvGrpSpPr/>
            <p:nvPr/>
          </p:nvGrpSpPr>
          <p:grpSpPr>
            <a:xfrm>
              <a:off x="9442431" y="3883399"/>
              <a:ext cx="1009449" cy="269429"/>
              <a:chOff x="9442431" y="3883399"/>
              <a:chExt cx="1009449" cy="269429"/>
            </a:xfrm>
          </p:grpSpPr>
          <p:sp>
            <p:nvSpPr>
              <p:cNvPr id="205" name="Line 95">
                <a:extLst>
                  <a:ext uri="{FF2B5EF4-FFF2-40B4-BE49-F238E27FC236}">
                    <a16:creationId xmlns:a16="http://schemas.microsoft.com/office/drawing/2014/main" id="{057D979E-0FA1-6B49-A4A9-299412ACF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51880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06" name="Line 96">
                <a:extLst>
                  <a:ext uri="{FF2B5EF4-FFF2-40B4-BE49-F238E27FC236}">
                    <a16:creationId xmlns:a16="http://schemas.microsoft.com/office/drawing/2014/main" id="{3ADBD33C-910E-C04F-A8C4-BA9D9C602C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00371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07" name="Line 97">
                <a:extLst>
                  <a:ext uri="{FF2B5EF4-FFF2-40B4-BE49-F238E27FC236}">
                    <a16:creationId xmlns:a16="http://schemas.microsoft.com/office/drawing/2014/main" id="{074ED916-4887-0845-BB32-3F02E4A9E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8531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08" name="Line 98">
                <a:extLst>
                  <a:ext uri="{FF2B5EF4-FFF2-40B4-BE49-F238E27FC236}">
                    <a16:creationId xmlns:a16="http://schemas.microsoft.com/office/drawing/2014/main" id="{37184DE3-FE56-1A45-B3E6-7D3361548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13340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09" name="Line 99">
                <a:extLst>
                  <a:ext uri="{FF2B5EF4-FFF2-40B4-BE49-F238E27FC236}">
                    <a16:creationId xmlns:a16="http://schemas.microsoft.com/office/drawing/2014/main" id="{729C6A41-725E-3347-A82C-E356E8718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01499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0" name="Line 100">
                <a:extLst>
                  <a:ext uri="{FF2B5EF4-FFF2-40B4-BE49-F238E27FC236}">
                    <a16:creationId xmlns:a16="http://schemas.microsoft.com/office/drawing/2014/main" id="{0AB829CE-E4F9-5048-93A3-AF4FBBA1D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53543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1" name="Line 101">
                <a:extLst>
                  <a:ext uri="{FF2B5EF4-FFF2-40B4-BE49-F238E27FC236}">
                    <a16:creationId xmlns:a16="http://schemas.microsoft.com/office/drawing/2014/main" id="{9814547C-AE86-134B-90E5-C81BAE964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25715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2" name="Line 102">
                <a:extLst>
                  <a:ext uri="{FF2B5EF4-FFF2-40B4-BE49-F238E27FC236}">
                    <a16:creationId xmlns:a16="http://schemas.microsoft.com/office/drawing/2014/main" id="{91F22129-29AB-0945-9127-1B82F2337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00849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3" name="Line 103">
                <a:extLst>
                  <a:ext uri="{FF2B5EF4-FFF2-40B4-BE49-F238E27FC236}">
                    <a16:creationId xmlns:a16="http://schemas.microsoft.com/office/drawing/2014/main" id="{8323D215-CC61-DE48-BAD0-2D3C7009F5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158222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4" name="Line 104">
                <a:extLst>
                  <a:ext uri="{FF2B5EF4-FFF2-40B4-BE49-F238E27FC236}">
                    <a16:creationId xmlns:a16="http://schemas.microsoft.com/office/drawing/2014/main" id="{7E35B46A-6478-A64C-8A3E-3842175964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154078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5" name="Line 105">
                <a:extLst>
                  <a:ext uri="{FF2B5EF4-FFF2-40B4-BE49-F238E27FC236}">
                    <a16:creationId xmlns:a16="http://schemas.microsoft.com/office/drawing/2014/main" id="{D5C9C346-3ABD-6947-A877-0A018F87F5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102569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6" name="Line 106">
                <a:extLst>
                  <a:ext uri="{FF2B5EF4-FFF2-40B4-BE49-F238E27FC236}">
                    <a16:creationId xmlns:a16="http://schemas.microsoft.com/office/drawing/2014/main" id="{439C2B00-660A-4A49-9166-D2D24D69EB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90728" y="405535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7" name="Line 107">
                <a:extLst>
                  <a:ext uri="{FF2B5EF4-FFF2-40B4-BE49-F238E27FC236}">
                    <a16:creationId xmlns:a16="http://schemas.microsoft.com/office/drawing/2014/main" id="{FB57D3CA-AB8B-3B44-8EA7-C9192BBDD8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78887" y="402557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8" name="Line 108">
                <a:extLst>
                  <a:ext uri="{FF2B5EF4-FFF2-40B4-BE49-F238E27FC236}">
                    <a16:creationId xmlns:a16="http://schemas.microsoft.com/office/drawing/2014/main" id="{D9CB8DB2-6EB3-914B-B1E5-B167DC23B1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62902" y="402557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19" name="Line 109">
                <a:extLst>
                  <a:ext uri="{FF2B5EF4-FFF2-40B4-BE49-F238E27FC236}">
                    <a16:creationId xmlns:a16="http://schemas.microsoft.com/office/drawing/2014/main" id="{084461CA-765F-664F-A66A-C6DB2D97C1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46916" y="4025576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0" name="Line 110">
                <a:extLst>
                  <a:ext uri="{FF2B5EF4-FFF2-40B4-BE49-F238E27FC236}">
                    <a16:creationId xmlns:a16="http://schemas.microsoft.com/office/drawing/2014/main" id="{965BE99B-2E87-7F43-A0EC-4ACB4DD19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31523" y="399771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1" name="Line 111">
                <a:extLst>
                  <a:ext uri="{FF2B5EF4-FFF2-40B4-BE49-F238E27FC236}">
                    <a16:creationId xmlns:a16="http://schemas.microsoft.com/office/drawing/2014/main" id="{641F0F14-56CC-5148-A657-A1061CFD12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24418" y="399771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2" name="Line 112">
                <a:extLst>
                  <a:ext uri="{FF2B5EF4-FFF2-40B4-BE49-F238E27FC236}">
                    <a16:creationId xmlns:a16="http://schemas.microsoft.com/office/drawing/2014/main" id="{16FC0B7D-6CD4-7840-91E4-5A8AD582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15537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3" name="Line 113">
                <a:extLst>
                  <a:ext uri="{FF2B5EF4-FFF2-40B4-BE49-F238E27FC236}">
                    <a16:creationId xmlns:a16="http://schemas.microsoft.com/office/drawing/2014/main" id="{780C5FCE-EC8B-4B40-A9C7-95AD6AAB3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99552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4" name="Line 114">
                <a:extLst>
                  <a:ext uri="{FF2B5EF4-FFF2-40B4-BE49-F238E27FC236}">
                    <a16:creationId xmlns:a16="http://schemas.microsoft.com/office/drawing/2014/main" id="{AAAC560C-D85F-A74A-BCD1-0630730937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91264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5" name="Line 115">
                <a:extLst>
                  <a:ext uri="{FF2B5EF4-FFF2-40B4-BE49-F238E27FC236}">
                    <a16:creationId xmlns:a16="http://schemas.microsoft.com/office/drawing/2014/main" id="{9E21E7F9-C623-7D43-A5AB-8CA9253FDA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82382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6" name="Line 116">
                <a:extLst>
                  <a:ext uri="{FF2B5EF4-FFF2-40B4-BE49-F238E27FC236}">
                    <a16:creationId xmlns:a16="http://schemas.microsoft.com/office/drawing/2014/main" id="{E0E40D9B-51D0-7447-B354-2315C451E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71726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7" name="Line 117">
                <a:extLst>
                  <a:ext uri="{FF2B5EF4-FFF2-40B4-BE49-F238E27FC236}">
                    <a16:creationId xmlns:a16="http://schemas.microsoft.com/office/drawing/2014/main" id="{02068D81-8E06-0B46-BC04-8D64D5EADA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67581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8" name="Line 118">
                <a:extLst>
                  <a:ext uri="{FF2B5EF4-FFF2-40B4-BE49-F238E27FC236}">
                    <a16:creationId xmlns:a16="http://schemas.microsoft.com/office/drawing/2014/main" id="{673DA4F8-0120-9E44-BF3A-8D5F1AEC3F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59885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29" name="Line 119">
                <a:extLst>
                  <a:ext uri="{FF2B5EF4-FFF2-40B4-BE49-F238E27FC236}">
                    <a16:creationId xmlns:a16="http://schemas.microsoft.com/office/drawing/2014/main" id="{DB5E10F5-2729-F14A-BAAF-8AB4E99D89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54556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0" name="Line 120">
                <a:extLst>
                  <a:ext uri="{FF2B5EF4-FFF2-40B4-BE49-F238E27FC236}">
                    <a16:creationId xmlns:a16="http://schemas.microsoft.com/office/drawing/2014/main" id="{F5453351-18BE-B94C-BB5D-5BE74B384E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20217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1" name="Line 121">
                <a:extLst>
                  <a:ext uri="{FF2B5EF4-FFF2-40B4-BE49-F238E27FC236}">
                    <a16:creationId xmlns:a16="http://schemas.microsoft.com/office/drawing/2014/main" id="{DBC881DB-9304-7447-B8F9-870C83CD6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91207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2" name="Line 122">
                <a:extLst>
                  <a:ext uri="{FF2B5EF4-FFF2-40B4-BE49-F238E27FC236}">
                    <a16:creationId xmlns:a16="http://schemas.microsoft.com/office/drawing/2014/main" id="{252988A7-820C-D342-BA45-12B3A79C4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60420" y="398234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3" name="Line 123">
                <a:extLst>
                  <a:ext uri="{FF2B5EF4-FFF2-40B4-BE49-F238E27FC236}">
                    <a16:creationId xmlns:a16="http://schemas.microsoft.com/office/drawing/2014/main" id="{B6D8C7E6-86C9-844C-A673-9D7A56DC1E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50947" y="3973701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4" name="Line 124">
                <a:extLst>
                  <a:ext uri="{FF2B5EF4-FFF2-40B4-BE49-F238E27FC236}">
                    <a16:creationId xmlns:a16="http://schemas.microsoft.com/office/drawing/2014/main" id="{2FBE6B89-D1C6-4F45-8DF7-05FFD5A59E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31409" y="3973701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5" name="Line 125">
                <a:extLst>
                  <a:ext uri="{FF2B5EF4-FFF2-40B4-BE49-F238E27FC236}">
                    <a16:creationId xmlns:a16="http://schemas.microsoft.com/office/drawing/2014/main" id="{64D9A6DE-2136-234B-9FA5-0973D2BF6E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95886" y="3973701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6" name="Line 126">
                <a:extLst>
                  <a:ext uri="{FF2B5EF4-FFF2-40B4-BE49-F238E27FC236}">
                    <a16:creationId xmlns:a16="http://schemas.microsoft.com/office/drawing/2014/main" id="{0E2BEFB0-BD29-4A4A-AA86-340B6F4308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79900" y="3963134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7" name="Line 127">
                <a:extLst>
                  <a:ext uri="{FF2B5EF4-FFF2-40B4-BE49-F238E27FC236}">
                    <a16:creationId xmlns:a16="http://schemas.microsoft.com/office/drawing/2014/main" id="{3265A040-C163-384F-B102-1CE5F4F63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71612" y="395448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8" name="Line 128">
                <a:extLst>
                  <a:ext uri="{FF2B5EF4-FFF2-40B4-BE49-F238E27FC236}">
                    <a16:creationId xmlns:a16="http://schemas.microsoft.com/office/drawing/2014/main" id="{6CA5BB27-844E-D048-8721-D09A7B27B8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41417" y="395448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39" name="Line 129">
                <a:extLst>
                  <a:ext uri="{FF2B5EF4-FFF2-40B4-BE49-F238E27FC236}">
                    <a16:creationId xmlns:a16="http://schemas.microsoft.com/office/drawing/2014/main" id="{ECFAFE36-FAC2-434E-9F9E-54C94B3561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8392" y="395448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0" name="Line 130">
                <a:extLst>
                  <a:ext uri="{FF2B5EF4-FFF2-40B4-BE49-F238E27FC236}">
                    <a16:creationId xmlns:a16="http://schemas.microsoft.com/office/drawing/2014/main" id="{774F1C3A-C0AA-164A-B807-05A5AA472A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4247" y="395448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1" name="Line 131">
                <a:extLst>
                  <a:ext uri="{FF2B5EF4-FFF2-40B4-BE49-F238E27FC236}">
                    <a16:creationId xmlns:a16="http://schemas.microsoft.com/office/drawing/2014/main" id="{5DD8BF6E-D91C-8741-8145-847A496E28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0103" y="395448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2" name="Line 132">
                <a:extLst>
                  <a:ext uri="{FF2B5EF4-FFF2-40B4-BE49-F238E27FC236}">
                    <a16:creationId xmlns:a16="http://schemas.microsoft.com/office/drawing/2014/main" id="{A0091D9E-8258-B343-93FB-6F32C7B54E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13591" y="394776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3" name="Line 133">
                <a:extLst>
                  <a:ext uri="{FF2B5EF4-FFF2-40B4-BE49-F238E27FC236}">
                    <a16:creationId xmlns:a16="http://schemas.microsoft.com/office/drawing/2014/main" id="{9E8FD70F-0069-F04E-BE71-63501B0509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01750" y="394776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4" name="Line 134">
                <a:extLst>
                  <a:ext uri="{FF2B5EF4-FFF2-40B4-BE49-F238E27FC236}">
                    <a16:creationId xmlns:a16="http://schemas.microsoft.com/office/drawing/2014/main" id="{7D117B24-F01A-DA48-A7E2-79C8A477F0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2277" y="394776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5" name="Line 135">
                <a:extLst>
                  <a:ext uri="{FF2B5EF4-FFF2-40B4-BE49-F238E27FC236}">
                    <a16:creationId xmlns:a16="http://schemas.microsoft.com/office/drawing/2014/main" id="{DC0FD398-8FAF-AA48-8D0C-0638E0AF9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84580" y="394776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6" name="Line 136">
                <a:extLst>
                  <a:ext uri="{FF2B5EF4-FFF2-40B4-BE49-F238E27FC236}">
                    <a16:creationId xmlns:a16="http://schemas.microsoft.com/office/drawing/2014/main" id="{2ABDD1BF-2B9A-964F-B7A1-1928F20A3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65634" y="393335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7" name="Line 137">
                <a:extLst>
                  <a:ext uri="{FF2B5EF4-FFF2-40B4-BE49-F238E27FC236}">
                    <a16:creationId xmlns:a16="http://schemas.microsoft.com/office/drawing/2014/main" id="{43C71471-6641-C343-A7E4-3F5DE4741A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60898" y="393335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8" name="Line 138">
                <a:extLst>
                  <a:ext uri="{FF2B5EF4-FFF2-40B4-BE49-F238E27FC236}">
                    <a16:creationId xmlns:a16="http://schemas.microsoft.com/office/drawing/2014/main" id="{A40EBD45-8C44-134B-8F98-F2A9B76AA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52609" y="393335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49" name="Line 139">
                <a:extLst>
                  <a:ext uri="{FF2B5EF4-FFF2-40B4-BE49-F238E27FC236}">
                    <a16:creationId xmlns:a16="http://schemas.microsoft.com/office/drawing/2014/main" id="{5A7FCB02-D1B7-BE49-A937-DDF03D3F23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50241" y="393335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0" name="Line 140">
                <a:extLst>
                  <a:ext uri="{FF2B5EF4-FFF2-40B4-BE49-F238E27FC236}">
                    <a16:creationId xmlns:a16="http://schemas.microsoft.com/office/drawing/2014/main" id="{8D87F03E-E51C-314F-BF5D-28548FF93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37809" y="393335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1" name="Line 141">
                <a:extLst>
                  <a:ext uri="{FF2B5EF4-FFF2-40B4-BE49-F238E27FC236}">
                    <a16:creationId xmlns:a16="http://schemas.microsoft.com/office/drawing/2014/main" id="{0ACBAB0B-F547-FD4F-A09F-DD6D6739F9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28928" y="393335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2" name="Line 142">
                <a:extLst>
                  <a:ext uri="{FF2B5EF4-FFF2-40B4-BE49-F238E27FC236}">
                    <a16:creationId xmlns:a16="http://schemas.microsoft.com/office/drawing/2014/main" id="{D5D4A0C4-A554-1A42-9D8C-866FBB3B9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94588" y="393335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3" name="Line 143">
                <a:extLst>
                  <a:ext uri="{FF2B5EF4-FFF2-40B4-BE49-F238E27FC236}">
                    <a16:creationId xmlns:a16="http://schemas.microsoft.com/office/drawing/2014/main" id="{18DCE27B-78F0-A146-A9BB-7FCDDA5E4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70314" y="393335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4" name="Line 144">
                <a:extLst>
                  <a:ext uri="{FF2B5EF4-FFF2-40B4-BE49-F238E27FC236}">
                    <a16:creationId xmlns:a16="http://schemas.microsoft.com/office/drawing/2014/main" id="{9A188D5D-462F-DA4A-B71D-3CD1D5F5F7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61433" y="393335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5" name="Line 145">
                <a:extLst>
                  <a:ext uri="{FF2B5EF4-FFF2-40B4-BE49-F238E27FC236}">
                    <a16:creationId xmlns:a16="http://schemas.microsoft.com/office/drawing/2014/main" id="{B08CAEC8-4955-DC44-B3D4-EEB4BFE0E9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41303" y="392470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6" name="Line 146">
                <a:extLst>
                  <a:ext uri="{FF2B5EF4-FFF2-40B4-BE49-F238E27FC236}">
                    <a16:creationId xmlns:a16="http://schemas.microsoft.com/office/drawing/2014/main" id="{5ADC6E3D-A9BA-F941-A533-4614B38AF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33607" y="392470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7" name="Line 147">
                <a:extLst>
                  <a:ext uri="{FF2B5EF4-FFF2-40B4-BE49-F238E27FC236}">
                    <a16:creationId xmlns:a16="http://schemas.microsoft.com/office/drawing/2014/main" id="{D8CA6310-9219-1D45-A5F3-D4E8727F21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27094" y="3924707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8" name="Line 148">
                <a:extLst>
                  <a:ext uri="{FF2B5EF4-FFF2-40B4-BE49-F238E27FC236}">
                    <a16:creationId xmlns:a16="http://schemas.microsoft.com/office/drawing/2014/main" id="{8FBCD745-84D0-314D-95C6-58FD71A4C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17621" y="3911259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59" name="Line 149">
                <a:extLst>
                  <a:ext uri="{FF2B5EF4-FFF2-40B4-BE49-F238E27FC236}">
                    <a16:creationId xmlns:a16="http://schemas.microsoft.com/office/drawing/2014/main" id="{29388F11-B5E4-7D42-B4A7-1EBE567EBB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13477" y="3911259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60" name="Line 150">
                <a:extLst>
                  <a:ext uri="{FF2B5EF4-FFF2-40B4-BE49-F238E27FC236}">
                    <a16:creationId xmlns:a16="http://schemas.microsoft.com/office/drawing/2014/main" id="{CE8EF4A5-F00C-7844-8E31-7852CD203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5780" y="3895888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61" name="Line 151">
                <a:extLst>
                  <a:ext uri="{FF2B5EF4-FFF2-40B4-BE49-F238E27FC236}">
                    <a16:creationId xmlns:a16="http://schemas.microsoft.com/office/drawing/2014/main" id="{C453FFFE-6E9F-414B-8128-1EAC158E91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93940" y="3895888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62" name="Line 152">
                <a:extLst>
                  <a:ext uri="{FF2B5EF4-FFF2-40B4-BE49-F238E27FC236}">
                    <a16:creationId xmlns:a16="http://schemas.microsoft.com/office/drawing/2014/main" id="{0DAFE93A-B839-834A-B5E7-A5CD47B05A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71441" y="388820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63" name="Line 153">
                <a:extLst>
                  <a:ext uri="{FF2B5EF4-FFF2-40B4-BE49-F238E27FC236}">
                    <a16:creationId xmlns:a16="http://schemas.microsoft.com/office/drawing/2014/main" id="{75AD03CF-7FDA-9F44-86AB-D968FD52B0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9600" y="388820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64" name="Line 154">
                <a:extLst>
                  <a:ext uri="{FF2B5EF4-FFF2-40B4-BE49-F238E27FC236}">
                    <a16:creationId xmlns:a16="http://schemas.microsoft.com/office/drawing/2014/main" id="{9AE2E22E-DAEC-E540-A2BE-714BEF29DF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0128" y="388820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65" name="Line 155">
                <a:extLst>
                  <a:ext uri="{FF2B5EF4-FFF2-40B4-BE49-F238E27FC236}">
                    <a16:creationId xmlns:a16="http://schemas.microsoft.com/office/drawing/2014/main" id="{BD9808E0-7A7E-F04B-BCE2-3D8E76A698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42431" y="3883399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</p:grpSp>
        <p:grpSp>
          <p:nvGrpSpPr>
            <p:cNvPr id="420" name="Groupe 419"/>
            <p:cNvGrpSpPr/>
            <p:nvPr/>
          </p:nvGrpSpPr>
          <p:grpSpPr>
            <a:xfrm>
              <a:off x="7502867" y="2541761"/>
              <a:ext cx="595605" cy="587401"/>
              <a:chOff x="7502867" y="2541761"/>
              <a:chExt cx="595605" cy="587401"/>
            </a:xfrm>
          </p:grpSpPr>
          <p:sp>
            <p:nvSpPr>
              <p:cNvPr id="266" name="Line 156">
                <a:extLst>
                  <a:ext uri="{FF2B5EF4-FFF2-40B4-BE49-F238E27FC236}">
                    <a16:creationId xmlns:a16="http://schemas.microsoft.com/office/drawing/2014/main" id="{E323BFF6-8D67-8646-8A5A-672AC93F19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98472" y="3031690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67" name="Line 157">
                <a:extLst>
                  <a:ext uri="{FF2B5EF4-FFF2-40B4-BE49-F238E27FC236}">
                    <a16:creationId xmlns:a16="http://schemas.microsoft.com/office/drawing/2014/main" id="{92FD7C73-1E62-FE45-8EEE-8F70BA965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29145" y="2857813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68" name="Line 158">
                <a:extLst>
                  <a:ext uri="{FF2B5EF4-FFF2-40B4-BE49-F238E27FC236}">
                    <a16:creationId xmlns:a16="http://schemas.microsoft.com/office/drawing/2014/main" id="{DC02A6F5-7E6A-B540-A26A-9B2175A63F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70475" y="2767512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69" name="Line 159">
                <a:extLst>
                  <a:ext uri="{FF2B5EF4-FFF2-40B4-BE49-F238E27FC236}">
                    <a16:creationId xmlns:a16="http://schemas.microsoft.com/office/drawing/2014/main" id="{E89BBAE4-016B-2346-BC5F-68A6D79FAD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11155" y="2556171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270" name="Line 160">
                <a:extLst>
                  <a:ext uri="{FF2B5EF4-FFF2-40B4-BE49-F238E27FC236}">
                    <a16:creationId xmlns:a16="http://schemas.microsoft.com/office/drawing/2014/main" id="{E41E9BF3-DEA5-2248-B38E-2895515CB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02867" y="2541761"/>
                <a:ext cx="0" cy="97472"/>
              </a:xfrm>
              <a:prstGeom prst="line">
                <a:avLst/>
              </a:prstGeom>
              <a:noFill/>
              <a:ln w="19050" cap="flat">
                <a:solidFill>
                  <a:srgbClr val="3F9F7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ＭＳ Ｐゴシック" panose="020B0600070205080204" pitchFamily="50" charset="-128"/>
                  <a:cs typeface="+mn-cs"/>
                </a:endParaRPr>
              </a:p>
            </p:txBody>
          </p:sp>
        </p:grpSp>
      </p:grpSp>
      <p:graphicFrame>
        <p:nvGraphicFramePr>
          <p:cNvPr id="395" name="表 227">
            <a:extLst>
              <a:ext uri="{FF2B5EF4-FFF2-40B4-BE49-F238E27FC236}">
                <a16:creationId xmlns:a16="http://schemas.microsoft.com/office/drawing/2014/main" id="{74954689-BD6E-A34A-8F94-19F529B20F70}"/>
              </a:ext>
            </a:extLst>
          </p:cNvPr>
          <p:cNvGraphicFramePr>
            <a:graphicFrameLocks noGrp="1"/>
          </p:cNvGraphicFramePr>
          <p:nvPr/>
        </p:nvGraphicFramePr>
        <p:xfrm>
          <a:off x="3111492" y="2286374"/>
          <a:ext cx="2813630" cy="448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13630">
                  <a:extLst>
                    <a:ext uri="{9D8B030D-6E8A-4147-A177-3AD203B41FA5}">
                      <a16:colId xmlns:a16="http://schemas.microsoft.com/office/drawing/2014/main" val="852339472"/>
                    </a:ext>
                  </a:extLst>
                </a:gridCol>
              </a:tblGrid>
              <a:tr h="335633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</a:rPr>
                        <a:t>HR: </a:t>
                      </a:r>
                      <a:r>
                        <a:rPr kumimoji="1" lang="it-IT" altLang="ja-JP" sz="1400" b="1" dirty="0">
                          <a:solidFill>
                            <a:schemeClr val="tx1"/>
                          </a:solidFill>
                        </a:rPr>
                        <a:t>0.82 (</a:t>
                      </a:r>
                      <a:r>
                        <a:rPr kumimoji="1" lang="it-IT" altLang="ja-JP" sz="1400" b="0" dirty="0">
                          <a:solidFill>
                            <a:schemeClr val="tx1"/>
                          </a:solidFill>
                        </a:rPr>
                        <a:t>95.798</a:t>
                      </a:r>
                      <a:r>
                        <a:rPr kumimoji="1" lang="it-IT" altLang="ja-JP" sz="1100" b="0" dirty="0">
                          <a:solidFill>
                            <a:schemeClr val="tx1"/>
                          </a:solidFill>
                        </a:rPr>
                        <a:t>%</a:t>
                      </a:r>
                      <a:r>
                        <a:rPr kumimoji="1" lang="it-IT" altLang="ja-JP" sz="1400" b="0" dirty="0">
                          <a:solidFill>
                            <a:schemeClr val="tx1"/>
                          </a:solidFill>
                        </a:rPr>
                        <a:t> CI </a:t>
                      </a:r>
                      <a:r>
                        <a:rPr kumimoji="1" lang="it-IT" altLang="ja-JP" sz="1400" b="1" dirty="0">
                          <a:solidFill>
                            <a:schemeClr val="tx1"/>
                          </a:solidFill>
                        </a:rPr>
                        <a:t>0.68-0.99); </a:t>
                      </a:r>
                      <a:br>
                        <a:rPr kumimoji="1" lang="it-IT" altLang="ja-JP" sz="1400" b="1">
                          <a:solidFill>
                            <a:schemeClr val="tx1"/>
                          </a:solidFill>
                        </a:rPr>
                      </a:br>
                      <a:r>
                        <a:rPr kumimoji="1" lang="it-IT" altLang="ja-JP" sz="1400" b="1" i="1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kumimoji="1" lang="it-IT" altLang="ja-JP" sz="1400" b="1">
                          <a:solidFill>
                            <a:schemeClr val="tx1"/>
                          </a:solidFill>
                        </a:rPr>
                        <a:t>=0.031 </a:t>
                      </a:r>
                      <a:r>
                        <a:rPr kumimoji="1" lang="it-IT" altLang="ja-JP" sz="1400" b="1" dirty="0">
                          <a:solidFill>
                            <a:schemeClr val="tx1"/>
                          </a:solidFill>
                        </a:rPr>
                        <a:t>(&lt;0.04202)</a:t>
                      </a:r>
                      <a:endParaRPr kumimoji="1" lang="en-US" altLang="ja-JP" sz="1400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36000" marT="18000" marB="360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740304"/>
                  </a:ext>
                </a:extLst>
              </a:tr>
            </a:tbl>
          </a:graphicData>
        </a:graphic>
      </p:graphicFrame>
      <p:sp>
        <p:nvSpPr>
          <p:cNvPr id="396" name="Rectangle 395">
            <a:extLst>
              <a:ext uri="{FF2B5EF4-FFF2-40B4-BE49-F238E27FC236}">
                <a16:creationId xmlns:a16="http://schemas.microsoft.com/office/drawing/2014/main" id="{BFEE1074-A0B2-A648-9439-C160BB03EF55}"/>
              </a:ext>
            </a:extLst>
          </p:cNvPr>
          <p:cNvSpPr/>
          <p:nvPr/>
        </p:nvSpPr>
        <p:spPr>
          <a:xfrm>
            <a:off x="3111492" y="2793721"/>
            <a:ext cx="2204450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mSG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37.9 vs. 34.3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mois</a:t>
            </a:r>
            <a:endParaRPr kumimoji="0" lang="fr-FR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407" name="Tableau 406"/>
          <p:cNvGraphicFramePr>
            <a:graphicFrameLocks noGrp="1"/>
          </p:cNvGraphicFramePr>
          <p:nvPr/>
        </p:nvGraphicFramePr>
        <p:xfrm>
          <a:off x="1120419" y="4822500"/>
          <a:ext cx="4492488" cy="5887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15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156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15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156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6156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5346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281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0306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35388">
                <a:tc gridSpan="8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69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312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276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213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166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129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68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5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669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292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266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212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136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96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40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5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408" name="Connecteur droit 407"/>
          <p:cNvCxnSpPr/>
          <p:nvPr/>
        </p:nvCxnSpPr>
        <p:spPr>
          <a:xfrm>
            <a:off x="1956909" y="4949205"/>
            <a:ext cx="3470497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411" name="Tableau 410"/>
          <p:cNvGraphicFramePr>
            <a:graphicFrameLocks noGrp="1"/>
          </p:cNvGraphicFramePr>
          <p:nvPr/>
        </p:nvGraphicFramePr>
        <p:xfrm>
          <a:off x="6849521" y="4822500"/>
          <a:ext cx="4492488" cy="5887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15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156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15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156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6156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5346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281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0306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35388">
                <a:tc gridSpan="8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69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400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338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253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199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150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80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6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669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402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348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265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166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119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54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5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3F9F71"/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rgbClr val="3F9F7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412" name="Connecteur droit 411"/>
          <p:cNvCxnSpPr/>
          <p:nvPr/>
        </p:nvCxnSpPr>
        <p:spPr>
          <a:xfrm>
            <a:off x="7686011" y="4949205"/>
            <a:ext cx="3470497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5" name="Text Box 4"/>
          <p:cNvSpPr txBox="1">
            <a:spLocks noChangeArrowheads="1"/>
          </p:cNvSpPr>
          <p:nvPr/>
        </p:nvSpPr>
        <p:spPr bwMode="auto">
          <a:xfrm rot="16200000">
            <a:off x="5389802" y="3055722"/>
            <a:ext cx="221856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Survie Globale (%)</a:t>
            </a:r>
          </a:p>
        </p:txBody>
      </p:sp>
      <p:sp>
        <p:nvSpPr>
          <p:cNvPr id="424" name="Rectangle 423"/>
          <p:cNvSpPr/>
          <p:nvPr/>
        </p:nvSpPr>
        <p:spPr>
          <a:xfrm>
            <a:off x="700257" y="1623634"/>
            <a:ext cx="5184000" cy="3883788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" name="ZoneTexte 424">
            <a:extLst>
              <a:ext uri="{FF2B5EF4-FFF2-40B4-BE49-F238E27FC236}">
                <a16:creationId xmlns:a16="http://schemas.microsoft.com/office/drawing/2014/main" id="{45C36EC3-38D4-B847-A682-61F5B2FF3FA9}"/>
              </a:ext>
            </a:extLst>
          </p:cNvPr>
          <p:cNvSpPr txBox="1"/>
          <p:nvPr/>
        </p:nvSpPr>
        <p:spPr>
          <a:xfrm>
            <a:off x="2335906" y="1432792"/>
            <a:ext cx="1912703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SG côlon gauche </a:t>
            </a:r>
          </a:p>
        </p:txBody>
      </p:sp>
      <p:sp>
        <p:nvSpPr>
          <p:cNvPr id="426" name="Rectangle 425"/>
          <p:cNvSpPr/>
          <p:nvPr/>
        </p:nvSpPr>
        <p:spPr>
          <a:xfrm>
            <a:off x="6251983" y="1623634"/>
            <a:ext cx="5184000" cy="3883788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7" name="ZoneTexte 426">
            <a:extLst>
              <a:ext uri="{FF2B5EF4-FFF2-40B4-BE49-F238E27FC236}">
                <a16:creationId xmlns:a16="http://schemas.microsoft.com/office/drawing/2014/main" id="{45C36EC3-38D4-B847-A682-61F5B2FF3FA9}"/>
              </a:ext>
            </a:extLst>
          </p:cNvPr>
          <p:cNvSpPr txBox="1"/>
          <p:nvPr/>
        </p:nvSpPr>
        <p:spPr>
          <a:xfrm>
            <a:off x="7557779" y="1432792"/>
            <a:ext cx="269852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SG population globale</a:t>
            </a:r>
          </a:p>
        </p:txBody>
      </p:sp>
      <p:graphicFrame>
        <p:nvGraphicFramePr>
          <p:cNvPr id="429" name="表 227">
            <a:extLst>
              <a:ext uri="{FF2B5EF4-FFF2-40B4-BE49-F238E27FC236}">
                <a16:creationId xmlns:a16="http://schemas.microsoft.com/office/drawing/2014/main" id="{74954689-BD6E-A34A-8F94-19F529B20F70}"/>
              </a:ext>
            </a:extLst>
          </p:cNvPr>
          <p:cNvGraphicFramePr>
            <a:graphicFrameLocks noGrp="1"/>
          </p:cNvGraphicFramePr>
          <p:nvPr/>
        </p:nvGraphicFramePr>
        <p:xfrm>
          <a:off x="8903050" y="2286374"/>
          <a:ext cx="2813630" cy="448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13630">
                  <a:extLst>
                    <a:ext uri="{9D8B030D-6E8A-4147-A177-3AD203B41FA5}">
                      <a16:colId xmlns:a16="http://schemas.microsoft.com/office/drawing/2014/main" val="852339472"/>
                    </a:ext>
                  </a:extLst>
                </a:gridCol>
              </a:tblGrid>
              <a:tr h="335633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</a:rPr>
                        <a:t>HR</a:t>
                      </a:r>
                      <a:r>
                        <a:rPr kumimoji="1" lang="en-US" altLang="ja-JP" sz="1400" b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it-IT" altLang="ja-JP" sz="1400" b="1">
                          <a:solidFill>
                            <a:schemeClr val="tx1"/>
                          </a:solidFill>
                        </a:rPr>
                        <a:t>0.84 (</a:t>
                      </a:r>
                      <a:r>
                        <a:rPr kumimoji="1" lang="it-IT" altLang="ja-JP" sz="1400" b="0">
                          <a:solidFill>
                            <a:schemeClr val="tx1"/>
                          </a:solidFill>
                        </a:rPr>
                        <a:t>95</a:t>
                      </a:r>
                      <a:r>
                        <a:rPr kumimoji="1" lang="it-IT" altLang="ja-JP" sz="1100" b="0">
                          <a:solidFill>
                            <a:schemeClr val="tx1"/>
                          </a:solidFill>
                        </a:rPr>
                        <a:t>%</a:t>
                      </a:r>
                      <a:r>
                        <a:rPr kumimoji="1" lang="it-IT" altLang="ja-JP" sz="1400" b="0">
                          <a:solidFill>
                            <a:schemeClr val="tx1"/>
                          </a:solidFill>
                        </a:rPr>
                        <a:t> CI </a:t>
                      </a:r>
                      <a:r>
                        <a:rPr kumimoji="1" lang="it-IT" altLang="ja-JP" sz="1400" b="1">
                          <a:solidFill>
                            <a:schemeClr val="tx1"/>
                          </a:solidFill>
                        </a:rPr>
                        <a:t>0.72-0.98); </a:t>
                      </a:r>
                      <a:br>
                        <a:rPr kumimoji="1" lang="it-IT" altLang="ja-JP" sz="1400" b="1">
                          <a:solidFill>
                            <a:schemeClr val="tx1"/>
                          </a:solidFill>
                        </a:rPr>
                      </a:br>
                      <a:r>
                        <a:rPr kumimoji="1" lang="it-IT" altLang="ja-JP" sz="1400" b="1" i="1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kumimoji="1" lang="it-IT" altLang="ja-JP" sz="1400" b="1">
                          <a:solidFill>
                            <a:schemeClr val="tx1"/>
                          </a:solidFill>
                        </a:rPr>
                        <a:t>=0.030 (&lt;0.05)</a:t>
                      </a:r>
                      <a:endParaRPr kumimoji="1" lang="en-US" altLang="ja-JP" sz="1400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36000" marT="18000" marB="360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740304"/>
                  </a:ext>
                </a:extLst>
              </a:tr>
            </a:tbl>
          </a:graphicData>
        </a:graphic>
      </p:graphicFrame>
      <p:sp>
        <p:nvSpPr>
          <p:cNvPr id="430" name="Rectangle 429">
            <a:extLst>
              <a:ext uri="{FF2B5EF4-FFF2-40B4-BE49-F238E27FC236}">
                <a16:creationId xmlns:a16="http://schemas.microsoft.com/office/drawing/2014/main" id="{BFEE1074-A0B2-A648-9439-C160BB03EF55}"/>
              </a:ext>
            </a:extLst>
          </p:cNvPr>
          <p:cNvSpPr/>
          <p:nvPr/>
        </p:nvSpPr>
        <p:spPr>
          <a:xfrm>
            <a:off x="8903050" y="2793721"/>
            <a:ext cx="2204450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mSG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36.2 vs. 31.3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mois</a:t>
            </a:r>
            <a:endParaRPr kumimoji="0" lang="fr-FR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itre 23">
            <a:extLst>
              <a:ext uri="{FF2B5EF4-FFF2-40B4-BE49-F238E27FC236}">
                <a16:creationId xmlns:a16="http://schemas.microsoft.com/office/drawing/2014/main" id="{8116F8B4-09A8-72A8-4F4B-AEEC0F3B70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PARADIGM </a:t>
            </a:r>
            <a:r>
              <a:rPr lang="fr-FR" b="0" dirty="0"/>
              <a:t>: FOLFOX avec </a:t>
            </a:r>
            <a:r>
              <a:rPr lang="fr-FR" b="0" dirty="0" err="1"/>
              <a:t>panitumumab</a:t>
            </a:r>
            <a:r>
              <a:rPr lang="fr-FR" b="0" dirty="0"/>
              <a:t> ou </a:t>
            </a:r>
            <a:r>
              <a:rPr lang="fr-FR" b="0" dirty="0" err="1"/>
              <a:t>bevacizumab</a:t>
            </a:r>
            <a:endParaRPr lang="da-DK" b="0" dirty="0"/>
          </a:p>
        </p:txBody>
      </p:sp>
      <p:sp>
        <p:nvSpPr>
          <p:cNvPr id="357" name="Ellipse 356">
            <a:extLst>
              <a:ext uri="{FF2B5EF4-FFF2-40B4-BE49-F238E27FC236}">
                <a16:creationId xmlns:a16="http://schemas.microsoft.com/office/drawing/2014/main" id="{13FDCABC-1D4B-A958-0DE7-898619250B8D}"/>
              </a:ext>
            </a:extLst>
          </p:cNvPr>
          <p:cNvSpPr/>
          <p:nvPr/>
        </p:nvSpPr>
        <p:spPr>
          <a:xfrm rot="483274">
            <a:off x="10993009" y="897408"/>
            <a:ext cx="900000" cy="900000"/>
          </a:xfrm>
          <a:prstGeom prst="ellipse">
            <a:avLst/>
          </a:prstGeom>
          <a:solidFill>
            <a:schemeClr val="accent6"/>
          </a:solidFill>
          <a:ln w="38100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ASCO 2022</a:t>
            </a:r>
          </a:p>
        </p:txBody>
      </p:sp>
      <p:sp>
        <p:nvSpPr>
          <p:cNvPr id="359" name="ZoneTexte 358"/>
          <p:cNvSpPr txBox="1"/>
          <p:nvPr/>
        </p:nvSpPr>
        <p:spPr>
          <a:xfrm>
            <a:off x="1212622" y="5633597"/>
            <a:ext cx="10739001" cy="540000"/>
          </a:xfrm>
          <a:prstGeom prst="rect">
            <a:avLst/>
          </a:prstGeo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Etude positive </a:t>
            </a:r>
            <a:r>
              <a:rPr lang="fr-FR" sz="2000" b="1" dirty="0">
                <a:solidFill>
                  <a:srgbClr val="C85E23">
                    <a:lumMod val="75000"/>
                  </a:srgbClr>
                </a:solidFill>
                <a:latin typeface="Arial"/>
              </a:rPr>
              <a:t>colon G et population globale. </a:t>
            </a: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Pas de différence pour les colons droits</a:t>
            </a:r>
          </a:p>
        </p:txBody>
      </p:sp>
      <p:sp>
        <p:nvSpPr>
          <p:cNvPr id="360" name="Chevron 359"/>
          <p:cNvSpPr/>
          <p:nvPr/>
        </p:nvSpPr>
        <p:spPr>
          <a:xfrm>
            <a:off x="1120419" y="5776836"/>
            <a:ext cx="253522" cy="253522"/>
          </a:xfrm>
          <a:prstGeom prst="chevron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1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3136599" y="2058756"/>
            <a:ext cx="2121170" cy="154453"/>
          </a:xfrm>
          <a:prstGeom prst="roundRect">
            <a:avLst>
              <a:gd name="adj" fmla="val 9151"/>
            </a:avLst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51435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Bevacizumab</a:t>
            </a:r>
          </a:p>
        </p:txBody>
      </p:sp>
      <p:sp>
        <p:nvSpPr>
          <p:cNvPr id="362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3103651" y="1825521"/>
            <a:ext cx="2121170" cy="154453"/>
          </a:xfrm>
          <a:prstGeom prst="roundRect">
            <a:avLst>
              <a:gd name="adj" fmla="val 9151"/>
            </a:avLst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51435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Panitumumab</a:t>
            </a:r>
          </a:p>
        </p:txBody>
      </p:sp>
      <p:sp>
        <p:nvSpPr>
          <p:cNvPr id="363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8950995" y="2058756"/>
            <a:ext cx="2121170" cy="154453"/>
          </a:xfrm>
          <a:prstGeom prst="roundRect">
            <a:avLst>
              <a:gd name="adj" fmla="val 9151"/>
            </a:avLst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51435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Bevacizumab</a:t>
            </a:r>
          </a:p>
        </p:txBody>
      </p:sp>
      <p:sp>
        <p:nvSpPr>
          <p:cNvPr id="364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8918047" y="1825521"/>
            <a:ext cx="2121170" cy="154453"/>
          </a:xfrm>
          <a:prstGeom prst="roundRect">
            <a:avLst>
              <a:gd name="adj" fmla="val 9151"/>
            </a:avLst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51435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Panitumumab</a:t>
            </a:r>
          </a:p>
        </p:txBody>
      </p:sp>
    </p:spTree>
    <p:extLst>
      <p:ext uri="{BB962C8B-B14F-4D97-AF65-F5344CB8AC3E}">
        <p14:creationId xmlns:p14="http://schemas.microsoft.com/office/powerpoint/2010/main" val="774563134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K. </a:t>
            </a:r>
            <a:r>
              <a:rPr lang="fr-FR" sz="1200" i="1" dirty="0" err="1"/>
              <a:t>Shitara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#11</a:t>
            </a:r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PARADIGM </a:t>
            </a:r>
            <a:r>
              <a:rPr lang="fr-FR" b="0" dirty="0"/>
              <a:t>: </a:t>
            </a:r>
            <a:r>
              <a:rPr lang="fr-FR" b="0" dirty="0" err="1"/>
              <a:t>ctDNA</a:t>
            </a:r>
            <a:r>
              <a:rPr lang="fr-FR" b="0" dirty="0"/>
              <a:t> et FOLFOX avec </a:t>
            </a:r>
            <a:r>
              <a:rPr lang="fr-FR" b="0" dirty="0" err="1"/>
              <a:t>panitumumab</a:t>
            </a:r>
            <a:r>
              <a:rPr lang="fr-FR" b="0" dirty="0"/>
              <a:t> ou </a:t>
            </a:r>
            <a:r>
              <a:rPr lang="fr-FR" b="0" dirty="0" err="1"/>
              <a:t>bevacizumab</a:t>
            </a:r>
            <a:endParaRPr lang="da-DK" b="0" dirty="0"/>
          </a:p>
        </p:txBody>
      </p:sp>
      <p:sp>
        <p:nvSpPr>
          <p:cNvPr id="71" name="ZoneTexte 70"/>
          <p:cNvSpPr txBox="1"/>
          <p:nvPr/>
        </p:nvSpPr>
        <p:spPr>
          <a:xfrm>
            <a:off x="8699859" y="3555996"/>
            <a:ext cx="2640660" cy="1238820"/>
          </a:xfrm>
          <a:prstGeom prst="rect">
            <a:avLst/>
          </a:prstGeo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C85E23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Espace réservé du texte 25">
            <a:extLst>
              <a:ext uri="{FF2B5EF4-FFF2-40B4-BE49-F238E27FC236}">
                <a16:creationId xmlns:a16="http://schemas.microsoft.com/office/drawing/2014/main" id="{84501976-5331-AAE9-FBD1-FBD654141156}"/>
              </a:ext>
            </a:extLst>
          </p:cNvPr>
          <p:cNvSpPr txBox="1">
            <a:spLocks/>
          </p:cNvSpPr>
          <p:nvPr/>
        </p:nvSpPr>
        <p:spPr>
          <a:xfrm>
            <a:off x="391046" y="797485"/>
            <a:ext cx="10332000" cy="58261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2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Résultats: ctDNA population globale et colon Gauche vs colon Droit</a:t>
            </a:r>
            <a:endParaRPr kumimoji="0" lang="da-DK" sz="2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1FC1F8D-B8A8-C7B0-4549-505D916EEA9A}"/>
              </a:ext>
            </a:extLst>
          </p:cNvPr>
          <p:cNvSpPr txBox="1"/>
          <p:nvPr/>
        </p:nvSpPr>
        <p:spPr>
          <a:xfrm>
            <a:off x="817871" y="1228377"/>
            <a:ext cx="705513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Altérations génétiques concomitantes dans les tumeurs gauches et droites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AC480CC0-6DA2-0C1D-60ED-69DACB79EC99}"/>
              </a:ext>
            </a:extLst>
          </p:cNvPr>
          <p:cNvSpPr txBox="1"/>
          <p:nvPr/>
        </p:nvSpPr>
        <p:spPr>
          <a:xfrm>
            <a:off x="673412" y="2867558"/>
            <a:ext cx="110910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Gène modifié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N=115 (20,8%)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88EA703A-E6D4-78CC-1AD5-EE569CF0B232}"/>
              </a:ext>
            </a:extLst>
          </p:cNvPr>
          <p:cNvSpPr txBox="1"/>
          <p:nvPr/>
        </p:nvSpPr>
        <p:spPr>
          <a:xfrm>
            <a:off x="3997967" y="2867558"/>
            <a:ext cx="9991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Gène modifié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N=84 (49,7%)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620CE69F-9B87-07F5-B328-C4AE2FB85EDE}"/>
              </a:ext>
            </a:extLst>
          </p:cNvPr>
          <p:cNvSpPr txBox="1"/>
          <p:nvPr/>
        </p:nvSpPr>
        <p:spPr>
          <a:xfrm>
            <a:off x="4997146" y="2867558"/>
            <a:ext cx="6147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Autre</a:t>
            </a:r>
            <a:r>
              <a:rPr kumimoji="0" lang="fr-FR" sz="1000" b="0" i="0" u="none" strike="noStrike" kern="1200" cap="none" spc="0" normalizeH="0" baseline="30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</a:t>
            </a:r>
            <a:endParaRPr kumimoji="0" lang="fr-FR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N=10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65587A70-66FA-63A7-720B-C40CE4559E10}"/>
              </a:ext>
            </a:extLst>
          </p:cNvPr>
          <p:cNvSpPr txBox="1"/>
          <p:nvPr/>
        </p:nvSpPr>
        <p:spPr>
          <a:xfrm>
            <a:off x="8672392" y="5233194"/>
            <a:ext cx="29000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</a:t>
            </a: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Les patients qui présentaient des lésions primaires multiples à la fois du côté gauche et du côté droit; </a:t>
            </a:r>
            <a:r>
              <a:rPr kumimoji="0" lang="fr-FR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 </a:t>
            </a: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 panel personnalisé (Tak_Seq3) a un seuil de 1,25 pour HER2 (les seuils ont été fixés en fonction du bruit dans les échantillons normaux); </a:t>
            </a:r>
            <a:r>
              <a:rPr kumimoji="0" lang="fr-FR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 </a:t>
            </a: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EGFR (DPE) : Exon 1-16 (1-620)</a:t>
            </a:r>
          </a:p>
        </p:txBody>
      </p:sp>
      <p:graphicFrame>
        <p:nvGraphicFramePr>
          <p:cNvPr id="20" name="Tableau 19"/>
          <p:cNvGraphicFramePr>
            <a:graphicFrameLocks noGrp="1"/>
          </p:cNvGraphicFramePr>
          <p:nvPr/>
        </p:nvGraphicFramePr>
        <p:xfrm>
          <a:off x="825104" y="1565131"/>
          <a:ext cx="10313384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376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89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189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189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189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58243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2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Côté gauche</a:t>
                      </a:r>
                      <a:r>
                        <a:rPr lang="fr-FR" sz="1200" b="0" kern="1200" baseline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(n=554)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Côté gauche</a:t>
                      </a:r>
                      <a:r>
                        <a:rPr lang="fr-FR" sz="1200" b="0" kern="1200" baseline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(n=169)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Autre</a:t>
                      </a:r>
                      <a:r>
                        <a:rPr lang="fr-FR" sz="1200" b="0" kern="1200" baseline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(n=10)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Tous (n=733)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067">
                <a:tc>
                  <a:txBody>
                    <a:bodyPr/>
                    <a:lstStyle/>
                    <a:p>
                      <a:r>
                        <a:rPr lang="fr-FR" sz="1300"/>
                        <a:t>Gène altéré n (%)</a:t>
                      </a:r>
                      <a:endParaRPr lang="fr-FR" sz="1300" dirty="0"/>
                    </a:p>
                  </a:txBody>
                  <a:tcPr marL="108000" marR="36000" marT="60960" marB="6096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115 (20,8)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84 (49,7)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 (50)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204 (27,8)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4067">
                <a:tc>
                  <a:txBody>
                    <a:bodyPr/>
                    <a:lstStyle/>
                    <a:p>
                      <a:r>
                        <a:rPr lang="fr-FR" sz="1300"/>
                        <a:t>Gène hypersélectionné n (%)</a:t>
                      </a:r>
                      <a:endParaRPr lang="fr-FR" sz="1300" dirty="0"/>
                    </a:p>
                  </a:txBody>
                  <a:tcPr marL="108000" marR="36000" marT="60960" marB="6096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439 (79,5)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85 (50,3)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 (50)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529 (72,2)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1" name="Rectangle 20"/>
          <p:cNvSpPr/>
          <p:nvPr/>
        </p:nvSpPr>
        <p:spPr>
          <a:xfrm>
            <a:off x="9203961" y="1565131"/>
            <a:ext cx="1934527" cy="977107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e 26"/>
          <p:cNvGrpSpPr/>
          <p:nvPr/>
        </p:nvGrpSpPr>
        <p:grpSpPr>
          <a:xfrm>
            <a:off x="825812" y="3301802"/>
            <a:ext cx="4583468" cy="2774200"/>
            <a:chOff x="1650732" y="3301802"/>
            <a:chExt cx="4583468" cy="2774200"/>
          </a:xfrm>
        </p:grpSpPr>
        <p:pic>
          <p:nvPicPr>
            <p:cNvPr id="10" name="Image 9">
              <a:extLst>
                <a:ext uri="{FF2B5EF4-FFF2-40B4-BE49-F238E27FC236}">
                  <a16:creationId xmlns:a16="http://schemas.microsoft.com/office/drawing/2014/main" id="{A41DE33A-C4E7-DBC2-06E3-E753C601F98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676401" y="3370874"/>
              <a:ext cx="4557799" cy="2705128"/>
            </a:xfrm>
            <a:prstGeom prst="rect">
              <a:avLst/>
            </a:prstGeom>
          </p:spPr>
        </p:pic>
        <p:cxnSp>
          <p:nvCxnSpPr>
            <p:cNvPr id="24" name="Connecteur droit 23"/>
            <p:cNvCxnSpPr/>
            <p:nvPr/>
          </p:nvCxnSpPr>
          <p:spPr>
            <a:xfrm>
              <a:off x="1650732" y="3301802"/>
              <a:ext cx="792000" cy="0"/>
            </a:xfrm>
            <a:prstGeom prst="line">
              <a:avLst/>
            </a:prstGeom>
            <a:ln w="19050">
              <a:solidFill>
                <a:schemeClr val="accent6"/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eur droit 25"/>
            <p:cNvCxnSpPr/>
            <p:nvPr/>
          </p:nvCxnSpPr>
          <p:spPr>
            <a:xfrm>
              <a:off x="5030066" y="3301802"/>
              <a:ext cx="684000" cy="0"/>
            </a:xfrm>
            <a:prstGeom prst="line">
              <a:avLst/>
            </a:prstGeom>
            <a:ln w="19050">
              <a:solidFill>
                <a:schemeClr val="accent6"/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Groupe 64"/>
          <p:cNvGrpSpPr/>
          <p:nvPr/>
        </p:nvGrpSpPr>
        <p:grpSpPr>
          <a:xfrm>
            <a:off x="825812" y="2580830"/>
            <a:ext cx="4668873" cy="261610"/>
            <a:chOff x="1650732" y="2580830"/>
            <a:chExt cx="4668873" cy="261610"/>
          </a:xfrm>
        </p:grpSpPr>
        <p:cxnSp>
          <p:nvCxnSpPr>
            <p:cNvPr id="28" name="Connecteur droit 27"/>
            <p:cNvCxnSpPr/>
            <p:nvPr/>
          </p:nvCxnSpPr>
          <p:spPr>
            <a:xfrm>
              <a:off x="1650732" y="2726620"/>
              <a:ext cx="3379334" cy="0"/>
            </a:xfrm>
            <a:prstGeom prst="line">
              <a:avLst/>
            </a:prstGeom>
            <a:ln w="19050">
              <a:solidFill>
                <a:srgbClr val="E3ACBF"/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D7978EE6-64BD-865F-64F9-E37E80F9BB0B}"/>
                </a:ext>
              </a:extLst>
            </p:cNvPr>
            <p:cNvSpPr txBox="1"/>
            <p:nvPr/>
          </p:nvSpPr>
          <p:spPr>
            <a:xfrm>
              <a:off x="2940271" y="2580830"/>
              <a:ext cx="1008000" cy="261610"/>
            </a:xfrm>
            <a:prstGeom prst="rect">
              <a:avLst/>
            </a:prstGeom>
            <a:solidFill>
              <a:srgbClr val="E4ACC0"/>
            </a:solidFill>
          </p:spPr>
          <p:txBody>
            <a:bodyPr wrap="square" lIns="36000" r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rPr>
                <a:t>Gauche (n=554)</a:t>
              </a:r>
            </a:p>
          </p:txBody>
        </p:sp>
        <p:cxnSp>
          <p:nvCxnSpPr>
            <p:cNvPr id="31" name="Connecteur droit 30"/>
            <p:cNvCxnSpPr/>
            <p:nvPr/>
          </p:nvCxnSpPr>
          <p:spPr>
            <a:xfrm>
              <a:off x="5030066" y="2726620"/>
              <a:ext cx="1289539" cy="0"/>
            </a:xfrm>
            <a:prstGeom prst="line">
              <a:avLst/>
            </a:prstGeom>
            <a:ln w="19050">
              <a:solidFill>
                <a:srgbClr val="B9CF99"/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D7978EE6-64BD-865F-64F9-E37E80F9BB0B}"/>
                </a:ext>
              </a:extLst>
            </p:cNvPr>
            <p:cNvSpPr txBox="1"/>
            <p:nvPr/>
          </p:nvSpPr>
          <p:spPr>
            <a:xfrm>
              <a:off x="5225567" y="2580830"/>
              <a:ext cx="828000" cy="261610"/>
            </a:xfrm>
            <a:prstGeom prst="rect">
              <a:avLst/>
            </a:prstGeom>
            <a:solidFill>
              <a:srgbClr val="B9CF99"/>
            </a:solidFill>
          </p:spPr>
          <p:txBody>
            <a:bodyPr wrap="square" lIns="36000" r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rPr>
                <a:t>Droit (n=169)</a:t>
              </a:r>
              <a:endPara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pSp>
        <p:nvGrpSpPr>
          <p:cNvPr id="70" name="Groupe 69"/>
          <p:cNvGrpSpPr/>
          <p:nvPr/>
        </p:nvGrpSpPr>
        <p:grpSpPr>
          <a:xfrm>
            <a:off x="5511655" y="2590559"/>
            <a:ext cx="3058093" cy="3485443"/>
            <a:chOff x="6336575" y="2590559"/>
            <a:chExt cx="3058093" cy="3485443"/>
          </a:xfrm>
        </p:grpSpPr>
        <p:grpSp>
          <p:nvGrpSpPr>
            <p:cNvPr id="64" name="Groupe 63"/>
            <p:cNvGrpSpPr/>
            <p:nvPr/>
          </p:nvGrpSpPr>
          <p:grpSpPr>
            <a:xfrm>
              <a:off x="6336575" y="2590559"/>
              <a:ext cx="3058093" cy="3485443"/>
              <a:chOff x="6336575" y="2590559"/>
              <a:chExt cx="3058093" cy="3485443"/>
            </a:xfrm>
          </p:grpSpPr>
          <p:sp>
            <p:nvSpPr>
              <p:cNvPr id="18" name="ZoneTexte 17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7257703" y="2590559"/>
                <a:ext cx="1518285" cy="5539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Fréquence d'altération de chaque gène dans l'ensemble (N=733)</a:t>
                </a:r>
              </a:p>
            </p:txBody>
          </p:sp>
          <p:graphicFrame>
            <p:nvGraphicFramePr>
              <p:cNvPr id="37" name="Graphique 36"/>
              <p:cNvGraphicFramePr/>
              <p:nvPr/>
            </p:nvGraphicFramePr>
            <p:xfrm>
              <a:off x="7317322" y="3259920"/>
              <a:ext cx="2077346" cy="2816082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grpSp>
            <p:nvGrpSpPr>
              <p:cNvPr id="52" name="Groupe 51"/>
              <p:cNvGrpSpPr/>
              <p:nvPr/>
            </p:nvGrpSpPr>
            <p:grpSpPr>
              <a:xfrm>
                <a:off x="7317324" y="3178656"/>
                <a:ext cx="1470844" cy="279760"/>
                <a:chOff x="8098454" y="3760999"/>
                <a:chExt cx="1300199" cy="279760"/>
              </a:xfrm>
            </p:grpSpPr>
            <p:sp>
              <p:nvSpPr>
                <p:cNvPr id="40" name="ZoneTexte 39">
                  <a:extLst>
                    <a:ext uri="{FF2B5EF4-FFF2-40B4-BE49-F238E27FC236}">
                      <a16:creationId xmlns:a16="http://schemas.microsoft.com/office/drawing/2014/main" id="{F37268B9-5D8A-6F6A-C843-25A9A3AC0D31}"/>
                    </a:ext>
                  </a:extLst>
                </p:cNvPr>
                <p:cNvSpPr txBox="1"/>
                <p:nvPr/>
              </p:nvSpPr>
              <p:spPr>
                <a:xfrm>
                  <a:off x="8098454" y="3760999"/>
                  <a:ext cx="238441" cy="211203"/>
                </a:xfrm>
                <a:prstGeom prst="rect">
                  <a:avLst/>
                </a:prstGeom>
                <a:noFill/>
              </p:spPr>
              <p:txBody>
                <a:bodyPr wrap="square" lIns="36000" tIns="36000" rIns="36000" bIns="3600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  <a:endPara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" name="Groupe 46"/>
                <p:cNvGrpSpPr/>
                <p:nvPr/>
              </p:nvGrpSpPr>
              <p:grpSpPr>
                <a:xfrm>
                  <a:off x="8212106" y="3968759"/>
                  <a:ext cx="882822" cy="72000"/>
                  <a:chOff x="8212106" y="3968759"/>
                  <a:chExt cx="882822" cy="72000"/>
                </a:xfrm>
              </p:grpSpPr>
              <p:cxnSp>
                <p:nvCxnSpPr>
                  <p:cNvPr id="38" name="Connecteur droit 37"/>
                  <p:cNvCxnSpPr/>
                  <p:nvPr/>
                </p:nvCxnSpPr>
                <p:spPr>
                  <a:xfrm>
                    <a:off x="8212106" y="4040759"/>
                    <a:ext cx="882822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9" name="Connecteur droit 38"/>
                  <p:cNvCxnSpPr/>
                  <p:nvPr/>
                </p:nvCxnSpPr>
                <p:spPr>
                  <a:xfrm>
                    <a:off x="8217675" y="3968759"/>
                    <a:ext cx="0" cy="720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2" name="Connecteur droit 41"/>
                  <p:cNvCxnSpPr/>
                  <p:nvPr/>
                </p:nvCxnSpPr>
                <p:spPr>
                  <a:xfrm>
                    <a:off x="8435559" y="3968759"/>
                    <a:ext cx="0" cy="720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3" name="Connecteur droit 42"/>
                  <p:cNvCxnSpPr/>
                  <p:nvPr/>
                </p:nvCxnSpPr>
                <p:spPr>
                  <a:xfrm>
                    <a:off x="8653443" y="3968759"/>
                    <a:ext cx="0" cy="720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4" name="Connecteur droit 43"/>
                  <p:cNvCxnSpPr/>
                  <p:nvPr/>
                </p:nvCxnSpPr>
                <p:spPr>
                  <a:xfrm>
                    <a:off x="8871327" y="3968759"/>
                    <a:ext cx="0" cy="720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5" name="Connecteur droit 44"/>
                  <p:cNvCxnSpPr/>
                  <p:nvPr/>
                </p:nvCxnSpPr>
                <p:spPr>
                  <a:xfrm>
                    <a:off x="9089212" y="3968759"/>
                    <a:ext cx="0" cy="720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</p:grpSp>
            <p:sp>
              <p:nvSpPr>
                <p:cNvPr id="48" name="ZoneTexte 47">
                  <a:extLst>
                    <a:ext uri="{FF2B5EF4-FFF2-40B4-BE49-F238E27FC236}">
                      <a16:creationId xmlns:a16="http://schemas.microsoft.com/office/drawing/2014/main" id="{F37268B9-5D8A-6F6A-C843-25A9A3AC0D31}"/>
                    </a:ext>
                  </a:extLst>
                </p:cNvPr>
                <p:cNvSpPr txBox="1"/>
                <p:nvPr/>
              </p:nvSpPr>
              <p:spPr>
                <a:xfrm>
                  <a:off x="8316338" y="3760999"/>
                  <a:ext cx="238441" cy="211203"/>
                </a:xfrm>
                <a:prstGeom prst="rect">
                  <a:avLst/>
                </a:prstGeom>
                <a:noFill/>
              </p:spPr>
              <p:txBody>
                <a:bodyPr wrap="square" lIns="36000" tIns="36000" rIns="36000" bIns="3600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  <a:endPara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9" name="ZoneTexte 48">
                  <a:extLst>
                    <a:ext uri="{FF2B5EF4-FFF2-40B4-BE49-F238E27FC236}">
                      <a16:creationId xmlns:a16="http://schemas.microsoft.com/office/drawing/2014/main" id="{F37268B9-5D8A-6F6A-C843-25A9A3AC0D31}"/>
                    </a:ext>
                  </a:extLst>
                </p:cNvPr>
                <p:cNvSpPr txBox="1"/>
                <p:nvPr/>
              </p:nvSpPr>
              <p:spPr>
                <a:xfrm>
                  <a:off x="8534222" y="3760999"/>
                  <a:ext cx="238441" cy="211203"/>
                </a:xfrm>
                <a:prstGeom prst="rect">
                  <a:avLst/>
                </a:prstGeom>
                <a:noFill/>
              </p:spPr>
              <p:txBody>
                <a:bodyPr wrap="square" lIns="36000" tIns="36000" rIns="36000" bIns="3600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  <a:endPara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ZoneTexte 49">
                  <a:extLst>
                    <a:ext uri="{FF2B5EF4-FFF2-40B4-BE49-F238E27FC236}">
                      <a16:creationId xmlns:a16="http://schemas.microsoft.com/office/drawing/2014/main" id="{F37268B9-5D8A-6F6A-C843-25A9A3AC0D31}"/>
                    </a:ext>
                  </a:extLst>
                </p:cNvPr>
                <p:cNvSpPr txBox="1"/>
                <p:nvPr/>
              </p:nvSpPr>
              <p:spPr>
                <a:xfrm>
                  <a:off x="8752106" y="3760999"/>
                  <a:ext cx="238441" cy="211203"/>
                </a:xfrm>
                <a:prstGeom prst="rect">
                  <a:avLst/>
                </a:prstGeom>
                <a:noFill/>
              </p:spPr>
              <p:txBody>
                <a:bodyPr wrap="square" lIns="36000" tIns="36000" rIns="36000" bIns="3600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  <a:endPara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ZoneTexte 50">
                  <a:extLst>
                    <a:ext uri="{FF2B5EF4-FFF2-40B4-BE49-F238E27FC236}">
                      <a16:creationId xmlns:a16="http://schemas.microsoft.com/office/drawing/2014/main" id="{F37268B9-5D8A-6F6A-C843-25A9A3AC0D31}"/>
                    </a:ext>
                  </a:extLst>
                </p:cNvPr>
                <p:cNvSpPr txBox="1"/>
                <p:nvPr/>
              </p:nvSpPr>
              <p:spPr>
                <a:xfrm>
                  <a:off x="8967133" y="3760999"/>
                  <a:ext cx="238441" cy="211203"/>
                </a:xfrm>
                <a:prstGeom prst="rect">
                  <a:avLst/>
                </a:prstGeom>
                <a:noFill/>
              </p:spPr>
              <p:txBody>
                <a:bodyPr wrap="square" lIns="36000" tIns="36000" rIns="36000" bIns="3600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  <a:endPara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ZoneTexte 54">
                  <a:extLst>
                    <a:ext uri="{FF2B5EF4-FFF2-40B4-BE49-F238E27FC236}">
                      <a16:creationId xmlns:a16="http://schemas.microsoft.com/office/drawing/2014/main" id="{F37268B9-5D8A-6F6A-C843-25A9A3AC0D31}"/>
                    </a:ext>
                  </a:extLst>
                </p:cNvPr>
                <p:cNvSpPr txBox="1"/>
                <p:nvPr/>
              </p:nvSpPr>
              <p:spPr>
                <a:xfrm>
                  <a:off x="9160212" y="3760999"/>
                  <a:ext cx="238441" cy="211203"/>
                </a:xfrm>
                <a:prstGeom prst="rect">
                  <a:avLst/>
                </a:prstGeom>
                <a:noFill/>
              </p:spPr>
              <p:txBody>
                <a:bodyPr wrap="square" lIns="36000" tIns="36000" rIns="36000" bIns="3600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(%)</a:t>
                  </a:r>
                  <a:endPara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3" name="ZoneTexte 52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336575" y="3523035"/>
                <a:ext cx="111561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BRAF</a:t>
                </a: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(V600E)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4" name="ZoneTexte 53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632028" y="3797095"/>
                <a:ext cx="813864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KRAS</a:t>
                </a:r>
                <a:endParaRPr kumimoji="0" lang="fr-FR" sz="10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6" name="ZoneTexte 55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632028" y="4043316"/>
                <a:ext cx="813864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PTEN</a:t>
                </a:r>
                <a:endParaRPr kumimoji="0" lang="fr-FR" sz="10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7" name="ZoneTexte 56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632028" y="4280343"/>
                <a:ext cx="813864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HER2</a:t>
                </a:r>
                <a:r>
                  <a:rPr kumimoji="0" lang="fr-FR" sz="1000" b="1" i="1" u="none" strike="noStrike" kern="1200" cap="none" spc="0" normalizeH="0" baseline="3000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b</a:t>
                </a:r>
                <a:endParaRPr kumimoji="0" lang="fr-FR" sz="1000" b="1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8" name="ZoneTexte 57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436806" y="4553612"/>
                <a:ext cx="100908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EGFR (ECD)</a:t>
                </a:r>
                <a:r>
                  <a:rPr kumimoji="0" lang="fr-FR" sz="1000" b="1" i="1" u="none" strike="noStrike" kern="1200" cap="none" spc="0" normalizeH="0" baseline="3000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</a:t>
                </a:r>
                <a:endParaRPr kumimoji="0" lang="fr-FR" sz="1000" b="1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9" name="ZoneTexte 58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789682" y="4799833"/>
                <a:ext cx="656210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NRAS</a:t>
                </a:r>
                <a:endParaRPr kumimoji="0" lang="fr-FR" sz="10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0" name="ZoneTexte 59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884276" y="5067074"/>
                <a:ext cx="56161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MET</a:t>
                </a:r>
                <a:endParaRPr kumimoji="0" lang="fr-FR" sz="10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1" name="ZoneTexte 60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789682" y="5293404"/>
                <a:ext cx="656210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RET</a:t>
                </a:r>
                <a:endParaRPr kumimoji="0" lang="fr-FR" sz="10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2" name="ZoneTexte 61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789682" y="5561319"/>
                <a:ext cx="656209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NTRK1</a:t>
                </a:r>
                <a:endParaRPr kumimoji="0" lang="fr-FR" sz="10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3" name="ZoneTexte 62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6884276" y="5802859"/>
                <a:ext cx="56161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ALK</a:t>
                </a:r>
                <a:endParaRPr kumimoji="0" lang="fr-FR" sz="10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6" name="ZoneTexte 65">
                <a:extLst>
                  <a:ext uri="{FF2B5EF4-FFF2-40B4-BE49-F238E27FC236}">
                    <a16:creationId xmlns:a16="http://schemas.microsoft.com/office/drawing/2014/main" id="{9D0D0139-5D7D-82E1-900F-03DA86E242AC}"/>
                  </a:ext>
                </a:extLst>
              </p:cNvPr>
              <p:cNvSpPr txBox="1"/>
              <p:nvPr/>
            </p:nvSpPr>
            <p:spPr>
              <a:xfrm>
                <a:off x="8032516" y="4999806"/>
                <a:ext cx="1115617" cy="88485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Alteration</a:t>
                </a:r>
              </a:p>
              <a:p>
                <a:pPr marL="12065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Mutation</a:t>
                </a:r>
              </a:p>
              <a:p>
                <a:pPr marL="12065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Amplification</a:t>
                </a:r>
              </a:p>
              <a:p>
                <a:pPr marL="12065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Fusion</a:t>
                </a:r>
                <a:endPara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67" name="Rectangle 66"/>
            <p:cNvSpPr/>
            <p:nvPr/>
          </p:nvSpPr>
          <p:spPr>
            <a:xfrm>
              <a:off x="8104916" y="5328807"/>
              <a:ext cx="108000" cy="108000"/>
            </a:xfrm>
            <a:prstGeom prst="rect">
              <a:avLst/>
            </a:prstGeom>
            <a:solidFill>
              <a:srgbClr val="179CB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8104916" y="5511833"/>
              <a:ext cx="108000" cy="108000"/>
            </a:xfrm>
            <a:prstGeom prst="rect">
              <a:avLst/>
            </a:prstGeom>
            <a:solidFill>
              <a:srgbClr val="185E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8104916" y="5694859"/>
              <a:ext cx="108000" cy="108000"/>
            </a:xfrm>
            <a:prstGeom prst="rect">
              <a:avLst/>
            </a:prstGeom>
            <a:solidFill>
              <a:srgbClr val="75A6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3" name="Groupe 72"/>
          <p:cNvGrpSpPr/>
          <p:nvPr/>
        </p:nvGrpSpPr>
        <p:grpSpPr>
          <a:xfrm>
            <a:off x="8352140" y="2726620"/>
            <a:ext cx="117884" cy="3322460"/>
            <a:chOff x="9203915" y="1970534"/>
            <a:chExt cx="117884" cy="3322460"/>
          </a:xfrm>
        </p:grpSpPr>
        <p:cxnSp>
          <p:nvCxnSpPr>
            <p:cNvPr id="74" name="Connecteur droit 73"/>
            <p:cNvCxnSpPr/>
            <p:nvPr/>
          </p:nvCxnSpPr>
          <p:spPr>
            <a:xfrm>
              <a:off x="9203916" y="1970534"/>
              <a:ext cx="0" cy="332246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" name="ZoneTexte 4">
            <a:extLst>
              <a:ext uri="{FF2B5EF4-FFF2-40B4-BE49-F238E27FC236}">
                <a16:creationId xmlns:a16="http://schemas.microsoft.com/office/drawing/2014/main" id="{E65F0F5E-2BEA-28B3-A489-D40F6F590E77}"/>
              </a:ext>
            </a:extLst>
          </p:cNvPr>
          <p:cNvSpPr txBox="1"/>
          <p:nvPr/>
        </p:nvSpPr>
        <p:spPr>
          <a:xfrm>
            <a:off x="8720130" y="3559865"/>
            <a:ext cx="2775431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58750" marR="0" lvl="0" indent="-158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NGS négatif :</a:t>
            </a:r>
            <a:b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72.2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</a:t>
            </a:r>
          </a:p>
          <a:p>
            <a:pPr marL="158750" marR="0" lvl="0" indent="-158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Différence colon </a:t>
            </a:r>
            <a:b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Gauche vs Droit</a:t>
            </a:r>
          </a:p>
        </p:txBody>
      </p:sp>
    </p:spTree>
    <p:extLst>
      <p:ext uri="{BB962C8B-B14F-4D97-AF65-F5344CB8AC3E}">
        <p14:creationId xmlns:p14="http://schemas.microsoft.com/office/powerpoint/2010/main" val="954151096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K. </a:t>
            </a:r>
            <a:r>
              <a:rPr lang="fr-FR" sz="1200" i="1" dirty="0" err="1"/>
              <a:t>Shitara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#11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Résultats: ctDNA population globale et colon G vs colon Dt</a:t>
            </a:r>
          </a:p>
          <a:p>
            <a:endParaRPr lang="da-DK" dirty="0">
              <a:solidFill>
                <a:srgbClr val="C85E23">
                  <a:lumMod val="75000"/>
                </a:srgbClr>
              </a:solidFill>
              <a:latin typeface="Arial"/>
            </a:endParaRPr>
          </a:p>
          <a:p>
            <a:r>
              <a:rPr lang="en-US" dirty="0" err="1">
                <a:solidFill>
                  <a:srgbClr val="C85E23">
                    <a:lumMod val="75000"/>
                  </a:srgbClr>
                </a:solidFill>
                <a:latin typeface="Arial"/>
              </a:rPr>
              <a:t>Caractéristiques</a:t>
            </a:r>
            <a:r>
              <a:rPr lang="en-US" dirty="0">
                <a:solidFill>
                  <a:srgbClr val="C85E23">
                    <a:lumMod val="75000"/>
                  </a:srgbClr>
                </a:solidFill>
                <a:latin typeface="Arial"/>
              </a:rPr>
              <a:t> des </a:t>
            </a:r>
            <a:r>
              <a:rPr lang="en-US" dirty="0" err="1">
                <a:solidFill>
                  <a:srgbClr val="C85E23">
                    <a:lumMod val="75000"/>
                  </a:srgbClr>
                </a:solidFill>
                <a:latin typeface="Arial"/>
              </a:rPr>
              <a:t>altérations</a:t>
            </a:r>
            <a:r>
              <a:rPr lang="en-US" dirty="0">
                <a:solidFill>
                  <a:srgbClr val="C85E23">
                    <a:lumMod val="75000"/>
                  </a:srgbClr>
                </a:solidFill>
                <a:latin typeface="Arial"/>
              </a:rPr>
              <a:t> </a:t>
            </a:r>
            <a:r>
              <a:rPr lang="en-US" dirty="0" err="1">
                <a:solidFill>
                  <a:srgbClr val="C85E23">
                    <a:lumMod val="75000"/>
                  </a:srgbClr>
                </a:solidFill>
                <a:latin typeface="Arial"/>
              </a:rPr>
              <a:t>détectées</a:t>
            </a:r>
            <a:endParaRPr lang="en-US" dirty="0">
              <a:solidFill>
                <a:srgbClr val="C85E23">
                  <a:lumMod val="75000"/>
                </a:srgbClr>
              </a:solidFill>
              <a:latin typeface="Arial"/>
            </a:endParaRPr>
          </a:p>
          <a:p>
            <a:endParaRPr lang="da-DK" dirty="0"/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PARADIGM </a:t>
            </a:r>
            <a:r>
              <a:rPr lang="fr-FR" b="0" dirty="0"/>
              <a:t>: </a:t>
            </a:r>
            <a:r>
              <a:rPr lang="fr-FR" b="0" dirty="0" err="1"/>
              <a:t>ctDNA</a:t>
            </a:r>
            <a:r>
              <a:rPr lang="fr-FR" b="0" dirty="0"/>
              <a:t> et FOLFOX avec </a:t>
            </a:r>
            <a:r>
              <a:rPr lang="fr-FR" b="0" dirty="0" err="1"/>
              <a:t>panitumumab</a:t>
            </a:r>
            <a:r>
              <a:rPr lang="fr-FR" b="0" dirty="0"/>
              <a:t> ou </a:t>
            </a:r>
            <a:r>
              <a:rPr lang="fr-FR" b="0" dirty="0" err="1"/>
              <a:t>bevacizumab</a:t>
            </a:r>
            <a:endParaRPr lang="da-DK" b="0" dirty="0"/>
          </a:p>
        </p:txBody>
      </p:sp>
      <p:graphicFrame>
        <p:nvGraphicFramePr>
          <p:cNvPr id="11" name="Tableau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7998642"/>
              </p:ext>
            </p:extLst>
          </p:nvPr>
        </p:nvGraphicFramePr>
        <p:xfrm>
          <a:off x="825104" y="2066485"/>
          <a:ext cx="10313382" cy="39978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88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288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288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2889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288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2889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2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Altération du gène,</a:t>
                      </a:r>
                    </a:p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2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(%)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Population globale (N=733)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mCRC du côté gauche</a:t>
                      </a:r>
                      <a:r>
                        <a:rPr lang="fr-FR" sz="1200" b="0" kern="1200" baseline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(n=554)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mCRC du côté droit (n=169)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3835">
                <a:tc vMerge="1">
                  <a:txBody>
                    <a:bodyPr/>
                    <a:lstStyle/>
                    <a:p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Panitumumab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(n=368)</a:t>
                      </a:r>
                      <a:endParaRPr lang="fr-FR" sz="12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Bevacizumab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(n=365)</a:t>
                      </a:r>
                      <a:endParaRPr lang="fr-FR" sz="12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Panitumumab</a:t>
                      </a:r>
                      <a:endParaRPr lang="fr-FR" sz="12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(n=287)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Bevacizumab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(n=267)</a:t>
                      </a:r>
                      <a:endParaRPr lang="fr-FR" sz="12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Panitumumab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(n=78)</a:t>
                      </a:r>
                      <a:endParaRPr lang="fr-FR" sz="12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Bevacizumab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(n=91)</a:t>
                      </a:r>
                      <a:endParaRPr lang="fr-FR" sz="12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da-DK" sz="1300" i="1">
                          <a:solidFill>
                            <a:schemeClr val="tx1"/>
                          </a:solidFill>
                        </a:rPr>
                        <a:t>BRAF</a:t>
                      </a:r>
                      <a:r>
                        <a:rPr lang="da-DK" sz="1300" baseline="0">
                          <a:solidFill>
                            <a:schemeClr val="tx1"/>
                          </a:solidFill>
                        </a:rPr>
                        <a:t> (V600E)</a:t>
                      </a:r>
                      <a:endParaRPr lang="en-US" sz="13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43 (11,7)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36 (9,9)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17 (5,9)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 (3,0)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 (33,3)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27 (29,7)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da-DK" sz="1300" i="1">
                          <a:solidFill>
                            <a:schemeClr val="tx1"/>
                          </a:solidFill>
                        </a:rPr>
                        <a:t>KRAS</a:t>
                      </a:r>
                      <a:endParaRPr lang="en-US" sz="1300" i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 (6,0)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 (6,3)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 (3,8)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 (5,6)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 (11,5)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(6,6)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da-DK" sz="1300" i="1">
                          <a:solidFill>
                            <a:schemeClr val="tx1"/>
                          </a:solidFill>
                        </a:rPr>
                        <a:t>PTEN</a:t>
                      </a:r>
                      <a:endParaRPr lang="en-US" sz="1300" i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 (6,3)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17 (4,7)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(4,2)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 (3,0)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(12,8)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 (9,9)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da-DK" sz="1300" i="1">
                          <a:solidFill>
                            <a:schemeClr val="tx1"/>
                          </a:solidFill>
                        </a:rPr>
                        <a:t>HER2</a:t>
                      </a:r>
                      <a:r>
                        <a:rPr lang="da-DK" sz="1300">
                          <a:solidFill>
                            <a:schemeClr val="tx1"/>
                          </a:solidFill>
                        </a:rPr>
                        <a:t> amplification</a:t>
                      </a:r>
                      <a:endParaRPr lang="en-US" sz="13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 (5,2)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 (3,8)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 (5,6)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 (4,1)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 (3,8)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(2,2)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da-DK" sz="1300" i="1">
                          <a:solidFill>
                            <a:schemeClr val="tx1"/>
                          </a:solidFill>
                        </a:rPr>
                        <a:t>EGFR</a:t>
                      </a:r>
                      <a:r>
                        <a:rPr lang="da-DK" sz="1300" baseline="0">
                          <a:solidFill>
                            <a:schemeClr val="tx1"/>
                          </a:solidFill>
                        </a:rPr>
                        <a:t> (ECD)</a:t>
                      </a:r>
                      <a:endParaRPr lang="en-US" sz="13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(3,3)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 (1,9)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 (2,4)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 (1,1)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 (6,4)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 (3,3)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da-DK" sz="1300" i="1">
                          <a:solidFill>
                            <a:schemeClr val="tx1"/>
                          </a:solidFill>
                        </a:rPr>
                        <a:t>NRAS</a:t>
                      </a:r>
                      <a:endParaRPr lang="en-US" sz="1300" i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(2,7)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 (0,8)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(2,1)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(0,7)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 (1,3)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en-US" sz="1300" i="1">
                          <a:solidFill>
                            <a:schemeClr val="tx1"/>
                          </a:solidFill>
                        </a:rPr>
                        <a:t>MET</a:t>
                      </a:r>
                      <a:r>
                        <a:rPr lang="en-US" sz="1300">
                          <a:solidFill>
                            <a:schemeClr val="tx1"/>
                          </a:solidFill>
                        </a:rPr>
                        <a:t> amplification</a:t>
                      </a:r>
                    </a:p>
                  </a:txBody>
                  <a:tcPr marL="108000" marR="36000" marT="60960" marB="6096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 (0,8)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(0,5)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 (1,0)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(0,7)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en-US" sz="1300" i="1">
                          <a:solidFill>
                            <a:schemeClr val="tx1"/>
                          </a:solidFill>
                        </a:rPr>
                        <a:t>RET</a:t>
                      </a:r>
                      <a:r>
                        <a:rPr lang="en-US" sz="1300">
                          <a:solidFill>
                            <a:schemeClr val="tx1"/>
                          </a:solidFill>
                        </a:rPr>
                        <a:t> fusion</a:t>
                      </a:r>
                    </a:p>
                  </a:txBody>
                  <a:tcPr marL="108000" marR="36000" marT="60960" marB="6096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(0,5)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(0,5)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(0,7)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(2,6)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en-US" sz="1300" i="1">
                          <a:solidFill>
                            <a:schemeClr val="tx1"/>
                          </a:solidFill>
                        </a:rPr>
                        <a:t>NTRK1</a:t>
                      </a:r>
                      <a:r>
                        <a:rPr lang="en-US" sz="1300" baseline="0">
                          <a:solidFill>
                            <a:schemeClr val="tx1"/>
                          </a:solidFill>
                        </a:rPr>
                        <a:t> fusion</a:t>
                      </a:r>
                      <a:endParaRPr lang="en-US" sz="13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 (0,3)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 (0,3)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 (0,4)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 (1,3)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0538">
                <a:tc>
                  <a:txBody>
                    <a:bodyPr/>
                    <a:lstStyle/>
                    <a:p>
                      <a:r>
                        <a:rPr lang="da-DK" sz="1300" i="1">
                          <a:solidFill>
                            <a:schemeClr val="tx1"/>
                          </a:solidFill>
                        </a:rPr>
                        <a:t>ALK </a:t>
                      </a:r>
                      <a:r>
                        <a:rPr lang="da-DK" sz="1300">
                          <a:solidFill>
                            <a:schemeClr val="tx1"/>
                          </a:solidFill>
                        </a:rPr>
                        <a:t>fusion</a:t>
                      </a:r>
                      <a:endParaRPr lang="en-US" sz="13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 (0,3)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 (1,1)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21064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ctangle à coins arrondis 52"/>
          <p:cNvSpPr/>
          <p:nvPr/>
        </p:nvSpPr>
        <p:spPr>
          <a:xfrm>
            <a:off x="6061144" y="1558404"/>
            <a:ext cx="4662305" cy="267996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K. </a:t>
            </a:r>
            <a:r>
              <a:rPr lang="fr-FR" sz="1200" i="1" dirty="0" err="1"/>
              <a:t>Shitara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#11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: SG </a:t>
            </a:r>
            <a:r>
              <a:rPr lang="da-DK" dirty="0" err="1"/>
              <a:t>selon</a:t>
            </a:r>
            <a:r>
              <a:rPr lang="da-DK" dirty="0"/>
              <a:t> </a:t>
            </a:r>
            <a:r>
              <a:rPr lang="da-DK" dirty="0" err="1"/>
              <a:t>résultats</a:t>
            </a:r>
            <a:r>
              <a:rPr lang="da-DK" dirty="0"/>
              <a:t> du NGS-</a:t>
            </a:r>
            <a:r>
              <a:rPr lang="da-DK" dirty="0" err="1"/>
              <a:t>ctDNA</a:t>
            </a:r>
            <a:r>
              <a:rPr lang="da-DK" dirty="0"/>
              <a:t> population globale </a:t>
            </a:r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PARADIGM </a:t>
            </a:r>
            <a:r>
              <a:rPr lang="fr-FR" b="0" dirty="0"/>
              <a:t>: </a:t>
            </a:r>
            <a:r>
              <a:rPr lang="fr-FR" b="0" dirty="0" err="1"/>
              <a:t>ctDNA</a:t>
            </a:r>
            <a:r>
              <a:rPr lang="fr-FR" b="0" dirty="0"/>
              <a:t> et FOLFOX avec </a:t>
            </a:r>
            <a:r>
              <a:rPr lang="fr-FR" b="0" dirty="0" err="1"/>
              <a:t>panitumumab</a:t>
            </a:r>
            <a:r>
              <a:rPr lang="fr-FR" b="0" dirty="0"/>
              <a:t> ou </a:t>
            </a:r>
            <a:r>
              <a:rPr lang="fr-FR" b="0" dirty="0" err="1"/>
              <a:t>bevacizumab</a:t>
            </a:r>
            <a:endParaRPr lang="da-DK" b="0" dirty="0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796595-E310-E870-DBEA-7EBF79A4D790}"/>
              </a:ext>
            </a:extLst>
          </p:cNvPr>
          <p:cNvSpPr txBox="1"/>
          <p:nvPr/>
        </p:nvSpPr>
        <p:spPr>
          <a:xfrm>
            <a:off x="929003" y="5806762"/>
            <a:ext cx="48369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58750" marR="0" lvl="0" indent="-158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négatif : FOLFOX-Pani &gt; FOLFOX-</a:t>
            </a: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9C37978B-2F86-1FF8-4B10-02FCD4DBEC89}"/>
              </a:ext>
            </a:extLst>
          </p:cNvPr>
          <p:cNvSpPr txBox="1"/>
          <p:nvPr/>
        </p:nvSpPr>
        <p:spPr>
          <a:xfrm>
            <a:off x="1714297" y="3559992"/>
            <a:ext cx="341346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Temps (mois)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1FA7E5BA-107B-206C-D5A1-866BA348DC2E}"/>
              </a:ext>
            </a:extLst>
          </p:cNvPr>
          <p:cNvSpPr txBox="1"/>
          <p:nvPr/>
        </p:nvSpPr>
        <p:spPr>
          <a:xfrm rot="16200000">
            <a:off x="517927" y="2538693"/>
            <a:ext cx="14367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Globale (%)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7A09C617-9C62-7527-FB29-E750B43F2BE4}"/>
              </a:ext>
            </a:extLst>
          </p:cNvPr>
          <p:cNvSpPr txBox="1"/>
          <p:nvPr/>
        </p:nvSpPr>
        <p:spPr>
          <a:xfrm>
            <a:off x="5876692" y="5508350"/>
            <a:ext cx="21243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 faveur </a:t>
            </a:r>
            <a:r>
              <a:rPr kumimoji="0" lang="fr-FR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Bevacizumab</a:t>
            </a:r>
            <a:endParaRPr kumimoji="0" lang="fr-FR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Rectangle à coins arrondis 18"/>
          <p:cNvSpPr/>
          <p:nvPr/>
        </p:nvSpPr>
        <p:spPr>
          <a:xfrm>
            <a:off x="1039651" y="1558404"/>
            <a:ext cx="4662305" cy="267996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1307322" y="1356792"/>
            <a:ext cx="2834910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Hyper sélectionnés NGS -</a:t>
            </a:r>
          </a:p>
        </p:txBody>
      </p:sp>
      <p:graphicFrame>
        <p:nvGraphicFramePr>
          <p:cNvPr id="23" name="Graphique 22"/>
          <p:cNvGraphicFramePr/>
          <p:nvPr/>
        </p:nvGraphicFramePr>
        <p:xfrm>
          <a:off x="1369783" y="1962231"/>
          <a:ext cx="4019437" cy="1640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2" name="Forme libre 41"/>
          <p:cNvSpPr/>
          <p:nvPr/>
        </p:nvSpPr>
        <p:spPr>
          <a:xfrm>
            <a:off x="1714298" y="2039143"/>
            <a:ext cx="3093577" cy="1016950"/>
          </a:xfrm>
          <a:custGeom>
            <a:avLst/>
            <a:gdLst>
              <a:gd name="connsiteX0" fmla="*/ 3093577 w 3093577"/>
              <a:gd name="connsiteY0" fmla="*/ 999858 h 1016950"/>
              <a:gd name="connsiteX1" fmla="*/ 2845749 w 3093577"/>
              <a:gd name="connsiteY1" fmla="*/ 1016950 h 1016950"/>
              <a:gd name="connsiteX2" fmla="*/ 2785929 w 3093577"/>
              <a:gd name="connsiteY2" fmla="*/ 948584 h 1016950"/>
              <a:gd name="connsiteX3" fmla="*/ 2521009 w 3093577"/>
              <a:gd name="connsiteY3" fmla="*/ 897309 h 1016950"/>
              <a:gd name="connsiteX4" fmla="*/ 2230452 w 3093577"/>
              <a:gd name="connsiteY4" fmla="*/ 820397 h 1016950"/>
              <a:gd name="connsiteX5" fmla="*/ 2050991 w 3093577"/>
              <a:gd name="connsiteY5" fmla="*/ 777668 h 1016950"/>
              <a:gd name="connsiteX6" fmla="*/ 1956987 w 3093577"/>
              <a:gd name="connsiteY6" fmla="*/ 734939 h 1016950"/>
              <a:gd name="connsiteX7" fmla="*/ 1837346 w 3093577"/>
              <a:gd name="connsiteY7" fmla="*/ 726393 h 1016950"/>
              <a:gd name="connsiteX8" fmla="*/ 1657884 w 3093577"/>
              <a:gd name="connsiteY8" fmla="*/ 683664 h 1016950"/>
              <a:gd name="connsiteX9" fmla="*/ 1606609 w 3093577"/>
              <a:gd name="connsiteY9" fmla="*/ 615298 h 1016950"/>
              <a:gd name="connsiteX10" fmla="*/ 1435693 w 3093577"/>
              <a:gd name="connsiteY10" fmla="*/ 546931 h 1016950"/>
              <a:gd name="connsiteX11" fmla="*/ 1298961 w 3093577"/>
              <a:gd name="connsiteY11" fmla="*/ 452928 h 1016950"/>
              <a:gd name="connsiteX12" fmla="*/ 1110953 w 3093577"/>
              <a:gd name="connsiteY12" fmla="*/ 418744 h 1016950"/>
              <a:gd name="connsiteX13" fmla="*/ 982766 w 3093577"/>
              <a:gd name="connsiteY13" fmla="*/ 376015 h 1016950"/>
              <a:gd name="connsiteX14" fmla="*/ 888763 w 3093577"/>
              <a:gd name="connsiteY14" fmla="*/ 341832 h 1016950"/>
              <a:gd name="connsiteX15" fmla="*/ 760576 w 3093577"/>
              <a:gd name="connsiteY15" fmla="*/ 273466 h 1016950"/>
              <a:gd name="connsiteX16" fmla="*/ 658026 w 3093577"/>
              <a:gd name="connsiteY16" fmla="*/ 205100 h 1016950"/>
              <a:gd name="connsiteX17" fmla="*/ 529839 w 3093577"/>
              <a:gd name="connsiteY17" fmla="*/ 162371 h 1016950"/>
              <a:gd name="connsiteX18" fmla="*/ 435835 w 3093577"/>
              <a:gd name="connsiteY18" fmla="*/ 119642 h 1016950"/>
              <a:gd name="connsiteX19" fmla="*/ 307648 w 3093577"/>
              <a:gd name="connsiteY19" fmla="*/ 102550 h 1016950"/>
              <a:gd name="connsiteX20" fmla="*/ 205099 w 3093577"/>
              <a:gd name="connsiteY20" fmla="*/ 51275 h 1016950"/>
              <a:gd name="connsiteX21" fmla="*/ 0 w 3093577"/>
              <a:gd name="connsiteY21" fmla="*/ 0 h 101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93577" h="1016950">
                <a:moveTo>
                  <a:pt x="3093577" y="999858"/>
                </a:moveTo>
                <a:lnTo>
                  <a:pt x="2845749" y="1016950"/>
                </a:lnTo>
                <a:lnTo>
                  <a:pt x="2785929" y="948584"/>
                </a:lnTo>
                <a:lnTo>
                  <a:pt x="2521009" y="897309"/>
                </a:lnTo>
                <a:lnTo>
                  <a:pt x="2230452" y="820397"/>
                </a:lnTo>
                <a:lnTo>
                  <a:pt x="2050991" y="777668"/>
                </a:lnTo>
                <a:lnTo>
                  <a:pt x="1956987" y="734939"/>
                </a:lnTo>
                <a:lnTo>
                  <a:pt x="1837346" y="726393"/>
                </a:lnTo>
                <a:lnTo>
                  <a:pt x="1657884" y="683664"/>
                </a:lnTo>
                <a:lnTo>
                  <a:pt x="1606609" y="615298"/>
                </a:lnTo>
                <a:lnTo>
                  <a:pt x="1435693" y="546931"/>
                </a:lnTo>
                <a:lnTo>
                  <a:pt x="1298961" y="452928"/>
                </a:lnTo>
                <a:lnTo>
                  <a:pt x="1110953" y="418744"/>
                </a:lnTo>
                <a:lnTo>
                  <a:pt x="982766" y="376015"/>
                </a:lnTo>
                <a:lnTo>
                  <a:pt x="888763" y="341832"/>
                </a:lnTo>
                <a:lnTo>
                  <a:pt x="760576" y="273466"/>
                </a:lnTo>
                <a:lnTo>
                  <a:pt x="658026" y="205100"/>
                </a:lnTo>
                <a:lnTo>
                  <a:pt x="529839" y="162371"/>
                </a:lnTo>
                <a:lnTo>
                  <a:pt x="435835" y="119642"/>
                </a:lnTo>
                <a:lnTo>
                  <a:pt x="307648" y="102550"/>
                </a:lnTo>
                <a:lnTo>
                  <a:pt x="205099" y="51275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Forme libre 42"/>
          <p:cNvSpPr/>
          <p:nvPr/>
        </p:nvSpPr>
        <p:spPr>
          <a:xfrm>
            <a:off x="1765573" y="2030598"/>
            <a:ext cx="3016665" cy="1119499"/>
          </a:xfrm>
          <a:custGeom>
            <a:avLst/>
            <a:gdLst>
              <a:gd name="connsiteX0" fmla="*/ 3016665 w 3016665"/>
              <a:gd name="connsiteY0" fmla="*/ 1119499 h 1119499"/>
              <a:gd name="connsiteX1" fmla="*/ 2768837 w 3016665"/>
              <a:gd name="connsiteY1" fmla="*/ 1119499 h 1119499"/>
              <a:gd name="connsiteX2" fmla="*/ 2657742 w 3016665"/>
              <a:gd name="connsiteY2" fmla="*/ 1076770 h 1119499"/>
              <a:gd name="connsiteX3" fmla="*/ 2392822 w 3016665"/>
              <a:gd name="connsiteY3" fmla="*/ 1042587 h 1119499"/>
              <a:gd name="connsiteX4" fmla="*/ 2238998 w 3016665"/>
              <a:gd name="connsiteY4" fmla="*/ 1016949 h 1119499"/>
              <a:gd name="connsiteX5" fmla="*/ 2119357 w 3016665"/>
              <a:gd name="connsiteY5" fmla="*/ 991312 h 1119499"/>
              <a:gd name="connsiteX6" fmla="*/ 1956987 w 3016665"/>
              <a:gd name="connsiteY6" fmla="*/ 922945 h 1119499"/>
              <a:gd name="connsiteX7" fmla="*/ 1794616 w 3016665"/>
              <a:gd name="connsiteY7" fmla="*/ 837488 h 1119499"/>
              <a:gd name="connsiteX8" fmla="*/ 1692067 w 3016665"/>
              <a:gd name="connsiteY8" fmla="*/ 794759 h 1119499"/>
              <a:gd name="connsiteX9" fmla="*/ 1615155 w 3016665"/>
              <a:gd name="connsiteY9" fmla="*/ 769121 h 1119499"/>
              <a:gd name="connsiteX10" fmla="*/ 1529697 w 3016665"/>
              <a:gd name="connsiteY10" fmla="*/ 743484 h 1119499"/>
              <a:gd name="connsiteX11" fmla="*/ 1392964 w 3016665"/>
              <a:gd name="connsiteY11" fmla="*/ 700755 h 1119499"/>
              <a:gd name="connsiteX12" fmla="*/ 1307506 w 3016665"/>
              <a:gd name="connsiteY12" fmla="*/ 632388 h 1119499"/>
              <a:gd name="connsiteX13" fmla="*/ 1213502 w 3016665"/>
              <a:gd name="connsiteY13" fmla="*/ 572568 h 1119499"/>
              <a:gd name="connsiteX14" fmla="*/ 1145136 w 3016665"/>
              <a:gd name="connsiteY14" fmla="*/ 538385 h 1119499"/>
              <a:gd name="connsiteX15" fmla="*/ 1076770 w 3016665"/>
              <a:gd name="connsiteY15" fmla="*/ 487110 h 1119499"/>
              <a:gd name="connsiteX16" fmla="*/ 1042587 w 3016665"/>
              <a:gd name="connsiteY16" fmla="*/ 452927 h 1119499"/>
              <a:gd name="connsiteX17" fmla="*/ 982766 w 3016665"/>
              <a:gd name="connsiteY17" fmla="*/ 367469 h 1119499"/>
              <a:gd name="connsiteX18" fmla="*/ 854579 w 3016665"/>
              <a:gd name="connsiteY18" fmla="*/ 299102 h 1119499"/>
              <a:gd name="connsiteX19" fmla="*/ 734938 w 3016665"/>
              <a:gd name="connsiteY19" fmla="*/ 273465 h 1119499"/>
              <a:gd name="connsiteX20" fmla="*/ 589659 w 3016665"/>
              <a:gd name="connsiteY20" fmla="*/ 196553 h 1119499"/>
              <a:gd name="connsiteX21" fmla="*/ 461473 w 3016665"/>
              <a:gd name="connsiteY21" fmla="*/ 145278 h 1119499"/>
              <a:gd name="connsiteX22" fmla="*/ 290557 w 3016665"/>
              <a:gd name="connsiteY22" fmla="*/ 111095 h 1119499"/>
              <a:gd name="connsiteX23" fmla="*/ 196553 w 3016665"/>
              <a:gd name="connsiteY23" fmla="*/ 42729 h 1119499"/>
              <a:gd name="connsiteX24" fmla="*/ 111095 w 3016665"/>
              <a:gd name="connsiteY24" fmla="*/ 42729 h 1119499"/>
              <a:gd name="connsiteX25" fmla="*/ 59820 w 3016665"/>
              <a:gd name="connsiteY25" fmla="*/ 0 h 1119499"/>
              <a:gd name="connsiteX26" fmla="*/ 0 w 3016665"/>
              <a:gd name="connsiteY26" fmla="*/ 8545 h 1119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016665" h="1119499">
                <a:moveTo>
                  <a:pt x="3016665" y="1119499"/>
                </a:moveTo>
                <a:lnTo>
                  <a:pt x="2768837" y="1119499"/>
                </a:lnTo>
                <a:lnTo>
                  <a:pt x="2657742" y="1076770"/>
                </a:lnTo>
                <a:lnTo>
                  <a:pt x="2392822" y="1042587"/>
                </a:lnTo>
                <a:lnTo>
                  <a:pt x="2238998" y="1016949"/>
                </a:lnTo>
                <a:lnTo>
                  <a:pt x="2119357" y="991312"/>
                </a:lnTo>
                <a:lnTo>
                  <a:pt x="1956987" y="922945"/>
                </a:lnTo>
                <a:lnTo>
                  <a:pt x="1794616" y="837488"/>
                </a:lnTo>
                <a:lnTo>
                  <a:pt x="1692067" y="794759"/>
                </a:lnTo>
                <a:lnTo>
                  <a:pt x="1615155" y="769121"/>
                </a:lnTo>
                <a:lnTo>
                  <a:pt x="1529697" y="743484"/>
                </a:lnTo>
                <a:lnTo>
                  <a:pt x="1392964" y="700755"/>
                </a:lnTo>
                <a:lnTo>
                  <a:pt x="1307506" y="632388"/>
                </a:lnTo>
                <a:lnTo>
                  <a:pt x="1213502" y="572568"/>
                </a:lnTo>
                <a:lnTo>
                  <a:pt x="1145136" y="538385"/>
                </a:lnTo>
                <a:lnTo>
                  <a:pt x="1076770" y="487110"/>
                </a:lnTo>
                <a:lnTo>
                  <a:pt x="1042587" y="452927"/>
                </a:lnTo>
                <a:lnTo>
                  <a:pt x="982766" y="367469"/>
                </a:lnTo>
                <a:lnTo>
                  <a:pt x="854579" y="299102"/>
                </a:lnTo>
                <a:lnTo>
                  <a:pt x="734938" y="273465"/>
                </a:lnTo>
                <a:lnTo>
                  <a:pt x="589659" y="196553"/>
                </a:lnTo>
                <a:lnTo>
                  <a:pt x="461473" y="145278"/>
                </a:lnTo>
                <a:lnTo>
                  <a:pt x="290557" y="111095"/>
                </a:lnTo>
                <a:lnTo>
                  <a:pt x="196553" y="42729"/>
                </a:lnTo>
                <a:lnTo>
                  <a:pt x="111095" y="42729"/>
                </a:lnTo>
                <a:lnTo>
                  <a:pt x="59820" y="0"/>
                </a:lnTo>
                <a:lnTo>
                  <a:pt x="0" y="8545"/>
                </a:lnTo>
              </a:path>
            </a:pathLst>
          </a:custGeom>
          <a:noFill/>
          <a:ln w="28575">
            <a:solidFill>
              <a:schemeClr val="accent5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21" name="Tableau 20"/>
          <p:cNvGraphicFramePr>
            <a:graphicFrameLocks noGrp="1"/>
          </p:cNvGraphicFramePr>
          <p:nvPr/>
        </p:nvGraphicFramePr>
        <p:xfrm>
          <a:off x="1444457" y="3732451"/>
          <a:ext cx="3828180" cy="3897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5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155029">
                <a:tc gridSpan="1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258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247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232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211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188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172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151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127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113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96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62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271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263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242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217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196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158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123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109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88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65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36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5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4" name="Tableau 43"/>
          <p:cNvGraphicFramePr>
            <a:graphicFrameLocks noGrp="1"/>
          </p:cNvGraphicFramePr>
          <p:nvPr/>
        </p:nvGraphicFramePr>
        <p:xfrm>
          <a:off x="3503472" y="1677152"/>
          <a:ext cx="2076628" cy="901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45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36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8726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mSG, mois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Pani</a:t>
                      </a:r>
                      <a:endParaRPr lang="fr-FR" sz="900" b="1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41,3 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(37,1-48,1)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0,75</a:t>
                      </a:r>
                    </a:p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(0,62-0,92)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Beva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34,4 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(31,3-40,3)</a:t>
                      </a:r>
                      <a:endParaRPr lang="fr-FR" sz="9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5" name="ZoneTexte 44">
            <a:extLst>
              <a:ext uri="{FF2B5EF4-FFF2-40B4-BE49-F238E27FC236}">
                <a16:creationId xmlns:a16="http://schemas.microsoft.com/office/drawing/2014/main" id="{1FA7E5BA-107B-206C-D5A1-866BA348DC2E}"/>
              </a:ext>
            </a:extLst>
          </p:cNvPr>
          <p:cNvSpPr txBox="1"/>
          <p:nvPr/>
        </p:nvSpPr>
        <p:spPr>
          <a:xfrm rot="16200000">
            <a:off x="5542017" y="2538693"/>
            <a:ext cx="14367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Globale (%)</a:t>
            </a:r>
          </a:p>
        </p:txBody>
      </p:sp>
      <p:graphicFrame>
        <p:nvGraphicFramePr>
          <p:cNvPr id="46" name="Graphique 45"/>
          <p:cNvGraphicFramePr/>
          <p:nvPr/>
        </p:nvGraphicFramePr>
        <p:xfrm>
          <a:off x="6393872" y="1962231"/>
          <a:ext cx="4019437" cy="1640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7" name="Tableau 46"/>
          <p:cNvGraphicFramePr>
            <a:graphicFrameLocks noGrp="1"/>
          </p:cNvGraphicFramePr>
          <p:nvPr/>
        </p:nvGraphicFramePr>
        <p:xfrm>
          <a:off x="6468546" y="3732451"/>
          <a:ext cx="3828180" cy="3897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5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155029">
                <a:tc gridSpan="1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110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97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78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58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44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37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31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26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19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94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90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73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59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46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33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29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24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21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12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3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8" name="Tableau 47"/>
          <p:cNvGraphicFramePr>
            <a:graphicFrameLocks noGrp="1"/>
          </p:cNvGraphicFramePr>
          <p:nvPr/>
        </p:nvGraphicFramePr>
        <p:xfrm>
          <a:off x="8477390" y="1677152"/>
          <a:ext cx="2076628" cy="901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45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36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8726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mSG, mois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Pani</a:t>
                      </a:r>
                      <a:endParaRPr lang="fr-FR" sz="900" b="1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19,0 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(14,8-23,0)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1,14</a:t>
                      </a:r>
                    </a:p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(0,84-1,54)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Beva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22,2 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(19,27,7)</a:t>
                      </a:r>
                      <a:endParaRPr lang="fr-FR" sz="9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0" name="Forme libre 49"/>
          <p:cNvSpPr/>
          <p:nvPr/>
        </p:nvSpPr>
        <p:spPr>
          <a:xfrm>
            <a:off x="6683374" y="2037876"/>
            <a:ext cx="2783394" cy="1170633"/>
          </a:xfrm>
          <a:custGeom>
            <a:avLst/>
            <a:gdLst>
              <a:gd name="connsiteX0" fmla="*/ 2783394 w 2783394"/>
              <a:gd name="connsiteY0" fmla="*/ 1170633 h 1170633"/>
              <a:gd name="connsiteX1" fmla="*/ 2743200 w 2783394"/>
              <a:gd name="connsiteY1" fmla="*/ 1170633 h 1170633"/>
              <a:gd name="connsiteX2" fmla="*/ 2743200 w 2783394"/>
              <a:gd name="connsiteY2" fmla="*/ 1045028 h 1170633"/>
              <a:gd name="connsiteX3" fmla="*/ 2049864 w 2783394"/>
              <a:gd name="connsiteY3" fmla="*/ 1045028 h 1170633"/>
              <a:gd name="connsiteX4" fmla="*/ 2004647 w 2783394"/>
              <a:gd name="connsiteY4" fmla="*/ 1014883 h 1170633"/>
              <a:gd name="connsiteX5" fmla="*/ 1848897 w 2783394"/>
              <a:gd name="connsiteY5" fmla="*/ 1004835 h 1170633"/>
              <a:gd name="connsiteX6" fmla="*/ 1793631 w 2783394"/>
              <a:gd name="connsiteY6" fmla="*/ 984738 h 1170633"/>
              <a:gd name="connsiteX7" fmla="*/ 1748414 w 2783394"/>
              <a:gd name="connsiteY7" fmla="*/ 974690 h 1170633"/>
              <a:gd name="connsiteX8" fmla="*/ 1637882 w 2783394"/>
              <a:gd name="connsiteY8" fmla="*/ 954593 h 1170633"/>
              <a:gd name="connsiteX9" fmla="*/ 1557495 w 2783394"/>
              <a:gd name="connsiteY9" fmla="*/ 939521 h 1170633"/>
              <a:gd name="connsiteX10" fmla="*/ 1477108 w 2783394"/>
              <a:gd name="connsiteY10" fmla="*/ 904351 h 1170633"/>
              <a:gd name="connsiteX11" fmla="*/ 1431891 w 2783394"/>
              <a:gd name="connsiteY11" fmla="*/ 894303 h 1170633"/>
              <a:gd name="connsiteX12" fmla="*/ 1376625 w 2783394"/>
              <a:gd name="connsiteY12" fmla="*/ 874206 h 1170633"/>
              <a:gd name="connsiteX13" fmla="*/ 1291214 w 2783394"/>
              <a:gd name="connsiteY13" fmla="*/ 869182 h 1170633"/>
              <a:gd name="connsiteX14" fmla="*/ 1245996 w 2783394"/>
              <a:gd name="connsiteY14" fmla="*/ 849085 h 1170633"/>
              <a:gd name="connsiteX15" fmla="*/ 1185706 w 2783394"/>
              <a:gd name="connsiteY15" fmla="*/ 839037 h 1170633"/>
              <a:gd name="connsiteX16" fmla="*/ 1150537 w 2783394"/>
              <a:gd name="connsiteY16" fmla="*/ 823965 h 1170633"/>
              <a:gd name="connsiteX17" fmla="*/ 1115368 w 2783394"/>
              <a:gd name="connsiteY17" fmla="*/ 793819 h 1170633"/>
              <a:gd name="connsiteX18" fmla="*/ 1080198 w 2783394"/>
              <a:gd name="connsiteY18" fmla="*/ 788795 h 1170633"/>
              <a:gd name="connsiteX19" fmla="*/ 1014884 w 2783394"/>
              <a:gd name="connsiteY19" fmla="*/ 693336 h 1170633"/>
              <a:gd name="connsiteX20" fmla="*/ 959618 w 2783394"/>
              <a:gd name="connsiteY20" fmla="*/ 673239 h 1170633"/>
              <a:gd name="connsiteX21" fmla="*/ 914400 w 2783394"/>
              <a:gd name="connsiteY21" fmla="*/ 673239 h 1170633"/>
              <a:gd name="connsiteX22" fmla="*/ 818941 w 2783394"/>
              <a:gd name="connsiteY22" fmla="*/ 587828 h 1170633"/>
              <a:gd name="connsiteX23" fmla="*/ 788796 w 2783394"/>
              <a:gd name="connsiteY23" fmla="*/ 557683 h 1170633"/>
              <a:gd name="connsiteX24" fmla="*/ 768699 w 2783394"/>
              <a:gd name="connsiteY24" fmla="*/ 552659 h 1170633"/>
              <a:gd name="connsiteX25" fmla="*/ 758651 w 2783394"/>
              <a:gd name="connsiteY25" fmla="*/ 507441 h 1170633"/>
              <a:gd name="connsiteX26" fmla="*/ 733530 w 2783394"/>
              <a:gd name="connsiteY26" fmla="*/ 497393 h 1170633"/>
              <a:gd name="connsiteX27" fmla="*/ 693337 w 2783394"/>
              <a:gd name="connsiteY27" fmla="*/ 477296 h 1170633"/>
              <a:gd name="connsiteX28" fmla="*/ 622998 w 2783394"/>
              <a:gd name="connsiteY28" fmla="*/ 427055 h 1170633"/>
              <a:gd name="connsiteX29" fmla="*/ 567732 w 2783394"/>
              <a:gd name="connsiteY29" fmla="*/ 376813 h 1170633"/>
              <a:gd name="connsiteX30" fmla="*/ 532563 w 2783394"/>
              <a:gd name="connsiteY30" fmla="*/ 311499 h 1170633"/>
              <a:gd name="connsiteX31" fmla="*/ 467249 w 2783394"/>
              <a:gd name="connsiteY31" fmla="*/ 286378 h 1170633"/>
              <a:gd name="connsiteX32" fmla="*/ 396910 w 2783394"/>
              <a:gd name="connsiteY32" fmla="*/ 221063 h 1170633"/>
              <a:gd name="connsiteX33" fmla="*/ 351693 w 2783394"/>
              <a:gd name="connsiteY33" fmla="*/ 180870 h 1170633"/>
              <a:gd name="connsiteX34" fmla="*/ 281354 w 2783394"/>
              <a:gd name="connsiteY34" fmla="*/ 90435 h 1170633"/>
              <a:gd name="connsiteX35" fmla="*/ 231113 w 2783394"/>
              <a:gd name="connsiteY35" fmla="*/ 60290 h 1170633"/>
              <a:gd name="connsiteX36" fmla="*/ 165798 w 2783394"/>
              <a:gd name="connsiteY36" fmla="*/ 40193 h 1170633"/>
              <a:gd name="connsiteX37" fmla="*/ 0 w 2783394"/>
              <a:gd name="connsiteY37" fmla="*/ 0 h 1170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783394" h="1170633">
                <a:moveTo>
                  <a:pt x="2783394" y="1170633"/>
                </a:moveTo>
                <a:lnTo>
                  <a:pt x="2743200" y="1170633"/>
                </a:lnTo>
                <a:lnTo>
                  <a:pt x="2743200" y="1045028"/>
                </a:lnTo>
                <a:lnTo>
                  <a:pt x="2049864" y="1045028"/>
                </a:lnTo>
                <a:lnTo>
                  <a:pt x="2004647" y="1014883"/>
                </a:lnTo>
                <a:lnTo>
                  <a:pt x="1848897" y="1004835"/>
                </a:lnTo>
                <a:lnTo>
                  <a:pt x="1793631" y="984738"/>
                </a:lnTo>
                <a:lnTo>
                  <a:pt x="1748414" y="974690"/>
                </a:lnTo>
                <a:lnTo>
                  <a:pt x="1637882" y="954593"/>
                </a:lnTo>
                <a:lnTo>
                  <a:pt x="1557495" y="939521"/>
                </a:lnTo>
                <a:lnTo>
                  <a:pt x="1477108" y="904351"/>
                </a:lnTo>
                <a:lnTo>
                  <a:pt x="1431891" y="894303"/>
                </a:lnTo>
                <a:lnTo>
                  <a:pt x="1376625" y="874206"/>
                </a:lnTo>
                <a:lnTo>
                  <a:pt x="1291214" y="869182"/>
                </a:lnTo>
                <a:lnTo>
                  <a:pt x="1245996" y="849085"/>
                </a:lnTo>
                <a:lnTo>
                  <a:pt x="1185706" y="839037"/>
                </a:lnTo>
                <a:lnTo>
                  <a:pt x="1150537" y="823965"/>
                </a:lnTo>
                <a:lnTo>
                  <a:pt x="1115368" y="793819"/>
                </a:lnTo>
                <a:lnTo>
                  <a:pt x="1080198" y="788795"/>
                </a:lnTo>
                <a:lnTo>
                  <a:pt x="1014884" y="693336"/>
                </a:lnTo>
                <a:lnTo>
                  <a:pt x="959618" y="673239"/>
                </a:lnTo>
                <a:lnTo>
                  <a:pt x="914400" y="673239"/>
                </a:lnTo>
                <a:lnTo>
                  <a:pt x="818941" y="587828"/>
                </a:lnTo>
                <a:lnTo>
                  <a:pt x="788796" y="557683"/>
                </a:lnTo>
                <a:lnTo>
                  <a:pt x="768699" y="552659"/>
                </a:lnTo>
                <a:lnTo>
                  <a:pt x="758651" y="507441"/>
                </a:lnTo>
                <a:lnTo>
                  <a:pt x="733530" y="497393"/>
                </a:lnTo>
                <a:lnTo>
                  <a:pt x="693337" y="477296"/>
                </a:lnTo>
                <a:lnTo>
                  <a:pt x="622998" y="427055"/>
                </a:lnTo>
                <a:lnTo>
                  <a:pt x="567732" y="376813"/>
                </a:lnTo>
                <a:lnTo>
                  <a:pt x="532563" y="311499"/>
                </a:lnTo>
                <a:lnTo>
                  <a:pt x="467249" y="286378"/>
                </a:lnTo>
                <a:lnTo>
                  <a:pt x="396910" y="221063"/>
                </a:lnTo>
                <a:lnTo>
                  <a:pt x="351693" y="180870"/>
                </a:lnTo>
                <a:lnTo>
                  <a:pt x="281354" y="90435"/>
                </a:lnTo>
                <a:lnTo>
                  <a:pt x="231113" y="60290"/>
                </a:lnTo>
                <a:lnTo>
                  <a:pt x="165798" y="40193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5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Forme libre 50"/>
          <p:cNvSpPr/>
          <p:nvPr/>
        </p:nvSpPr>
        <p:spPr>
          <a:xfrm>
            <a:off x="6703471" y="2047924"/>
            <a:ext cx="3014506" cy="1170633"/>
          </a:xfrm>
          <a:custGeom>
            <a:avLst/>
            <a:gdLst>
              <a:gd name="connsiteX0" fmla="*/ 3014506 w 3014506"/>
              <a:gd name="connsiteY0" fmla="*/ 1170633 h 1170633"/>
              <a:gd name="connsiteX1" fmla="*/ 2818563 w 3014506"/>
              <a:gd name="connsiteY1" fmla="*/ 1160585 h 1170633"/>
              <a:gd name="connsiteX2" fmla="*/ 2818563 w 3014506"/>
              <a:gd name="connsiteY2" fmla="*/ 1110343 h 1170633"/>
              <a:gd name="connsiteX3" fmla="*/ 2476919 w 3014506"/>
              <a:gd name="connsiteY3" fmla="*/ 1110343 h 1170633"/>
              <a:gd name="connsiteX4" fmla="*/ 2476919 w 3014506"/>
              <a:gd name="connsiteY4" fmla="*/ 1075174 h 1170633"/>
              <a:gd name="connsiteX5" fmla="*/ 2145323 w 3014506"/>
              <a:gd name="connsiteY5" fmla="*/ 1040004 h 1170633"/>
              <a:gd name="connsiteX6" fmla="*/ 1959429 w 3014506"/>
              <a:gd name="connsiteY6" fmla="*/ 1045029 h 1170633"/>
              <a:gd name="connsiteX7" fmla="*/ 1894114 w 3014506"/>
              <a:gd name="connsiteY7" fmla="*/ 1014884 h 1170633"/>
              <a:gd name="connsiteX8" fmla="*/ 1783583 w 3014506"/>
              <a:gd name="connsiteY8" fmla="*/ 984739 h 1170633"/>
              <a:gd name="connsiteX9" fmla="*/ 1698172 w 3014506"/>
              <a:gd name="connsiteY9" fmla="*/ 984739 h 1170633"/>
              <a:gd name="connsiteX10" fmla="*/ 1647930 w 3014506"/>
              <a:gd name="connsiteY10" fmla="*/ 959618 h 1170633"/>
              <a:gd name="connsiteX11" fmla="*/ 1482132 w 3014506"/>
              <a:gd name="connsiteY11" fmla="*/ 944545 h 1170633"/>
              <a:gd name="connsiteX12" fmla="*/ 1426866 w 3014506"/>
              <a:gd name="connsiteY12" fmla="*/ 929473 h 1170633"/>
              <a:gd name="connsiteX13" fmla="*/ 1341455 w 3014506"/>
              <a:gd name="connsiteY13" fmla="*/ 914400 h 1170633"/>
              <a:gd name="connsiteX14" fmla="*/ 1281165 w 3014506"/>
              <a:gd name="connsiteY14" fmla="*/ 904352 h 1170633"/>
              <a:gd name="connsiteX15" fmla="*/ 1240972 w 3014506"/>
              <a:gd name="connsiteY15" fmla="*/ 899328 h 1170633"/>
              <a:gd name="connsiteX16" fmla="*/ 1240972 w 3014506"/>
              <a:gd name="connsiteY16" fmla="*/ 899328 h 1170633"/>
              <a:gd name="connsiteX17" fmla="*/ 1145512 w 3014506"/>
              <a:gd name="connsiteY17" fmla="*/ 864158 h 1170633"/>
              <a:gd name="connsiteX18" fmla="*/ 1105319 w 3014506"/>
              <a:gd name="connsiteY18" fmla="*/ 823965 h 1170633"/>
              <a:gd name="connsiteX19" fmla="*/ 1060101 w 3014506"/>
              <a:gd name="connsiteY19" fmla="*/ 803868 h 1170633"/>
              <a:gd name="connsiteX20" fmla="*/ 984739 w 3014506"/>
              <a:gd name="connsiteY20" fmla="*/ 798844 h 1170633"/>
              <a:gd name="connsiteX21" fmla="*/ 959618 w 3014506"/>
              <a:gd name="connsiteY21" fmla="*/ 783771 h 1170633"/>
              <a:gd name="connsiteX22" fmla="*/ 879231 w 3014506"/>
              <a:gd name="connsiteY22" fmla="*/ 753626 h 1170633"/>
              <a:gd name="connsiteX23" fmla="*/ 803868 w 3014506"/>
              <a:gd name="connsiteY23" fmla="*/ 713433 h 1170633"/>
              <a:gd name="connsiteX24" fmla="*/ 733530 w 3014506"/>
              <a:gd name="connsiteY24" fmla="*/ 638070 h 1170633"/>
              <a:gd name="connsiteX25" fmla="*/ 643095 w 3014506"/>
              <a:gd name="connsiteY25" fmla="*/ 572756 h 1170633"/>
              <a:gd name="connsiteX26" fmla="*/ 597877 w 3014506"/>
              <a:gd name="connsiteY26" fmla="*/ 557684 h 1170633"/>
              <a:gd name="connsiteX27" fmla="*/ 587829 w 3014506"/>
              <a:gd name="connsiteY27" fmla="*/ 537587 h 1170633"/>
              <a:gd name="connsiteX28" fmla="*/ 547635 w 3014506"/>
              <a:gd name="connsiteY28" fmla="*/ 497393 h 1170633"/>
              <a:gd name="connsiteX29" fmla="*/ 517490 w 3014506"/>
              <a:gd name="connsiteY29" fmla="*/ 401934 h 1170633"/>
              <a:gd name="connsiteX30" fmla="*/ 472273 w 3014506"/>
              <a:gd name="connsiteY30" fmla="*/ 386862 h 1170633"/>
              <a:gd name="connsiteX31" fmla="*/ 432079 w 3014506"/>
              <a:gd name="connsiteY31" fmla="*/ 376813 h 1170633"/>
              <a:gd name="connsiteX32" fmla="*/ 411983 w 3014506"/>
              <a:gd name="connsiteY32" fmla="*/ 336620 h 1170633"/>
              <a:gd name="connsiteX33" fmla="*/ 386862 w 3014506"/>
              <a:gd name="connsiteY33" fmla="*/ 301451 h 1170633"/>
              <a:gd name="connsiteX34" fmla="*/ 346668 w 3014506"/>
              <a:gd name="connsiteY34" fmla="*/ 266281 h 1170633"/>
              <a:gd name="connsiteX35" fmla="*/ 306475 w 3014506"/>
              <a:gd name="connsiteY35" fmla="*/ 226088 h 1170633"/>
              <a:gd name="connsiteX36" fmla="*/ 271306 w 3014506"/>
              <a:gd name="connsiteY36" fmla="*/ 195943 h 1170633"/>
              <a:gd name="connsiteX37" fmla="*/ 195943 w 3014506"/>
              <a:gd name="connsiteY37" fmla="*/ 150725 h 1170633"/>
              <a:gd name="connsiteX38" fmla="*/ 155750 w 3014506"/>
              <a:gd name="connsiteY38" fmla="*/ 110532 h 1170633"/>
              <a:gd name="connsiteX39" fmla="*/ 125605 w 3014506"/>
              <a:gd name="connsiteY39" fmla="*/ 70339 h 1170633"/>
              <a:gd name="connsiteX40" fmla="*/ 0 w 3014506"/>
              <a:gd name="connsiteY40" fmla="*/ 0 h 1170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506" h="1170633">
                <a:moveTo>
                  <a:pt x="3014506" y="1170633"/>
                </a:moveTo>
                <a:lnTo>
                  <a:pt x="2818563" y="1160585"/>
                </a:lnTo>
                <a:lnTo>
                  <a:pt x="2818563" y="1110343"/>
                </a:lnTo>
                <a:lnTo>
                  <a:pt x="2476919" y="1110343"/>
                </a:lnTo>
                <a:lnTo>
                  <a:pt x="2476919" y="1075174"/>
                </a:lnTo>
                <a:lnTo>
                  <a:pt x="2145323" y="1040004"/>
                </a:lnTo>
                <a:lnTo>
                  <a:pt x="1959429" y="1045029"/>
                </a:lnTo>
                <a:lnTo>
                  <a:pt x="1894114" y="1014884"/>
                </a:lnTo>
                <a:lnTo>
                  <a:pt x="1783583" y="984739"/>
                </a:lnTo>
                <a:lnTo>
                  <a:pt x="1698172" y="984739"/>
                </a:lnTo>
                <a:lnTo>
                  <a:pt x="1647930" y="959618"/>
                </a:lnTo>
                <a:lnTo>
                  <a:pt x="1482132" y="944545"/>
                </a:lnTo>
                <a:lnTo>
                  <a:pt x="1426866" y="929473"/>
                </a:lnTo>
                <a:lnTo>
                  <a:pt x="1341455" y="914400"/>
                </a:lnTo>
                <a:lnTo>
                  <a:pt x="1281165" y="904352"/>
                </a:lnTo>
                <a:lnTo>
                  <a:pt x="1240972" y="899328"/>
                </a:lnTo>
                <a:lnTo>
                  <a:pt x="1240972" y="899328"/>
                </a:lnTo>
                <a:lnTo>
                  <a:pt x="1145512" y="864158"/>
                </a:lnTo>
                <a:lnTo>
                  <a:pt x="1105319" y="823965"/>
                </a:lnTo>
                <a:lnTo>
                  <a:pt x="1060101" y="803868"/>
                </a:lnTo>
                <a:lnTo>
                  <a:pt x="984739" y="798844"/>
                </a:lnTo>
                <a:lnTo>
                  <a:pt x="959618" y="783771"/>
                </a:lnTo>
                <a:lnTo>
                  <a:pt x="879231" y="753626"/>
                </a:lnTo>
                <a:lnTo>
                  <a:pt x="803868" y="713433"/>
                </a:lnTo>
                <a:lnTo>
                  <a:pt x="733530" y="638070"/>
                </a:lnTo>
                <a:lnTo>
                  <a:pt x="643095" y="572756"/>
                </a:lnTo>
                <a:lnTo>
                  <a:pt x="597877" y="557684"/>
                </a:lnTo>
                <a:lnTo>
                  <a:pt x="587829" y="537587"/>
                </a:lnTo>
                <a:lnTo>
                  <a:pt x="547635" y="497393"/>
                </a:lnTo>
                <a:lnTo>
                  <a:pt x="517490" y="401934"/>
                </a:lnTo>
                <a:lnTo>
                  <a:pt x="472273" y="386862"/>
                </a:lnTo>
                <a:lnTo>
                  <a:pt x="432079" y="376813"/>
                </a:lnTo>
                <a:lnTo>
                  <a:pt x="411983" y="336620"/>
                </a:lnTo>
                <a:lnTo>
                  <a:pt x="386862" y="301451"/>
                </a:lnTo>
                <a:lnTo>
                  <a:pt x="346668" y="266281"/>
                </a:lnTo>
                <a:lnTo>
                  <a:pt x="306475" y="226088"/>
                </a:lnTo>
                <a:lnTo>
                  <a:pt x="271306" y="195943"/>
                </a:lnTo>
                <a:lnTo>
                  <a:pt x="195943" y="150725"/>
                </a:lnTo>
                <a:lnTo>
                  <a:pt x="155750" y="110532"/>
                </a:lnTo>
                <a:lnTo>
                  <a:pt x="125605" y="70339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6294340" y="1356792"/>
            <a:ext cx="203478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6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Patients NGS +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9C37978B-2F86-1FF8-4B10-02FCD4DBEC89}"/>
              </a:ext>
            </a:extLst>
          </p:cNvPr>
          <p:cNvSpPr txBox="1"/>
          <p:nvPr/>
        </p:nvSpPr>
        <p:spPr>
          <a:xfrm>
            <a:off x="6712950" y="3559992"/>
            <a:ext cx="341346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Temps (mois)</a:t>
            </a:r>
          </a:p>
        </p:txBody>
      </p:sp>
      <p:cxnSp>
        <p:nvCxnSpPr>
          <p:cNvPr id="55" name="Connecteur droit 54"/>
          <p:cNvCxnSpPr/>
          <p:nvPr/>
        </p:nvCxnSpPr>
        <p:spPr>
          <a:xfrm>
            <a:off x="7035691" y="3807710"/>
            <a:ext cx="3174478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/>
          <p:nvPr/>
        </p:nvCxnSpPr>
        <p:spPr>
          <a:xfrm>
            <a:off x="2005793" y="3807710"/>
            <a:ext cx="3266844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61" name="Tableau 60"/>
          <p:cNvGraphicFramePr>
            <a:graphicFrameLocks noGrp="1"/>
          </p:cNvGraphicFramePr>
          <p:nvPr/>
        </p:nvGraphicFramePr>
        <p:xfrm>
          <a:off x="1039651" y="4302836"/>
          <a:ext cx="9683799" cy="943320"/>
        </p:xfrm>
        <a:graphic>
          <a:graphicData uri="http://schemas.openxmlformats.org/drawingml/2006/table">
            <a:tbl>
              <a:tblPr firstRow="1" bandRow="1"/>
              <a:tblGrid>
                <a:gridCol w="1326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01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427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938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293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30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684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200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3067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914400" rtl="0" eaLnBrk="1" latinLnBrk="0" hangingPunct="1"/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Sous-groupe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Panitumumab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(n=368)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Bevacizumab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(n=365)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algn="ctr" defTabSz="914400" rtl="0" eaLnBrk="1" latinLnBrk="0" hangingPunct="1"/>
                      <a:r>
                        <a:rPr lang="fr-FR" sz="800" b="0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P-value for interaction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76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Population globale</a:t>
                      </a: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733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365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12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0,87 (0,73-1,02)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0,089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0,029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94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Hyper sélectionné</a:t>
                      </a: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529 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258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271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0,75 (0,62-0,92)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0,005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94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Altération</a:t>
                      </a:r>
                      <a:r>
                        <a:rPr lang="en-US" sz="9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du gène</a:t>
                      </a:r>
                      <a:endParaRPr lang="en-US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1,14 (0,84-1,54)</a:t>
                      </a:r>
                      <a:endParaRPr lang="en-US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0,399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116" name="Groupe 115"/>
          <p:cNvGrpSpPr/>
          <p:nvPr/>
        </p:nvGrpSpPr>
        <p:grpSpPr>
          <a:xfrm>
            <a:off x="4468815" y="4552950"/>
            <a:ext cx="2383786" cy="1177263"/>
            <a:chOff x="4468815" y="4552950"/>
            <a:chExt cx="2383786" cy="1177263"/>
          </a:xfrm>
        </p:grpSpPr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4468815" y="5499381"/>
              <a:ext cx="144433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faveur </a:t>
              </a: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Panitumumab</a:t>
              </a:r>
              <a:endPara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2" name="Groupe 61"/>
            <p:cNvGrpSpPr/>
            <p:nvPr/>
          </p:nvGrpSpPr>
          <p:grpSpPr>
            <a:xfrm>
              <a:off x="5190139" y="4552950"/>
              <a:ext cx="1662462" cy="864832"/>
              <a:chOff x="6481800" y="5270841"/>
              <a:chExt cx="1662462" cy="864832"/>
            </a:xfrm>
          </p:grpSpPr>
          <p:grpSp>
            <p:nvGrpSpPr>
              <p:cNvPr id="63" name="Groupe 62"/>
              <p:cNvGrpSpPr/>
              <p:nvPr/>
            </p:nvGrpSpPr>
            <p:grpSpPr>
              <a:xfrm>
                <a:off x="6481800" y="5270841"/>
                <a:ext cx="1662462" cy="797450"/>
                <a:chOff x="6481800" y="5270841"/>
                <a:chExt cx="1662462" cy="797450"/>
              </a:xfrm>
            </p:grpSpPr>
            <p:cxnSp>
              <p:nvCxnSpPr>
                <p:cNvPr id="84" name="Connecteur droit 83"/>
                <p:cNvCxnSpPr/>
                <p:nvPr/>
              </p:nvCxnSpPr>
              <p:spPr>
                <a:xfrm>
                  <a:off x="6481800" y="6068291"/>
                  <a:ext cx="1662462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" name="Connecteur droit 84"/>
                <p:cNvCxnSpPr/>
                <p:nvPr/>
              </p:nvCxnSpPr>
              <p:spPr>
                <a:xfrm flipV="1">
                  <a:off x="7153069" y="5270841"/>
                  <a:ext cx="0" cy="790524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6" name="Groupe 65"/>
              <p:cNvGrpSpPr/>
              <p:nvPr/>
            </p:nvGrpSpPr>
            <p:grpSpPr>
              <a:xfrm>
                <a:off x="6664903" y="6063673"/>
                <a:ext cx="1305967" cy="72000"/>
                <a:chOff x="6664903" y="6063673"/>
                <a:chExt cx="1305967" cy="72000"/>
              </a:xfrm>
            </p:grpSpPr>
            <p:cxnSp>
              <p:nvCxnSpPr>
                <p:cNvPr id="73" name="Connecteur droit 72"/>
                <p:cNvCxnSpPr/>
                <p:nvPr/>
              </p:nvCxnSpPr>
              <p:spPr>
                <a:xfrm>
                  <a:off x="7153069" y="6063673"/>
                  <a:ext cx="0" cy="720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3" name="Connecteur droit 82"/>
                <p:cNvCxnSpPr/>
                <p:nvPr/>
              </p:nvCxnSpPr>
              <p:spPr>
                <a:xfrm>
                  <a:off x="7970870" y="6063673"/>
                  <a:ext cx="0" cy="720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" name="Connecteur droit 94"/>
                <p:cNvCxnSpPr/>
                <p:nvPr/>
              </p:nvCxnSpPr>
              <p:spPr>
                <a:xfrm>
                  <a:off x="6664903" y="6063673"/>
                  <a:ext cx="0" cy="720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86" name="Groupe 85"/>
            <p:cNvGrpSpPr/>
            <p:nvPr/>
          </p:nvGrpSpPr>
          <p:grpSpPr>
            <a:xfrm>
              <a:off x="5797238" y="5112341"/>
              <a:ext cx="262298" cy="72000"/>
              <a:chOff x="7160295" y="5826580"/>
              <a:chExt cx="262298" cy="72000"/>
            </a:xfrm>
          </p:grpSpPr>
          <p:cxnSp>
            <p:nvCxnSpPr>
              <p:cNvPr id="87" name="Connecteur droit 86"/>
              <p:cNvCxnSpPr/>
              <p:nvPr/>
            </p:nvCxnSpPr>
            <p:spPr>
              <a:xfrm>
                <a:off x="7160295" y="5867401"/>
                <a:ext cx="262298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8" name="Rectangle 87"/>
              <p:cNvSpPr/>
              <p:nvPr/>
            </p:nvSpPr>
            <p:spPr>
              <a:xfrm>
                <a:off x="7259411" y="5826580"/>
                <a:ext cx="70757" cy="72000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oupe 98"/>
            <p:cNvGrpSpPr/>
            <p:nvPr/>
          </p:nvGrpSpPr>
          <p:grpSpPr>
            <a:xfrm>
              <a:off x="5735307" y="4668026"/>
              <a:ext cx="157603" cy="72000"/>
              <a:chOff x="7207066" y="5826580"/>
              <a:chExt cx="157603" cy="72000"/>
            </a:xfrm>
          </p:grpSpPr>
          <p:cxnSp>
            <p:nvCxnSpPr>
              <p:cNvPr id="100" name="Connecteur droit 99"/>
              <p:cNvCxnSpPr/>
              <p:nvPr/>
            </p:nvCxnSpPr>
            <p:spPr>
              <a:xfrm>
                <a:off x="7207066" y="5867401"/>
                <a:ext cx="157603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1" name="Rectangle 100"/>
              <p:cNvSpPr/>
              <p:nvPr/>
            </p:nvSpPr>
            <p:spPr>
              <a:xfrm>
                <a:off x="7248482" y="5826580"/>
                <a:ext cx="70757" cy="72000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4" name="Groupe 103"/>
            <p:cNvGrpSpPr/>
            <p:nvPr/>
          </p:nvGrpSpPr>
          <p:grpSpPr>
            <a:xfrm>
              <a:off x="5649055" y="4893981"/>
              <a:ext cx="216000" cy="72000"/>
              <a:chOff x="7201979" y="5826580"/>
              <a:chExt cx="216000" cy="72000"/>
            </a:xfrm>
          </p:grpSpPr>
          <p:cxnSp>
            <p:nvCxnSpPr>
              <p:cNvPr id="105" name="Connecteur droit 104"/>
              <p:cNvCxnSpPr/>
              <p:nvPr/>
            </p:nvCxnSpPr>
            <p:spPr>
              <a:xfrm>
                <a:off x="7201979" y="5867401"/>
                <a:ext cx="216000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6" name="Rectangle 105"/>
              <p:cNvSpPr/>
              <p:nvPr/>
            </p:nvSpPr>
            <p:spPr>
              <a:xfrm>
                <a:off x="7259411" y="5826580"/>
                <a:ext cx="70757" cy="72000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10" name="ZoneTexte 109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5277802" y="5386962"/>
              <a:ext cx="190880" cy="165036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0,5</a:t>
              </a:r>
              <a:endParaRPr kumimoji="0" lang="fr-FR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ZoneTexte 110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5765968" y="5386962"/>
              <a:ext cx="190880" cy="165036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1,0</a:t>
              </a:r>
              <a:endParaRPr kumimoji="0" lang="fr-FR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ZoneTexte 111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6583769" y="5386962"/>
              <a:ext cx="190880" cy="165036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3,0</a:t>
              </a:r>
              <a:endParaRPr kumimoji="0" lang="fr-FR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4" name="ZoneTexte 113">
            <a:extLst>
              <a:ext uri="{FF2B5EF4-FFF2-40B4-BE49-F238E27FC236}">
                <a16:creationId xmlns:a16="http://schemas.microsoft.com/office/drawing/2014/main" id="{A2796595-E310-E870-DBEA-7EBF79A4D790}"/>
              </a:ext>
            </a:extLst>
          </p:cNvPr>
          <p:cNvSpPr txBox="1"/>
          <p:nvPr/>
        </p:nvSpPr>
        <p:spPr>
          <a:xfrm>
            <a:off x="6489312" y="5778869"/>
            <a:ext cx="47808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58750" marR="0" lvl="0" indent="-158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positif : FOLFOX-Pani &lt; FOLFOX-</a:t>
            </a: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76082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K. </a:t>
            </a:r>
            <a:r>
              <a:rPr lang="fr-FR" sz="1200" i="1" dirty="0" err="1"/>
              <a:t>Shitara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#11</a:t>
            </a:r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PARADIGM </a:t>
            </a:r>
            <a:r>
              <a:rPr lang="fr-FR" b="0" dirty="0"/>
              <a:t>: </a:t>
            </a:r>
            <a:r>
              <a:rPr lang="fr-FR" b="0" dirty="0" err="1"/>
              <a:t>ctDNA</a:t>
            </a:r>
            <a:r>
              <a:rPr lang="fr-FR" b="0" dirty="0"/>
              <a:t> et FOLFOX avec </a:t>
            </a:r>
            <a:r>
              <a:rPr lang="fr-FR" b="0" dirty="0" err="1"/>
              <a:t>panitumumab</a:t>
            </a:r>
            <a:r>
              <a:rPr lang="fr-FR" b="0" dirty="0"/>
              <a:t> ou </a:t>
            </a:r>
            <a:r>
              <a:rPr lang="fr-FR" b="0" dirty="0" err="1"/>
              <a:t>bevacizumab</a:t>
            </a:r>
            <a:endParaRPr lang="da-DK" b="0" dirty="0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9038BD23-91CE-21FA-4D33-AE8F348A7D32}"/>
              </a:ext>
            </a:extLst>
          </p:cNvPr>
          <p:cNvSpPr txBox="1"/>
          <p:nvPr/>
        </p:nvSpPr>
        <p:spPr>
          <a:xfrm>
            <a:off x="1546703" y="4824816"/>
            <a:ext cx="10597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Côté gauche</a:t>
            </a:r>
          </a:p>
        </p:txBody>
      </p:sp>
      <p:sp>
        <p:nvSpPr>
          <p:cNvPr id="19" name="Espace réservé du texte 18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Résultats: SG selon résultats du NGS-ctDNA : population colon gauche</a:t>
            </a:r>
          </a:p>
          <a:p>
            <a:endParaRPr lang="fr-FR"/>
          </a:p>
        </p:txBody>
      </p:sp>
      <p:sp>
        <p:nvSpPr>
          <p:cNvPr id="21" name="Rectangle à coins arrondis 20"/>
          <p:cNvSpPr/>
          <p:nvPr/>
        </p:nvSpPr>
        <p:spPr>
          <a:xfrm>
            <a:off x="6061144" y="1558404"/>
            <a:ext cx="4662305" cy="267996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A2796595-E310-E870-DBEA-7EBF79A4D790}"/>
              </a:ext>
            </a:extLst>
          </p:cNvPr>
          <p:cNvSpPr txBox="1"/>
          <p:nvPr/>
        </p:nvSpPr>
        <p:spPr>
          <a:xfrm>
            <a:off x="552255" y="5818356"/>
            <a:ext cx="48369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58750" marR="0" lvl="0" indent="-158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négatif : FOLFOX-Pani &gt; FOLFOX-</a:t>
            </a: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C37978B-2F86-1FF8-4B10-02FCD4DBEC89}"/>
              </a:ext>
            </a:extLst>
          </p:cNvPr>
          <p:cNvSpPr txBox="1"/>
          <p:nvPr/>
        </p:nvSpPr>
        <p:spPr>
          <a:xfrm>
            <a:off x="1714297" y="3559992"/>
            <a:ext cx="341346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Temps (mois)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1FA7E5BA-107B-206C-D5A1-866BA348DC2E}"/>
              </a:ext>
            </a:extLst>
          </p:cNvPr>
          <p:cNvSpPr txBox="1"/>
          <p:nvPr/>
        </p:nvSpPr>
        <p:spPr>
          <a:xfrm rot="16200000">
            <a:off x="517927" y="2538693"/>
            <a:ext cx="14367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Globale (%)</a:t>
            </a:r>
          </a:p>
        </p:txBody>
      </p:sp>
      <p:sp>
        <p:nvSpPr>
          <p:cNvPr id="28" name="Rectangle à coins arrondis 27"/>
          <p:cNvSpPr/>
          <p:nvPr/>
        </p:nvSpPr>
        <p:spPr>
          <a:xfrm>
            <a:off x="1039651" y="1558404"/>
            <a:ext cx="4662305" cy="267996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1307322" y="1356792"/>
            <a:ext cx="316149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lvl="0">
              <a:defRPr/>
            </a:pPr>
            <a:r>
              <a:rPr lang="fr-FR" sz="16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Hyper sélectionnés NGS -</a:t>
            </a:r>
          </a:p>
        </p:txBody>
      </p:sp>
      <p:graphicFrame>
        <p:nvGraphicFramePr>
          <p:cNvPr id="30" name="Graphique 29"/>
          <p:cNvGraphicFramePr/>
          <p:nvPr/>
        </p:nvGraphicFramePr>
        <p:xfrm>
          <a:off x="1369783" y="1962231"/>
          <a:ext cx="4019437" cy="1640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3" name="Tableau 32"/>
          <p:cNvGraphicFramePr>
            <a:graphicFrameLocks noGrp="1"/>
          </p:cNvGraphicFramePr>
          <p:nvPr/>
        </p:nvGraphicFramePr>
        <p:xfrm>
          <a:off x="1444457" y="3732451"/>
          <a:ext cx="3828180" cy="3897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5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155029">
                <a:tc gridSpan="1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221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213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201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182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162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117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129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111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99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84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54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218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214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198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177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163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132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104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92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73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54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14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5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Tableau 33"/>
          <p:cNvGraphicFramePr>
            <a:graphicFrameLocks noGrp="1"/>
          </p:cNvGraphicFramePr>
          <p:nvPr/>
        </p:nvGraphicFramePr>
        <p:xfrm>
          <a:off x="3503472" y="1677152"/>
          <a:ext cx="2076628" cy="901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45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36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8726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mSG, mois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Pani</a:t>
                      </a:r>
                      <a:endParaRPr lang="fr-FR" sz="900" b="1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42,1 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(36,9-49,6)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0,76</a:t>
                      </a:r>
                    </a:p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(0,61-0,94)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Beva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35,5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(31,6-41,4)</a:t>
                      </a:r>
                      <a:endParaRPr lang="fr-FR" sz="9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5" name="ZoneTexte 34">
            <a:extLst>
              <a:ext uri="{FF2B5EF4-FFF2-40B4-BE49-F238E27FC236}">
                <a16:creationId xmlns:a16="http://schemas.microsoft.com/office/drawing/2014/main" id="{1FA7E5BA-107B-206C-D5A1-866BA348DC2E}"/>
              </a:ext>
            </a:extLst>
          </p:cNvPr>
          <p:cNvSpPr txBox="1"/>
          <p:nvPr/>
        </p:nvSpPr>
        <p:spPr>
          <a:xfrm rot="16200000">
            <a:off x="5542017" y="2538693"/>
            <a:ext cx="14367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Globale (%)</a:t>
            </a:r>
          </a:p>
        </p:txBody>
      </p:sp>
      <p:graphicFrame>
        <p:nvGraphicFramePr>
          <p:cNvPr id="36" name="Graphique 35"/>
          <p:cNvGraphicFramePr/>
          <p:nvPr/>
        </p:nvGraphicFramePr>
        <p:xfrm>
          <a:off x="6393872" y="1962231"/>
          <a:ext cx="4019437" cy="1640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468546" y="3732451"/>
          <a:ext cx="3828180" cy="3897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5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155029">
                <a:tc gridSpan="1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66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58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51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41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33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27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19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15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8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49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49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44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37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29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19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15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13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6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Tableau 37"/>
          <p:cNvGraphicFramePr>
            <a:graphicFrameLocks noGrp="1"/>
          </p:cNvGraphicFramePr>
          <p:nvPr/>
        </p:nvGraphicFramePr>
        <p:xfrm>
          <a:off x="8477390" y="1677152"/>
          <a:ext cx="2076628" cy="901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45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36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8726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mSG, mois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Pani</a:t>
                      </a:r>
                      <a:endParaRPr lang="fr-FR" sz="900" b="1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23,6 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(17,5-30,9)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1,10</a:t>
                      </a:r>
                    </a:p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(0,72-1,66)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Beva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26,4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(20,8-30,9)</a:t>
                      </a:r>
                      <a:endParaRPr lang="fr-FR" sz="9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1" name="ZoneTexte 40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6294340" y="1356792"/>
            <a:ext cx="203478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Patients NGS+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9C37978B-2F86-1FF8-4B10-02FCD4DBEC89}"/>
              </a:ext>
            </a:extLst>
          </p:cNvPr>
          <p:cNvSpPr txBox="1"/>
          <p:nvPr/>
        </p:nvSpPr>
        <p:spPr>
          <a:xfrm>
            <a:off x="6712950" y="3559992"/>
            <a:ext cx="341346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Temps (mois)</a:t>
            </a:r>
          </a:p>
        </p:txBody>
      </p:sp>
      <p:cxnSp>
        <p:nvCxnSpPr>
          <p:cNvPr id="43" name="Connecteur droit 42"/>
          <p:cNvCxnSpPr/>
          <p:nvPr/>
        </p:nvCxnSpPr>
        <p:spPr>
          <a:xfrm>
            <a:off x="7035691" y="3807710"/>
            <a:ext cx="3174478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droit 43"/>
          <p:cNvCxnSpPr/>
          <p:nvPr/>
        </p:nvCxnSpPr>
        <p:spPr>
          <a:xfrm>
            <a:off x="2005793" y="3807710"/>
            <a:ext cx="3266844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45" name="Tableau 44"/>
          <p:cNvGraphicFramePr>
            <a:graphicFrameLocks noGrp="1"/>
          </p:cNvGraphicFramePr>
          <p:nvPr/>
        </p:nvGraphicFramePr>
        <p:xfrm>
          <a:off x="1039651" y="4302836"/>
          <a:ext cx="9683799" cy="943320"/>
        </p:xfrm>
        <a:graphic>
          <a:graphicData uri="http://schemas.openxmlformats.org/drawingml/2006/table">
            <a:tbl>
              <a:tblPr firstRow="1" bandRow="1"/>
              <a:tblGrid>
                <a:gridCol w="4501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043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5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427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938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293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30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684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2008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30678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914400" rtl="0" eaLnBrk="1" latinLnBrk="0" hangingPunct="1"/>
                      <a:r>
                        <a:rPr lang="fr-FR" sz="800" b="0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Sous-groupe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Panitumumab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(n=368)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Bevacizumab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(n=365)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algn="ctr" defTabSz="914400" rtl="0" eaLnBrk="1" latinLnBrk="0" hangingPunct="1"/>
                      <a:r>
                        <a:rPr lang="fr-FR" sz="800" b="0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P-value for interaction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763">
                <a:tc row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Côté gauche</a:t>
                      </a: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554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267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12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0,83 (0,69-1,01)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0,062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0,139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9484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Hyper sélectionné</a:t>
                      </a: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439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221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0,76 (0,61-0,94)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0,0012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9484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Altération</a:t>
                      </a:r>
                      <a:r>
                        <a:rPr lang="en-US" sz="9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du gène</a:t>
                      </a:r>
                      <a:endParaRPr lang="en-US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1,10 (0,72-1,66)</a:t>
                      </a:r>
                      <a:endParaRPr lang="en-US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0,661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74" name="Groupe 73"/>
          <p:cNvGrpSpPr/>
          <p:nvPr/>
        </p:nvGrpSpPr>
        <p:grpSpPr>
          <a:xfrm>
            <a:off x="4313288" y="4552950"/>
            <a:ext cx="2852213" cy="1186232"/>
            <a:chOff x="4313288" y="4552950"/>
            <a:chExt cx="2852213" cy="1186232"/>
          </a:xfrm>
        </p:grpSpPr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4313288" y="5499381"/>
              <a:ext cx="144433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faveur </a:t>
              </a: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Panitumumab</a:t>
              </a:r>
              <a:endPara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7A09C617-9C62-7527-FB29-E750B43F2BE4}"/>
                </a:ext>
              </a:extLst>
            </p:cNvPr>
            <p:cNvSpPr txBox="1"/>
            <p:nvPr/>
          </p:nvSpPr>
          <p:spPr>
            <a:xfrm>
              <a:off x="5721165" y="5508350"/>
              <a:ext cx="144433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faveur </a:t>
              </a: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Bevacizumab</a:t>
              </a:r>
              <a:endPara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6" name="Groupe 45"/>
            <p:cNvGrpSpPr/>
            <p:nvPr/>
          </p:nvGrpSpPr>
          <p:grpSpPr>
            <a:xfrm>
              <a:off x="5190139" y="4552950"/>
              <a:ext cx="1662462" cy="864832"/>
              <a:chOff x="6481800" y="5270841"/>
              <a:chExt cx="1662462" cy="864832"/>
            </a:xfrm>
          </p:grpSpPr>
          <p:grpSp>
            <p:nvGrpSpPr>
              <p:cNvPr id="47" name="Groupe 46"/>
              <p:cNvGrpSpPr/>
              <p:nvPr/>
            </p:nvGrpSpPr>
            <p:grpSpPr>
              <a:xfrm>
                <a:off x="6481800" y="5270841"/>
                <a:ext cx="1662462" cy="797450"/>
                <a:chOff x="6481800" y="5270841"/>
                <a:chExt cx="1662462" cy="797450"/>
              </a:xfrm>
            </p:grpSpPr>
            <p:cxnSp>
              <p:nvCxnSpPr>
                <p:cNvPr id="52" name="Connecteur droit 51"/>
                <p:cNvCxnSpPr/>
                <p:nvPr/>
              </p:nvCxnSpPr>
              <p:spPr>
                <a:xfrm>
                  <a:off x="6481800" y="6068291"/>
                  <a:ext cx="1662462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3" name="Connecteur droit 52"/>
                <p:cNvCxnSpPr/>
                <p:nvPr/>
              </p:nvCxnSpPr>
              <p:spPr>
                <a:xfrm flipV="1">
                  <a:off x="7153069" y="5270841"/>
                  <a:ext cx="0" cy="790524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48" name="Groupe 47"/>
              <p:cNvGrpSpPr/>
              <p:nvPr/>
            </p:nvGrpSpPr>
            <p:grpSpPr>
              <a:xfrm>
                <a:off x="6664903" y="6063673"/>
                <a:ext cx="1305967" cy="72000"/>
                <a:chOff x="6664903" y="6063673"/>
                <a:chExt cx="1305967" cy="72000"/>
              </a:xfrm>
            </p:grpSpPr>
            <p:cxnSp>
              <p:nvCxnSpPr>
                <p:cNvPr id="49" name="Connecteur droit 48"/>
                <p:cNvCxnSpPr/>
                <p:nvPr/>
              </p:nvCxnSpPr>
              <p:spPr>
                <a:xfrm>
                  <a:off x="7153069" y="6063673"/>
                  <a:ext cx="0" cy="720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0" name="Connecteur droit 49"/>
                <p:cNvCxnSpPr/>
                <p:nvPr/>
              </p:nvCxnSpPr>
              <p:spPr>
                <a:xfrm>
                  <a:off x="7970870" y="6063673"/>
                  <a:ext cx="0" cy="720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1" name="Connecteur droit 50"/>
                <p:cNvCxnSpPr/>
                <p:nvPr/>
              </p:nvCxnSpPr>
              <p:spPr>
                <a:xfrm>
                  <a:off x="6664903" y="6063673"/>
                  <a:ext cx="0" cy="720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54" name="Groupe 53"/>
            <p:cNvGrpSpPr/>
            <p:nvPr/>
          </p:nvGrpSpPr>
          <p:grpSpPr>
            <a:xfrm>
              <a:off x="5661756" y="5112341"/>
              <a:ext cx="632584" cy="72000"/>
              <a:chOff x="6986089" y="5826580"/>
              <a:chExt cx="632584" cy="72000"/>
            </a:xfrm>
          </p:grpSpPr>
          <p:cxnSp>
            <p:nvCxnSpPr>
              <p:cNvPr id="55" name="Connecteur droit 54"/>
              <p:cNvCxnSpPr/>
              <p:nvPr/>
            </p:nvCxnSpPr>
            <p:spPr>
              <a:xfrm>
                <a:off x="6986089" y="5867401"/>
                <a:ext cx="632584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" name="Rectangle 55"/>
              <p:cNvSpPr/>
              <p:nvPr/>
            </p:nvSpPr>
            <p:spPr>
              <a:xfrm>
                <a:off x="7259411" y="5826580"/>
                <a:ext cx="70757" cy="72000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" name="Groupe 56"/>
            <p:cNvGrpSpPr/>
            <p:nvPr/>
          </p:nvGrpSpPr>
          <p:grpSpPr>
            <a:xfrm>
              <a:off x="5627418" y="4668026"/>
              <a:ext cx="277099" cy="72000"/>
              <a:chOff x="7154735" y="5826580"/>
              <a:chExt cx="277099" cy="72000"/>
            </a:xfrm>
          </p:grpSpPr>
          <p:cxnSp>
            <p:nvCxnSpPr>
              <p:cNvPr id="58" name="Connecteur droit 57"/>
              <p:cNvCxnSpPr/>
              <p:nvPr/>
            </p:nvCxnSpPr>
            <p:spPr>
              <a:xfrm>
                <a:off x="7154735" y="5867401"/>
                <a:ext cx="277099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" name="Rectangle 58"/>
              <p:cNvSpPr/>
              <p:nvPr/>
            </p:nvSpPr>
            <p:spPr>
              <a:xfrm>
                <a:off x="7248482" y="5826580"/>
                <a:ext cx="70757" cy="72000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0" name="Groupe 59"/>
            <p:cNvGrpSpPr/>
            <p:nvPr/>
          </p:nvGrpSpPr>
          <p:grpSpPr>
            <a:xfrm>
              <a:off x="5531598" y="4904412"/>
              <a:ext cx="329810" cy="72000"/>
              <a:chOff x="7135090" y="5826580"/>
              <a:chExt cx="329810" cy="72000"/>
            </a:xfrm>
          </p:grpSpPr>
          <p:cxnSp>
            <p:nvCxnSpPr>
              <p:cNvPr id="61" name="Connecteur droit 60"/>
              <p:cNvCxnSpPr/>
              <p:nvPr/>
            </p:nvCxnSpPr>
            <p:spPr>
              <a:xfrm>
                <a:off x="7135090" y="5867401"/>
                <a:ext cx="329810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Rectangle 61"/>
              <p:cNvSpPr/>
              <p:nvPr/>
            </p:nvSpPr>
            <p:spPr>
              <a:xfrm>
                <a:off x="7259411" y="5826580"/>
                <a:ext cx="70757" cy="72000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5277802" y="5386962"/>
              <a:ext cx="190880" cy="165036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0,5</a:t>
              </a:r>
              <a:endParaRPr kumimoji="0" lang="fr-FR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5765968" y="5386962"/>
              <a:ext cx="190880" cy="165036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1,0</a:t>
              </a:r>
              <a:endParaRPr kumimoji="0" lang="fr-FR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6583769" y="5386962"/>
              <a:ext cx="190880" cy="165036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3,0</a:t>
              </a:r>
              <a:endParaRPr kumimoji="0" lang="fr-FR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6" name="ZoneTexte 65">
            <a:extLst>
              <a:ext uri="{FF2B5EF4-FFF2-40B4-BE49-F238E27FC236}">
                <a16:creationId xmlns:a16="http://schemas.microsoft.com/office/drawing/2014/main" id="{A2796595-E310-E870-DBEA-7EBF79A4D790}"/>
              </a:ext>
            </a:extLst>
          </p:cNvPr>
          <p:cNvSpPr txBox="1"/>
          <p:nvPr/>
        </p:nvSpPr>
        <p:spPr>
          <a:xfrm>
            <a:off x="6489312" y="5849548"/>
            <a:ext cx="47808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58750" marR="0" lvl="0" indent="-158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positif : FOLFOX-Pani &lt; FOLFOX-</a:t>
            </a: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Forme libre 69"/>
          <p:cNvSpPr/>
          <p:nvPr/>
        </p:nvSpPr>
        <p:spPr>
          <a:xfrm>
            <a:off x="1667976" y="2040169"/>
            <a:ext cx="3069443" cy="1190098"/>
          </a:xfrm>
          <a:custGeom>
            <a:avLst/>
            <a:gdLst>
              <a:gd name="connsiteX0" fmla="*/ 3069443 w 3069443"/>
              <a:gd name="connsiteY0" fmla="*/ 1176313 h 1190098"/>
              <a:gd name="connsiteX1" fmla="*/ 2761580 w 3069443"/>
              <a:gd name="connsiteY1" fmla="*/ 1190098 h 1190098"/>
              <a:gd name="connsiteX2" fmla="*/ 2752390 w 3069443"/>
              <a:gd name="connsiteY2" fmla="*/ 1157934 h 1190098"/>
              <a:gd name="connsiteX3" fmla="*/ 2495071 w 3069443"/>
              <a:gd name="connsiteY3" fmla="*/ 1139554 h 1190098"/>
              <a:gd name="connsiteX4" fmla="*/ 2398577 w 3069443"/>
              <a:gd name="connsiteY4" fmla="*/ 1107389 h 1190098"/>
              <a:gd name="connsiteX5" fmla="*/ 2306677 w 3069443"/>
              <a:gd name="connsiteY5" fmla="*/ 1098199 h 1190098"/>
              <a:gd name="connsiteX6" fmla="*/ 2205588 w 3069443"/>
              <a:gd name="connsiteY6" fmla="*/ 1056844 h 1190098"/>
              <a:gd name="connsiteX7" fmla="*/ 2122878 w 3069443"/>
              <a:gd name="connsiteY7" fmla="*/ 1038464 h 1190098"/>
              <a:gd name="connsiteX8" fmla="*/ 2063144 w 3069443"/>
              <a:gd name="connsiteY8" fmla="*/ 1006299 h 1190098"/>
              <a:gd name="connsiteX9" fmla="*/ 2008004 w 3069443"/>
              <a:gd name="connsiteY9" fmla="*/ 978729 h 1190098"/>
              <a:gd name="connsiteX10" fmla="*/ 1934484 w 3069443"/>
              <a:gd name="connsiteY10" fmla="*/ 937375 h 1190098"/>
              <a:gd name="connsiteX11" fmla="*/ 1897725 w 3069443"/>
              <a:gd name="connsiteY11" fmla="*/ 928185 h 1190098"/>
              <a:gd name="connsiteX12" fmla="*/ 1805825 w 3069443"/>
              <a:gd name="connsiteY12" fmla="*/ 859260 h 1190098"/>
              <a:gd name="connsiteX13" fmla="*/ 1755280 w 3069443"/>
              <a:gd name="connsiteY13" fmla="*/ 827095 h 1190098"/>
              <a:gd name="connsiteX14" fmla="*/ 1672571 w 3069443"/>
              <a:gd name="connsiteY14" fmla="*/ 813310 h 1190098"/>
              <a:gd name="connsiteX15" fmla="*/ 1645001 w 3069443"/>
              <a:gd name="connsiteY15" fmla="*/ 785741 h 1190098"/>
              <a:gd name="connsiteX16" fmla="*/ 1589861 w 3069443"/>
              <a:gd name="connsiteY16" fmla="*/ 776551 h 1190098"/>
              <a:gd name="connsiteX17" fmla="*/ 1488772 w 3069443"/>
              <a:gd name="connsiteY17" fmla="*/ 735196 h 1190098"/>
              <a:gd name="connsiteX18" fmla="*/ 1424442 w 3069443"/>
              <a:gd name="connsiteY18" fmla="*/ 712221 h 1190098"/>
              <a:gd name="connsiteX19" fmla="*/ 1323353 w 3069443"/>
              <a:gd name="connsiteY19" fmla="*/ 638701 h 1190098"/>
              <a:gd name="connsiteX20" fmla="*/ 1231453 w 3069443"/>
              <a:gd name="connsiteY20" fmla="*/ 588157 h 1190098"/>
              <a:gd name="connsiteX21" fmla="*/ 1134959 w 3069443"/>
              <a:gd name="connsiteY21" fmla="*/ 505447 h 1190098"/>
              <a:gd name="connsiteX22" fmla="*/ 1070629 w 3069443"/>
              <a:gd name="connsiteY22" fmla="*/ 454902 h 1190098"/>
              <a:gd name="connsiteX23" fmla="*/ 1029274 w 3069443"/>
              <a:gd name="connsiteY23" fmla="*/ 395168 h 1190098"/>
              <a:gd name="connsiteX24" fmla="*/ 974135 w 3069443"/>
              <a:gd name="connsiteY24" fmla="*/ 372193 h 1190098"/>
              <a:gd name="connsiteX25" fmla="*/ 914400 w 3069443"/>
              <a:gd name="connsiteY25" fmla="*/ 294078 h 1190098"/>
              <a:gd name="connsiteX26" fmla="*/ 808715 w 3069443"/>
              <a:gd name="connsiteY26" fmla="*/ 275698 h 1190098"/>
              <a:gd name="connsiteX27" fmla="*/ 730601 w 3069443"/>
              <a:gd name="connsiteY27" fmla="*/ 252723 h 1190098"/>
              <a:gd name="connsiteX28" fmla="*/ 634106 w 3069443"/>
              <a:gd name="connsiteY28" fmla="*/ 225154 h 1190098"/>
              <a:gd name="connsiteX29" fmla="*/ 565182 w 3069443"/>
              <a:gd name="connsiteY29" fmla="*/ 188394 h 1190098"/>
              <a:gd name="connsiteX30" fmla="*/ 473282 w 3069443"/>
              <a:gd name="connsiteY30" fmla="*/ 142444 h 1190098"/>
              <a:gd name="connsiteX31" fmla="*/ 372193 w 3069443"/>
              <a:gd name="connsiteY31" fmla="*/ 110279 h 1190098"/>
              <a:gd name="connsiteX32" fmla="*/ 294078 w 3069443"/>
              <a:gd name="connsiteY32" fmla="*/ 78114 h 1190098"/>
              <a:gd name="connsiteX33" fmla="*/ 234344 w 3069443"/>
              <a:gd name="connsiteY33" fmla="*/ 32165 h 1190098"/>
              <a:gd name="connsiteX34" fmla="*/ 151634 w 3069443"/>
              <a:gd name="connsiteY34" fmla="*/ 13785 h 1190098"/>
              <a:gd name="connsiteX35" fmla="*/ 0 w 3069443"/>
              <a:gd name="connsiteY35" fmla="*/ 0 h 119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069443" h="1190098">
                <a:moveTo>
                  <a:pt x="3069443" y="1176313"/>
                </a:moveTo>
                <a:lnTo>
                  <a:pt x="2761580" y="1190098"/>
                </a:lnTo>
                <a:lnTo>
                  <a:pt x="2752390" y="1157934"/>
                </a:lnTo>
                <a:lnTo>
                  <a:pt x="2495071" y="1139554"/>
                </a:lnTo>
                <a:lnTo>
                  <a:pt x="2398577" y="1107389"/>
                </a:lnTo>
                <a:lnTo>
                  <a:pt x="2306677" y="1098199"/>
                </a:lnTo>
                <a:lnTo>
                  <a:pt x="2205588" y="1056844"/>
                </a:lnTo>
                <a:lnTo>
                  <a:pt x="2122878" y="1038464"/>
                </a:lnTo>
                <a:lnTo>
                  <a:pt x="2063144" y="1006299"/>
                </a:lnTo>
                <a:lnTo>
                  <a:pt x="2008004" y="978729"/>
                </a:lnTo>
                <a:lnTo>
                  <a:pt x="1934484" y="937375"/>
                </a:lnTo>
                <a:lnTo>
                  <a:pt x="1897725" y="928185"/>
                </a:lnTo>
                <a:lnTo>
                  <a:pt x="1805825" y="859260"/>
                </a:lnTo>
                <a:lnTo>
                  <a:pt x="1755280" y="827095"/>
                </a:lnTo>
                <a:lnTo>
                  <a:pt x="1672571" y="813310"/>
                </a:lnTo>
                <a:lnTo>
                  <a:pt x="1645001" y="785741"/>
                </a:lnTo>
                <a:lnTo>
                  <a:pt x="1589861" y="776551"/>
                </a:lnTo>
                <a:lnTo>
                  <a:pt x="1488772" y="735196"/>
                </a:lnTo>
                <a:lnTo>
                  <a:pt x="1424442" y="712221"/>
                </a:lnTo>
                <a:lnTo>
                  <a:pt x="1323353" y="638701"/>
                </a:lnTo>
                <a:lnTo>
                  <a:pt x="1231453" y="588157"/>
                </a:lnTo>
                <a:lnTo>
                  <a:pt x="1134959" y="505447"/>
                </a:lnTo>
                <a:lnTo>
                  <a:pt x="1070629" y="454902"/>
                </a:lnTo>
                <a:lnTo>
                  <a:pt x="1029274" y="395168"/>
                </a:lnTo>
                <a:lnTo>
                  <a:pt x="974135" y="372193"/>
                </a:lnTo>
                <a:lnTo>
                  <a:pt x="914400" y="294078"/>
                </a:lnTo>
                <a:lnTo>
                  <a:pt x="808715" y="275698"/>
                </a:lnTo>
                <a:lnTo>
                  <a:pt x="730601" y="252723"/>
                </a:lnTo>
                <a:lnTo>
                  <a:pt x="634106" y="225154"/>
                </a:lnTo>
                <a:lnTo>
                  <a:pt x="565182" y="188394"/>
                </a:lnTo>
                <a:lnTo>
                  <a:pt x="473282" y="142444"/>
                </a:lnTo>
                <a:lnTo>
                  <a:pt x="372193" y="110279"/>
                </a:lnTo>
                <a:lnTo>
                  <a:pt x="294078" y="78114"/>
                </a:lnTo>
                <a:lnTo>
                  <a:pt x="234344" y="32165"/>
                </a:lnTo>
                <a:lnTo>
                  <a:pt x="151634" y="13785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5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Forme libre 70"/>
          <p:cNvSpPr/>
          <p:nvPr/>
        </p:nvSpPr>
        <p:spPr>
          <a:xfrm>
            <a:off x="1677166" y="2030979"/>
            <a:ext cx="3078633" cy="1089009"/>
          </a:xfrm>
          <a:custGeom>
            <a:avLst/>
            <a:gdLst>
              <a:gd name="connsiteX0" fmla="*/ 3078633 w 3078633"/>
              <a:gd name="connsiteY0" fmla="*/ 1089009 h 1089009"/>
              <a:gd name="connsiteX1" fmla="*/ 2802935 w 3078633"/>
              <a:gd name="connsiteY1" fmla="*/ 1089009 h 1089009"/>
              <a:gd name="connsiteX2" fmla="*/ 2798340 w 3078633"/>
              <a:gd name="connsiteY2" fmla="*/ 1029274 h 1089009"/>
              <a:gd name="connsiteX3" fmla="*/ 2665085 w 3078633"/>
              <a:gd name="connsiteY3" fmla="*/ 1015489 h 1089009"/>
              <a:gd name="connsiteX4" fmla="*/ 2582376 w 3078633"/>
              <a:gd name="connsiteY4" fmla="*/ 987919 h 1089009"/>
              <a:gd name="connsiteX5" fmla="*/ 2481286 w 3078633"/>
              <a:gd name="connsiteY5" fmla="*/ 960350 h 1089009"/>
              <a:gd name="connsiteX6" fmla="*/ 2380197 w 3078633"/>
              <a:gd name="connsiteY6" fmla="*/ 923590 h 1089009"/>
              <a:gd name="connsiteX7" fmla="*/ 2260727 w 3078633"/>
              <a:gd name="connsiteY7" fmla="*/ 905210 h 1089009"/>
              <a:gd name="connsiteX8" fmla="*/ 2136663 w 3078633"/>
              <a:gd name="connsiteY8" fmla="*/ 891425 h 1089009"/>
              <a:gd name="connsiteX9" fmla="*/ 2058549 w 3078633"/>
              <a:gd name="connsiteY9" fmla="*/ 850070 h 1089009"/>
              <a:gd name="connsiteX10" fmla="*/ 2017194 w 3078633"/>
              <a:gd name="connsiteY10" fmla="*/ 836285 h 1089009"/>
              <a:gd name="connsiteX11" fmla="*/ 1980434 w 3078633"/>
              <a:gd name="connsiteY11" fmla="*/ 813310 h 1089009"/>
              <a:gd name="connsiteX12" fmla="*/ 1860965 w 3078633"/>
              <a:gd name="connsiteY12" fmla="*/ 785741 h 1089009"/>
              <a:gd name="connsiteX13" fmla="*/ 1815015 w 3078633"/>
              <a:gd name="connsiteY13" fmla="*/ 776551 h 1089009"/>
              <a:gd name="connsiteX14" fmla="*/ 1801230 w 3078633"/>
              <a:gd name="connsiteY14" fmla="*/ 776551 h 1089009"/>
              <a:gd name="connsiteX15" fmla="*/ 1709330 w 3078633"/>
              <a:gd name="connsiteY15" fmla="*/ 744386 h 1089009"/>
              <a:gd name="connsiteX16" fmla="*/ 1608241 w 3078633"/>
              <a:gd name="connsiteY16" fmla="*/ 698436 h 1089009"/>
              <a:gd name="connsiteX17" fmla="*/ 1534721 w 3078633"/>
              <a:gd name="connsiteY17" fmla="*/ 680056 h 1089009"/>
              <a:gd name="connsiteX18" fmla="*/ 1438227 w 3078633"/>
              <a:gd name="connsiteY18" fmla="*/ 606537 h 1089009"/>
              <a:gd name="connsiteX19" fmla="*/ 1346327 w 3078633"/>
              <a:gd name="connsiteY19" fmla="*/ 537612 h 1089009"/>
              <a:gd name="connsiteX20" fmla="*/ 1134959 w 3078633"/>
              <a:gd name="connsiteY20" fmla="*/ 464092 h 1089009"/>
              <a:gd name="connsiteX21" fmla="*/ 1015489 w 3078633"/>
              <a:gd name="connsiteY21" fmla="*/ 422738 h 1089009"/>
              <a:gd name="connsiteX22" fmla="*/ 840880 w 3078633"/>
              <a:gd name="connsiteY22" fmla="*/ 330838 h 1089009"/>
              <a:gd name="connsiteX23" fmla="*/ 744386 w 3078633"/>
              <a:gd name="connsiteY23" fmla="*/ 284888 h 1089009"/>
              <a:gd name="connsiteX24" fmla="*/ 657081 w 3078633"/>
              <a:gd name="connsiteY24" fmla="*/ 206774 h 1089009"/>
              <a:gd name="connsiteX25" fmla="*/ 450307 w 3078633"/>
              <a:gd name="connsiteY25" fmla="*/ 147039 h 1089009"/>
              <a:gd name="connsiteX26" fmla="*/ 211369 w 3078633"/>
              <a:gd name="connsiteY26" fmla="*/ 59735 h 1089009"/>
              <a:gd name="connsiteX27" fmla="*/ 0 w 3078633"/>
              <a:gd name="connsiteY27" fmla="*/ 0 h 108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078633" h="1089009">
                <a:moveTo>
                  <a:pt x="3078633" y="1089009"/>
                </a:moveTo>
                <a:lnTo>
                  <a:pt x="2802935" y="1089009"/>
                </a:lnTo>
                <a:lnTo>
                  <a:pt x="2798340" y="1029274"/>
                </a:lnTo>
                <a:lnTo>
                  <a:pt x="2665085" y="1015489"/>
                </a:lnTo>
                <a:lnTo>
                  <a:pt x="2582376" y="987919"/>
                </a:lnTo>
                <a:lnTo>
                  <a:pt x="2481286" y="960350"/>
                </a:lnTo>
                <a:lnTo>
                  <a:pt x="2380197" y="923590"/>
                </a:lnTo>
                <a:lnTo>
                  <a:pt x="2260727" y="905210"/>
                </a:lnTo>
                <a:lnTo>
                  <a:pt x="2136663" y="891425"/>
                </a:lnTo>
                <a:lnTo>
                  <a:pt x="2058549" y="850070"/>
                </a:lnTo>
                <a:lnTo>
                  <a:pt x="2017194" y="836285"/>
                </a:lnTo>
                <a:lnTo>
                  <a:pt x="1980434" y="813310"/>
                </a:lnTo>
                <a:lnTo>
                  <a:pt x="1860965" y="785741"/>
                </a:lnTo>
                <a:cubicBezTo>
                  <a:pt x="1813491" y="780994"/>
                  <a:pt x="1815015" y="796539"/>
                  <a:pt x="1815015" y="776551"/>
                </a:cubicBezTo>
                <a:lnTo>
                  <a:pt x="1801230" y="776551"/>
                </a:lnTo>
                <a:lnTo>
                  <a:pt x="1709330" y="744386"/>
                </a:lnTo>
                <a:lnTo>
                  <a:pt x="1608241" y="698436"/>
                </a:lnTo>
                <a:lnTo>
                  <a:pt x="1534721" y="680056"/>
                </a:lnTo>
                <a:lnTo>
                  <a:pt x="1438227" y="606537"/>
                </a:lnTo>
                <a:lnTo>
                  <a:pt x="1346327" y="537612"/>
                </a:lnTo>
                <a:lnTo>
                  <a:pt x="1134959" y="464092"/>
                </a:lnTo>
                <a:lnTo>
                  <a:pt x="1015489" y="422738"/>
                </a:lnTo>
                <a:lnTo>
                  <a:pt x="840880" y="330838"/>
                </a:lnTo>
                <a:lnTo>
                  <a:pt x="744386" y="284888"/>
                </a:lnTo>
                <a:lnTo>
                  <a:pt x="657081" y="206774"/>
                </a:lnTo>
                <a:lnTo>
                  <a:pt x="450307" y="147039"/>
                </a:lnTo>
                <a:lnTo>
                  <a:pt x="211369" y="59735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Forme libre 71"/>
          <p:cNvSpPr/>
          <p:nvPr/>
        </p:nvSpPr>
        <p:spPr>
          <a:xfrm>
            <a:off x="6722448" y="2040170"/>
            <a:ext cx="2807530" cy="1346326"/>
          </a:xfrm>
          <a:custGeom>
            <a:avLst/>
            <a:gdLst>
              <a:gd name="connsiteX0" fmla="*/ 2807530 w 2807530"/>
              <a:gd name="connsiteY0" fmla="*/ 1396872 h 1396872"/>
              <a:gd name="connsiteX1" fmla="*/ 2784555 w 2807530"/>
              <a:gd name="connsiteY1" fmla="*/ 1148744 h 1396872"/>
              <a:gd name="connsiteX2" fmla="*/ 2458312 w 2807530"/>
              <a:gd name="connsiteY2" fmla="*/ 1144149 h 1396872"/>
              <a:gd name="connsiteX3" fmla="*/ 2467502 w 2807530"/>
              <a:gd name="connsiteY3" fmla="*/ 1079819 h 1396872"/>
              <a:gd name="connsiteX4" fmla="*/ 2320463 w 2807530"/>
              <a:gd name="connsiteY4" fmla="*/ 1079819 h 1396872"/>
              <a:gd name="connsiteX5" fmla="*/ 2320463 w 2807530"/>
              <a:gd name="connsiteY5" fmla="*/ 1066034 h 1396872"/>
              <a:gd name="connsiteX6" fmla="*/ 2132069 w 2807530"/>
              <a:gd name="connsiteY6" fmla="*/ 1024680 h 1396872"/>
              <a:gd name="connsiteX7" fmla="*/ 1980434 w 2807530"/>
              <a:gd name="connsiteY7" fmla="*/ 1024680 h 1396872"/>
              <a:gd name="connsiteX8" fmla="*/ 1929890 w 2807530"/>
              <a:gd name="connsiteY8" fmla="*/ 992515 h 1396872"/>
              <a:gd name="connsiteX9" fmla="*/ 1847180 w 2807530"/>
              <a:gd name="connsiteY9" fmla="*/ 992515 h 1396872"/>
              <a:gd name="connsiteX10" fmla="*/ 1741496 w 2807530"/>
              <a:gd name="connsiteY10" fmla="*/ 974135 h 1396872"/>
              <a:gd name="connsiteX11" fmla="*/ 1667976 w 2807530"/>
              <a:gd name="connsiteY11" fmla="*/ 960350 h 1396872"/>
              <a:gd name="connsiteX12" fmla="*/ 1599051 w 2807530"/>
              <a:gd name="connsiteY12" fmla="*/ 928185 h 1396872"/>
              <a:gd name="connsiteX13" fmla="*/ 1318758 w 2807530"/>
              <a:gd name="connsiteY13" fmla="*/ 896020 h 1396872"/>
              <a:gd name="connsiteX14" fmla="*/ 1240643 w 2807530"/>
              <a:gd name="connsiteY14" fmla="*/ 877640 h 1396872"/>
              <a:gd name="connsiteX15" fmla="*/ 1190099 w 2807530"/>
              <a:gd name="connsiteY15" fmla="*/ 845475 h 1396872"/>
              <a:gd name="connsiteX16" fmla="*/ 1134959 w 2807530"/>
              <a:gd name="connsiteY16" fmla="*/ 808716 h 1396872"/>
              <a:gd name="connsiteX17" fmla="*/ 1111984 w 2807530"/>
              <a:gd name="connsiteY17" fmla="*/ 776551 h 1396872"/>
              <a:gd name="connsiteX18" fmla="*/ 1047655 w 2807530"/>
              <a:gd name="connsiteY18" fmla="*/ 735196 h 1396872"/>
              <a:gd name="connsiteX19" fmla="*/ 1006300 w 2807530"/>
              <a:gd name="connsiteY19" fmla="*/ 716816 h 1396872"/>
              <a:gd name="connsiteX20" fmla="*/ 955755 w 2807530"/>
              <a:gd name="connsiteY20" fmla="*/ 703031 h 1396872"/>
              <a:gd name="connsiteX21" fmla="*/ 905210 w 2807530"/>
              <a:gd name="connsiteY21" fmla="*/ 675461 h 1396872"/>
              <a:gd name="connsiteX22" fmla="*/ 905210 w 2807530"/>
              <a:gd name="connsiteY22" fmla="*/ 675461 h 1396872"/>
              <a:gd name="connsiteX23" fmla="*/ 794931 w 2807530"/>
              <a:gd name="connsiteY23" fmla="*/ 606537 h 1396872"/>
              <a:gd name="connsiteX24" fmla="*/ 670867 w 2807530"/>
              <a:gd name="connsiteY24" fmla="*/ 519232 h 1396872"/>
              <a:gd name="connsiteX25" fmla="*/ 647892 w 2807530"/>
              <a:gd name="connsiteY25" fmla="*/ 491662 h 1396872"/>
              <a:gd name="connsiteX26" fmla="*/ 592752 w 2807530"/>
              <a:gd name="connsiteY26" fmla="*/ 473283 h 1396872"/>
              <a:gd name="connsiteX27" fmla="*/ 537612 w 2807530"/>
              <a:gd name="connsiteY27" fmla="*/ 399763 h 1396872"/>
              <a:gd name="connsiteX28" fmla="*/ 500853 w 2807530"/>
              <a:gd name="connsiteY28" fmla="*/ 317053 h 1396872"/>
              <a:gd name="connsiteX29" fmla="*/ 408953 w 2807530"/>
              <a:gd name="connsiteY29" fmla="*/ 289484 h 1396872"/>
              <a:gd name="connsiteX30" fmla="*/ 353813 w 2807530"/>
              <a:gd name="connsiteY30" fmla="*/ 261914 h 1396872"/>
              <a:gd name="connsiteX31" fmla="*/ 312459 w 2807530"/>
              <a:gd name="connsiteY31" fmla="*/ 215964 h 1396872"/>
              <a:gd name="connsiteX32" fmla="*/ 243534 w 2807530"/>
              <a:gd name="connsiteY32" fmla="*/ 197584 h 1396872"/>
              <a:gd name="connsiteX33" fmla="*/ 215964 w 2807530"/>
              <a:gd name="connsiteY33" fmla="*/ 151634 h 1396872"/>
              <a:gd name="connsiteX34" fmla="*/ 179204 w 2807530"/>
              <a:gd name="connsiteY34" fmla="*/ 147039 h 1396872"/>
              <a:gd name="connsiteX35" fmla="*/ 133255 w 2807530"/>
              <a:gd name="connsiteY35" fmla="*/ 68925 h 1396872"/>
              <a:gd name="connsiteX36" fmla="*/ 50545 w 2807530"/>
              <a:gd name="connsiteY36" fmla="*/ 0 h 1396872"/>
              <a:gd name="connsiteX37" fmla="*/ 0 w 2807530"/>
              <a:gd name="connsiteY37" fmla="*/ 0 h 1396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807530" h="1396872">
                <a:moveTo>
                  <a:pt x="2807530" y="1396872"/>
                </a:moveTo>
                <a:lnTo>
                  <a:pt x="2784555" y="1148744"/>
                </a:lnTo>
                <a:lnTo>
                  <a:pt x="2458312" y="1144149"/>
                </a:lnTo>
                <a:lnTo>
                  <a:pt x="2467502" y="1079819"/>
                </a:lnTo>
                <a:lnTo>
                  <a:pt x="2320463" y="1079819"/>
                </a:lnTo>
                <a:lnTo>
                  <a:pt x="2320463" y="1066034"/>
                </a:lnTo>
                <a:lnTo>
                  <a:pt x="2132069" y="1024680"/>
                </a:lnTo>
                <a:lnTo>
                  <a:pt x="1980434" y="1024680"/>
                </a:lnTo>
                <a:lnTo>
                  <a:pt x="1929890" y="992515"/>
                </a:lnTo>
                <a:lnTo>
                  <a:pt x="1847180" y="992515"/>
                </a:lnTo>
                <a:lnTo>
                  <a:pt x="1741496" y="974135"/>
                </a:lnTo>
                <a:lnTo>
                  <a:pt x="1667976" y="960350"/>
                </a:lnTo>
                <a:lnTo>
                  <a:pt x="1599051" y="928185"/>
                </a:lnTo>
                <a:lnTo>
                  <a:pt x="1318758" y="896020"/>
                </a:lnTo>
                <a:lnTo>
                  <a:pt x="1240643" y="877640"/>
                </a:lnTo>
                <a:lnTo>
                  <a:pt x="1190099" y="845475"/>
                </a:lnTo>
                <a:lnTo>
                  <a:pt x="1134959" y="808716"/>
                </a:lnTo>
                <a:lnTo>
                  <a:pt x="1111984" y="776551"/>
                </a:lnTo>
                <a:lnTo>
                  <a:pt x="1047655" y="735196"/>
                </a:lnTo>
                <a:lnTo>
                  <a:pt x="1006300" y="716816"/>
                </a:lnTo>
                <a:lnTo>
                  <a:pt x="955755" y="703031"/>
                </a:lnTo>
                <a:lnTo>
                  <a:pt x="905210" y="675461"/>
                </a:lnTo>
                <a:lnTo>
                  <a:pt x="905210" y="675461"/>
                </a:lnTo>
                <a:lnTo>
                  <a:pt x="794931" y="606537"/>
                </a:lnTo>
                <a:lnTo>
                  <a:pt x="670867" y="519232"/>
                </a:lnTo>
                <a:lnTo>
                  <a:pt x="647892" y="491662"/>
                </a:lnTo>
                <a:lnTo>
                  <a:pt x="592752" y="473283"/>
                </a:lnTo>
                <a:lnTo>
                  <a:pt x="537612" y="399763"/>
                </a:lnTo>
                <a:lnTo>
                  <a:pt x="500853" y="317053"/>
                </a:lnTo>
                <a:lnTo>
                  <a:pt x="408953" y="289484"/>
                </a:lnTo>
                <a:lnTo>
                  <a:pt x="353813" y="261914"/>
                </a:lnTo>
                <a:lnTo>
                  <a:pt x="312459" y="215964"/>
                </a:lnTo>
                <a:lnTo>
                  <a:pt x="243534" y="197584"/>
                </a:lnTo>
                <a:lnTo>
                  <a:pt x="215964" y="151634"/>
                </a:lnTo>
                <a:lnTo>
                  <a:pt x="179204" y="147039"/>
                </a:lnTo>
                <a:lnTo>
                  <a:pt x="133255" y="68925"/>
                </a:lnTo>
                <a:lnTo>
                  <a:pt x="5054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Forme libre 72"/>
          <p:cNvSpPr/>
          <p:nvPr/>
        </p:nvSpPr>
        <p:spPr>
          <a:xfrm>
            <a:off x="6699473" y="2040169"/>
            <a:ext cx="2761580" cy="1075224"/>
          </a:xfrm>
          <a:custGeom>
            <a:avLst/>
            <a:gdLst>
              <a:gd name="connsiteX0" fmla="*/ 0 w 2761580"/>
              <a:gd name="connsiteY0" fmla="*/ 0 h 1153339"/>
              <a:gd name="connsiteX1" fmla="*/ 344623 w 2761580"/>
              <a:gd name="connsiteY1" fmla="*/ 9190 h 1153339"/>
              <a:gd name="connsiteX2" fmla="*/ 376788 w 2761580"/>
              <a:gd name="connsiteY2" fmla="*/ 55140 h 1153339"/>
              <a:gd name="connsiteX3" fmla="*/ 454903 w 2761580"/>
              <a:gd name="connsiteY3" fmla="*/ 114875 h 1153339"/>
              <a:gd name="connsiteX4" fmla="*/ 487068 w 2761580"/>
              <a:gd name="connsiteY4" fmla="*/ 165419 h 1153339"/>
              <a:gd name="connsiteX5" fmla="*/ 546802 w 2761580"/>
              <a:gd name="connsiteY5" fmla="*/ 197584 h 1153339"/>
              <a:gd name="connsiteX6" fmla="*/ 569777 w 2761580"/>
              <a:gd name="connsiteY6" fmla="*/ 229749 h 1153339"/>
              <a:gd name="connsiteX7" fmla="*/ 624917 w 2761580"/>
              <a:gd name="connsiteY7" fmla="*/ 289484 h 1153339"/>
              <a:gd name="connsiteX8" fmla="*/ 689247 w 2761580"/>
              <a:gd name="connsiteY8" fmla="*/ 353813 h 1153339"/>
              <a:gd name="connsiteX9" fmla="*/ 753576 w 2761580"/>
              <a:gd name="connsiteY9" fmla="*/ 349218 h 1153339"/>
              <a:gd name="connsiteX10" fmla="*/ 781146 w 2761580"/>
              <a:gd name="connsiteY10" fmla="*/ 422738 h 1153339"/>
              <a:gd name="connsiteX11" fmla="*/ 808716 w 2761580"/>
              <a:gd name="connsiteY11" fmla="*/ 473283 h 1153339"/>
              <a:gd name="connsiteX12" fmla="*/ 831691 w 2761580"/>
              <a:gd name="connsiteY12" fmla="*/ 523827 h 1153339"/>
              <a:gd name="connsiteX13" fmla="*/ 863856 w 2761580"/>
              <a:gd name="connsiteY13" fmla="*/ 574372 h 1153339"/>
              <a:gd name="connsiteX14" fmla="*/ 873046 w 2761580"/>
              <a:gd name="connsiteY14" fmla="*/ 592752 h 1153339"/>
              <a:gd name="connsiteX15" fmla="*/ 992515 w 2761580"/>
              <a:gd name="connsiteY15" fmla="*/ 592752 h 1153339"/>
              <a:gd name="connsiteX16" fmla="*/ 992515 w 2761580"/>
              <a:gd name="connsiteY16" fmla="*/ 592752 h 1153339"/>
              <a:gd name="connsiteX17" fmla="*/ 1043060 w 2761580"/>
              <a:gd name="connsiteY17" fmla="*/ 629512 h 1153339"/>
              <a:gd name="connsiteX18" fmla="*/ 1056845 w 2761580"/>
              <a:gd name="connsiteY18" fmla="*/ 680057 h 1153339"/>
              <a:gd name="connsiteX19" fmla="*/ 1075224 w 2761580"/>
              <a:gd name="connsiteY19" fmla="*/ 739791 h 1153339"/>
              <a:gd name="connsiteX20" fmla="*/ 1098199 w 2761580"/>
              <a:gd name="connsiteY20" fmla="*/ 781146 h 1153339"/>
              <a:gd name="connsiteX21" fmla="*/ 1153339 w 2761580"/>
              <a:gd name="connsiteY21" fmla="*/ 831691 h 1153339"/>
              <a:gd name="connsiteX22" fmla="*/ 1217669 w 2761580"/>
              <a:gd name="connsiteY22" fmla="*/ 850071 h 1153339"/>
              <a:gd name="connsiteX23" fmla="*/ 1249834 w 2761580"/>
              <a:gd name="connsiteY23" fmla="*/ 886830 h 1153339"/>
              <a:gd name="connsiteX24" fmla="*/ 1493367 w 2761580"/>
              <a:gd name="connsiteY24" fmla="*/ 900615 h 1153339"/>
              <a:gd name="connsiteX25" fmla="*/ 1497962 w 2761580"/>
              <a:gd name="connsiteY25" fmla="*/ 969540 h 1153339"/>
              <a:gd name="connsiteX26" fmla="*/ 1520937 w 2761580"/>
              <a:gd name="connsiteY26" fmla="*/ 969540 h 1153339"/>
              <a:gd name="connsiteX27" fmla="*/ 1520937 w 2761580"/>
              <a:gd name="connsiteY27" fmla="*/ 969540 h 1153339"/>
              <a:gd name="connsiteX28" fmla="*/ 1764471 w 2761580"/>
              <a:gd name="connsiteY28" fmla="*/ 1001705 h 1153339"/>
              <a:gd name="connsiteX29" fmla="*/ 1764471 w 2761580"/>
              <a:gd name="connsiteY29" fmla="*/ 1001705 h 1153339"/>
              <a:gd name="connsiteX30" fmla="*/ 1874750 w 2761580"/>
              <a:gd name="connsiteY30" fmla="*/ 1029275 h 1153339"/>
              <a:gd name="connsiteX31" fmla="*/ 1879345 w 2761580"/>
              <a:gd name="connsiteY31" fmla="*/ 1066034 h 1153339"/>
              <a:gd name="connsiteX32" fmla="*/ 1980435 w 2761580"/>
              <a:gd name="connsiteY32" fmla="*/ 1056844 h 1153339"/>
              <a:gd name="connsiteX33" fmla="*/ 2021789 w 2761580"/>
              <a:gd name="connsiteY33" fmla="*/ 1111984 h 1153339"/>
              <a:gd name="connsiteX34" fmla="*/ 2104499 w 2761580"/>
              <a:gd name="connsiteY34" fmla="*/ 1116579 h 1153339"/>
              <a:gd name="connsiteX35" fmla="*/ 2122879 w 2761580"/>
              <a:gd name="connsiteY35" fmla="*/ 1153339 h 1153339"/>
              <a:gd name="connsiteX36" fmla="*/ 2761580 w 2761580"/>
              <a:gd name="connsiteY36" fmla="*/ 1139554 h 115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761580" h="1153339">
                <a:moveTo>
                  <a:pt x="0" y="0"/>
                </a:moveTo>
                <a:lnTo>
                  <a:pt x="344623" y="9190"/>
                </a:lnTo>
                <a:lnTo>
                  <a:pt x="376788" y="55140"/>
                </a:lnTo>
                <a:lnTo>
                  <a:pt x="454903" y="114875"/>
                </a:lnTo>
                <a:lnTo>
                  <a:pt x="487068" y="165419"/>
                </a:lnTo>
                <a:lnTo>
                  <a:pt x="546802" y="197584"/>
                </a:lnTo>
                <a:lnTo>
                  <a:pt x="569777" y="229749"/>
                </a:lnTo>
                <a:lnTo>
                  <a:pt x="624917" y="289484"/>
                </a:lnTo>
                <a:lnTo>
                  <a:pt x="689247" y="353813"/>
                </a:lnTo>
                <a:lnTo>
                  <a:pt x="753576" y="349218"/>
                </a:lnTo>
                <a:lnTo>
                  <a:pt x="781146" y="422738"/>
                </a:lnTo>
                <a:lnTo>
                  <a:pt x="808716" y="473283"/>
                </a:lnTo>
                <a:lnTo>
                  <a:pt x="831691" y="523827"/>
                </a:lnTo>
                <a:lnTo>
                  <a:pt x="863856" y="574372"/>
                </a:lnTo>
                <a:lnTo>
                  <a:pt x="873046" y="592752"/>
                </a:lnTo>
                <a:lnTo>
                  <a:pt x="992515" y="592752"/>
                </a:lnTo>
                <a:lnTo>
                  <a:pt x="992515" y="592752"/>
                </a:lnTo>
                <a:lnTo>
                  <a:pt x="1043060" y="629512"/>
                </a:lnTo>
                <a:lnTo>
                  <a:pt x="1056845" y="680057"/>
                </a:lnTo>
                <a:lnTo>
                  <a:pt x="1075224" y="739791"/>
                </a:lnTo>
                <a:lnTo>
                  <a:pt x="1098199" y="781146"/>
                </a:lnTo>
                <a:lnTo>
                  <a:pt x="1153339" y="831691"/>
                </a:lnTo>
                <a:lnTo>
                  <a:pt x="1217669" y="850071"/>
                </a:lnTo>
                <a:lnTo>
                  <a:pt x="1249834" y="886830"/>
                </a:lnTo>
                <a:lnTo>
                  <a:pt x="1493367" y="900615"/>
                </a:lnTo>
                <a:lnTo>
                  <a:pt x="1497962" y="969540"/>
                </a:lnTo>
                <a:lnTo>
                  <a:pt x="1520937" y="969540"/>
                </a:lnTo>
                <a:lnTo>
                  <a:pt x="1520937" y="969540"/>
                </a:lnTo>
                <a:lnTo>
                  <a:pt x="1764471" y="1001705"/>
                </a:lnTo>
                <a:lnTo>
                  <a:pt x="1764471" y="1001705"/>
                </a:lnTo>
                <a:lnTo>
                  <a:pt x="1874750" y="1029275"/>
                </a:lnTo>
                <a:lnTo>
                  <a:pt x="1879345" y="1066034"/>
                </a:lnTo>
                <a:lnTo>
                  <a:pt x="1980435" y="1056844"/>
                </a:lnTo>
                <a:lnTo>
                  <a:pt x="2021789" y="1111984"/>
                </a:lnTo>
                <a:lnTo>
                  <a:pt x="2104499" y="1116579"/>
                </a:lnTo>
                <a:lnTo>
                  <a:pt x="2122879" y="1153339"/>
                </a:lnTo>
                <a:lnTo>
                  <a:pt x="2761580" y="1139554"/>
                </a:lnTo>
              </a:path>
            </a:pathLst>
          </a:custGeom>
          <a:noFill/>
          <a:ln w="28575">
            <a:solidFill>
              <a:schemeClr val="accent5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5166304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K. </a:t>
            </a:r>
            <a:r>
              <a:rPr lang="fr-FR" sz="1200" i="1" dirty="0" err="1"/>
              <a:t>Shitara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#11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: SG </a:t>
            </a:r>
            <a:r>
              <a:rPr lang="da-DK" dirty="0" err="1"/>
              <a:t>selon</a:t>
            </a:r>
            <a:r>
              <a:rPr lang="da-DK" dirty="0"/>
              <a:t> </a:t>
            </a:r>
            <a:r>
              <a:rPr lang="da-DK" dirty="0" err="1"/>
              <a:t>résultats</a:t>
            </a:r>
            <a:r>
              <a:rPr lang="da-DK" dirty="0"/>
              <a:t> du NGS-</a:t>
            </a:r>
            <a:r>
              <a:rPr lang="da-DK" dirty="0" err="1"/>
              <a:t>ctDNA</a:t>
            </a:r>
            <a:r>
              <a:rPr lang="da-DK" dirty="0"/>
              <a:t> : population </a:t>
            </a:r>
            <a:r>
              <a:rPr lang="da-DK" dirty="0" err="1"/>
              <a:t>colon</a:t>
            </a:r>
            <a:r>
              <a:rPr lang="da-DK" dirty="0"/>
              <a:t> </a:t>
            </a:r>
            <a:r>
              <a:rPr lang="da-DK" dirty="0" err="1"/>
              <a:t>droit</a:t>
            </a:r>
            <a:r>
              <a:rPr lang="da-DK" dirty="0"/>
              <a:t> </a:t>
            </a:r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PARADIGM </a:t>
            </a:r>
            <a:r>
              <a:rPr lang="fr-FR" b="0" dirty="0"/>
              <a:t>: </a:t>
            </a:r>
            <a:r>
              <a:rPr lang="fr-FR" b="0" dirty="0" err="1"/>
              <a:t>ctDNA</a:t>
            </a:r>
            <a:r>
              <a:rPr lang="fr-FR" b="0" dirty="0"/>
              <a:t> et FOLFOX avec </a:t>
            </a:r>
            <a:r>
              <a:rPr lang="fr-FR" b="0" dirty="0" err="1"/>
              <a:t>panitumumab</a:t>
            </a:r>
            <a:r>
              <a:rPr lang="fr-FR" b="0" dirty="0"/>
              <a:t> ou </a:t>
            </a:r>
            <a:r>
              <a:rPr lang="fr-FR" b="0" dirty="0" err="1"/>
              <a:t>bevacizumab</a:t>
            </a:r>
            <a:endParaRPr lang="da-DK" b="0" dirty="0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3968743E-69BF-EA02-30F2-60DD0A03AE3C}"/>
              </a:ext>
            </a:extLst>
          </p:cNvPr>
          <p:cNvSpPr txBox="1"/>
          <p:nvPr/>
        </p:nvSpPr>
        <p:spPr>
          <a:xfrm>
            <a:off x="3157161" y="4523914"/>
            <a:ext cx="16992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Tous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Hyper sélectionné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Altération du gène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A2796595-E310-E870-DBEA-7EBF79A4D790}"/>
              </a:ext>
            </a:extLst>
          </p:cNvPr>
          <p:cNvSpPr txBox="1"/>
          <p:nvPr/>
        </p:nvSpPr>
        <p:spPr>
          <a:xfrm>
            <a:off x="1002545" y="5788980"/>
            <a:ext cx="48369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58750" marR="0" lvl="0" indent="-158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négatif : FOLFOX-Pani &gt; FOLFOX-</a:t>
            </a: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A2796595-E310-E870-DBEA-7EBF79A4D790}"/>
              </a:ext>
            </a:extLst>
          </p:cNvPr>
          <p:cNvSpPr txBox="1"/>
          <p:nvPr/>
        </p:nvSpPr>
        <p:spPr>
          <a:xfrm>
            <a:off x="6717323" y="5838212"/>
            <a:ext cx="47808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58750" marR="0" lvl="0" indent="-158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positif : FOLFOX-Pani &lt; FOLFOX-</a:t>
            </a: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9038BD23-91CE-21FA-4D33-AE8F348A7D32}"/>
              </a:ext>
            </a:extLst>
          </p:cNvPr>
          <p:cNvSpPr txBox="1"/>
          <p:nvPr/>
        </p:nvSpPr>
        <p:spPr>
          <a:xfrm>
            <a:off x="1546703" y="4824816"/>
            <a:ext cx="10597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Côté gauche</a:t>
            </a:r>
          </a:p>
        </p:txBody>
      </p:sp>
      <p:sp>
        <p:nvSpPr>
          <p:cNvPr id="22" name="Rectangle à coins arrondis 21"/>
          <p:cNvSpPr/>
          <p:nvPr/>
        </p:nvSpPr>
        <p:spPr>
          <a:xfrm>
            <a:off x="6061144" y="1558404"/>
            <a:ext cx="4662305" cy="267996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C37978B-2F86-1FF8-4B10-02FCD4DBEC89}"/>
              </a:ext>
            </a:extLst>
          </p:cNvPr>
          <p:cNvSpPr txBox="1"/>
          <p:nvPr/>
        </p:nvSpPr>
        <p:spPr>
          <a:xfrm>
            <a:off x="1714297" y="3559992"/>
            <a:ext cx="341346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Temps (mois)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1FA7E5BA-107B-206C-D5A1-866BA348DC2E}"/>
              </a:ext>
            </a:extLst>
          </p:cNvPr>
          <p:cNvSpPr txBox="1"/>
          <p:nvPr/>
        </p:nvSpPr>
        <p:spPr>
          <a:xfrm rot="16200000">
            <a:off x="517927" y="2538693"/>
            <a:ext cx="14367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Globale (%)</a:t>
            </a:r>
          </a:p>
        </p:txBody>
      </p:sp>
      <p:sp>
        <p:nvSpPr>
          <p:cNvPr id="28" name="Rectangle à coins arrondis 27"/>
          <p:cNvSpPr/>
          <p:nvPr/>
        </p:nvSpPr>
        <p:spPr>
          <a:xfrm>
            <a:off x="1039651" y="1558404"/>
            <a:ext cx="4662305" cy="267996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1307322" y="1356792"/>
            <a:ext cx="2736059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lvl="0">
              <a:defRPr/>
            </a:pPr>
            <a:r>
              <a:rPr lang="fr-FR" sz="16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Hyper sélectionnés NGS -</a:t>
            </a:r>
          </a:p>
        </p:txBody>
      </p:sp>
      <p:graphicFrame>
        <p:nvGraphicFramePr>
          <p:cNvPr id="30" name="Graphique 29"/>
          <p:cNvGraphicFramePr/>
          <p:nvPr/>
        </p:nvGraphicFramePr>
        <p:xfrm>
          <a:off x="1369783" y="1962231"/>
          <a:ext cx="4019437" cy="1640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1" name="Tableau 30"/>
          <p:cNvGraphicFramePr>
            <a:graphicFrameLocks noGrp="1"/>
          </p:cNvGraphicFramePr>
          <p:nvPr/>
        </p:nvGraphicFramePr>
        <p:xfrm>
          <a:off x="1444457" y="3732451"/>
          <a:ext cx="3828180" cy="3897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5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155029">
                <a:tc gridSpan="1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35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32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29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27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8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50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46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41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37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30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24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17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15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11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2" name="Tableau 31"/>
          <p:cNvGraphicFramePr>
            <a:graphicFrameLocks noGrp="1"/>
          </p:cNvGraphicFramePr>
          <p:nvPr/>
        </p:nvGraphicFramePr>
        <p:xfrm>
          <a:off x="3503472" y="1677152"/>
          <a:ext cx="2076628" cy="901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45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36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8726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mSG, mois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Pani</a:t>
                      </a:r>
                      <a:endParaRPr lang="fr-FR" sz="900" b="1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38,9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(26,5-52,2)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0,82</a:t>
                      </a:r>
                    </a:p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(0,50-1,35)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Beva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30,9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(22,4-36,1)</a:t>
                      </a:r>
                      <a:endParaRPr lang="fr-FR" sz="9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3" name="ZoneTexte 32">
            <a:extLst>
              <a:ext uri="{FF2B5EF4-FFF2-40B4-BE49-F238E27FC236}">
                <a16:creationId xmlns:a16="http://schemas.microsoft.com/office/drawing/2014/main" id="{1FA7E5BA-107B-206C-D5A1-866BA348DC2E}"/>
              </a:ext>
            </a:extLst>
          </p:cNvPr>
          <p:cNvSpPr txBox="1"/>
          <p:nvPr/>
        </p:nvSpPr>
        <p:spPr>
          <a:xfrm rot="16200000">
            <a:off x="5542017" y="2538693"/>
            <a:ext cx="14367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Globale (%)</a:t>
            </a:r>
          </a:p>
        </p:txBody>
      </p:sp>
      <p:graphicFrame>
        <p:nvGraphicFramePr>
          <p:cNvPr id="34" name="Graphique 33"/>
          <p:cNvGraphicFramePr/>
          <p:nvPr/>
        </p:nvGraphicFramePr>
        <p:xfrm>
          <a:off x="6393872" y="1962231"/>
          <a:ext cx="4019437" cy="1640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Tableau 34"/>
          <p:cNvGraphicFramePr>
            <a:graphicFrameLocks noGrp="1"/>
          </p:cNvGraphicFramePr>
          <p:nvPr/>
        </p:nvGraphicFramePr>
        <p:xfrm>
          <a:off x="6468546" y="3732451"/>
          <a:ext cx="3828180" cy="3897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5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552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155029">
                <a:tc gridSpan="1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43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38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26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16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9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7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5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3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737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41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37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27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21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16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13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10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8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6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Tableau 35"/>
          <p:cNvGraphicFramePr>
            <a:graphicFrameLocks noGrp="1"/>
          </p:cNvGraphicFramePr>
          <p:nvPr/>
        </p:nvGraphicFramePr>
        <p:xfrm>
          <a:off x="8477390" y="1677152"/>
          <a:ext cx="2076628" cy="901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45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36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8726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mSG, mois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Pani</a:t>
                      </a:r>
                      <a:endParaRPr lang="fr-FR" sz="900" b="1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14,1 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(11,3-18,7)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1,33</a:t>
                      </a:r>
                    </a:p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(0,84-2,11)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72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Beva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18,5</a:t>
                      </a:r>
                      <a:b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(11,6-25,5)</a:t>
                      </a:r>
                      <a:endParaRPr lang="fr-FR" sz="9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7" name="ZoneTexte 36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6294340" y="1356792"/>
            <a:ext cx="203478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Patients NGS +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9C37978B-2F86-1FF8-4B10-02FCD4DBEC89}"/>
              </a:ext>
            </a:extLst>
          </p:cNvPr>
          <p:cNvSpPr txBox="1"/>
          <p:nvPr/>
        </p:nvSpPr>
        <p:spPr>
          <a:xfrm>
            <a:off x="6712950" y="3559992"/>
            <a:ext cx="341346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Temps (mois)</a:t>
            </a:r>
          </a:p>
        </p:txBody>
      </p:sp>
      <p:cxnSp>
        <p:nvCxnSpPr>
          <p:cNvPr id="39" name="Connecteur droit 38"/>
          <p:cNvCxnSpPr/>
          <p:nvPr/>
        </p:nvCxnSpPr>
        <p:spPr>
          <a:xfrm>
            <a:off x="7035691" y="3807710"/>
            <a:ext cx="3174478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/>
          <p:nvPr/>
        </p:nvCxnSpPr>
        <p:spPr>
          <a:xfrm>
            <a:off x="2005793" y="3807710"/>
            <a:ext cx="3266844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41" name="Tableau 40"/>
          <p:cNvGraphicFramePr>
            <a:graphicFrameLocks noGrp="1"/>
          </p:cNvGraphicFramePr>
          <p:nvPr/>
        </p:nvGraphicFramePr>
        <p:xfrm>
          <a:off x="1039651" y="4302836"/>
          <a:ext cx="9683799" cy="943320"/>
        </p:xfrm>
        <a:graphic>
          <a:graphicData uri="http://schemas.openxmlformats.org/drawingml/2006/table">
            <a:tbl>
              <a:tblPr firstRow="1" bandRow="1"/>
              <a:tblGrid>
                <a:gridCol w="4501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043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5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427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938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293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30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684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2008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30678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914400" rtl="0" eaLnBrk="1" latinLnBrk="0" hangingPunct="1"/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Sous-groupe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Panitumumab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(n=368)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Bevacizumab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(n=365)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algn="ctr" defTabSz="914400" rtl="0" eaLnBrk="1" latinLnBrk="0" hangingPunct="1"/>
                      <a:r>
                        <a:rPr lang="fr-FR" sz="800" b="0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r-FR" sz="8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  <a:endParaRPr lang="fr-FR" sz="8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P-value for interaction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763">
                <a:tc row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Côté droit</a:t>
                      </a: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91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12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1,12 (0,8-1,56)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0,504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0,145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9484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Hyper sélectionné</a:t>
                      </a: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0,82 (0,50-1,35)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0,431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9484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Altération</a:t>
                      </a:r>
                      <a:r>
                        <a:rPr lang="en-US" sz="9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du gène</a:t>
                      </a:r>
                      <a:endParaRPr lang="en-US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1,33 (0,84-2,11)</a:t>
                      </a:r>
                      <a:endParaRPr lang="en-US" sz="9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0,228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70" name="Groupe 69"/>
          <p:cNvGrpSpPr/>
          <p:nvPr/>
        </p:nvGrpSpPr>
        <p:grpSpPr>
          <a:xfrm>
            <a:off x="4468815" y="4552950"/>
            <a:ext cx="2852213" cy="1177263"/>
            <a:chOff x="4468815" y="4552950"/>
            <a:chExt cx="2852213" cy="1177263"/>
          </a:xfrm>
        </p:grpSpPr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4468815" y="5499381"/>
              <a:ext cx="144433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faveur </a:t>
              </a: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Panitumumab</a:t>
              </a:r>
              <a:endPara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7A09C617-9C62-7527-FB29-E750B43F2BE4}"/>
                </a:ext>
              </a:extLst>
            </p:cNvPr>
            <p:cNvSpPr txBox="1"/>
            <p:nvPr/>
          </p:nvSpPr>
          <p:spPr>
            <a:xfrm>
              <a:off x="5876692" y="5497199"/>
              <a:ext cx="144433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faveur </a:t>
              </a: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Bevacizumab</a:t>
              </a:r>
              <a:endPara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2" name="Groupe 41"/>
            <p:cNvGrpSpPr/>
            <p:nvPr/>
          </p:nvGrpSpPr>
          <p:grpSpPr>
            <a:xfrm>
              <a:off x="5190139" y="4552950"/>
              <a:ext cx="1662462" cy="864832"/>
              <a:chOff x="6481800" y="5270841"/>
              <a:chExt cx="1662462" cy="864832"/>
            </a:xfrm>
          </p:grpSpPr>
          <p:grpSp>
            <p:nvGrpSpPr>
              <p:cNvPr id="43" name="Groupe 42"/>
              <p:cNvGrpSpPr/>
              <p:nvPr/>
            </p:nvGrpSpPr>
            <p:grpSpPr>
              <a:xfrm>
                <a:off x="6481800" y="5270841"/>
                <a:ext cx="1662462" cy="797450"/>
                <a:chOff x="6481800" y="5270841"/>
                <a:chExt cx="1662462" cy="797450"/>
              </a:xfrm>
            </p:grpSpPr>
            <p:cxnSp>
              <p:nvCxnSpPr>
                <p:cNvPr id="48" name="Connecteur droit 47"/>
                <p:cNvCxnSpPr/>
                <p:nvPr/>
              </p:nvCxnSpPr>
              <p:spPr>
                <a:xfrm>
                  <a:off x="6481800" y="6068291"/>
                  <a:ext cx="1662462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9" name="Connecteur droit 48"/>
                <p:cNvCxnSpPr/>
                <p:nvPr/>
              </p:nvCxnSpPr>
              <p:spPr>
                <a:xfrm flipV="1">
                  <a:off x="7153069" y="5270841"/>
                  <a:ext cx="0" cy="790524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44" name="Groupe 43"/>
              <p:cNvGrpSpPr/>
              <p:nvPr/>
            </p:nvGrpSpPr>
            <p:grpSpPr>
              <a:xfrm>
                <a:off x="6664903" y="6063673"/>
                <a:ext cx="1305967" cy="72000"/>
                <a:chOff x="6664903" y="6063673"/>
                <a:chExt cx="1305967" cy="72000"/>
              </a:xfrm>
            </p:grpSpPr>
            <p:cxnSp>
              <p:nvCxnSpPr>
                <p:cNvPr id="45" name="Connecteur droit 44"/>
                <p:cNvCxnSpPr/>
                <p:nvPr/>
              </p:nvCxnSpPr>
              <p:spPr>
                <a:xfrm>
                  <a:off x="7153069" y="6063673"/>
                  <a:ext cx="0" cy="720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6" name="Connecteur droit 45"/>
                <p:cNvCxnSpPr/>
                <p:nvPr/>
              </p:nvCxnSpPr>
              <p:spPr>
                <a:xfrm>
                  <a:off x="7970870" y="6063673"/>
                  <a:ext cx="0" cy="720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7" name="Connecteur droit 46"/>
                <p:cNvCxnSpPr/>
                <p:nvPr/>
              </p:nvCxnSpPr>
              <p:spPr>
                <a:xfrm>
                  <a:off x="6664903" y="6063673"/>
                  <a:ext cx="0" cy="720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50" name="Groupe 49"/>
            <p:cNvGrpSpPr/>
            <p:nvPr/>
          </p:nvGrpSpPr>
          <p:grpSpPr>
            <a:xfrm>
              <a:off x="5712758" y="5112341"/>
              <a:ext cx="632584" cy="72000"/>
              <a:chOff x="6964231" y="5826580"/>
              <a:chExt cx="632584" cy="72000"/>
            </a:xfrm>
          </p:grpSpPr>
          <p:cxnSp>
            <p:nvCxnSpPr>
              <p:cNvPr id="51" name="Connecteur droit 50"/>
              <p:cNvCxnSpPr/>
              <p:nvPr/>
            </p:nvCxnSpPr>
            <p:spPr>
              <a:xfrm>
                <a:off x="6964231" y="5867401"/>
                <a:ext cx="632584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" name="Rectangle 51"/>
              <p:cNvSpPr/>
              <p:nvPr/>
            </p:nvSpPr>
            <p:spPr>
              <a:xfrm>
                <a:off x="7259411" y="5826580"/>
                <a:ext cx="70757" cy="72000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3" name="Groupe 52"/>
            <p:cNvGrpSpPr/>
            <p:nvPr/>
          </p:nvGrpSpPr>
          <p:grpSpPr>
            <a:xfrm>
              <a:off x="5699310" y="4668026"/>
              <a:ext cx="468000" cy="72000"/>
              <a:chOff x="7074588" y="5826580"/>
              <a:chExt cx="468000" cy="72000"/>
            </a:xfrm>
          </p:grpSpPr>
          <p:cxnSp>
            <p:nvCxnSpPr>
              <p:cNvPr id="54" name="Connecteur droit 53"/>
              <p:cNvCxnSpPr/>
              <p:nvPr/>
            </p:nvCxnSpPr>
            <p:spPr>
              <a:xfrm>
                <a:off x="7074588" y="5867401"/>
                <a:ext cx="468000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" name="Rectangle 54"/>
              <p:cNvSpPr/>
              <p:nvPr/>
            </p:nvSpPr>
            <p:spPr>
              <a:xfrm>
                <a:off x="7248482" y="5826580"/>
                <a:ext cx="70757" cy="72000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Groupe 55"/>
            <p:cNvGrpSpPr/>
            <p:nvPr/>
          </p:nvGrpSpPr>
          <p:grpSpPr>
            <a:xfrm>
              <a:off x="5360377" y="4904412"/>
              <a:ext cx="684000" cy="72000"/>
              <a:chOff x="6963869" y="5826580"/>
              <a:chExt cx="684000" cy="72000"/>
            </a:xfrm>
          </p:grpSpPr>
          <p:cxnSp>
            <p:nvCxnSpPr>
              <p:cNvPr id="57" name="Connecteur droit 56"/>
              <p:cNvCxnSpPr/>
              <p:nvPr/>
            </p:nvCxnSpPr>
            <p:spPr>
              <a:xfrm>
                <a:off x="6963869" y="5867401"/>
                <a:ext cx="684000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" name="Rectangle 57"/>
              <p:cNvSpPr/>
              <p:nvPr/>
            </p:nvSpPr>
            <p:spPr>
              <a:xfrm>
                <a:off x="7259411" y="5826580"/>
                <a:ext cx="70757" cy="72000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5277802" y="5386962"/>
              <a:ext cx="190880" cy="165036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0,5</a:t>
              </a:r>
              <a:endParaRPr kumimoji="0" lang="fr-FR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5765968" y="5386962"/>
              <a:ext cx="190880" cy="165036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1,0</a:t>
              </a:r>
              <a:endParaRPr kumimoji="0" lang="fr-FR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F37268B9-5D8A-6F6A-C843-25A9A3AC0D31}"/>
                </a:ext>
              </a:extLst>
            </p:cNvPr>
            <p:cNvSpPr txBox="1"/>
            <p:nvPr/>
          </p:nvSpPr>
          <p:spPr>
            <a:xfrm>
              <a:off x="6583769" y="5386962"/>
              <a:ext cx="190880" cy="165036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3,0</a:t>
              </a:r>
              <a:endParaRPr kumimoji="0" lang="fr-FR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8" name="Forme libre 17"/>
          <p:cNvSpPr/>
          <p:nvPr/>
        </p:nvSpPr>
        <p:spPr>
          <a:xfrm>
            <a:off x="1676400" y="2020277"/>
            <a:ext cx="2883877" cy="1121508"/>
          </a:xfrm>
          <a:custGeom>
            <a:avLst/>
            <a:gdLst>
              <a:gd name="connsiteX0" fmla="*/ 2883877 w 2883877"/>
              <a:gd name="connsiteY0" fmla="*/ 1121508 h 1121508"/>
              <a:gd name="connsiteX1" fmla="*/ 2559538 w 2883877"/>
              <a:gd name="connsiteY1" fmla="*/ 1121508 h 1121508"/>
              <a:gd name="connsiteX2" fmla="*/ 2559538 w 2883877"/>
              <a:gd name="connsiteY2" fmla="*/ 1043354 h 1121508"/>
              <a:gd name="connsiteX3" fmla="*/ 2524369 w 2883877"/>
              <a:gd name="connsiteY3" fmla="*/ 1039446 h 1121508"/>
              <a:gd name="connsiteX4" fmla="*/ 2391508 w 2883877"/>
              <a:gd name="connsiteY4" fmla="*/ 1039446 h 1121508"/>
              <a:gd name="connsiteX5" fmla="*/ 2391508 w 2883877"/>
              <a:gd name="connsiteY5" fmla="*/ 1008185 h 1121508"/>
              <a:gd name="connsiteX6" fmla="*/ 2250831 w 2883877"/>
              <a:gd name="connsiteY6" fmla="*/ 1008185 h 1121508"/>
              <a:gd name="connsiteX7" fmla="*/ 2250831 w 2883877"/>
              <a:gd name="connsiteY7" fmla="*/ 965200 h 1121508"/>
              <a:gd name="connsiteX8" fmla="*/ 2235200 w 2883877"/>
              <a:gd name="connsiteY8" fmla="*/ 965200 h 1121508"/>
              <a:gd name="connsiteX9" fmla="*/ 2235200 w 2883877"/>
              <a:gd name="connsiteY9" fmla="*/ 926123 h 1121508"/>
              <a:gd name="connsiteX10" fmla="*/ 2117969 w 2883877"/>
              <a:gd name="connsiteY10" fmla="*/ 926123 h 1121508"/>
              <a:gd name="connsiteX11" fmla="*/ 2117969 w 2883877"/>
              <a:gd name="connsiteY11" fmla="*/ 887046 h 1121508"/>
              <a:gd name="connsiteX12" fmla="*/ 2074985 w 2883877"/>
              <a:gd name="connsiteY12" fmla="*/ 887046 h 1121508"/>
              <a:gd name="connsiteX13" fmla="*/ 2074985 w 2883877"/>
              <a:gd name="connsiteY13" fmla="*/ 844061 h 1121508"/>
              <a:gd name="connsiteX14" fmla="*/ 1711569 w 2883877"/>
              <a:gd name="connsiteY14" fmla="*/ 844061 h 1121508"/>
              <a:gd name="connsiteX15" fmla="*/ 1711569 w 2883877"/>
              <a:gd name="connsiteY15" fmla="*/ 808892 h 1121508"/>
              <a:gd name="connsiteX16" fmla="*/ 1641231 w 2883877"/>
              <a:gd name="connsiteY16" fmla="*/ 808892 h 1121508"/>
              <a:gd name="connsiteX17" fmla="*/ 1641231 w 2883877"/>
              <a:gd name="connsiteY17" fmla="*/ 719015 h 1121508"/>
              <a:gd name="connsiteX18" fmla="*/ 1574800 w 2883877"/>
              <a:gd name="connsiteY18" fmla="*/ 719015 h 1121508"/>
              <a:gd name="connsiteX19" fmla="*/ 1574800 w 2883877"/>
              <a:gd name="connsiteY19" fmla="*/ 672123 h 1121508"/>
              <a:gd name="connsiteX20" fmla="*/ 1539631 w 2883877"/>
              <a:gd name="connsiteY20" fmla="*/ 672123 h 1121508"/>
              <a:gd name="connsiteX21" fmla="*/ 1539631 w 2883877"/>
              <a:gd name="connsiteY21" fmla="*/ 593969 h 1121508"/>
              <a:gd name="connsiteX22" fmla="*/ 1473200 w 2883877"/>
              <a:gd name="connsiteY22" fmla="*/ 593969 h 1121508"/>
              <a:gd name="connsiteX23" fmla="*/ 1473200 w 2883877"/>
              <a:gd name="connsiteY23" fmla="*/ 550985 h 1121508"/>
              <a:gd name="connsiteX24" fmla="*/ 1398954 w 2883877"/>
              <a:gd name="connsiteY24" fmla="*/ 550985 h 1121508"/>
              <a:gd name="connsiteX25" fmla="*/ 1398954 w 2883877"/>
              <a:gd name="connsiteY25" fmla="*/ 465015 h 1121508"/>
              <a:gd name="connsiteX26" fmla="*/ 1289538 w 2883877"/>
              <a:gd name="connsiteY26" fmla="*/ 465015 h 1121508"/>
              <a:gd name="connsiteX27" fmla="*/ 1289538 w 2883877"/>
              <a:gd name="connsiteY27" fmla="*/ 433754 h 1121508"/>
              <a:gd name="connsiteX28" fmla="*/ 1074615 w 2883877"/>
              <a:gd name="connsiteY28" fmla="*/ 433754 h 1121508"/>
              <a:gd name="connsiteX29" fmla="*/ 1074615 w 2883877"/>
              <a:gd name="connsiteY29" fmla="*/ 390769 h 1121508"/>
              <a:gd name="connsiteX30" fmla="*/ 910492 w 2883877"/>
              <a:gd name="connsiteY30" fmla="*/ 390769 h 1121508"/>
              <a:gd name="connsiteX31" fmla="*/ 910492 w 2883877"/>
              <a:gd name="connsiteY31" fmla="*/ 355600 h 1121508"/>
              <a:gd name="connsiteX32" fmla="*/ 894862 w 2883877"/>
              <a:gd name="connsiteY32" fmla="*/ 355600 h 1121508"/>
              <a:gd name="connsiteX33" fmla="*/ 894862 w 2883877"/>
              <a:gd name="connsiteY33" fmla="*/ 304800 h 1121508"/>
              <a:gd name="connsiteX34" fmla="*/ 832338 w 2883877"/>
              <a:gd name="connsiteY34" fmla="*/ 304800 h 1121508"/>
              <a:gd name="connsiteX35" fmla="*/ 832338 w 2883877"/>
              <a:gd name="connsiteY35" fmla="*/ 261815 h 1121508"/>
              <a:gd name="connsiteX36" fmla="*/ 617415 w 2883877"/>
              <a:gd name="connsiteY36" fmla="*/ 261815 h 1121508"/>
              <a:gd name="connsiteX37" fmla="*/ 617415 w 2883877"/>
              <a:gd name="connsiteY37" fmla="*/ 226646 h 1121508"/>
              <a:gd name="connsiteX38" fmla="*/ 492369 w 2883877"/>
              <a:gd name="connsiteY38" fmla="*/ 226646 h 1121508"/>
              <a:gd name="connsiteX39" fmla="*/ 492369 w 2883877"/>
              <a:gd name="connsiteY39" fmla="*/ 175846 h 1121508"/>
              <a:gd name="connsiteX40" fmla="*/ 418123 w 2883877"/>
              <a:gd name="connsiteY40" fmla="*/ 175846 h 1121508"/>
              <a:gd name="connsiteX41" fmla="*/ 418123 w 2883877"/>
              <a:gd name="connsiteY41" fmla="*/ 144585 h 1121508"/>
              <a:gd name="connsiteX42" fmla="*/ 328246 w 2883877"/>
              <a:gd name="connsiteY42" fmla="*/ 144585 h 1121508"/>
              <a:gd name="connsiteX43" fmla="*/ 328246 w 2883877"/>
              <a:gd name="connsiteY43" fmla="*/ 101600 h 1121508"/>
              <a:gd name="connsiteX44" fmla="*/ 265723 w 2883877"/>
              <a:gd name="connsiteY44" fmla="*/ 101600 h 1121508"/>
              <a:gd name="connsiteX45" fmla="*/ 265723 w 2883877"/>
              <a:gd name="connsiteY45" fmla="*/ 42985 h 1121508"/>
              <a:gd name="connsiteX46" fmla="*/ 97692 w 2883877"/>
              <a:gd name="connsiteY46" fmla="*/ 42985 h 1121508"/>
              <a:gd name="connsiteX47" fmla="*/ 97692 w 2883877"/>
              <a:gd name="connsiteY47" fmla="*/ 0 h 1121508"/>
              <a:gd name="connsiteX48" fmla="*/ 0 w 2883877"/>
              <a:gd name="connsiteY48" fmla="*/ 0 h 112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883877" h="1121508">
                <a:moveTo>
                  <a:pt x="2883877" y="1121508"/>
                </a:moveTo>
                <a:lnTo>
                  <a:pt x="2559538" y="1121508"/>
                </a:lnTo>
                <a:lnTo>
                  <a:pt x="2559538" y="1043354"/>
                </a:lnTo>
                <a:lnTo>
                  <a:pt x="2524369" y="1039446"/>
                </a:lnTo>
                <a:lnTo>
                  <a:pt x="2391508" y="1039446"/>
                </a:lnTo>
                <a:lnTo>
                  <a:pt x="2391508" y="1008185"/>
                </a:lnTo>
                <a:lnTo>
                  <a:pt x="2250831" y="1008185"/>
                </a:lnTo>
                <a:lnTo>
                  <a:pt x="2250831" y="965200"/>
                </a:lnTo>
                <a:lnTo>
                  <a:pt x="2235200" y="965200"/>
                </a:lnTo>
                <a:lnTo>
                  <a:pt x="2235200" y="926123"/>
                </a:lnTo>
                <a:lnTo>
                  <a:pt x="2117969" y="926123"/>
                </a:lnTo>
                <a:lnTo>
                  <a:pt x="2117969" y="887046"/>
                </a:lnTo>
                <a:lnTo>
                  <a:pt x="2074985" y="887046"/>
                </a:lnTo>
                <a:lnTo>
                  <a:pt x="2074985" y="844061"/>
                </a:lnTo>
                <a:lnTo>
                  <a:pt x="1711569" y="844061"/>
                </a:lnTo>
                <a:lnTo>
                  <a:pt x="1711569" y="808892"/>
                </a:lnTo>
                <a:lnTo>
                  <a:pt x="1641231" y="808892"/>
                </a:lnTo>
                <a:lnTo>
                  <a:pt x="1641231" y="719015"/>
                </a:lnTo>
                <a:lnTo>
                  <a:pt x="1574800" y="719015"/>
                </a:lnTo>
                <a:lnTo>
                  <a:pt x="1574800" y="672123"/>
                </a:lnTo>
                <a:lnTo>
                  <a:pt x="1539631" y="672123"/>
                </a:lnTo>
                <a:lnTo>
                  <a:pt x="1539631" y="593969"/>
                </a:lnTo>
                <a:lnTo>
                  <a:pt x="1473200" y="593969"/>
                </a:lnTo>
                <a:lnTo>
                  <a:pt x="1473200" y="550985"/>
                </a:lnTo>
                <a:lnTo>
                  <a:pt x="1398954" y="550985"/>
                </a:lnTo>
                <a:lnTo>
                  <a:pt x="1398954" y="465015"/>
                </a:lnTo>
                <a:lnTo>
                  <a:pt x="1289538" y="465015"/>
                </a:lnTo>
                <a:lnTo>
                  <a:pt x="1289538" y="433754"/>
                </a:lnTo>
                <a:lnTo>
                  <a:pt x="1074615" y="433754"/>
                </a:lnTo>
                <a:lnTo>
                  <a:pt x="1074615" y="390769"/>
                </a:lnTo>
                <a:lnTo>
                  <a:pt x="910492" y="390769"/>
                </a:lnTo>
                <a:lnTo>
                  <a:pt x="910492" y="355600"/>
                </a:lnTo>
                <a:lnTo>
                  <a:pt x="894862" y="355600"/>
                </a:lnTo>
                <a:lnTo>
                  <a:pt x="894862" y="304800"/>
                </a:lnTo>
                <a:lnTo>
                  <a:pt x="832338" y="304800"/>
                </a:lnTo>
                <a:lnTo>
                  <a:pt x="832338" y="261815"/>
                </a:lnTo>
                <a:lnTo>
                  <a:pt x="617415" y="261815"/>
                </a:lnTo>
                <a:lnTo>
                  <a:pt x="617415" y="226646"/>
                </a:lnTo>
                <a:lnTo>
                  <a:pt x="492369" y="226646"/>
                </a:lnTo>
                <a:lnTo>
                  <a:pt x="492369" y="175846"/>
                </a:lnTo>
                <a:lnTo>
                  <a:pt x="418123" y="175846"/>
                </a:lnTo>
                <a:lnTo>
                  <a:pt x="418123" y="144585"/>
                </a:lnTo>
                <a:lnTo>
                  <a:pt x="328246" y="144585"/>
                </a:lnTo>
                <a:lnTo>
                  <a:pt x="328246" y="101600"/>
                </a:lnTo>
                <a:lnTo>
                  <a:pt x="265723" y="101600"/>
                </a:lnTo>
                <a:lnTo>
                  <a:pt x="265723" y="42985"/>
                </a:lnTo>
                <a:lnTo>
                  <a:pt x="97692" y="42985"/>
                </a:lnTo>
                <a:lnTo>
                  <a:pt x="97692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Forme libre 65"/>
          <p:cNvSpPr/>
          <p:nvPr/>
        </p:nvSpPr>
        <p:spPr>
          <a:xfrm>
            <a:off x="1711569" y="2008554"/>
            <a:ext cx="2794000" cy="1191846"/>
          </a:xfrm>
          <a:custGeom>
            <a:avLst/>
            <a:gdLst>
              <a:gd name="connsiteX0" fmla="*/ 2794000 w 2794000"/>
              <a:gd name="connsiteY0" fmla="*/ 1191846 h 1191846"/>
              <a:gd name="connsiteX1" fmla="*/ 2661139 w 2794000"/>
              <a:gd name="connsiteY1" fmla="*/ 1191846 h 1191846"/>
              <a:gd name="connsiteX2" fmla="*/ 2661139 w 2794000"/>
              <a:gd name="connsiteY2" fmla="*/ 1117600 h 1191846"/>
              <a:gd name="connsiteX3" fmla="*/ 2508739 w 2794000"/>
              <a:gd name="connsiteY3" fmla="*/ 1117600 h 1191846"/>
              <a:gd name="connsiteX4" fmla="*/ 2508739 w 2794000"/>
              <a:gd name="connsiteY4" fmla="*/ 1058984 h 1191846"/>
              <a:gd name="connsiteX5" fmla="*/ 2149231 w 2794000"/>
              <a:gd name="connsiteY5" fmla="*/ 1058984 h 1191846"/>
              <a:gd name="connsiteX6" fmla="*/ 2149231 w 2794000"/>
              <a:gd name="connsiteY6" fmla="*/ 1043354 h 1191846"/>
              <a:gd name="connsiteX7" fmla="*/ 2110154 w 2794000"/>
              <a:gd name="connsiteY7" fmla="*/ 1043354 h 1191846"/>
              <a:gd name="connsiteX8" fmla="*/ 2110154 w 2794000"/>
              <a:gd name="connsiteY8" fmla="*/ 1012092 h 1191846"/>
              <a:gd name="connsiteX9" fmla="*/ 2000739 w 2794000"/>
              <a:gd name="connsiteY9" fmla="*/ 1012092 h 1191846"/>
              <a:gd name="connsiteX10" fmla="*/ 2000739 w 2794000"/>
              <a:gd name="connsiteY10" fmla="*/ 980831 h 1191846"/>
              <a:gd name="connsiteX11" fmla="*/ 1961662 w 2794000"/>
              <a:gd name="connsiteY11" fmla="*/ 980831 h 1191846"/>
              <a:gd name="connsiteX12" fmla="*/ 1961662 w 2794000"/>
              <a:gd name="connsiteY12" fmla="*/ 949569 h 1191846"/>
              <a:gd name="connsiteX13" fmla="*/ 1891323 w 2794000"/>
              <a:gd name="connsiteY13" fmla="*/ 949569 h 1191846"/>
              <a:gd name="connsiteX14" fmla="*/ 1891323 w 2794000"/>
              <a:gd name="connsiteY14" fmla="*/ 922215 h 1191846"/>
              <a:gd name="connsiteX15" fmla="*/ 1750646 w 2794000"/>
              <a:gd name="connsiteY15" fmla="*/ 922215 h 1191846"/>
              <a:gd name="connsiteX16" fmla="*/ 1750646 w 2794000"/>
              <a:gd name="connsiteY16" fmla="*/ 902677 h 1191846"/>
              <a:gd name="connsiteX17" fmla="*/ 1441939 w 2794000"/>
              <a:gd name="connsiteY17" fmla="*/ 902677 h 1191846"/>
              <a:gd name="connsiteX18" fmla="*/ 1441939 w 2794000"/>
              <a:gd name="connsiteY18" fmla="*/ 871415 h 1191846"/>
              <a:gd name="connsiteX19" fmla="*/ 1379416 w 2794000"/>
              <a:gd name="connsiteY19" fmla="*/ 871415 h 1191846"/>
              <a:gd name="connsiteX20" fmla="*/ 1359877 w 2794000"/>
              <a:gd name="connsiteY20" fmla="*/ 812800 h 1191846"/>
              <a:gd name="connsiteX21" fmla="*/ 1328616 w 2794000"/>
              <a:gd name="connsiteY21" fmla="*/ 789354 h 1191846"/>
              <a:gd name="connsiteX22" fmla="*/ 1312985 w 2794000"/>
              <a:gd name="connsiteY22" fmla="*/ 765908 h 1191846"/>
              <a:gd name="connsiteX23" fmla="*/ 1293446 w 2794000"/>
              <a:gd name="connsiteY23" fmla="*/ 707292 h 1191846"/>
              <a:gd name="connsiteX24" fmla="*/ 1215293 w 2794000"/>
              <a:gd name="connsiteY24" fmla="*/ 707292 h 1191846"/>
              <a:gd name="connsiteX25" fmla="*/ 1211385 w 2794000"/>
              <a:gd name="connsiteY25" fmla="*/ 687754 h 1191846"/>
              <a:gd name="connsiteX26" fmla="*/ 1164493 w 2794000"/>
              <a:gd name="connsiteY26" fmla="*/ 687754 h 1191846"/>
              <a:gd name="connsiteX27" fmla="*/ 1164493 w 2794000"/>
              <a:gd name="connsiteY27" fmla="*/ 660400 h 1191846"/>
              <a:gd name="connsiteX28" fmla="*/ 1144954 w 2794000"/>
              <a:gd name="connsiteY28" fmla="*/ 656492 h 1191846"/>
              <a:gd name="connsiteX29" fmla="*/ 1141046 w 2794000"/>
              <a:gd name="connsiteY29" fmla="*/ 613508 h 1191846"/>
              <a:gd name="connsiteX30" fmla="*/ 1070708 w 2794000"/>
              <a:gd name="connsiteY30" fmla="*/ 613508 h 1191846"/>
              <a:gd name="connsiteX31" fmla="*/ 1031631 w 2794000"/>
              <a:gd name="connsiteY31" fmla="*/ 531446 h 1191846"/>
              <a:gd name="connsiteX32" fmla="*/ 902677 w 2794000"/>
              <a:gd name="connsiteY32" fmla="*/ 531446 h 1191846"/>
              <a:gd name="connsiteX33" fmla="*/ 887046 w 2794000"/>
              <a:gd name="connsiteY33" fmla="*/ 511908 h 1191846"/>
              <a:gd name="connsiteX34" fmla="*/ 859693 w 2794000"/>
              <a:gd name="connsiteY34" fmla="*/ 472831 h 1191846"/>
              <a:gd name="connsiteX35" fmla="*/ 844062 w 2794000"/>
              <a:gd name="connsiteY35" fmla="*/ 457200 h 1191846"/>
              <a:gd name="connsiteX36" fmla="*/ 793262 w 2794000"/>
              <a:gd name="connsiteY36" fmla="*/ 429846 h 1191846"/>
              <a:gd name="connsiteX37" fmla="*/ 758093 w 2794000"/>
              <a:gd name="connsiteY37" fmla="*/ 418123 h 1191846"/>
              <a:gd name="connsiteX38" fmla="*/ 738554 w 2794000"/>
              <a:gd name="connsiteY38" fmla="*/ 379046 h 1191846"/>
              <a:gd name="connsiteX39" fmla="*/ 715108 w 2794000"/>
              <a:gd name="connsiteY39" fmla="*/ 359508 h 1191846"/>
              <a:gd name="connsiteX40" fmla="*/ 664308 w 2794000"/>
              <a:gd name="connsiteY40" fmla="*/ 336061 h 1191846"/>
              <a:gd name="connsiteX41" fmla="*/ 636954 w 2794000"/>
              <a:gd name="connsiteY41" fmla="*/ 257908 h 1191846"/>
              <a:gd name="connsiteX42" fmla="*/ 543169 w 2794000"/>
              <a:gd name="connsiteY42" fmla="*/ 230554 h 1191846"/>
              <a:gd name="connsiteX43" fmla="*/ 308708 w 2794000"/>
              <a:gd name="connsiteY43" fmla="*/ 211015 h 1191846"/>
              <a:gd name="connsiteX44" fmla="*/ 269631 w 2794000"/>
              <a:gd name="connsiteY44" fmla="*/ 132861 h 1191846"/>
              <a:gd name="connsiteX45" fmla="*/ 214923 w 2794000"/>
              <a:gd name="connsiteY45" fmla="*/ 89877 h 1191846"/>
              <a:gd name="connsiteX46" fmla="*/ 175846 w 2794000"/>
              <a:gd name="connsiteY46" fmla="*/ 74246 h 1191846"/>
              <a:gd name="connsiteX47" fmla="*/ 140677 w 2794000"/>
              <a:gd name="connsiteY47" fmla="*/ 27354 h 1191846"/>
              <a:gd name="connsiteX48" fmla="*/ 58616 w 2794000"/>
              <a:gd name="connsiteY48" fmla="*/ 7815 h 1191846"/>
              <a:gd name="connsiteX49" fmla="*/ 0 w 2794000"/>
              <a:gd name="connsiteY49" fmla="*/ 0 h 119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94000" h="1191846">
                <a:moveTo>
                  <a:pt x="2794000" y="1191846"/>
                </a:moveTo>
                <a:lnTo>
                  <a:pt x="2661139" y="1191846"/>
                </a:lnTo>
                <a:lnTo>
                  <a:pt x="2661139" y="1117600"/>
                </a:lnTo>
                <a:lnTo>
                  <a:pt x="2508739" y="1117600"/>
                </a:lnTo>
                <a:lnTo>
                  <a:pt x="2508739" y="1058984"/>
                </a:lnTo>
                <a:lnTo>
                  <a:pt x="2149231" y="1058984"/>
                </a:lnTo>
                <a:lnTo>
                  <a:pt x="2149231" y="1043354"/>
                </a:lnTo>
                <a:lnTo>
                  <a:pt x="2110154" y="1043354"/>
                </a:lnTo>
                <a:lnTo>
                  <a:pt x="2110154" y="1012092"/>
                </a:lnTo>
                <a:lnTo>
                  <a:pt x="2000739" y="1012092"/>
                </a:lnTo>
                <a:lnTo>
                  <a:pt x="2000739" y="980831"/>
                </a:lnTo>
                <a:lnTo>
                  <a:pt x="1961662" y="980831"/>
                </a:lnTo>
                <a:lnTo>
                  <a:pt x="1961662" y="949569"/>
                </a:lnTo>
                <a:lnTo>
                  <a:pt x="1891323" y="949569"/>
                </a:lnTo>
                <a:lnTo>
                  <a:pt x="1891323" y="922215"/>
                </a:lnTo>
                <a:lnTo>
                  <a:pt x="1750646" y="922215"/>
                </a:lnTo>
                <a:lnTo>
                  <a:pt x="1750646" y="902677"/>
                </a:lnTo>
                <a:lnTo>
                  <a:pt x="1441939" y="902677"/>
                </a:lnTo>
                <a:lnTo>
                  <a:pt x="1441939" y="871415"/>
                </a:lnTo>
                <a:lnTo>
                  <a:pt x="1379416" y="871415"/>
                </a:lnTo>
                <a:lnTo>
                  <a:pt x="1359877" y="812800"/>
                </a:lnTo>
                <a:lnTo>
                  <a:pt x="1328616" y="789354"/>
                </a:lnTo>
                <a:lnTo>
                  <a:pt x="1312985" y="765908"/>
                </a:lnTo>
                <a:lnTo>
                  <a:pt x="1293446" y="707292"/>
                </a:lnTo>
                <a:lnTo>
                  <a:pt x="1215293" y="707292"/>
                </a:lnTo>
                <a:lnTo>
                  <a:pt x="1211385" y="687754"/>
                </a:lnTo>
                <a:lnTo>
                  <a:pt x="1164493" y="687754"/>
                </a:lnTo>
                <a:lnTo>
                  <a:pt x="1164493" y="660400"/>
                </a:lnTo>
                <a:lnTo>
                  <a:pt x="1144954" y="656492"/>
                </a:lnTo>
                <a:lnTo>
                  <a:pt x="1141046" y="613508"/>
                </a:lnTo>
                <a:lnTo>
                  <a:pt x="1070708" y="613508"/>
                </a:lnTo>
                <a:lnTo>
                  <a:pt x="1031631" y="531446"/>
                </a:lnTo>
                <a:lnTo>
                  <a:pt x="902677" y="531446"/>
                </a:lnTo>
                <a:lnTo>
                  <a:pt x="887046" y="511908"/>
                </a:lnTo>
                <a:lnTo>
                  <a:pt x="859693" y="472831"/>
                </a:lnTo>
                <a:lnTo>
                  <a:pt x="844062" y="457200"/>
                </a:lnTo>
                <a:lnTo>
                  <a:pt x="793262" y="429846"/>
                </a:lnTo>
                <a:lnTo>
                  <a:pt x="758093" y="418123"/>
                </a:lnTo>
                <a:lnTo>
                  <a:pt x="738554" y="379046"/>
                </a:lnTo>
                <a:lnTo>
                  <a:pt x="715108" y="359508"/>
                </a:lnTo>
                <a:lnTo>
                  <a:pt x="664308" y="336061"/>
                </a:lnTo>
                <a:lnTo>
                  <a:pt x="636954" y="257908"/>
                </a:lnTo>
                <a:lnTo>
                  <a:pt x="543169" y="230554"/>
                </a:lnTo>
                <a:lnTo>
                  <a:pt x="308708" y="211015"/>
                </a:lnTo>
                <a:lnTo>
                  <a:pt x="269631" y="132861"/>
                </a:lnTo>
                <a:lnTo>
                  <a:pt x="214923" y="89877"/>
                </a:lnTo>
                <a:lnTo>
                  <a:pt x="175846" y="74246"/>
                </a:lnTo>
                <a:lnTo>
                  <a:pt x="140677" y="27354"/>
                </a:lnTo>
                <a:lnTo>
                  <a:pt x="58616" y="7815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5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Forme libre 67"/>
          <p:cNvSpPr/>
          <p:nvPr/>
        </p:nvSpPr>
        <p:spPr>
          <a:xfrm>
            <a:off x="6701692" y="2016369"/>
            <a:ext cx="2797908" cy="1250462"/>
          </a:xfrm>
          <a:custGeom>
            <a:avLst/>
            <a:gdLst>
              <a:gd name="connsiteX0" fmla="*/ 2797908 w 2797908"/>
              <a:gd name="connsiteY0" fmla="*/ 1250462 h 1250462"/>
              <a:gd name="connsiteX1" fmla="*/ 2747108 w 2797908"/>
              <a:gd name="connsiteY1" fmla="*/ 1250462 h 1250462"/>
              <a:gd name="connsiteX2" fmla="*/ 2747108 w 2797908"/>
              <a:gd name="connsiteY2" fmla="*/ 1117600 h 1250462"/>
              <a:gd name="connsiteX3" fmla="*/ 1719385 w 2797908"/>
              <a:gd name="connsiteY3" fmla="*/ 1117600 h 1250462"/>
              <a:gd name="connsiteX4" fmla="*/ 1719385 w 2797908"/>
              <a:gd name="connsiteY4" fmla="*/ 1078523 h 1250462"/>
              <a:gd name="connsiteX5" fmla="*/ 1609970 w 2797908"/>
              <a:gd name="connsiteY5" fmla="*/ 1078523 h 1250462"/>
              <a:gd name="connsiteX6" fmla="*/ 1609970 w 2797908"/>
              <a:gd name="connsiteY6" fmla="*/ 1043354 h 1250462"/>
              <a:gd name="connsiteX7" fmla="*/ 1453662 w 2797908"/>
              <a:gd name="connsiteY7" fmla="*/ 1043354 h 1250462"/>
              <a:gd name="connsiteX8" fmla="*/ 1453662 w 2797908"/>
              <a:gd name="connsiteY8" fmla="*/ 1012093 h 1250462"/>
              <a:gd name="connsiteX9" fmla="*/ 1398954 w 2797908"/>
              <a:gd name="connsiteY9" fmla="*/ 1012093 h 1250462"/>
              <a:gd name="connsiteX10" fmla="*/ 1398954 w 2797908"/>
              <a:gd name="connsiteY10" fmla="*/ 976923 h 1250462"/>
              <a:gd name="connsiteX11" fmla="*/ 1273908 w 2797908"/>
              <a:gd name="connsiteY11" fmla="*/ 976923 h 1250462"/>
              <a:gd name="connsiteX12" fmla="*/ 1273908 w 2797908"/>
              <a:gd name="connsiteY12" fmla="*/ 941754 h 1250462"/>
              <a:gd name="connsiteX13" fmla="*/ 1137139 w 2797908"/>
              <a:gd name="connsiteY13" fmla="*/ 941754 h 1250462"/>
              <a:gd name="connsiteX14" fmla="*/ 1137139 w 2797908"/>
              <a:gd name="connsiteY14" fmla="*/ 914400 h 1250462"/>
              <a:gd name="connsiteX15" fmla="*/ 1047262 w 2797908"/>
              <a:gd name="connsiteY15" fmla="*/ 914400 h 1250462"/>
              <a:gd name="connsiteX16" fmla="*/ 1047262 w 2797908"/>
              <a:gd name="connsiteY16" fmla="*/ 867508 h 1250462"/>
              <a:gd name="connsiteX17" fmla="*/ 973016 w 2797908"/>
              <a:gd name="connsiteY17" fmla="*/ 867508 h 1250462"/>
              <a:gd name="connsiteX18" fmla="*/ 973016 w 2797908"/>
              <a:gd name="connsiteY18" fmla="*/ 832339 h 1250462"/>
              <a:gd name="connsiteX19" fmla="*/ 906585 w 2797908"/>
              <a:gd name="connsiteY19" fmla="*/ 832339 h 1250462"/>
              <a:gd name="connsiteX20" fmla="*/ 906585 w 2797908"/>
              <a:gd name="connsiteY20" fmla="*/ 773723 h 1250462"/>
              <a:gd name="connsiteX21" fmla="*/ 773723 w 2797908"/>
              <a:gd name="connsiteY21" fmla="*/ 773723 h 1250462"/>
              <a:gd name="connsiteX22" fmla="*/ 773723 w 2797908"/>
              <a:gd name="connsiteY22" fmla="*/ 738554 h 1250462"/>
              <a:gd name="connsiteX23" fmla="*/ 738554 w 2797908"/>
              <a:gd name="connsiteY23" fmla="*/ 738554 h 1250462"/>
              <a:gd name="connsiteX24" fmla="*/ 738554 w 2797908"/>
              <a:gd name="connsiteY24" fmla="*/ 676031 h 1250462"/>
              <a:gd name="connsiteX25" fmla="*/ 683846 w 2797908"/>
              <a:gd name="connsiteY25" fmla="*/ 676031 h 1250462"/>
              <a:gd name="connsiteX26" fmla="*/ 683846 w 2797908"/>
              <a:gd name="connsiteY26" fmla="*/ 605693 h 1250462"/>
              <a:gd name="connsiteX27" fmla="*/ 621323 w 2797908"/>
              <a:gd name="connsiteY27" fmla="*/ 605693 h 1250462"/>
              <a:gd name="connsiteX28" fmla="*/ 621323 w 2797908"/>
              <a:gd name="connsiteY28" fmla="*/ 562708 h 1250462"/>
              <a:gd name="connsiteX29" fmla="*/ 566616 w 2797908"/>
              <a:gd name="connsiteY29" fmla="*/ 562708 h 1250462"/>
              <a:gd name="connsiteX30" fmla="*/ 550985 w 2797908"/>
              <a:gd name="connsiteY30" fmla="*/ 508000 h 1250462"/>
              <a:gd name="connsiteX31" fmla="*/ 508000 w 2797908"/>
              <a:gd name="connsiteY31" fmla="*/ 492369 h 1250462"/>
              <a:gd name="connsiteX32" fmla="*/ 504093 w 2797908"/>
              <a:gd name="connsiteY32" fmla="*/ 468923 h 1250462"/>
              <a:gd name="connsiteX33" fmla="*/ 468923 w 2797908"/>
              <a:gd name="connsiteY33" fmla="*/ 449385 h 1250462"/>
              <a:gd name="connsiteX34" fmla="*/ 441570 w 2797908"/>
              <a:gd name="connsiteY34" fmla="*/ 433754 h 1250462"/>
              <a:gd name="connsiteX35" fmla="*/ 406400 w 2797908"/>
              <a:gd name="connsiteY35" fmla="*/ 390769 h 1250462"/>
              <a:gd name="connsiteX36" fmla="*/ 386862 w 2797908"/>
              <a:gd name="connsiteY36" fmla="*/ 347785 h 1250462"/>
              <a:gd name="connsiteX37" fmla="*/ 359508 w 2797908"/>
              <a:gd name="connsiteY37" fmla="*/ 332154 h 1250462"/>
              <a:gd name="connsiteX38" fmla="*/ 308708 w 2797908"/>
              <a:gd name="connsiteY38" fmla="*/ 242277 h 1250462"/>
              <a:gd name="connsiteX39" fmla="*/ 289170 w 2797908"/>
              <a:gd name="connsiteY39" fmla="*/ 191477 h 1250462"/>
              <a:gd name="connsiteX40" fmla="*/ 250093 w 2797908"/>
              <a:gd name="connsiteY40" fmla="*/ 136769 h 1250462"/>
              <a:gd name="connsiteX41" fmla="*/ 199293 w 2797908"/>
              <a:gd name="connsiteY41" fmla="*/ 101600 h 1250462"/>
              <a:gd name="connsiteX42" fmla="*/ 152400 w 2797908"/>
              <a:gd name="connsiteY42" fmla="*/ 74246 h 1250462"/>
              <a:gd name="connsiteX43" fmla="*/ 156308 w 2797908"/>
              <a:gd name="connsiteY43" fmla="*/ 58616 h 1250462"/>
              <a:gd name="connsiteX44" fmla="*/ 121139 w 2797908"/>
              <a:gd name="connsiteY44" fmla="*/ 58616 h 1250462"/>
              <a:gd name="connsiteX45" fmla="*/ 113323 w 2797908"/>
              <a:gd name="connsiteY45" fmla="*/ 35169 h 1250462"/>
              <a:gd name="connsiteX46" fmla="*/ 54708 w 2797908"/>
              <a:gd name="connsiteY46" fmla="*/ 11723 h 1250462"/>
              <a:gd name="connsiteX47" fmla="*/ 0 w 2797908"/>
              <a:gd name="connsiteY47" fmla="*/ 0 h 125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797908" h="1250462">
                <a:moveTo>
                  <a:pt x="2797908" y="1250462"/>
                </a:moveTo>
                <a:lnTo>
                  <a:pt x="2747108" y="1250462"/>
                </a:lnTo>
                <a:lnTo>
                  <a:pt x="2747108" y="1117600"/>
                </a:lnTo>
                <a:lnTo>
                  <a:pt x="1719385" y="1117600"/>
                </a:lnTo>
                <a:lnTo>
                  <a:pt x="1719385" y="1078523"/>
                </a:lnTo>
                <a:lnTo>
                  <a:pt x="1609970" y="1078523"/>
                </a:lnTo>
                <a:lnTo>
                  <a:pt x="1609970" y="1043354"/>
                </a:lnTo>
                <a:lnTo>
                  <a:pt x="1453662" y="1043354"/>
                </a:lnTo>
                <a:lnTo>
                  <a:pt x="1453662" y="1012093"/>
                </a:lnTo>
                <a:lnTo>
                  <a:pt x="1398954" y="1012093"/>
                </a:lnTo>
                <a:lnTo>
                  <a:pt x="1398954" y="976923"/>
                </a:lnTo>
                <a:lnTo>
                  <a:pt x="1273908" y="976923"/>
                </a:lnTo>
                <a:lnTo>
                  <a:pt x="1273908" y="941754"/>
                </a:lnTo>
                <a:lnTo>
                  <a:pt x="1137139" y="941754"/>
                </a:lnTo>
                <a:lnTo>
                  <a:pt x="1137139" y="914400"/>
                </a:lnTo>
                <a:lnTo>
                  <a:pt x="1047262" y="914400"/>
                </a:lnTo>
                <a:lnTo>
                  <a:pt x="1047262" y="867508"/>
                </a:lnTo>
                <a:lnTo>
                  <a:pt x="973016" y="867508"/>
                </a:lnTo>
                <a:lnTo>
                  <a:pt x="973016" y="832339"/>
                </a:lnTo>
                <a:lnTo>
                  <a:pt x="906585" y="832339"/>
                </a:lnTo>
                <a:lnTo>
                  <a:pt x="906585" y="773723"/>
                </a:lnTo>
                <a:lnTo>
                  <a:pt x="773723" y="773723"/>
                </a:lnTo>
                <a:lnTo>
                  <a:pt x="773723" y="738554"/>
                </a:lnTo>
                <a:lnTo>
                  <a:pt x="738554" y="738554"/>
                </a:lnTo>
                <a:lnTo>
                  <a:pt x="738554" y="676031"/>
                </a:lnTo>
                <a:lnTo>
                  <a:pt x="683846" y="676031"/>
                </a:lnTo>
                <a:lnTo>
                  <a:pt x="683846" y="605693"/>
                </a:lnTo>
                <a:lnTo>
                  <a:pt x="621323" y="605693"/>
                </a:lnTo>
                <a:lnTo>
                  <a:pt x="621323" y="562708"/>
                </a:lnTo>
                <a:lnTo>
                  <a:pt x="566616" y="562708"/>
                </a:lnTo>
                <a:lnTo>
                  <a:pt x="550985" y="508000"/>
                </a:lnTo>
                <a:lnTo>
                  <a:pt x="508000" y="492369"/>
                </a:lnTo>
                <a:lnTo>
                  <a:pt x="504093" y="468923"/>
                </a:lnTo>
                <a:lnTo>
                  <a:pt x="468923" y="449385"/>
                </a:lnTo>
                <a:lnTo>
                  <a:pt x="441570" y="433754"/>
                </a:lnTo>
                <a:lnTo>
                  <a:pt x="406400" y="390769"/>
                </a:lnTo>
                <a:lnTo>
                  <a:pt x="386862" y="347785"/>
                </a:lnTo>
                <a:lnTo>
                  <a:pt x="359508" y="332154"/>
                </a:lnTo>
                <a:lnTo>
                  <a:pt x="308708" y="242277"/>
                </a:lnTo>
                <a:lnTo>
                  <a:pt x="289170" y="191477"/>
                </a:lnTo>
                <a:lnTo>
                  <a:pt x="250093" y="136769"/>
                </a:lnTo>
                <a:lnTo>
                  <a:pt x="199293" y="101600"/>
                </a:lnTo>
                <a:lnTo>
                  <a:pt x="152400" y="74246"/>
                </a:lnTo>
                <a:lnTo>
                  <a:pt x="156308" y="58616"/>
                </a:lnTo>
                <a:lnTo>
                  <a:pt x="121139" y="58616"/>
                </a:lnTo>
                <a:lnTo>
                  <a:pt x="113323" y="35169"/>
                </a:lnTo>
                <a:lnTo>
                  <a:pt x="54708" y="11723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5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Forme libre 68"/>
          <p:cNvSpPr/>
          <p:nvPr/>
        </p:nvSpPr>
        <p:spPr>
          <a:xfrm>
            <a:off x="6717323" y="2028092"/>
            <a:ext cx="3055815" cy="1242646"/>
          </a:xfrm>
          <a:custGeom>
            <a:avLst/>
            <a:gdLst>
              <a:gd name="connsiteX0" fmla="*/ 3055815 w 3055815"/>
              <a:gd name="connsiteY0" fmla="*/ 1242646 h 1242646"/>
              <a:gd name="connsiteX1" fmla="*/ 1914769 w 3055815"/>
              <a:gd name="connsiteY1" fmla="*/ 1242646 h 1242646"/>
              <a:gd name="connsiteX2" fmla="*/ 1914769 w 3055815"/>
              <a:gd name="connsiteY2" fmla="*/ 1203570 h 1242646"/>
              <a:gd name="connsiteX3" fmla="*/ 1703754 w 3055815"/>
              <a:gd name="connsiteY3" fmla="*/ 1203570 h 1242646"/>
              <a:gd name="connsiteX4" fmla="*/ 1703754 w 3055815"/>
              <a:gd name="connsiteY4" fmla="*/ 1203570 h 1242646"/>
              <a:gd name="connsiteX5" fmla="*/ 1703754 w 3055815"/>
              <a:gd name="connsiteY5" fmla="*/ 1168400 h 1242646"/>
              <a:gd name="connsiteX6" fmla="*/ 1496646 w 3055815"/>
              <a:gd name="connsiteY6" fmla="*/ 1168400 h 1242646"/>
              <a:gd name="connsiteX7" fmla="*/ 1496646 w 3055815"/>
              <a:gd name="connsiteY7" fmla="*/ 1141046 h 1242646"/>
              <a:gd name="connsiteX8" fmla="*/ 1453662 w 3055815"/>
              <a:gd name="connsiteY8" fmla="*/ 1141046 h 1242646"/>
              <a:gd name="connsiteX9" fmla="*/ 1453662 w 3055815"/>
              <a:gd name="connsiteY9" fmla="*/ 1109785 h 1242646"/>
              <a:gd name="connsiteX10" fmla="*/ 1254369 w 3055815"/>
              <a:gd name="connsiteY10" fmla="*/ 1109785 h 1242646"/>
              <a:gd name="connsiteX11" fmla="*/ 1254369 w 3055815"/>
              <a:gd name="connsiteY11" fmla="*/ 1078523 h 1242646"/>
              <a:gd name="connsiteX12" fmla="*/ 1086339 w 3055815"/>
              <a:gd name="connsiteY12" fmla="*/ 1078523 h 1242646"/>
              <a:gd name="connsiteX13" fmla="*/ 1086339 w 3055815"/>
              <a:gd name="connsiteY13" fmla="*/ 1043354 h 1242646"/>
              <a:gd name="connsiteX14" fmla="*/ 894862 w 3055815"/>
              <a:gd name="connsiteY14" fmla="*/ 1043354 h 1242646"/>
              <a:gd name="connsiteX15" fmla="*/ 894862 w 3055815"/>
              <a:gd name="connsiteY15" fmla="*/ 1016000 h 1242646"/>
              <a:gd name="connsiteX16" fmla="*/ 832339 w 3055815"/>
              <a:gd name="connsiteY16" fmla="*/ 1016000 h 1242646"/>
              <a:gd name="connsiteX17" fmla="*/ 804985 w 3055815"/>
              <a:gd name="connsiteY17" fmla="*/ 969108 h 1242646"/>
              <a:gd name="connsiteX18" fmla="*/ 762000 w 3055815"/>
              <a:gd name="connsiteY18" fmla="*/ 898770 h 1242646"/>
              <a:gd name="connsiteX19" fmla="*/ 715108 w 3055815"/>
              <a:gd name="connsiteY19" fmla="*/ 847970 h 1242646"/>
              <a:gd name="connsiteX20" fmla="*/ 660400 w 3055815"/>
              <a:gd name="connsiteY20" fmla="*/ 797170 h 1242646"/>
              <a:gd name="connsiteX21" fmla="*/ 609600 w 3055815"/>
              <a:gd name="connsiteY21" fmla="*/ 781539 h 1242646"/>
              <a:gd name="connsiteX22" fmla="*/ 554892 w 3055815"/>
              <a:gd name="connsiteY22" fmla="*/ 687754 h 1242646"/>
              <a:gd name="connsiteX23" fmla="*/ 511908 w 3055815"/>
              <a:gd name="connsiteY23" fmla="*/ 590062 h 1242646"/>
              <a:gd name="connsiteX24" fmla="*/ 465015 w 3055815"/>
              <a:gd name="connsiteY24" fmla="*/ 547077 h 1242646"/>
              <a:gd name="connsiteX25" fmla="*/ 429846 w 3055815"/>
              <a:gd name="connsiteY25" fmla="*/ 519723 h 1242646"/>
              <a:gd name="connsiteX26" fmla="*/ 425939 w 3055815"/>
              <a:gd name="connsiteY26" fmla="*/ 433754 h 1242646"/>
              <a:gd name="connsiteX27" fmla="*/ 402492 w 3055815"/>
              <a:gd name="connsiteY27" fmla="*/ 363416 h 1242646"/>
              <a:gd name="connsiteX28" fmla="*/ 351692 w 3055815"/>
              <a:gd name="connsiteY28" fmla="*/ 359508 h 1242646"/>
              <a:gd name="connsiteX29" fmla="*/ 300892 w 3055815"/>
              <a:gd name="connsiteY29" fmla="*/ 230554 h 1242646"/>
              <a:gd name="connsiteX30" fmla="*/ 242277 w 3055815"/>
              <a:gd name="connsiteY30" fmla="*/ 140677 h 1242646"/>
              <a:gd name="connsiteX31" fmla="*/ 207108 w 3055815"/>
              <a:gd name="connsiteY31" fmla="*/ 132862 h 1242646"/>
              <a:gd name="connsiteX32" fmla="*/ 136769 w 3055815"/>
              <a:gd name="connsiteY32" fmla="*/ 58616 h 1242646"/>
              <a:gd name="connsiteX33" fmla="*/ 82062 w 3055815"/>
              <a:gd name="connsiteY33" fmla="*/ 62523 h 1242646"/>
              <a:gd name="connsiteX34" fmla="*/ 82062 w 3055815"/>
              <a:gd name="connsiteY34" fmla="*/ 62523 h 1242646"/>
              <a:gd name="connsiteX35" fmla="*/ 11723 w 3055815"/>
              <a:gd name="connsiteY35" fmla="*/ 23446 h 1242646"/>
              <a:gd name="connsiteX36" fmla="*/ 0 w 3055815"/>
              <a:gd name="connsiteY36" fmla="*/ 0 h 1242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55815" h="1242646">
                <a:moveTo>
                  <a:pt x="3055815" y="1242646"/>
                </a:moveTo>
                <a:lnTo>
                  <a:pt x="1914769" y="1242646"/>
                </a:lnTo>
                <a:lnTo>
                  <a:pt x="1914769" y="1203570"/>
                </a:lnTo>
                <a:lnTo>
                  <a:pt x="1703754" y="1203570"/>
                </a:lnTo>
                <a:lnTo>
                  <a:pt x="1703754" y="1203570"/>
                </a:lnTo>
                <a:lnTo>
                  <a:pt x="1703754" y="1168400"/>
                </a:lnTo>
                <a:lnTo>
                  <a:pt x="1496646" y="1168400"/>
                </a:lnTo>
                <a:lnTo>
                  <a:pt x="1496646" y="1141046"/>
                </a:lnTo>
                <a:lnTo>
                  <a:pt x="1453662" y="1141046"/>
                </a:lnTo>
                <a:lnTo>
                  <a:pt x="1453662" y="1109785"/>
                </a:lnTo>
                <a:lnTo>
                  <a:pt x="1254369" y="1109785"/>
                </a:lnTo>
                <a:lnTo>
                  <a:pt x="1254369" y="1078523"/>
                </a:lnTo>
                <a:lnTo>
                  <a:pt x="1086339" y="1078523"/>
                </a:lnTo>
                <a:lnTo>
                  <a:pt x="1086339" y="1043354"/>
                </a:lnTo>
                <a:lnTo>
                  <a:pt x="894862" y="1043354"/>
                </a:lnTo>
                <a:lnTo>
                  <a:pt x="894862" y="1016000"/>
                </a:lnTo>
                <a:lnTo>
                  <a:pt x="832339" y="1016000"/>
                </a:lnTo>
                <a:lnTo>
                  <a:pt x="804985" y="969108"/>
                </a:lnTo>
                <a:lnTo>
                  <a:pt x="762000" y="898770"/>
                </a:lnTo>
                <a:lnTo>
                  <a:pt x="715108" y="847970"/>
                </a:lnTo>
                <a:lnTo>
                  <a:pt x="660400" y="797170"/>
                </a:lnTo>
                <a:lnTo>
                  <a:pt x="609600" y="781539"/>
                </a:lnTo>
                <a:lnTo>
                  <a:pt x="554892" y="687754"/>
                </a:lnTo>
                <a:lnTo>
                  <a:pt x="511908" y="590062"/>
                </a:lnTo>
                <a:lnTo>
                  <a:pt x="465015" y="547077"/>
                </a:lnTo>
                <a:lnTo>
                  <a:pt x="429846" y="519723"/>
                </a:lnTo>
                <a:lnTo>
                  <a:pt x="425939" y="433754"/>
                </a:lnTo>
                <a:lnTo>
                  <a:pt x="402492" y="363416"/>
                </a:lnTo>
                <a:lnTo>
                  <a:pt x="351692" y="359508"/>
                </a:lnTo>
                <a:lnTo>
                  <a:pt x="300892" y="230554"/>
                </a:lnTo>
                <a:lnTo>
                  <a:pt x="242277" y="140677"/>
                </a:lnTo>
                <a:lnTo>
                  <a:pt x="207108" y="132862"/>
                </a:lnTo>
                <a:lnTo>
                  <a:pt x="136769" y="58616"/>
                </a:lnTo>
                <a:lnTo>
                  <a:pt x="82062" y="62523"/>
                </a:lnTo>
                <a:lnTo>
                  <a:pt x="82062" y="62523"/>
                </a:lnTo>
                <a:lnTo>
                  <a:pt x="11723" y="23446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1783966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K. </a:t>
            </a:r>
            <a:r>
              <a:rPr lang="fr-FR" sz="1200" i="1" dirty="0" err="1"/>
              <a:t>Shitara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#11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5" y="797485"/>
            <a:ext cx="11142193" cy="582613"/>
          </a:xfrm>
        </p:spPr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: SSP </a:t>
            </a:r>
            <a:r>
              <a:rPr lang="da-DK" dirty="0" err="1"/>
              <a:t>selon</a:t>
            </a:r>
            <a:r>
              <a:rPr lang="da-DK" dirty="0"/>
              <a:t> </a:t>
            </a:r>
            <a:r>
              <a:rPr lang="da-DK" dirty="0" err="1"/>
              <a:t>résultats</a:t>
            </a:r>
            <a:r>
              <a:rPr lang="da-DK" dirty="0"/>
              <a:t> du NGS-</a:t>
            </a:r>
            <a:r>
              <a:rPr lang="da-DK" dirty="0" err="1"/>
              <a:t>ctDNA</a:t>
            </a:r>
            <a:r>
              <a:rPr lang="da-DK" dirty="0"/>
              <a:t> : population globale et </a:t>
            </a:r>
            <a:r>
              <a:rPr lang="da-DK" dirty="0" err="1"/>
              <a:t>selon</a:t>
            </a:r>
            <a:r>
              <a:rPr lang="da-DK" dirty="0"/>
              <a:t> </a:t>
            </a:r>
            <a:r>
              <a:rPr lang="da-DK" dirty="0" err="1"/>
              <a:t>localisation</a:t>
            </a:r>
            <a:endParaRPr lang="da-DK" dirty="0"/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BB897BB1-E5EF-7C3E-4A2B-1D6A626E53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PARADIGM </a:t>
            </a:r>
            <a:r>
              <a:rPr lang="fr-FR" b="0" dirty="0"/>
              <a:t>: </a:t>
            </a:r>
            <a:r>
              <a:rPr lang="fr-FR" b="0" dirty="0" err="1"/>
              <a:t>ctDNA</a:t>
            </a:r>
            <a:r>
              <a:rPr lang="fr-FR" b="0" dirty="0"/>
              <a:t> et FOLFOX avec </a:t>
            </a:r>
            <a:r>
              <a:rPr lang="fr-FR" b="0" dirty="0" err="1"/>
              <a:t>panitumumab</a:t>
            </a:r>
            <a:r>
              <a:rPr lang="fr-FR" b="0" dirty="0"/>
              <a:t> ou </a:t>
            </a:r>
            <a:r>
              <a:rPr lang="fr-FR" b="0" dirty="0" err="1"/>
              <a:t>bevacizumab</a:t>
            </a:r>
            <a:endParaRPr lang="da-DK" b="0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7B2B401-AC12-2031-70B5-72FD6FB79886}"/>
              </a:ext>
            </a:extLst>
          </p:cNvPr>
          <p:cNvSpPr txBox="1"/>
          <p:nvPr/>
        </p:nvSpPr>
        <p:spPr>
          <a:xfrm>
            <a:off x="1183167" y="5450844"/>
            <a:ext cx="10091522" cy="600906"/>
          </a:xfrm>
          <a:prstGeom prst="rect">
            <a:avLst/>
          </a:prstGeo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>
                <a:srgbClr val="D16923"/>
              </a:buClr>
              <a:buSzPct val="85000"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22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: aide à décision entre anti EGFR vs </a:t>
            </a:r>
            <a:r>
              <a:rPr kumimoji="0" lang="fr-FR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Béva</a:t>
            </a:r>
            <a:r>
              <a:rPr kumimoji="0" lang="fr-FR" sz="22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dans le </a:t>
            </a:r>
            <a:r>
              <a:rPr kumimoji="0" lang="fr-FR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CCRm</a:t>
            </a:r>
            <a:r>
              <a:rPr kumimoji="0" lang="fr-FR" sz="22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RAS </a:t>
            </a:r>
            <a:r>
              <a:rPr kumimoji="0" lang="fr-FR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wt</a:t>
            </a:r>
            <a:r>
              <a:rPr kumimoji="0" lang="fr-FR" sz="22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?</a:t>
            </a:r>
          </a:p>
        </p:txBody>
      </p:sp>
      <p:sp>
        <p:nvSpPr>
          <p:cNvPr id="7" name="Chevron 6">
            <a:extLst>
              <a:ext uri="{FF2B5EF4-FFF2-40B4-BE49-F238E27FC236}">
                <a16:creationId xmlns:a16="http://schemas.microsoft.com/office/drawing/2014/main" id="{487D9C1A-A86A-E0C5-8065-81FD0F600072}"/>
              </a:ext>
            </a:extLst>
          </p:cNvPr>
          <p:cNvSpPr/>
          <p:nvPr/>
        </p:nvSpPr>
        <p:spPr>
          <a:xfrm>
            <a:off x="1056406" y="5624536"/>
            <a:ext cx="253522" cy="253522"/>
          </a:xfrm>
          <a:prstGeom prst="chevron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A2796595-E310-E870-DBEA-7EBF79A4D790}"/>
              </a:ext>
            </a:extLst>
          </p:cNvPr>
          <p:cNvSpPr txBox="1"/>
          <p:nvPr/>
        </p:nvSpPr>
        <p:spPr>
          <a:xfrm>
            <a:off x="4496195" y="4907636"/>
            <a:ext cx="4494435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58750" marR="0" lvl="0" indent="-158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r>
              <a:rPr kumimoji="0" lang="fr-FR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positif : FOLFOX-Pani &lt; FOLFOX-</a:t>
            </a:r>
            <a:r>
              <a:rPr kumimoji="0" lang="fr-FR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</a:t>
            </a:r>
            <a:endParaRPr kumimoji="0" lang="fr-FR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47" name="Tableau 46"/>
          <p:cNvGraphicFramePr>
            <a:graphicFrameLocks noGrp="1"/>
          </p:cNvGraphicFramePr>
          <p:nvPr/>
        </p:nvGraphicFramePr>
        <p:xfrm>
          <a:off x="1039651" y="1425081"/>
          <a:ext cx="10235038" cy="2940840"/>
        </p:xfrm>
        <a:graphic>
          <a:graphicData uri="http://schemas.openxmlformats.org/drawingml/2006/table">
            <a:tbl>
              <a:tblPr firstRow="1" bandRow="1"/>
              <a:tblGrid>
                <a:gridCol w="688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08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37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3814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4929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180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106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87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676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30678">
                <a:tc gridSpan="3"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fr-FR" sz="11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fr-FR" sz="1100" b="0" kern="120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SSP médiane, mois (95% CI)</a:t>
                      </a:r>
                      <a:endParaRPr lang="fr-FR" sz="11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fr-FR" sz="11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fr-FR" sz="11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1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678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914400" rtl="0" eaLnBrk="1" latinLnBrk="0" hangingPunct="1"/>
                      <a:r>
                        <a:rPr lang="fr-FR" sz="11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Sous-groupe</a:t>
                      </a:r>
                      <a:endParaRPr lang="fr-FR" sz="11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r-FR" sz="11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Panitumumab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+ mFOLFOX6</a:t>
                      </a:r>
                      <a:endParaRPr lang="fr-FR" sz="11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Bevacizumab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+</a:t>
                      </a:r>
                      <a:r>
                        <a:rPr lang="fr-FR" sz="1100" b="0" kern="1200" baseline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mFOLFOX6</a:t>
                      </a:r>
                      <a:endParaRPr lang="fr-FR" sz="11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algn="ctr" defTabSz="914400" rtl="0" eaLnBrk="1" latinLnBrk="0" hangingPunct="1"/>
                      <a:r>
                        <a:rPr lang="fr-FR" sz="1100" b="0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r-FR" sz="11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  <a:endParaRPr lang="fr-FR" sz="11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P-value for interaction</a:t>
                      </a:r>
                      <a:endParaRPr lang="fr-FR" sz="11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763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Population globale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733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12,2 (10,8-13,3)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11,5 (11,2-13,3)</a:t>
                      </a: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12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1,07 (0,91-1,26)</a:t>
                      </a: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0,429</a:t>
                      </a: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&lt;0,001</a:t>
                      </a: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9484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Hyper sélectionné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529 </a:t>
                      </a: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13,6 (12,7-15,7)</a:t>
                      </a: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12,8 (11,3-14,1)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0,91 (0,75-1,12)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0,379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1825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Altération</a:t>
                      </a:r>
                      <a:r>
                        <a:rPr lang="en-US" sz="12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du gène</a:t>
                      </a: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7,8 (6,8-9,3)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9,8 (8,4-11,5)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1,69 (1,24-2,31)</a:t>
                      </a:r>
                      <a:endParaRPr lang="en-US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&lt;0,001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1825">
                <a:tc rowSpan="3">
                  <a:txBody>
                    <a:bodyPr/>
                    <a:lstStyle/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/>
                        <a:t>Côté gauche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554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13,2 (11,8-14,3)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12,0 (11,8-14,3)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1,00 (0,82-1,21)</a:t>
                      </a:r>
                      <a:endParaRPr lang="en-US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0,991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0,037</a:t>
                      </a: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825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Hyper sélectionné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439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14,0 (12,7-16,2)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12,8 (11,3-14,1)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0,90 (0,72-1,12)</a:t>
                      </a:r>
                      <a:endParaRPr lang="en-US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0,360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1825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Altération</a:t>
                      </a:r>
                      <a:r>
                        <a:rPr lang="en-US" sz="12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du gène</a:t>
                      </a: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9,2 (7,8-12,2)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9,9 (9,4-14,8)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1,47 (0,96-2,26)</a:t>
                      </a:r>
                      <a:endParaRPr lang="en-US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0,078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825">
                <a:tc rowSpan="3">
                  <a:txBody>
                    <a:bodyPr/>
                    <a:lstStyle/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/>
                        <a:t>Côté droit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7,7 (6,8-9,9)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10,6 (7,7-14,3)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1,48 (1,06-2,07)</a:t>
                      </a:r>
                      <a:endParaRPr lang="en-US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0,021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0,025</a:t>
                      </a: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1825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Hyper sélectionné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13,2 (8,0-15,1)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11,3 (7,2-16,7)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1,08 (0,66-1,77)</a:t>
                      </a:r>
                      <a:endParaRPr lang="en-US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0,749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1825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Altération</a:t>
                      </a:r>
                      <a:r>
                        <a:rPr lang="en-US" sz="12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du gène</a:t>
                      </a: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6,3 (4,6-7,2)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10,3 (5,9-12,7)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2,25 (1,36-3,70)</a:t>
                      </a:r>
                      <a:endParaRPr lang="en-US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4763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65" name="ZoneTexte 64">
            <a:extLst>
              <a:ext uri="{FF2B5EF4-FFF2-40B4-BE49-F238E27FC236}">
                <a16:creationId xmlns:a16="http://schemas.microsoft.com/office/drawing/2014/main" id="{F37268B9-5D8A-6F6A-C843-25A9A3AC0D31}"/>
              </a:ext>
            </a:extLst>
          </p:cNvPr>
          <p:cNvSpPr txBox="1"/>
          <p:nvPr/>
        </p:nvSpPr>
        <p:spPr>
          <a:xfrm>
            <a:off x="5610267" y="4673485"/>
            <a:ext cx="144433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 faveur </a:t>
            </a:r>
            <a:r>
              <a:rPr kumimoji="0" lang="fr-FR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Panitumumab</a:t>
            </a:r>
            <a:endParaRPr kumimoji="0" lang="fr-F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7A09C617-9C62-7527-FB29-E750B43F2BE4}"/>
              </a:ext>
            </a:extLst>
          </p:cNvPr>
          <p:cNvSpPr txBox="1"/>
          <p:nvPr/>
        </p:nvSpPr>
        <p:spPr>
          <a:xfrm>
            <a:off x="7018144" y="4671303"/>
            <a:ext cx="144433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 faveur </a:t>
            </a:r>
            <a:r>
              <a:rPr kumimoji="0" lang="fr-FR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Bevacizumab</a:t>
            </a:r>
            <a:endParaRPr kumimoji="0" lang="fr-F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7" name="Groupe 66"/>
          <p:cNvGrpSpPr/>
          <p:nvPr/>
        </p:nvGrpSpPr>
        <p:grpSpPr>
          <a:xfrm>
            <a:off x="6331591" y="2042141"/>
            <a:ext cx="1662462" cy="2451900"/>
            <a:chOff x="6481800" y="3683773"/>
            <a:chExt cx="1662462" cy="2451900"/>
          </a:xfrm>
        </p:grpSpPr>
        <p:grpSp>
          <p:nvGrpSpPr>
            <p:cNvPr id="80" name="Groupe 79"/>
            <p:cNvGrpSpPr/>
            <p:nvPr/>
          </p:nvGrpSpPr>
          <p:grpSpPr>
            <a:xfrm>
              <a:off x="6481800" y="3683773"/>
              <a:ext cx="1662462" cy="2384518"/>
              <a:chOff x="6481800" y="3683773"/>
              <a:chExt cx="1662462" cy="2384518"/>
            </a:xfrm>
          </p:grpSpPr>
          <p:cxnSp>
            <p:nvCxnSpPr>
              <p:cNvPr id="85" name="Connecteur droit 84"/>
              <p:cNvCxnSpPr/>
              <p:nvPr/>
            </p:nvCxnSpPr>
            <p:spPr>
              <a:xfrm>
                <a:off x="6481800" y="6068291"/>
                <a:ext cx="1662462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" name="Connecteur droit 85"/>
              <p:cNvCxnSpPr/>
              <p:nvPr/>
            </p:nvCxnSpPr>
            <p:spPr>
              <a:xfrm flipV="1">
                <a:off x="7153069" y="3683773"/>
                <a:ext cx="0" cy="2377592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1" name="Groupe 80"/>
            <p:cNvGrpSpPr/>
            <p:nvPr/>
          </p:nvGrpSpPr>
          <p:grpSpPr>
            <a:xfrm>
              <a:off x="6639521" y="6063673"/>
              <a:ext cx="1410504" cy="72000"/>
              <a:chOff x="6639521" y="6063673"/>
              <a:chExt cx="1410504" cy="72000"/>
            </a:xfrm>
          </p:grpSpPr>
          <p:cxnSp>
            <p:nvCxnSpPr>
              <p:cNvPr id="82" name="Connecteur droit 81"/>
              <p:cNvCxnSpPr/>
              <p:nvPr/>
            </p:nvCxnSpPr>
            <p:spPr>
              <a:xfrm>
                <a:off x="7153069" y="6063673"/>
                <a:ext cx="0" cy="72000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" name="Connecteur droit 82"/>
              <p:cNvCxnSpPr/>
              <p:nvPr/>
            </p:nvCxnSpPr>
            <p:spPr>
              <a:xfrm>
                <a:off x="8050025" y="6063673"/>
                <a:ext cx="0" cy="72000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" name="Connecteur droit 83"/>
              <p:cNvCxnSpPr/>
              <p:nvPr/>
            </p:nvCxnSpPr>
            <p:spPr>
              <a:xfrm>
                <a:off x="6639521" y="6063673"/>
                <a:ext cx="0" cy="72000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68" name="Groupe 67"/>
          <p:cNvGrpSpPr/>
          <p:nvPr/>
        </p:nvGrpSpPr>
        <p:grpSpPr>
          <a:xfrm>
            <a:off x="7308762" y="4196476"/>
            <a:ext cx="737956" cy="72000"/>
            <a:chOff x="6948374" y="5826580"/>
            <a:chExt cx="737956" cy="72000"/>
          </a:xfrm>
        </p:grpSpPr>
        <p:cxnSp>
          <p:nvCxnSpPr>
            <p:cNvPr id="78" name="Connecteur droit 77"/>
            <p:cNvCxnSpPr/>
            <p:nvPr/>
          </p:nvCxnSpPr>
          <p:spPr>
            <a:xfrm>
              <a:off x="6948374" y="5867401"/>
              <a:ext cx="737956" cy="0"/>
            </a:xfrm>
            <a:prstGeom prst="line">
              <a:avLst/>
            </a:prstGeom>
            <a:solidFill>
              <a:srgbClr val="D16923"/>
            </a:solidFill>
            <a:ln w="12700" cap="flat" cmpd="sng" algn="ctr">
              <a:solidFill>
                <a:srgbClr val="D16923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79" name="Rectangle 78"/>
            <p:cNvSpPr/>
            <p:nvPr/>
          </p:nvSpPr>
          <p:spPr>
            <a:xfrm>
              <a:off x="7259411" y="5826580"/>
              <a:ext cx="70757" cy="72000"/>
            </a:xfrm>
            <a:prstGeom prst="rect">
              <a:avLst/>
            </a:prstGeom>
            <a:solidFill>
              <a:srgbClr val="D16923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9" name="Groupe 68"/>
          <p:cNvGrpSpPr/>
          <p:nvPr/>
        </p:nvGrpSpPr>
        <p:grpSpPr>
          <a:xfrm>
            <a:off x="7054603" y="3711979"/>
            <a:ext cx="523109" cy="72000"/>
            <a:chOff x="7019479" y="5826580"/>
            <a:chExt cx="523109" cy="72000"/>
          </a:xfrm>
        </p:grpSpPr>
        <p:cxnSp>
          <p:nvCxnSpPr>
            <p:cNvPr id="76" name="Connecteur droit 75"/>
            <p:cNvCxnSpPr/>
            <p:nvPr/>
          </p:nvCxnSpPr>
          <p:spPr>
            <a:xfrm>
              <a:off x="7019479" y="5867401"/>
              <a:ext cx="523109" cy="0"/>
            </a:xfrm>
            <a:prstGeom prst="line">
              <a:avLst/>
            </a:prstGeom>
            <a:solidFill>
              <a:srgbClr val="D16923"/>
            </a:solidFill>
            <a:ln w="12700" cap="flat" cmpd="sng" algn="ctr">
              <a:solidFill>
                <a:srgbClr val="D16923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77" name="Rectangle 76"/>
            <p:cNvSpPr/>
            <p:nvPr/>
          </p:nvSpPr>
          <p:spPr>
            <a:xfrm>
              <a:off x="7259240" y="5826580"/>
              <a:ext cx="70757" cy="72000"/>
            </a:xfrm>
            <a:prstGeom prst="rect">
              <a:avLst/>
            </a:prstGeom>
            <a:solidFill>
              <a:srgbClr val="D16923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0" name="Groupe 69"/>
          <p:cNvGrpSpPr/>
          <p:nvPr/>
        </p:nvGrpSpPr>
        <p:grpSpPr>
          <a:xfrm>
            <a:off x="6743413" y="3944671"/>
            <a:ext cx="727773" cy="72000"/>
            <a:chOff x="6963869" y="5826580"/>
            <a:chExt cx="727773" cy="72000"/>
          </a:xfrm>
        </p:grpSpPr>
        <p:cxnSp>
          <p:nvCxnSpPr>
            <p:cNvPr id="74" name="Connecteur droit 73"/>
            <p:cNvCxnSpPr/>
            <p:nvPr/>
          </p:nvCxnSpPr>
          <p:spPr>
            <a:xfrm>
              <a:off x="6963869" y="5862022"/>
              <a:ext cx="727773" cy="0"/>
            </a:xfrm>
            <a:prstGeom prst="line">
              <a:avLst/>
            </a:prstGeom>
            <a:solidFill>
              <a:srgbClr val="D16923"/>
            </a:solidFill>
            <a:ln w="12700" cap="flat" cmpd="sng" algn="ctr">
              <a:solidFill>
                <a:srgbClr val="D16923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75" name="Rectangle 74"/>
            <p:cNvSpPr/>
            <p:nvPr/>
          </p:nvSpPr>
          <p:spPr>
            <a:xfrm>
              <a:off x="7259411" y="5826580"/>
              <a:ext cx="70757" cy="72000"/>
            </a:xfrm>
            <a:prstGeom prst="rect">
              <a:avLst/>
            </a:prstGeom>
            <a:solidFill>
              <a:srgbClr val="D16923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71" name="ZoneTexte 70">
            <a:extLst>
              <a:ext uri="{FF2B5EF4-FFF2-40B4-BE49-F238E27FC236}">
                <a16:creationId xmlns:a16="http://schemas.microsoft.com/office/drawing/2014/main" id="{F37268B9-5D8A-6F6A-C843-25A9A3AC0D31}"/>
              </a:ext>
            </a:extLst>
          </p:cNvPr>
          <p:cNvSpPr txBox="1"/>
          <p:nvPr/>
        </p:nvSpPr>
        <p:spPr>
          <a:xfrm>
            <a:off x="6350839" y="4463221"/>
            <a:ext cx="285375" cy="21120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0,5</a:t>
            </a:r>
            <a:endParaRPr kumimoji="0" lang="fr-F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F37268B9-5D8A-6F6A-C843-25A9A3AC0D31}"/>
              </a:ext>
            </a:extLst>
          </p:cNvPr>
          <p:cNvSpPr txBox="1"/>
          <p:nvPr/>
        </p:nvSpPr>
        <p:spPr>
          <a:xfrm>
            <a:off x="6864387" y="4463221"/>
            <a:ext cx="285375" cy="21120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1,0</a:t>
            </a:r>
            <a:endParaRPr kumimoji="0" lang="fr-F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F37268B9-5D8A-6F6A-C843-25A9A3AC0D31}"/>
              </a:ext>
            </a:extLst>
          </p:cNvPr>
          <p:cNvSpPr txBox="1"/>
          <p:nvPr/>
        </p:nvSpPr>
        <p:spPr>
          <a:xfrm>
            <a:off x="7761343" y="4463221"/>
            <a:ext cx="285375" cy="21120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3,0</a:t>
            </a:r>
            <a:endParaRPr kumimoji="0" lang="fr-F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roupe 91"/>
          <p:cNvGrpSpPr/>
          <p:nvPr/>
        </p:nvGrpSpPr>
        <p:grpSpPr>
          <a:xfrm>
            <a:off x="6992102" y="3437266"/>
            <a:ext cx="698454" cy="72000"/>
            <a:chOff x="6956978" y="5831959"/>
            <a:chExt cx="698454" cy="72000"/>
          </a:xfrm>
        </p:grpSpPr>
        <p:cxnSp>
          <p:nvCxnSpPr>
            <p:cNvPr id="93" name="Connecteur droit 92"/>
            <p:cNvCxnSpPr/>
            <p:nvPr/>
          </p:nvCxnSpPr>
          <p:spPr>
            <a:xfrm>
              <a:off x="6956978" y="5867401"/>
              <a:ext cx="698454" cy="0"/>
            </a:xfrm>
            <a:prstGeom prst="line">
              <a:avLst/>
            </a:prstGeom>
            <a:solidFill>
              <a:srgbClr val="D16923"/>
            </a:solidFill>
            <a:ln w="12700" cap="flat" cmpd="sng" algn="ctr">
              <a:solidFill>
                <a:srgbClr val="D16923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94" name="Rectangle 93"/>
            <p:cNvSpPr/>
            <p:nvPr/>
          </p:nvSpPr>
          <p:spPr>
            <a:xfrm>
              <a:off x="7259240" y="5831959"/>
              <a:ext cx="70757" cy="72000"/>
            </a:xfrm>
            <a:prstGeom prst="rect">
              <a:avLst/>
            </a:prstGeom>
            <a:solidFill>
              <a:srgbClr val="D16923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6" name="Groupe 95"/>
          <p:cNvGrpSpPr/>
          <p:nvPr/>
        </p:nvGrpSpPr>
        <p:grpSpPr>
          <a:xfrm>
            <a:off x="6938312" y="2157196"/>
            <a:ext cx="288000" cy="72000"/>
            <a:chOff x="7158768" y="5826580"/>
            <a:chExt cx="288000" cy="72000"/>
          </a:xfrm>
        </p:grpSpPr>
        <p:cxnSp>
          <p:nvCxnSpPr>
            <p:cNvPr id="97" name="Connecteur droit 96"/>
            <p:cNvCxnSpPr/>
            <p:nvPr/>
          </p:nvCxnSpPr>
          <p:spPr>
            <a:xfrm>
              <a:off x="7158768" y="5862022"/>
              <a:ext cx="288000" cy="0"/>
            </a:xfrm>
            <a:prstGeom prst="line">
              <a:avLst/>
            </a:prstGeom>
            <a:solidFill>
              <a:srgbClr val="D16923"/>
            </a:solidFill>
            <a:ln w="12700" cap="flat" cmpd="sng" algn="ctr">
              <a:solidFill>
                <a:srgbClr val="D16923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98" name="Rectangle 97"/>
            <p:cNvSpPr/>
            <p:nvPr/>
          </p:nvSpPr>
          <p:spPr>
            <a:xfrm>
              <a:off x="7259411" y="5826580"/>
              <a:ext cx="70757" cy="72000"/>
            </a:xfrm>
            <a:prstGeom prst="rect">
              <a:avLst/>
            </a:prstGeom>
            <a:solidFill>
              <a:srgbClr val="D16923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2" name="Groupe 101"/>
          <p:cNvGrpSpPr/>
          <p:nvPr/>
        </p:nvGrpSpPr>
        <p:grpSpPr>
          <a:xfrm>
            <a:off x="6794817" y="2425133"/>
            <a:ext cx="324000" cy="72000"/>
            <a:chOff x="7131873" y="5826580"/>
            <a:chExt cx="324000" cy="72000"/>
          </a:xfrm>
        </p:grpSpPr>
        <p:cxnSp>
          <p:nvCxnSpPr>
            <p:cNvPr id="103" name="Connecteur droit 102"/>
            <p:cNvCxnSpPr/>
            <p:nvPr/>
          </p:nvCxnSpPr>
          <p:spPr>
            <a:xfrm>
              <a:off x="7131873" y="5862022"/>
              <a:ext cx="324000" cy="0"/>
            </a:xfrm>
            <a:prstGeom prst="line">
              <a:avLst/>
            </a:prstGeom>
            <a:solidFill>
              <a:srgbClr val="D16923"/>
            </a:solidFill>
            <a:ln w="12700" cap="flat" cmpd="sng" algn="ctr">
              <a:solidFill>
                <a:srgbClr val="D16923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104" name="Rectangle 103"/>
            <p:cNvSpPr/>
            <p:nvPr/>
          </p:nvSpPr>
          <p:spPr>
            <a:xfrm>
              <a:off x="7259411" y="5826580"/>
              <a:ext cx="70757" cy="72000"/>
            </a:xfrm>
            <a:prstGeom prst="rect">
              <a:avLst/>
            </a:prstGeom>
            <a:solidFill>
              <a:srgbClr val="D16923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5" name="Groupe 104"/>
          <p:cNvGrpSpPr/>
          <p:nvPr/>
        </p:nvGrpSpPr>
        <p:grpSpPr>
          <a:xfrm>
            <a:off x="7189802" y="2657223"/>
            <a:ext cx="504000" cy="72000"/>
            <a:chOff x="7027681" y="5826580"/>
            <a:chExt cx="504000" cy="72000"/>
          </a:xfrm>
        </p:grpSpPr>
        <p:cxnSp>
          <p:nvCxnSpPr>
            <p:cNvPr id="106" name="Connecteur droit 105"/>
            <p:cNvCxnSpPr/>
            <p:nvPr/>
          </p:nvCxnSpPr>
          <p:spPr>
            <a:xfrm>
              <a:off x="7027681" y="5862022"/>
              <a:ext cx="504000" cy="0"/>
            </a:xfrm>
            <a:prstGeom prst="line">
              <a:avLst/>
            </a:prstGeom>
            <a:solidFill>
              <a:srgbClr val="D16923"/>
            </a:solidFill>
            <a:ln w="12700" cap="flat" cmpd="sng" algn="ctr">
              <a:solidFill>
                <a:srgbClr val="D16923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107" name="Rectangle 106"/>
            <p:cNvSpPr/>
            <p:nvPr/>
          </p:nvSpPr>
          <p:spPr>
            <a:xfrm>
              <a:off x="7259411" y="5826580"/>
              <a:ext cx="70757" cy="72000"/>
            </a:xfrm>
            <a:prstGeom prst="rect">
              <a:avLst/>
            </a:prstGeom>
            <a:solidFill>
              <a:srgbClr val="D16923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8" name="Groupe 107"/>
          <p:cNvGrpSpPr/>
          <p:nvPr/>
        </p:nvGrpSpPr>
        <p:grpSpPr>
          <a:xfrm>
            <a:off x="6861523" y="2934038"/>
            <a:ext cx="324000" cy="72000"/>
            <a:chOff x="7131873" y="5826580"/>
            <a:chExt cx="324000" cy="72000"/>
          </a:xfrm>
        </p:grpSpPr>
        <p:cxnSp>
          <p:nvCxnSpPr>
            <p:cNvPr id="109" name="Connecteur droit 108"/>
            <p:cNvCxnSpPr/>
            <p:nvPr/>
          </p:nvCxnSpPr>
          <p:spPr>
            <a:xfrm>
              <a:off x="7131873" y="5862022"/>
              <a:ext cx="324000" cy="0"/>
            </a:xfrm>
            <a:prstGeom prst="line">
              <a:avLst/>
            </a:prstGeom>
            <a:solidFill>
              <a:srgbClr val="D16923"/>
            </a:solidFill>
            <a:ln w="12700" cap="flat" cmpd="sng" algn="ctr">
              <a:solidFill>
                <a:srgbClr val="D16923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110" name="Rectangle 109"/>
            <p:cNvSpPr/>
            <p:nvPr/>
          </p:nvSpPr>
          <p:spPr>
            <a:xfrm>
              <a:off x="7259411" y="5826580"/>
              <a:ext cx="70757" cy="72000"/>
            </a:xfrm>
            <a:prstGeom prst="rect">
              <a:avLst/>
            </a:prstGeom>
            <a:solidFill>
              <a:srgbClr val="D16923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11" name="Groupe 110"/>
          <p:cNvGrpSpPr/>
          <p:nvPr/>
        </p:nvGrpSpPr>
        <p:grpSpPr>
          <a:xfrm>
            <a:off x="6783299" y="3182251"/>
            <a:ext cx="324000" cy="72000"/>
            <a:chOff x="7131873" y="5826580"/>
            <a:chExt cx="324000" cy="72000"/>
          </a:xfrm>
        </p:grpSpPr>
        <p:cxnSp>
          <p:nvCxnSpPr>
            <p:cNvPr id="112" name="Connecteur droit 111"/>
            <p:cNvCxnSpPr/>
            <p:nvPr/>
          </p:nvCxnSpPr>
          <p:spPr>
            <a:xfrm>
              <a:off x="7131873" y="5862022"/>
              <a:ext cx="324000" cy="0"/>
            </a:xfrm>
            <a:prstGeom prst="line">
              <a:avLst/>
            </a:prstGeom>
            <a:solidFill>
              <a:srgbClr val="D16923"/>
            </a:solidFill>
            <a:ln w="12700" cap="flat" cmpd="sng" algn="ctr">
              <a:solidFill>
                <a:srgbClr val="D16923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113" name="Rectangle 112"/>
            <p:cNvSpPr/>
            <p:nvPr/>
          </p:nvSpPr>
          <p:spPr>
            <a:xfrm>
              <a:off x="7259411" y="5826580"/>
              <a:ext cx="70757" cy="72000"/>
            </a:xfrm>
            <a:prstGeom prst="rect">
              <a:avLst/>
            </a:prstGeom>
            <a:solidFill>
              <a:srgbClr val="D16923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4" name="Rectangle 113"/>
          <p:cNvSpPr/>
          <p:nvPr/>
        </p:nvSpPr>
        <p:spPr>
          <a:xfrm>
            <a:off x="1056406" y="2057131"/>
            <a:ext cx="10218283" cy="792000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0342367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2208741"/>
          </a:xfrm>
          <a:prstGeom prst="rect">
            <a:avLst/>
          </a:prstGeom>
        </p:spPr>
        <p:txBody>
          <a:bodyPr/>
          <a:lstStyle/>
          <a:p>
            <a:r>
              <a:rPr lang="fr-FR" sz="3600" dirty="0"/>
              <a:t>Chimiothérapie préopératoire avant </a:t>
            </a:r>
            <a:r>
              <a:rPr lang="fr-FR" sz="3600"/>
              <a:t>chirurgie </a:t>
            </a:r>
            <a:br>
              <a:rPr lang="fr-FR" sz="3600"/>
            </a:br>
            <a:r>
              <a:rPr lang="fr-FR" sz="3600"/>
              <a:t>de </a:t>
            </a:r>
            <a:r>
              <a:rPr lang="fr-FR" sz="3600" dirty="0"/>
              <a:t>la tumeur primaire de cancers colorectaux asymptomatiques avec métastases limitées </a:t>
            </a:r>
            <a:r>
              <a:rPr lang="fr-FR" sz="3600"/>
              <a:t>au foie : </a:t>
            </a:r>
            <a:br>
              <a:rPr lang="fr-FR" sz="3600"/>
            </a:br>
            <a:r>
              <a:rPr lang="fr-FR" sz="3600"/>
              <a:t>une </a:t>
            </a:r>
            <a:r>
              <a:rPr lang="fr-FR" sz="3600" dirty="0"/>
              <a:t>étude randomisée et contrôlée </a:t>
            </a:r>
            <a:endParaRPr lang="en-US" sz="36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39252"/>
            <a:ext cx="1628078" cy="2895537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J. Xu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#132</a:t>
            </a:r>
          </a:p>
        </p:txBody>
      </p:sp>
    </p:spTree>
    <p:extLst>
      <p:ext uri="{BB962C8B-B14F-4D97-AF65-F5344CB8AC3E}">
        <p14:creationId xmlns:p14="http://schemas.microsoft.com/office/powerpoint/2010/main" val="251253159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à coins arrondis 12"/>
          <p:cNvSpPr/>
          <p:nvPr/>
        </p:nvSpPr>
        <p:spPr>
          <a:xfrm>
            <a:off x="565453" y="1520902"/>
            <a:ext cx="6626816" cy="350256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7" name="Groupe 16"/>
          <p:cNvGrpSpPr/>
          <p:nvPr/>
        </p:nvGrpSpPr>
        <p:grpSpPr>
          <a:xfrm>
            <a:off x="843632" y="1770034"/>
            <a:ext cx="5957219" cy="3202735"/>
            <a:chOff x="686532" y="1700896"/>
            <a:chExt cx="5835620" cy="3738653"/>
          </a:xfrm>
        </p:grpSpPr>
        <p:graphicFrame>
          <p:nvGraphicFramePr>
            <p:cNvPr id="19" name="Graphique 18"/>
            <p:cNvGraphicFramePr/>
            <p:nvPr/>
          </p:nvGraphicFramePr>
          <p:xfrm>
            <a:off x="839451" y="1700896"/>
            <a:ext cx="5682701" cy="366305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0" name="Text Box 4"/>
            <p:cNvSpPr txBox="1">
              <a:spLocks noChangeArrowheads="1"/>
            </p:cNvSpPr>
            <p:nvPr/>
          </p:nvSpPr>
          <p:spPr bwMode="auto">
            <a:xfrm rot="16200000">
              <a:off x="-355118" y="3158053"/>
              <a:ext cx="2344910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Probabilité de surveie</a:t>
              </a:r>
            </a:p>
          </p:txBody>
        </p:sp>
        <p:sp>
          <p:nvSpPr>
            <p:cNvPr id="23" name="Text Box 4"/>
            <p:cNvSpPr txBox="1">
              <a:spLocks noChangeArrowheads="1"/>
            </p:cNvSpPr>
            <p:nvPr/>
          </p:nvSpPr>
          <p:spPr bwMode="auto">
            <a:xfrm>
              <a:off x="2728374" y="5134163"/>
              <a:ext cx="2183498" cy="3053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Temps (années)</a:t>
              </a:r>
              <a:endPara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endParaRPr>
            </a:p>
          </p:txBody>
        </p:sp>
      </p:grpSp>
      <p:sp>
        <p:nvSpPr>
          <p:cNvPr id="6" name="Forme libre 5"/>
          <p:cNvSpPr/>
          <p:nvPr/>
        </p:nvSpPr>
        <p:spPr>
          <a:xfrm>
            <a:off x="1625600" y="1876612"/>
            <a:ext cx="4512235" cy="1595717"/>
          </a:xfrm>
          <a:custGeom>
            <a:avLst/>
            <a:gdLst>
              <a:gd name="connsiteX0" fmla="*/ 0 w 4512235"/>
              <a:gd name="connsiteY0" fmla="*/ 0 h 1595717"/>
              <a:gd name="connsiteX1" fmla="*/ 173318 w 4512235"/>
              <a:gd name="connsiteY1" fmla="*/ 53788 h 1595717"/>
              <a:gd name="connsiteX2" fmla="*/ 215153 w 4512235"/>
              <a:gd name="connsiteY2" fmla="*/ 107576 h 1595717"/>
              <a:gd name="connsiteX3" fmla="*/ 292847 w 4512235"/>
              <a:gd name="connsiteY3" fmla="*/ 197223 h 1595717"/>
              <a:gd name="connsiteX4" fmla="*/ 328706 w 4512235"/>
              <a:gd name="connsiteY4" fmla="*/ 245035 h 1595717"/>
              <a:gd name="connsiteX5" fmla="*/ 376518 w 4512235"/>
              <a:gd name="connsiteY5" fmla="*/ 304800 h 1595717"/>
              <a:gd name="connsiteX6" fmla="*/ 406400 w 4512235"/>
              <a:gd name="connsiteY6" fmla="*/ 346635 h 1595717"/>
              <a:gd name="connsiteX7" fmla="*/ 430306 w 4512235"/>
              <a:gd name="connsiteY7" fmla="*/ 412376 h 1595717"/>
              <a:gd name="connsiteX8" fmla="*/ 502024 w 4512235"/>
              <a:gd name="connsiteY8" fmla="*/ 448235 h 1595717"/>
              <a:gd name="connsiteX9" fmla="*/ 543859 w 4512235"/>
              <a:gd name="connsiteY9" fmla="*/ 472141 h 1595717"/>
              <a:gd name="connsiteX10" fmla="*/ 579718 w 4512235"/>
              <a:gd name="connsiteY10" fmla="*/ 537882 h 1595717"/>
              <a:gd name="connsiteX11" fmla="*/ 717176 w 4512235"/>
              <a:gd name="connsiteY11" fmla="*/ 645459 h 1595717"/>
              <a:gd name="connsiteX12" fmla="*/ 741082 w 4512235"/>
              <a:gd name="connsiteY12" fmla="*/ 693270 h 1595717"/>
              <a:gd name="connsiteX13" fmla="*/ 782918 w 4512235"/>
              <a:gd name="connsiteY13" fmla="*/ 764988 h 1595717"/>
              <a:gd name="connsiteX14" fmla="*/ 860612 w 4512235"/>
              <a:gd name="connsiteY14" fmla="*/ 794870 h 1595717"/>
              <a:gd name="connsiteX15" fmla="*/ 968188 w 4512235"/>
              <a:gd name="connsiteY15" fmla="*/ 860612 h 1595717"/>
              <a:gd name="connsiteX16" fmla="*/ 1075765 w 4512235"/>
              <a:gd name="connsiteY16" fmla="*/ 932329 h 1595717"/>
              <a:gd name="connsiteX17" fmla="*/ 1272988 w 4512235"/>
              <a:gd name="connsiteY17" fmla="*/ 1027953 h 1595717"/>
              <a:gd name="connsiteX18" fmla="*/ 1332753 w 4512235"/>
              <a:gd name="connsiteY18" fmla="*/ 1105647 h 1595717"/>
              <a:gd name="connsiteX19" fmla="*/ 1386541 w 4512235"/>
              <a:gd name="connsiteY19" fmla="*/ 1141506 h 1595717"/>
              <a:gd name="connsiteX20" fmla="*/ 1446306 w 4512235"/>
              <a:gd name="connsiteY20" fmla="*/ 1159435 h 1595717"/>
              <a:gd name="connsiteX21" fmla="*/ 1494118 w 4512235"/>
              <a:gd name="connsiteY21" fmla="*/ 1201270 h 1595717"/>
              <a:gd name="connsiteX22" fmla="*/ 1607671 w 4512235"/>
              <a:gd name="connsiteY22" fmla="*/ 1225176 h 1595717"/>
              <a:gd name="connsiteX23" fmla="*/ 1655482 w 4512235"/>
              <a:gd name="connsiteY23" fmla="*/ 1255059 h 1595717"/>
              <a:gd name="connsiteX24" fmla="*/ 1822824 w 4512235"/>
              <a:gd name="connsiteY24" fmla="*/ 1278964 h 1595717"/>
              <a:gd name="connsiteX25" fmla="*/ 2008094 w 4512235"/>
              <a:gd name="connsiteY25" fmla="*/ 1296894 h 1595717"/>
              <a:gd name="connsiteX26" fmla="*/ 2014071 w 4512235"/>
              <a:gd name="connsiteY26" fmla="*/ 1332753 h 1595717"/>
              <a:gd name="connsiteX27" fmla="*/ 2079812 w 4512235"/>
              <a:gd name="connsiteY27" fmla="*/ 1344706 h 1595717"/>
              <a:gd name="connsiteX28" fmla="*/ 2157506 w 4512235"/>
              <a:gd name="connsiteY28" fmla="*/ 1368612 h 1595717"/>
              <a:gd name="connsiteX29" fmla="*/ 2193365 w 4512235"/>
              <a:gd name="connsiteY29" fmla="*/ 1392517 h 1595717"/>
              <a:gd name="connsiteX30" fmla="*/ 2229224 w 4512235"/>
              <a:gd name="connsiteY30" fmla="*/ 1398494 h 1595717"/>
              <a:gd name="connsiteX31" fmla="*/ 2229224 w 4512235"/>
              <a:gd name="connsiteY31" fmla="*/ 1398494 h 1595717"/>
              <a:gd name="connsiteX32" fmla="*/ 2306918 w 4512235"/>
              <a:gd name="connsiteY32" fmla="*/ 1422400 h 1595717"/>
              <a:gd name="connsiteX33" fmla="*/ 2306918 w 4512235"/>
              <a:gd name="connsiteY33" fmla="*/ 1452282 h 1595717"/>
              <a:gd name="connsiteX34" fmla="*/ 2653553 w 4512235"/>
              <a:gd name="connsiteY34" fmla="*/ 1440329 h 1595717"/>
              <a:gd name="connsiteX35" fmla="*/ 2653553 w 4512235"/>
              <a:gd name="connsiteY35" fmla="*/ 1506070 h 1595717"/>
              <a:gd name="connsiteX36" fmla="*/ 3101788 w 4512235"/>
              <a:gd name="connsiteY36" fmla="*/ 1506070 h 1595717"/>
              <a:gd name="connsiteX37" fmla="*/ 3101788 w 4512235"/>
              <a:gd name="connsiteY37" fmla="*/ 1595717 h 1595717"/>
              <a:gd name="connsiteX38" fmla="*/ 4512235 w 4512235"/>
              <a:gd name="connsiteY38" fmla="*/ 1595717 h 159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512235" h="1595717">
                <a:moveTo>
                  <a:pt x="0" y="0"/>
                </a:moveTo>
                <a:lnTo>
                  <a:pt x="173318" y="53788"/>
                </a:lnTo>
                <a:lnTo>
                  <a:pt x="215153" y="107576"/>
                </a:lnTo>
                <a:lnTo>
                  <a:pt x="292847" y="197223"/>
                </a:lnTo>
                <a:lnTo>
                  <a:pt x="328706" y="245035"/>
                </a:lnTo>
                <a:lnTo>
                  <a:pt x="376518" y="304800"/>
                </a:lnTo>
                <a:lnTo>
                  <a:pt x="406400" y="346635"/>
                </a:lnTo>
                <a:lnTo>
                  <a:pt x="430306" y="412376"/>
                </a:lnTo>
                <a:lnTo>
                  <a:pt x="502024" y="448235"/>
                </a:lnTo>
                <a:lnTo>
                  <a:pt x="543859" y="472141"/>
                </a:lnTo>
                <a:lnTo>
                  <a:pt x="579718" y="537882"/>
                </a:lnTo>
                <a:lnTo>
                  <a:pt x="717176" y="645459"/>
                </a:lnTo>
                <a:lnTo>
                  <a:pt x="741082" y="693270"/>
                </a:lnTo>
                <a:lnTo>
                  <a:pt x="782918" y="764988"/>
                </a:lnTo>
                <a:lnTo>
                  <a:pt x="860612" y="794870"/>
                </a:lnTo>
                <a:lnTo>
                  <a:pt x="968188" y="860612"/>
                </a:lnTo>
                <a:lnTo>
                  <a:pt x="1075765" y="932329"/>
                </a:lnTo>
                <a:lnTo>
                  <a:pt x="1272988" y="1027953"/>
                </a:lnTo>
                <a:lnTo>
                  <a:pt x="1332753" y="1105647"/>
                </a:lnTo>
                <a:lnTo>
                  <a:pt x="1386541" y="1141506"/>
                </a:lnTo>
                <a:lnTo>
                  <a:pt x="1446306" y="1159435"/>
                </a:lnTo>
                <a:lnTo>
                  <a:pt x="1494118" y="1201270"/>
                </a:lnTo>
                <a:lnTo>
                  <a:pt x="1607671" y="1225176"/>
                </a:lnTo>
                <a:lnTo>
                  <a:pt x="1655482" y="1255059"/>
                </a:lnTo>
                <a:lnTo>
                  <a:pt x="1822824" y="1278964"/>
                </a:lnTo>
                <a:lnTo>
                  <a:pt x="2008094" y="1296894"/>
                </a:lnTo>
                <a:lnTo>
                  <a:pt x="2014071" y="1332753"/>
                </a:lnTo>
                <a:lnTo>
                  <a:pt x="2079812" y="1344706"/>
                </a:lnTo>
                <a:lnTo>
                  <a:pt x="2157506" y="1368612"/>
                </a:lnTo>
                <a:lnTo>
                  <a:pt x="2193365" y="1392517"/>
                </a:lnTo>
                <a:lnTo>
                  <a:pt x="2229224" y="1398494"/>
                </a:lnTo>
                <a:lnTo>
                  <a:pt x="2229224" y="1398494"/>
                </a:lnTo>
                <a:lnTo>
                  <a:pt x="2306918" y="1422400"/>
                </a:lnTo>
                <a:lnTo>
                  <a:pt x="2306918" y="1452282"/>
                </a:lnTo>
                <a:lnTo>
                  <a:pt x="2653553" y="1440329"/>
                </a:lnTo>
                <a:lnTo>
                  <a:pt x="2653553" y="1506070"/>
                </a:lnTo>
                <a:lnTo>
                  <a:pt x="3101788" y="1506070"/>
                </a:lnTo>
                <a:lnTo>
                  <a:pt x="3101788" y="1595717"/>
                </a:lnTo>
                <a:lnTo>
                  <a:pt x="4512235" y="1595717"/>
                </a:lnTo>
              </a:path>
            </a:pathLst>
          </a:custGeom>
          <a:noFill/>
          <a:ln w="38100">
            <a:solidFill>
              <a:srgbClr val="D16923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1114799" y="1345447"/>
            <a:ext cx="1634304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 globale</a:t>
            </a:r>
          </a:p>
        </p:txBody>
      </p:sp>
      <p:graphicFrame>
        <p:nvGraphicFramePr>
          <p:cNvPr id="18" name="Tableau 17">
            <a:extLst>
              <a:ext uri="{FF2B5EF4-FFF2-40B4-BE49-F238E27FC236}">
                <a16:creationId xmlns:a16="http://schemas.microsoft.com/office/drawing/2014/main" id="{6F5A6B83-9780-A540-8A23-56956FC9C7D0}"/>
              </a:ext>
            </a:extLst>
          </p:cNvPr>
          <p:cNvGraphicFramePr>
            <a:graphicFrameLocks noGrp="1"/>
          </p:cNvGraphicFramePr>
          <p:nvPr/>
        </p:nvGraphicFramePr>
        <p:xfrm>
          <a:off x="7649495" y="2000856"/>
          <a:ext cx="4109037" cy="25729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611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59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59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5960">
                  <a:extLst>
                    <a:ext uri="{9D8B030D-6E8A-4147-A177-3AD203B41FA5}">
                      <a16:colId xmlns:a16="http://schemas.microsoft.com/office/drawing/2014/main" val="113620298"/>
                    </a:ext>
                  </a:extLst>
                </a:gridCol>
              </a:tblGrid>
              <a:tr h="535867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(n=184)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RCT</a:t>
                      </a: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(n=178)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6086">
                <a:tc>
                  <a:txBody>
                    <a:bodyPr/>
                    <a:lstStyle/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ypN0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43,8</a:t>
                      </a: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60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0,004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2228033"/>
                  </a:ext>
                </a:extLst>
              </a:tr>
              <a:tr h="506086">
                <a:tc>
                  <a:txBody>
                    <a:bodyPr/>
                    <a:lstStyle/>
                    <a:p>
                      <a:r>
                        <a:rPr lang="da-DK" sz="1500" err="1">
                          <a:solidFill>
                            <a:schemeClr val="tx1"/>
                          </a:solidFill>
                        </a:rPr>
                        <a:t>pCR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5,1</a:t>
                      </a: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17.3</a:t>
                      </a: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0,001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6086">
                <a:tc>
                  <a:txBody>
                    <a:bodyPr/>
                    <a:lstStyle/>
                    <a:p>
                      <a:r>
                        <a:rPr lang="fr-FR" sz="1500" dirty="0">
                          <a:solidFill>
                            <a:schemeClr val="tx1"/>
                          </a:solidFill>
                        </a:rPr>
                        <a:t>TRG 1/2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12,1</a:t>
                      </a: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32</a:t>
                      </a: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&lt;0,001</a:t>
                      </a:r>
                      <a:endParaRPr lang="fr-FR" sz="1600" b="1" i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6086">
                <a:tc>
                  <a:txBody>
                    <a:bodyPr/>
                    <a:lstStyle/>
                    <a:p>
                      <a:r>
                        <a:rPr lang="en-US" sz="1500" dirty="0" err="1">
                          <a:solidFill>
                            <a:schemeClr val="tx1"/>
                          </a:solidFill>
                        </a:rPr>
                        <a:t>Résection</a:t>
                      </a:r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 R0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82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95</a:t>
                      </a: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600" b="1" i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&lt;0,001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Résultats à 3 ans </a:t>
            </a:r>
            <a:r>
              <a:rPr lang="fr-FR" sz="2000" dirty="0"/>
              <a:t>(médiane de suivi 34.2 mois)</a:t>
            </a:r>
            <a:endParaRPr lang="en-US" sz="2000" dirty="0"/>
          </a:p>
        </p:txBody>
      </p:sp>
      <p:sp>
        <p:nvSpPr>
          <p:cNvPr id="12" name="Espace réservé du texte 28"/>
          <p:cNvSpPr txBox="1">
            <a:spLocks/>
          </p:cNvSpPr>
          <p:nvPr/>
        </p:nvSpPr>
        <p:spPr>
          <a:xfrm>
            <a:off x="1110693" y="5297063"/>
            <a:ext cx="9784786" cy="666857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280988" marR="0" lvl="0" indent="-28098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 marL="539750" marR="0" lvl="1" indent="-24288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u="none" strike="noStrike" cap="none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  <a:lvl3pPr marL="885825" marR="0" lvl="2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u="none" strike="noStrike" cap="none">
                <a:solidFill>
                  <a:srgbClr val="D16923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Pas d’infériorité de la CT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périopératoire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en SG sur cette étude</a:t>
            </a:r>
          </a:p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Taux de réponse histologique complète et résection R0 plus fréquente avec le bras RCT</a:t>
            </a:r>
          </a:p>
        </p:txBody>
      </p:sp>
      <p:sp>
        <p:nvSpPr>
          <p:cNvPr id="5" name="Espace réservé du texte 17">
            <a:extLst>
              <a:ext uri="{FF2B5EF4-FFF2-40B4-BE49-F238E27FC236}">
                <a16:creationId xmlns:a16="http://schemas.microsoft.com/office/drawing/2014/main" id="{5B3165F1-8181-6C43-C1F7-B68CDA6BB8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sz="1200" i="1" dirty="0"/>
              <a:t>MA </a:t>
            </a:r>
            <a:r>
              <a:rPr lang="fr-FR" sz="1200" i="1" dirty="0" err="1"/>
              <a:t>Lowery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#295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0D48D9E4-2B8A-2247-87B2-0B2CF1249B2D}"/>
              </a:ext>
            </a:extLst>
          </p:cNvPr>
          <p:cNvSpPr txBox="1"/>
          <p:nvPr/>
        </p:nvSpPr>
        <p:spPr>
          <a:xfrm>
            <a:off x="3320411" y="3824140"/>
            <a:ext cx="3480440" cy="5693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r>
              <a:rPr kumimoji="0" lang="fr-FR" sz="12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ème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analyse de futilité (Déc. 2020, n=1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43 dé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cès)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HR = 1,03 [IC95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: 0,77 - 1,38]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6D215B6C-4A45-BF44-AC19-5DF6EE307D70}"/>
              </a:ext>
            </a:extLst>
          </p:cNvPr>
          <p:cNvSpPr txBox="1"/>
          <p:nvPr/>
        </p:nvSpPr>
        <p:spPr>
          <a:xfrm>
            <a:off x="3320411" y="1687729"/>
            <a:ext cx="3773790" cy="789960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à 3 ans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périopératoire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: 57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2258B0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[0,57 (0,47 - 0,62)]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RCT : 55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[0,56 (0,47 - 0,6)]</a:t>
            </a:r>
          </a:p>
        </p:txBody>
      </p:sp>
      <p:sp>
        <p:nvSpPr>
          <p:cNvPr id="4" name="Forme libre 3"/>
          <p:cNvSpPr/>
          <p:nvPr/>
        </p:nvSpPr>
        <p:spPr>
          <a:xfrm>
            <a:off x="1607670" y="1888564"/>
            <a:ext cx="4595905" cy="1577789"/>
          </a:xfrm>
          <a:custGeom>
            <a:avLst/>
            <a:gdLst>
              <a:gd name="connsiteX0" fmla="*/ 4428564 w 4428564"/>
              <a:gd name="connsiteY0" fmla="*/ 1529977 h 1529977"/>
              <a:gd name="connsiteX1" fmla="*/ 2910541 w 4428564"/>
              <a:gd name="connsiteY1" fmla="*/ 1529977 h 1529977"/>
              <a:gd name="connsiteX2" fmla="*/ 2910541 w 4428564"/>
              <a:gd name="connsiteY2" fmla="*/ 1458259 h 1529977"/>
              <a:gd name="connsiteX3" fmla="*/ 2707341 w 4428564"/>
              <a:gd name="connsiteY3" fmla="*/ 1458259 h 1529977"/>
              <a:gd name="connsiteX4" fmla="*/ 2707341 w 4428564"/>
              <a:gd name="connsiteY4" fmla="*/ 1416424 h 1529977"/>
              <a:gd name="connsiteX5" fmla="*/ 2581835 w 4428564"/>
              <a:gd name="connsiteY5" fmla="*/ 1416424 h 1529977"/>
              <a:gd name="connsiteX6" fmla="*/ 2581835 w 4428564"/>
              <a:gd name="connsiteY6" fmla="*/ 1362636 h 1529977"/>
              <a:gd name="connsiteX7" fmla="*/ 2408517 w 4428564"/>
              <a:gd name="connsiteY7" fmla="*/ 1362636 h 1529977"/>
              <a:gd name="connsiteX8" fmla="*/ 2408517 w 4428564"/>
              <a:gd name="connsiteY8" fmla="*/ 1332753 h 1529977"/>
              <a:gd name="connsiteX9" fmla="*/ 2318870 w 4428564"/>
              <a:gd name="connsiteY9" fmla="*/ 1332753 h 1529977"/>
              <a:gd name="connsiteX10" fmla="*/ 2318870 w 4428564"/>
              <a:gd name="connsiteY10" fmla="*/ 1296895 h 1529977"/>
              <a:gd name="connsiteX11" fmla="*/ 1948329 w 4428564"/>
              <a:gd name="connsiteY11" fmla="*/ 1296895 h 1529977"/>
              <a:gd name="connsiteX12" fmla="*/ 1936376 w 4428564"/>
              <a:gd name="connsiteY12" fmla="*/ 1284942 h 1529977"/>
              <a:gd name="connsiteX13" fmla="*/ 1888564 w 4428564"/>
              <a:gd name="connsiteY13" fmla="*/ 1284942 h 1529977"/>
              <a:gd name="connsiteX14" fmla="*/ 1888564 w 4428564"/>
              <a:gd name="connsiteY14" fmla="*/ 1237130 h 1529977"/>
              <a:gd name="connsiteX15" fmla="*/ 1667435 w 4428564"/>
              <a:gd name="connsiteY15" fmla="*/ 1213224 h 1529977"/>
              <a:gd name="connsiteX16" fmla="*/ 1595717 w 4428564"/>
              <a:gd name="connsiteY16" fmla="*/ 1117600 h 1529977"/>
              <a:gd name="connsiteX17" fmla="*/ 1494117 w 4428564"/>
              <a:gd name="connsiteY17" fmla="*/ 1105648 h 1529977"/>
              <a:gd name="connsiteX18" fmla="*/ 1452282 w 4428564"/>
              <a:gd name="connsiteY18" fmla="*/ 1081742 h 1529977"/>
              <a:gd name="connsiteX19" fmla="*/ 1386541 w 4428564"/>
              <a:gd name="connsiteY19" fmla="*/ 1063812 h 1529977"/>
              <a:gd name="connsiteX20" fmla="*/ 1302870 w 4428564"/>
              <a:gd name="connsiteY20" fmla="*/ 1057836 h 1529977"/>
              <a:gd name="connsiteX21" fmla="*/ 1278964 w 4428564"/>
              <a:gd name="connsiteY21" fmla="*/ 1051859 h 1529977"/>
              <a:gd name="connsiteX22" fmla="*/ 1237129 w 4428564"/>
              <a:gd name="connsiteY22" fmla="*/ 1004048 h 1529977"/>
              <a:gd name="connsiteX23" fmla="*/ 1177364 w 4428564"/>
              <a:gd name="connsiteY23" fmla="*/ 998071 h 1529977"/>
              <a:gd name="connsiteX24" fmla="*/ 1123576 w 4428564"/>
              <a:gd name="connsiteY24" fmla="*/ 968189 h 1529977"/>
              <a:gd name="connsiteX25" fmla="*/ 1075764 w 4428564"/>
              <a:gd name="connsiteY25" fmla="*/ 950259 h 1529977"/>
              <a:gd name="connsiteX26" fmla="*/ 1027953 w 4428564"/>
              <a:gd name="connsiteY26" fmla="*/ 932330 h 1529977"/>
              <a:gd name="connsiteX27" fmla="*/ 938306 w 4428564"/>
              <a:gd name="connsiteY27" fmla="*/ 884518 h 1529977"/>
              <a:gd name="connsiteX28" fmla="*/ 896470 w 4428564"/>
              <a:gd name="connsiteY28" fmla="*/ 854636 h 1529977"/>
              <a:gd name="connsiteX29" fmla="*/ 848659 w 4428564"/>
              <a:gd name="connsiteY29" fmla="*/ 806824 h 1529977"/>
              <a:gd name="connsiteX30" fmla="*/ 824753 w 4428564"/>
              <a:gd name="connsiteY30" fmla="*/ 770965 h 1529977"/>
              <a:gd name="connsiteX31" fmla="*/ 759012 w 4428564"/>
              <a:gd name="connsiteY31" fmla="*/ 753036 h 1529977"/>
              <a:gd name="connsiteX32" fmla="*/ 741082 w 4428564"/>
              <a:gd name="connsiteY32" fmla="*/ 699248 h 1529977"/>
              <a:gd name="connsiteX33" fmla="*/ 669364 w 4428564"/>
              <a:gd name="connsiteY33" fmla="*/ 699248 h 1529977"/>
              <a:gd name="connsiteX34" fmla="*/ 639482 w 4428564"/>
              <a:gd name="connsiteY34" fmla="*/ 663389 h 1529977"/>
              <a:gd name="connsiteX35" fmla="*/ 573741 w 4428564"/>
              <a:gd name="connsiteY35" fmla="*/ 627530 h 1529977"/>
              <a:gd name="connsiteX36" fmla="*/ 513976 w 4428564"/>
              <a:gd name="connsiteY36" fmla="*/ 609600 h 1529977"/>
              <a:gd name="connsiteX37" fmla="*/ 466164 w 4428564"/>
              <a:gd name="connsiteY37" fmla="*/ 502024 h 1529977"/>
              <a:gd name="connsiteX38" fmla="*/ 418353 w 4428564"/>
              <a:gd name="connsiteY38" fmla="*/ 442259 h 1529977"/>
              <a:gd name="connsiteX39" fmla="*/ 352612 w 4428564"/>
              <a:gd name="connsiteY39" fmla="*/ 340659 h 1529977"/>
              <a:gd name="connsiteX40" fmla="*/ 304800 w 4428564"/>
              <a:gd name="connsiteY40" fmla="*/ 268942 h 1529977"/>
              <a:gd name="connsiteX41" fmla="*/ 280894 w 4428564"/>
              <a:gd name="connsiteY41" fmla="*/ 245036 h 1529977"/>
              <a:gd name="connsiteX42" fmla="*/ 239059 w 4428564"/>
              <a:gd name="connsiteY42" fmla="*/ 233083 h 1529977"/>
              <a:gd name="connsiteX43" fmla="*/ 155388 w 4428564"/>
              <a:gd name="connsiteY43" fmla="*/ 203200 h 1529977"/>
              <a:gd name="connsiteX44" fmla="*/ 101600 w 4428564"/>
              <a:gd name="connsiteY44" fmla="*/ 167342 h 1529977"/>
              <a:gd name="connsiteX45" fmla="*/ 35859 w 4428564"/>
              <a:gd name="connsiteY45" fmla="*/ 89648 h 1529977"/>
              <a:gd name="connsiteX46" fmla="*/ 5976 w 4428564"/>
              <a:gd name="connsiteY46" fmla="*/ 47812 h 1529977"/>
              <a:gd name="connsiteX47" fmla="*/ 0 w 4428564"/>
              <a:gd name="connsiteY47" fmla="*/ 0 h 1529977"/>
              <a:gd name="connsiteX0" fmla="*/ 4595905 w 4595905"/>
              <a:gd name="connsiteY0" fmla="*/ 1577789 h 1577789"/>
              <a:gd name="connsiteX1" fmla="*/ 3077882 w 4595905"/>
              <a:gd name="connsiteY1" fmla="*/ 1577789 h 1577789"/>
              <a:gd name="connsiteX2" fmla="*/ 3077882 w 4595905"/>
              <a:gd name="connsiteY2" fmla="*/ 1506071 h 1577789"/>
              <a:gd name="connsiteX3" fmla="*/ 2874682 w 4595905"/>
              <a:gd name="connsiteY3" fmla="*/ 1506071 h 1577789"/>
              <a:gd name="connsiteX4" fmla="*/ 2874682 w 4595905"/>
              <a:gd name="connsiteY4" fmla="*/ 1464236 h 1577789"/>
              <a:gd name="connsiteX5" fmla="*/ 2749176 w 4595905"/>
              <a:gd name="connsiteY5" fmla="*/ 1464236 h 1577789"/>
              <a:gd name="connsiteX6" fmla="*/ 2749176 w 4595905"/>
              <a:gd name="connsiteY6" fmla="*/ 1410448 h 1577789"/>
              <a:gd name="connsiteX7" fmla="*/ 2575858 w 4595905"/>
              <a:gd name="connsiteY7" fmla="*/ 1410448 h 1577789"/>
              <a:gd name="connsiteX8" fmla="*/ 2575858 w 4595905"/>
              <a:gd name="connsiteY8" fmla="*/ 1380565 h 1577789"/>
              <a:gd name="connsiteX9" fmla="*/ 2486211 w 4595905"/>
              <a:gd name="connsiteY9" fmla="*/ 1380565 h 1577789"/>
              <a:gd name="connsiteX10" fmla="*/ 2486211 w 4595905"/>
              <a:gd name="connsiteY10" fmla="*/ 1344707 h 1577789"/>
              <a:gd name="connsiteX11" fmla="*/ 2115670 w 4595905"/>
              <a:gd name="connsiteY11" fmla="*/ 1344707 h 1577789"/>
              <a:gd name="connsiteX12" fmla="*/ 2103717 w 4595905"/>
              <a:gd name="connsiteY12" fmla="*/ 1332754 h 1577789"/>
              <a:gd name="connsiteX13" fmla="*/ 2055905 w 4595905"/>
              <a:gd name="connsiteY13" fmla="*/ 1332754 h 1577789"/>
              <a:gd name="connsiteX14" fmla="*/ 2055905 w 4595905"/>
              <a:gd name="connsiteY14" fmla="*/ 1284942 h 1577789"/>
              <a:gd name="connsiteX15" fmla="*/ 1834776 w 4595905"/>
              <a:gd name="connsiteY15" fmla="*/ 1261036 h 1577789"/>
              <a:gd name="connsiteX16" fmla="*/ 1763058 w 4595905"/>
              <a:gd name="connsiteY16" fmla="*/ 1165412 h 1577789"/>
              <a:gd name="connsiteX17" fmla="*/ 1661458 w 4595905"/>
              <a:gd name="connsiteY17" fmla="*/ 1153460 h 1577789"/>
              <a:gd name="connsiteX18" fmla="*/ 1619623 w 4595905"/>
              <a:gd name="connsiteY18" fmla="*/ 1129554 h 1577789"/>
              <a:gd name="connsiteX19" fmla="*/ 1553882 w 4595905"/>
              <a:gd name="connsiteY19" fmla="*/ 1111624 h 1577789"/>
              <a:gd name="connsiteX20" fmla="*/ 1470211 w 4595905"/>
              <a:gd name="connsiteY20" fmla="*/ 1105648 h 1577789"/>
              <a:gd name="connsiteX21" fmla="*/ 1446305 w 4595905"/>
              <a:gd name="connsiteY21" fmla="*/ 1099671 h 1577789"/>
              <a:gd name="connsiteX22" fmla="*/ 1404470 w 4595905"/>
              <a:gd name="connsiteY22" fmla="*/ 1051860 h 1577789"/>
              <a:gd name="connsiteX23" fmla="*/ 1344705 w 4595905"/>
              <a:gd name="connsiteY23" fmla="*/ 1045883 h 1577789"/>
              <a:gd name="connsiteX24" fmla="*/ 1290917 w 4595905"/>
              <a:gd name="connsiteY24" fmla="*/ 1016001 h 1577789"/>
              <a:gd name="connsiteX25" fmla="*/ 1243105 w 4595905"/>
              <a:gd name="connsiteY25" fmla="*/ 998071 h 1577789"/>
              <a:gd name="connsiteX26" fmla="*/ 1195294 w 4595905"/>
              <a:gd name="connsiteY26" fmla="*/ 980142 h 1577789"/>
              <a:gd name="connsiteX27" fmla="*/ 1105647 w 4595905"/>
              <a:gd name="connsiteY27" fmla="*/ 932330 h 1577789"/>
              <a:gd name="connsiteX28" fmla="*/ 1063811 w 4595905"/>
              <a:gd name="connsiteY28" fmla="*/ 902448 h 1577789"/>
              <a:gd name="connsiteX29" fmla="*/ 1016000 w 4595905"/>
              <a:gd name="connsiteY29" fmla="*/ 854636 h 1577789"/>
              <a:gd name="connsiteX30" fmla="*/ 992094 w 4595905"/>
              <a:gd name="connsiteY30" fmla="*/ 818777 h 1577789"/>
              <a:gd name="connsiteX31" fmla="*/ 926353 w 4595905"/>
              <a:gd name="connsiteY31" fmla="*/ 800848 h 1577789"/>
              <a:gd name="connsiteX32" fmla="*/ 908423 w 4595905"/>
              <a:gd name="connsiteY32" fmla="*/ 747060 h 1577789"/>
              <a:gd name="connsiteX33" fmla="*/ 836705 w 4595905"/>
              <a:gd name="connsiteY33" fmla="*/ 747060 h 1577789"/>
              <a:gd name="connsiteX34" fmla="*/ 806823 w 4595905"/>
              <a:gd name="connsiteY34" fmla="*/ 711201 h 1577789"/>
              <a:gd name="connsiteX35" fmla="*/ 741082 w 4595905"/>
              <a:gd name="connsiteY35" fmla="*/ 675342 h 1577789"/>
              <a:gd name="connsiteX36" fmla="*/ 681317 w 4595905"/>
              <a:gd name="connsiteY36" fmla="*/ 657412 h 1577789"/>
              <a:gd name="connsiteX37" fmla="*/ 633505 w 4595905"/>
              <a:gd name="connsiteY37" fmla="*/ 549836 h 1577789"/>
              <a:gd name="connsiteX38" fmla="*/ 585694 w 4595905"/>
              <a:gd name="connsiteY38" fmla="*/ 490071 h 1577789"/>
              <a:gd name="connsiteX39" fmla="*/ 519953 w 4595905"/>
              <a:gd name="connsiteY39" fmla="*/ 388471 h 1577789"/>
              <a:gd name="connsiteX40" fmla="*/ 472141 w 4595905"/>
              <a:gd name="connsiteY40" fmla="*/ 316754 h 1577789"/>
              <a:gd name="connsiteX41" fmla="*/ 448235 w 4595905"/>
              <a:gd name="connsiteY41" fmla="*/ 292848 h 1577789"/>
              <a:gd name="connsiteX42" fmla="*/ 406400 w 4595905"/>
              <a:gd name="connsiteY42" fmla="*/ 280895 h 1577789"/>
              <a:gd name="connsiteX43" fmla="*/ 322729 w 4595905"/>
              <a:gd name="connsiteY43" fmla="*/ 251012 h 1577789"/>
              <a:gd name="connsiteX44" fmla="*/ 268941 w 4595905"/>
              <a:gd name="connsiteY44" fmla="*/ 215154 h 1577789"/>
              <a:gd name="connsiteX45" fmla="*/ 203200 w 4595905"/>
              <a:gd name="connsiteY45" fmla="*/ 137460 h 1577789"/>
              <a:gd name="connsiteX46" fmla="*/ 173317 w 4595905"/>
              <a:gd name="connsiteY46" fmla="*/ 95624 h 1577789"/>
              <a:gd name="connsiteX47" fmla="*/ 0 w 4595905"/>
              <a:gd name="connsiteY47" fmla="*/ 0 h 1577789"/>
              <a:gd name="connsiteX0" fmla="*/ 4595905 w 4595905"/>
              <a:gd name="connsiteY0" fmla="*/ 1577789 h 1577789"/>
              <a:gd name="connsiteX1" fmla="*/ 3077882 w 4595905"/>
              <a:gd name="connsiteY1" fmla="*/ 1577789 h 1577789"/>
              <a:gd name="connsiteX2" fmla="*/ 3077882 w 4595905"/>
              <a:gd name="connsiteY2" fmla="*/ 1506071 h 1577789"/>
              <a:gd name="connsiteX3" fmla="*/ 2874682 w 4595905"/>
              <a:gd name="connsiteY3" fmla="*/ 1506071 h 1577789"/>
              <a:gd name="connsiteX4" fmla="*/ 2874682 w 4595905"/>
              <a:gd name="connsiteY4" fmla="*/ 1464236 h 1577789"/>
              <a:gd name="connsiteX5" fmla="*/ 2749176 w 4595905"/>
              <a:gd name="connsiteY5" fmla="*/ 1464236 h 1577789"/>
              <a:gd name="connsiteX6" fmla="*/ 2749176 w 4595905"/>
              <a:gd name="connsiteY6" fmla="*/ 1410448 h 1577789"/>
              <a:gd name="connsiteX7" fmla="*/ 2575858 w 4595905"/>
              <a:gd name="connsiteY7" fmla="*/ 1410448 h 1577789"/>
              <a:gd name="connsiteX8" fmla="*/ 2575858 w 4595905"/>
              <a:gd name="connsiteY8" fmla="*/ 1380565 h 1577789"/>
              <a:gd name="connsiteX9" fmla="*/ 2486211 w 4595905"/>
              <a:gd name="connsiteY9" fmla="*/ 1380565 h 1577789"/>
              <a:gd name="connsiteX10" fmla="*/ 2486211 w 4595905"/>
              <a:gd name="connsiteY10" fmla="*/ 1344707 h 1577789"/>
              <a:gd name="connsiteX11" fmla="*/ 2115670 w 4595905"/>
              <a:gd name="connsiteY11" fmla="*/ 1344707 h 1577789"/>
              <a:gd name="connsiteX12" fmla="*/ 2103717 w 4595905"/>
              <a:gd name="connsiteY12" fmla="*/ 1332754 h 1577789"/>
              <a:gd name="connsiteX13" fmla="*/ 2055905 w 4595905"/>
              <a:gd name="connsiteY13" fmla="*/ 1332754 h 1577789"/>
              <a:gd name="connsiteX14" fmla="*/ 2055905 w 4595905"/>
              <a:gd name="connsiteY14" fmla="*/ 1284942 h 1577789"/>
              <a:gd name="connsiteX15" fmla="*/ 1834776 w 4595905"/>
              <a:gd name="connsiteY15" fmla="*/ 1261036 h 1577789"/>
              <a:gd name="connsiteX16" fmla="*/ 1763058 w 4595905"/>
              <a:gd name="connsiteY16" fmla="*/ 1165412 h 1577789"/>
              <a:gd name="connsiteX17" fmla="*/ 1661458 w 4595905"/>
              <a:gd name="connsiteY17" fmla="*/ 1153460 h 1577789"/>
              <a:gd name="connsiteX18" fmla="*/ 1619623 w 4595905"/>
              <a:gd name="connsiteY18" fmla="*/ 1129554 h 1577789"/>
              <a:gd name="connsiteX19" fmla="*/ 1553882 w 4595905"/>
              <a:gd name="connsiteY19" fmla="*/ 1111624 h 1577789"/>
              <a:gd name="connsiteX20" fmla="*/ 1470211 w 4595905"/>
              <a:gd name="connsiteY20" fmla="*/ 1105648 h 1577789"/>
              <a:gd name="connsiteX21" fmla="*/ 1446305 w 4595905"/>
              <a:gd name="connsiteY21" fmla="*/ 1099671 h 1577789"/>
              <a:gd name="connsiteX22" fmla="*/ 1404470 w 4595905"/>
              <a:gd name="connsiteY22" fmla="*/ 1051860 h 1577789"/>
              <a:gd name="connsiteX23" fmla="*/ 1344705 w 4595905"/>
              <a:gd name="connsiteY23" fmla="*/ 1045883 h 1577789"/>
              <a:gd name="connsiteX24" fmla="*/ 1290917 w 4595905"/>
              <a:gd name="connsiteY24" fmla="*/ 1016001 h 1577789"/>
              <a:gd name="connsiteX25" fmla="*/ 1243105 w 4595905"/>
              <a:gd name="connsiteY25" fmla="*/ 998071 h 1577789"/>
              <a:gd name="connsiteX26" fmla="*/ 1195294 w 4595905"/>
              <a:gd name="connsiteY26" fmla="*/ 980142 h 1577789"/>
              <a:gd name="connsiteX27" fmla="*/ 1105647 w 4595905"/>
              <a:gd name="connsiteY27" fmla="*/ 932330 h 1577789"/>
              <a:gd name="connsiteX28" fmla="*/ 1063811 w 4595905"/>
              <a:gd name="connsiteY28" fmla="*/ 902448 h 1577789"/>
              <a:gd name="connsiteX29" fmla="*/ 1016000 w 4595905"/>
              <a:gd name="connsiteY29" fmla="*/ 854636 h 1577789"/>
              <a:gd name="connsiteX30" fmla="*/ 992094 w 4595905"/>
              <a:gd name="connsiteY30" fmla="*/ 818777 h 1577789"/>
              <a:gd name="connsiteX31" fmla="*/ 926353 w 4595905"/>
              <a:gd name="connsiteY31" fmla="*/ 800848 h 1577789"/>
              <a:gd name="connsiteX32" fmla="*/ 908423 w 4595905"/>
              <a:gd name="connsiteY32" fmla="*/ 747060 h 1577789"/>
              <a:gd name="connsiteX33" fmla="*/ 836705 w 4595905"/>
              <a:gd name="connsiteY33" fmla="*/ 747060 h 1577789"/>
              <a:gd name="connsiteX34" fmla="*/ 806823 w 4595905"/>
              <a:gd name="connsiteY34" fmla="*/ 711201 h 1577789"/>
              <a:gd name="connsiteX35" fmla="*/ 741082 w 4595905"/>
              <a:gd name="connsiteY35" fmla="*/ 675342 h 1577789"/>
              <a:gd name="connsiteX36" fmla="*/ 681317 w 4595905"/>
              <a:gd name="connsiteY36" fmla="*/ 657412 h 1577789"/>
              <a:gd name="connsiteX37" fmla="*/ 633505 w 4595905"/>
              <a:gd name="connsiteY37" fmla="*/ 549836 h 1577789"/>
              <a:gd name="connsiteX38" fmla="*/ 585694 w 4595905"/>
              <a:gd name="connsiteY38" fmla="*/ 490071 h 1577789"/>
              <a:gd name="connsiteX39" fmla="*/ 519953 w 4595905"/>
              <a:gd name="connsiteY39" fmla="*/ 388471 h 1577789"/>
              <a:gd name="connsiteX40" fmla="*/ 472141 w 4595905"/>
              <a:gd name="connsiteY40" fmla="*/ 316754 h 1577789"/>
              <a:gd name="connsiteX41" fmla="*/ 448235 w 4595905"/>
              <a:gd name="connsiteY41" fmla="*/ 292848 h 1577789"/>
              <a:gd name="connsiteX42" fmla="*/ 406400 w 4595905"/>
              <a:gd name="connsiteY42" fmla="*/ 280895 h 1577789"/>
              <a:gd name="connsiteX43" fmla="*/ 322729 w 4595905"/>
              <a:gd name="connsiteY43" fmla="*/ 251012 h 1577789"/>
              <a:gd name="connsiteX44" fmla="*/ 268941 w 4595905"/>
              <a:gd name="connsiteY44" fmla="*/ 215154 h 1577789"/>
              <a:gd name="connsiteX45" fmla="*/ 203200 w 4595905"/>
              <a:gd name="connsiteY45" fmla="*/ 137460 h 1577789"/>
              <a:gd name="connsiteX46" fmla="*/ 179293 w 4595905"/>
              <a:gd name="connsiteY46" fmla="*/ 65742 h 1577789"/>
              <a:gd name="connsiteX47" fmla="*/ 0 w 4595905"/>
              <a:gd name="connsiteY47" fmla="*/ 0 h 157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595905" h="1577789">
                <a:moveTo>
                  <a:pt x="4595905" y="1577789"/>
                </a:moveTo>
                <a:lnTo>
                  <a:pt x="3077882" y="1577789"/>
                </a:lnTo>
                <a:lnTo>
                  <a:pt x="3077882" y="1506071"/>
                </a:lnTo>
                <a:lnTo>
                  <a:pt x="2874682" y="1506071"/>
                </a:lnTo>
                <a:lnTo>
                  <a:pt x="2874682" y="1464236"/>
                </a:lnTo>
                <a:lnTo>
                  <a:pt x="2749176" y="1464236"/>
                </a:lnTo>
                <a:lnTo>
                  <a:pt x="2749176" y="1410448"/>
                </a:lnTo>
                <a:lnTo>
                  <a:pt x="2575858" y="1410448"/>
                </a:lnTo>
                <a:lnTo>
                  <a:pt x="2575858" y="1380565"/>
                </a:lnTo>
                <a:lnTo>
                  <a:pt x="2486211" y="1380565"/>
                </a:lnTo>
                <a:lnTo>
                  <a:pt x="2486211" y="1344707"/>
                </a:lnTo>
                <a:lnTo>
                  <a:pt x="2115670" y="1344707"/>
                </a:lnTo>
                <a:lnTo>
                  <a:pt x="2103717" y="1332754"/>
                </a:lnTo>
                <a:lnTo>
                  <a:pt x="2055905" y="1332754"/>
                </a:lnTo>
                <a:lnTo>
                  <a:pt x="2055905" y="1284942"/>
                </a:lnTo>
                <a:lnTo>
                  <a:pt x="1834776" y="1261036"/>
                </a:lnTo>
                <a:lnTo>
                  <a:pt x="1763058" y="1165412"/>
                </a:lnTo>
                <a:lnTo>
                  <a:pt x="1661458" y="1153460"/>
                </a:lnTo>
                <a:lnTo>
                  <a:pt x="1619623" y="1129554"/>
                </a:lnTo>
                <a:lnTo>
                  <a:pt x="1553882" y="1111624"/>
                </a:lnTo>
                <a:lnTo>
                  <a:pt x="1470211" y="1105648"/>
                </a:lnTo>
                <a:lnTo>
                  <a:pt x="1446305" y="1099671"/>
                </a:lnTo>
                <a:lnTo>
                  <a:pt x="1404470" y="1051860"/>
                </a:lnTo>
                <a:lnTo>
                  <a:pt x="1344705" y="1045883"/>
                </a:lnTo>
                <a:lnTo>
                  <a:pt x="1290917" y="1016001"/>
                </a:lnTo>
                <a:lnTo>
                  <a:pt x="1243105" y="998071"/>
                </a:lnTo>
                <a:lnTo>
                  <a:pt x="1195294" y="980142"/>
                </a:lnTo>
                <a:lnTo>
                  <a:pt x="1105647" y="932330"/>
                </a:lnTo>
                <a:lnTo>
                  <a:pt x="1063811" y="902448"/>
                </a:lnTo>
                <a:lnTo>
                  <a:pt x="1016000" y="854636"/>
                </a:lnTo>
                <a:lnTo>
                  <a:pt x="992094" y="818777"/>
                </a:lnTo>
                <a:lnTo>
                  <a:pt x="926353" y="800848"/>
                </a:lnTo>
                <a:lnTo>
                  <a:pt x="908423" y="747060"/>
                </a:lnTo>
                <a:lnTo>
                  <a:pt x="836705" y="747060"/>
                </a:lnTo>
                <a:lnTo>
                  <a:pt x="806823" y="711201"/>
                </a:lnTo>
                <a:lnTo>
                  <a:pt x="741082" y="675342"/>
                </a:lnTo>
                <a:lnTo>
                  <a:pt x="681317" y="657412"/>
                </a:lnTo>
                <a:lnTo>
                  <a:pt x="633505" y="549836"/>
                </a:lnTo>
                <a:lnTo>
                  <a:pt x="585694" y="490071"/>
                </a:lnTo>
                <a:lnTo>
                  <a:pt x="519953" y="388471"/>
                </a:lnTo>
                <a:lnTo>
                  <a:pt x="472141" y="316754"/>
                </a:lnTo>
                <a:lnTo>
                  <a:pt x="448235" y="292848"/>
                </a:lnTo>
                <a:lnTo>
                  <a:pt x="406400" y="280895"/>
                </a:lnTo>
                <a:lnTo>
                  <a:pt x="322729" y="251012"/>
                </a:lnTo>
                <a:lnTo>
                  <a:pt x="268941" y="215154"/>
                </a:lnTo>
                <a:lnTo>
                  <a:pt x="203200" y="137460"/>
                </a:lnTo>
                <a:lnTo>
                  <a:pt x="179293" y="65742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Rectangle à coins arrondis 26"/>
          <p:cNvSpPr/>
          <p:nvPr/>
        </p:nvSpPr>
        <p:spPr>
          <a:xfrm>
            <a:off x="7580670" y="1520902"/>
            <a:ext cx="4246687" cy="3190257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FCE5D0FA-E823-7647-AB59-71CE0E93FB05}"/>
              </a:ext>
            </a:extLst>
          </p:cNvPr>
          <p:cNvSpPr txBox="1"/>
          <p:nvPr/>
        </p:nvSpPr>
        <p:spPr>
          <a:xfrm>
            <a:off x="7718321" y="1318397"/>
            <a:ext cx="2162772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Réponse histologique</a:t>
            </a:r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7C6FDE46-6210-F66A-910E-E2356C00E8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</p:spPr>
        <p:txBody>
          <a:bodyPr/>
          <a:lstStyle/>
          <a:p>
            <a:r>
              <a:rPr lang="da-DK" dirty="0"/>
              <a:t>NEO-AEGIS : </a:t>
            </a:r>
            <a:r>
              <a:rPr lang="da-DK" b="0" dirty="0"/>
              <a:t>CROSS ou MAGIC/FLOT : Résultats actualisés </a:t>
            </a:r>
          </a:p>
        </p:txBody>
      </p:sp>
    </p:spTree>
    <p:extLst>
      <p:ext uri="{BB962C8B-B14F-4D97-AF65-F5344CB8AC3E}">
        <p14:creationId xmlns:p14="http://schemas.microsoft.com/office/powerpoint/2010/main" val="18608452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Chimiothérapie première avant chirurgie de la tumeur primaire de CCRm limités au foie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Xu et al., ASCO GI</a:t>
            </a:r>
            <a:r>
              <a:rPr lang="fr-FR" baseline="30000" dirty="0"/>
              <a:t>®</a:t>
            </a:r>
            <a:r>
              <a:rPr lang="fr-FR" dirty="0"/>
              <a:t> 2023, Abs #132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792789" y="1219028"/>
            <a:ext cx="9090070" cy="879594"/>
          </a:xfrm>
        </p:spPr>
        <p:txBody>
          <a:bodyPr/>
          <a:lstStyle/>
          <a:p>
            <a:r>
              <a:rPr lang="fr-FR" sz="1600" dirty="0"/>
              <a:t>La question de la chirurgie première de la tumeur primaire d’un cancer colorectal métastatique est controversée avec des études en faveur de la chirurgie première </a:t>
            </a:r>
            <a:r>
              <a:rPr lang="fr-FR" sz="1200" i="1" dirty="0"/>
              <a:t>(Faron M et al. </a:t>
            </a:r>
            <a:r>
              <a:rPr lang="fr-FR" sz="1200" i="1" dirty="0" err="1"/>
              <a:t>Eur</a:t>
            </a:r>
            <a:r>
              <a:rPr lang="fr-FR" sz="1200" i="1" dirty="0"/>
              <a:t> J Cancer 2015) </a:t>
            </a:r>
            <a:r>
              <a:rPr lang="fr-FR" sz="1400" dirty="0"/>
              <a:t>et d’autres en faveur de la chimiothérapie première </a:t>
            </a:r>
            <a:r>
              <a:rPr lang="fr-FR" sz="1200" i="1" dirty="0"/>
              <a:t>(</a:t>
            </a:r>
            <a:r>
              <a:rPr lang="fr-FR" sz="1200" i="1" dirty="0" err="1"/>
              <a:t>Kanemitsu</a:t>
            </a:r>
            <a:r>
              <a:rPr lang="fr-FR" sz="1200" i="1" dirty="0"/>
              <a:t> Y et al. J Clin </a:t>
            </a:r>
            <a:r>
              <a:rPr lang="fr-FR" sz="1200" i="1" dirty="0" err="1"/>
              <a:t>Onocl</a:t>
            </a:r>
            <a:r>
              <a:rPr lang="fr-FR" sz="1200" i="1" dirty="0"/>
              <a:t> 2021)</a:t>
            </a:r>
            <a:endParaRPr lang="en-US" sz="800" i="1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1159590"/>
            <a:ext cx="10332000" cy="582613"/>
          </a:xfrm>
        </p:spPr>
        <p:txBody>
          <a:bodyPr/>
          <a:lstStyle/>
          <a:p>
            <a:r>
              <a:rPr lang="da-DK" dirty="0"/>
              <a:t>Contexte </a:t>
            </a:r>
          </a:p>
        </p:txBody>
      </p:sp>
      <p:sp>
        <p:nvSpPr>
          <p:cNvPr id="12" name="Espace réservé du texte 25"/>
          <p:cNvSpPr txBox="1">
            <a:spLocks/>
          </p:cNvSpPr>
          <p:nvPr/>
        </p:nvSpPr>
        <p:spPr>
          <a:xfrm>
            <a:off x="391046" y="2079400"/>
            <a:ext cx="10332000" cy="58261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Design </a:t>
            </a:r>
          </a:p>
        </p:txBody>
      </p:sp>
      <p:sp>
        <p:nvSpPr>
          <p:cNvPr id="13" name="TextBox 17"/>
          <p:cNvSpPr txBox="1"/>
          <p:nvPr/>
        </p:nvSpPr>
        <p:spPr>
          <a:xfrm>
            <a:off x="4705363" y="3260703"/>
            <a:ext cx="532197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N=160</a:t>
            </a:r>
          </a:p>
        </p:txBody>
      </p:sp>
      <p:sp>
        <p:nvSpPr>
          <p:cNvPr id="14" name="TextBox 25"/>
          <p:cNvSpPr txBox="1"/>
          <p:nvPr/>
        </p:nvSpPr>
        <p:spPr>
          <a:xfrm>
            <a:off x="4705363" y="5430698"/>
            <a:ext cx="532197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N=160</a:t>
            </a:r>
          </a:p>
        </p:txBody>
      </p:sp>
      <p:sp>
        <p:nvSpPr>
          <p:cNvPr id="15" name="Parenthèse ouvrante 14"/>
          <p:cNvSpPr/>
          <p:nvPr/>
        </p:nvSpPr>
        <p:spPr>
          <a:xfrm>
            <a:off x="4540227" y="3560093"/>
            <a:ext cx="1166626" cy="1789063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548281" y="2745390"/>
            <a:ext cx="3388241" cy="222010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d’inclusion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Âge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18-75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ADK colorectal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confirmé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histologiquement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asymptomatique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avec metastases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synchrones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non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résécables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limitées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au foie,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BRAFwt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0-1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Espérance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vie≥3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mois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815896" y="4832905"/>
            <a:ext cx="2368733" cy="990208"/>
          </a:xfrm>
          <a:prstGeom prst="roundRect">
            <a:avLst>
              <a:gd name="adj" fmla="val 9151"/>
            </a:avLst>
          </a:prstGeom>
          <a:solidFill>
            <a:schemeClr val="bg1">
              <a:lumMod val="5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Chirurgie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première </a:t>
            </a:r>
            <a:b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tumeur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primaire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Ellipse 17"/>
          <p:cNvSpPr/>
          <p:nvPr/>
        </p:nvSpPr>
        <p:spPr>
          <a:xfrm>
            <a:off x="4274199" y="4016585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1:1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724276" y="3018580"/>
            <a:ext cx="2893102" cy="287255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primaire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sans progression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globale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objective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contrôle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la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maladie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conversion </a:t>
            </a:r>
            <a:b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l’hépatectomie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Complications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chirurgicales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Toxicité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0" name="TextBox 17"/>
          <p:cNvSpPr txBox="1"/>
          <p:nvPr/>
        </p:nvSpPr>
        <p:spPr>
          <a:xfrm>
            <a:off x="4174347" y="4545794"/>
            <a:ext cx="743668" cy="261610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N=320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391046" y="2608288"/>
            <a:ext cx="11409680" cy="349270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e 21"/>
          <p:cNvGrpSpPr/>
          <p:nvPr/>
        </p:nvGrpSpPr>
        <p:grpSpPr>
          <a:xfrm>
            <a:off x="8406945" y="3081372"/>
            <a:ext cx="117884" cy="2716240"/>
            <a:chOff x="9203915" y="2219156"/>
            <a:chExt cx="117884" cy="2716240"/>
          </a:xfrm>
        </p:grpSpPr>
        <p:cxnSp>
          <p:nvCxnSpPr>
            <p:cNvPr id="23" name="Connecteur droit 22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8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815896" y="3064989"/>
            <a:ext cx="2368733" cy="990208"/>
          </a:xfrm>
          <a:prstGeom prst="roundRect">
            <a:avLst>
              <a:gd name="adj" fmla="val 9151"/>
            </a:avLst>
          </a:prstGeom>
          <a:solidFill>
            <a:srgbClr val="D1692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Chimiothérapie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première   (6 cycles)</a:t>
            </a:r>
          </a:p>
        </p:txBody>
      </p:sp>
      <p:sp>
        <p:nvSpPr>
          <p:cNvPr id="29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548281" y="4886790"/>
            <a:ext cx="2900714" cy="110927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Centre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Colon droit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gauche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RAS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mut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3013022" y="2433315"/>
            <a:ext cx="6910466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Etude randomisée de phase III, « multicentrique »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(4 centres chinois)</a:t>
            </a:r>
          </a:p>
        </p:txBody>
      </p:sp>
    </p:spTree>
    <p:extLst>
      <p:ext uri="{BB962C8B-B14F-4D97-AF65-F5344CB8AC3E}">
        <p14:creationId xmlns:p14="http://schemas.microsoft.com/office/powerpoint/2010/main" val="1351360497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Chimiothérapie première avant chirurgie de la tumeur primaire de CCRm limités au foie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Xu et al., ASCO GI</a:t>
            </a:r>
            <a:r>
              <a:rPr lang="fr-FR" baseline="30000" dirty="0"/>
              <a:t>®</a:t>
            </a:r>
            <a:r>
              <a:rPr lang="fr-FR" dirty="0"/>
              <a:t> 2023, Abs #132</a:t>
            </a:r>
          </a:p>
        </p:txBody>
      </p:sp>
      <p:sp>
        <p:nvSpPr>
          <p:cNvPr id="6" name="Espace réservé du texte 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Principales caractéristiques des patients</a:t>
            </a:r>
          </a:p>
          <a:p>
            <a:endParaRPr lang="fr-FR"/>
          </a:p>
        </p:txBody>
      </p:sp>
      <p:graphicFrame>
        <p:nvGraphicFramePr>
          <p:cNvPr id="30" name="Tableau 29"/>
          <p:cNvGraphicFramePr>
            <a:graphicFrameLocks noGrp="1"/>
          </p:cNvGraphicFramePr>
          <p:nvPr/>
        </p:nvGraphicFramePr>
        <p:xfrm>
          <a:off x="1966854" y="1693890"/>
          <a:ext cx="8691152" cy="42336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0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02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852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852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5183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2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 première</a:t>
                      </a: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Chirurgie première</a:t>
                      </a:r>
                      <a:r>
                        <a:rPr lang="da-DK" sz="1200" b="0" kern="1200" baseline="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1729">
                <a:tc gridSpan="2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Age médian (extrêmes)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(28-75)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58 (21-75)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2615">
                <a:tc gridSpan="2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Sexe,</a:t>
                      </a:r>
                      <a:r>
                        <a:rPr lang="da-DK" sz="1400" baseline="0" dirty="0">
                          <a:solidFill>
                            <a:schemeClr val="tx1"/>
                          </a:solidFill>
                        </a:rPr>
                        <a:t> hommes,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60,6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63,6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1729">
                <a:tc gridSpan="2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ECOG PS 0/1,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79,4/20,6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78,1/21,9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1729">
                <a:tc gridSpan="2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Colon gauche/colon droit,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67,5/32,5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65/35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17843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Métastases hépatiques, 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% </a:t>
                      </a:r>
                      <a:endParaRPr lang="da-DK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&lt;3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≥3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Unilobaire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bilobaire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16,9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83,1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13,8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86,2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15,6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84,4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85673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RAS</a:t>
                      </a:r>
                      <a:endParaRPr lang="da-DK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Wild</a:t>
                      </a:r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 type</a:t>
                      </a:r>
                    </a:p>
                    <a:p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muté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58,8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41,2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61,9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38,1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987143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Chimiothérapie</a:t>
                      </a:r>
                      <a:endParaRPr lang="da-DK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CT+cetuximab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CT+bevacizumab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CT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autre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44,4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26,9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3,8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42,5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27,5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27,5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2,5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0512184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Chimiothérapie première avant chirurgie de la tumeur primaire de CCRm limités au foie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Xu et al., ASCO GI</a:t>
            </a:r>
            <a:r>
              <a:rPr lang="fr-FR" baseline="30000" dirty="0"/>
              <a:t>®</a:t>
            </a:r>
            <a:r>
              <a:rPr lang="fr-FR" dirty="0"/>
              <a:t> 2023, Abs #132</a:t>
            </a:r>
          </a:p>
        </p:txBody>
      </p:sp>
      <p:sp>
        <p:nvSpPr>
          <p:cNvPr id="15" name="Rectangle à coins arrondis 14"/>
          <p:cNvSpPr/>
          <p:nvPr/>
        </p:nvSpPr>
        <p:spPr>
          <a:xfrm>
            <a:off x="565453" y="1488831"/>
            <a:ext cx="5280711" cy="4342343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927230" y="1294316"/>
            <a:ext cx="2695201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 sans progression</a:t>
            </a:r>
          </a:p>
        </p:txBody>
      </p:sp>
      <p:graphicFrame>
        <p:nvGraphicFramePr>
          <p:cNvPr id="17" name="Tableau 16"/>
          <p:cNvGraphicFramePr>
            <a:graphicFrameLocks noGrp="1"/>
          </p:cNvGraphicFramePr>
          <p:nvPr/>
        </p:nvGraphicFramePr>
        <p:xfrm>
          <a:off x="983886" y="5069600"/>
          <a:ext cx="4713530" cy="7173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427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270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427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270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94270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314611">
                <a:tc gridSpan="3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4398">
                <a:tc rowSpan="2"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160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160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57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16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6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342">
                <a:tc vMerge="1"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49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7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18" name="Connecteur droit 17"/>
          <p:cNvCxnSpPr/>
          <p:nvPr/>
        </p:nvCxnSpPr>
        <p:spPr>
          <a:xfrm>
            <a:off x="1803236" y="5250406"/>
            <a:ext cx="3564000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19" name="Graphique 18"/>
          <p:cNvGraphicFramePr/>
          <p:nvPr/>
        </p:nvGraphicFramePr>
        <p:xfrm>
          <a:off x="1093098" y="2178146"/>
          <a:ext cx="4300661" cy="28460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Text Box 4"/>
          <p:cNvSpPr txBox="1">
            <a:spLocks noChangeArrowheads="1"/>
          </p:cNvSpPr>
          <p:nvPr/>
        </p:nvSpPr>
        <p:spPr bwMode="auto">
          <a:xfrm rot="16200000">
            <a:off x="-427330" y="3410423"/>
            <a:ext cx="267102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Survie Sans Progression (probabilité)</a:t>
            </a:r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753411" y="4926311"/>
            <a:ext cx="33066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Temps (mois)</a:t>
            </a: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graphicFrame>
        <p:nvGraphicFramePr>
          <p:cNvPr id="25" name="Tableau 24"/>
          <p:cNvGraphicFramePr>
            <a:graphicFrameLocks noGrp="1"/>
          </p:cNvGraphicFramePr>
          <p:nvPr/>
        </p:nvGraphicFramePr>
        <p:xfrm>
          <a:off x="2847510" y="1729050"/>
          <a:ext cx="2835591" cy="116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48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47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4348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105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valeur-p</a:t>
                      </a:r>
                      <a:endParaRPr lang="fr-FR" sz="105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481">
                <a:tc>
                  <a:txBody>
                    <a:bodyPr/>
                    <a:lstStyle/>
                    <a:p>
                      <a:pPr eaLnBrk="1" hangingPunct="1"/>
                      <a:r>
                        <a:rPr lang="da-DK" sz="1200" b="1">
                          <a:solidFill>
                            <a:schemeClr val="accent2"/>
                          </a:solidFill>
                          <a:latin typeface="+mn-lt"/>
                          <a:ea typeface="+mn-ea"/>
                          <a:cs typeface="Arial"/>
                        </a:rPr>
                        <a:t>Pre-PTC CT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2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0,755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2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(0,602-0,947)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0,013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481">
                <a:tc>
                  <a:txBody>
                    <a:bodyPr/>
                    <a:lstStyle/>
                    <a:p>
                      <a:pPr eaLnBrk="1" hangingPunct="1"/>
                      <a:r>
                        <a:rPr lang="da-DK" sz="1200" b="1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PTR initial</a:t>
                      </a:r>
                      <a:endParaRPr lang="da-DK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6" name="Groupe 35"/>
          <p:cNvGrpSpPr/>
          <p:nvPr/>
        </p:nvGrpSpPr>
        <p:grpSpPr>
          <a:xfrm>
            <a:off x="1524000" y="2305992"/>
            <a:ext cx="3681871" cy="2311757"/>
            <a:chOff x="1681188" y="2324637"/>
            <a:chExt cx="3524683" cy="2311757"/>
          </a:xfrm>
        </p:grpSpPr>
        <p:sp>
          <p:nvSpPr>
            <p:cNvPr id="14" name="Forme libre 13"/>
            <p:cNvSpPr/>
            <p:nvPr/>
          </p:nvSpPr>
          <p:spPr>
            <a:xfrm>
              <a:off x="1681188" y="2350394"/>
              <a:ext cx="3309870" cy="2286000"/>
            </a:xfrm>
            <a:custGeom>
              <a:avLst/>
              <a:gdLst>
                <a:gd name="connsiteX0" fmla="*/ 3309870 w 3309870"/>
                <a:gd name="connsiteY0" fmla="*/ 2286000 h 2286000"/>
                <a:gd name="connsiteX1" fmla="*/ 2975019 w 3309870"/>
                <a:gd name="connsiteY1" fmla="*/ 2273121 h 2286000"/>
                <a:gd name="connsiteX2" fmla="*/ 2910625 w 3309870"/>
                <a:gd name="connsiteY2" fmla="*/ 2253803 h 2286000"/>
                <a:gd name="connsiteX3" fmla="*/ 1944710 w 3309870"/>
                <a:gd name="connsiteY3" fmla="*/ 2253803 h 2286000"/>
                <a:gd name="connsiteX4" fmla="*/ 1835239 w 3309870"/>
                <a:gd name="connsiteY4" fmla="*/ 2228045 h 2286000"/>
                <a:gd name="connsiteX5" fmla="*/ 1706450 w 3309870"/>
                <a:gd name="connsiteY5" fmla="*/ 2170091 h 2286000"/>
                <a:gd name="connsiteX6" fmla="*/ 1596980 w 3309870"/>
                <a:gd name="connsiteY6" fmla="*/ 2170091 h 2286000"/>
                <a:gd name="connsiteX7" fmla="*/ 1423115 w 3309870"/>
                <a:gd name="connsiteY7" fmla="*/ 2118575 h 2286000"/>
                <a:gd name="connsiteX8" fmla="*/ 1287887 w 3309870"/>
                <a:gd name="connsiteY8" fmla="*/ 2047741 h 2286000"/>
                <a:gd name="connsiteX9" fmla="*/ 1236372 w 3309870"/>
                <a:gd name="connsiteY9" fmla="*/ 2009105 h 2286000"/>
                <a:gd name="connsiteX10" fmla="*/ 1146219 w 3309870"/>
                <a:gd name="connsiteY10" fmla="*/ 1970468 h 2286000"/>
                <a:gd name="connsiteX11" fmla="*/ 1107583 w 3309870"/>
                <a:gd name="connsiteY11" fmla="*/ 1931831 h 2286000"/>
                <a:gd name="connsiteX12" fmla="*/ 1043188 w 3309870"/>
                <a:gd name="connsiteY12" fmla="*/ 1893195 h 2286000"/>
                <a:gd name="connsiteX13" fmla="*/ 1010991 w 3309870"/>
                <a:gd name="connsiteY13" fmla="*/ 1873876 h 2286000"/>
                <a:gd name="connsiteX14" fmla="*/ 985234 w 3309870"/>
                <a:gd name="connsiteY14" fmla="*/ 1803043 h 2286000"/>
                <a:gd name="connsiteX15" fmla="*/ 927279 w 3309870"/>
                <a:gd name="connsiteY15" fmla="*/ 1803043 h 2286000"/>
                <a:gd name="connsiteX16" fmla="*/ 927279 w 3309870"/>
                <a:gd name="connsiteY16" fmla="*/ 1745088 h 2286000"/>
                <a:gd name="connsiteX17" fmla="*/ 850005 w 3309870"/>
                <a:gd name="connsiteY17" fmla="*/ 1745088 h 2286000"/>
                <a:gd name="connsiteX18" fmla="*/ 830687 w 3309870"/>
                <a:gd name="connsiteY18" fmla="*/ 1700012 h 2286000"/>
                <a:gd name="connsiteX19" fmla="*/ 785611 w 3309870"/>
                <a:gd name="connsiteY19" fmla="*/ 1693572 h 2286000"/>
                <a:gd name="connsiteX20" fmla="*/ 772732 w 3309870"/>
                <a:gd name="connsiteY20" fmla="*/ 1590541 h 2286000"/>
                <a:gd name="connsiteX21" fmla="*/ 714777 w 3309870"/>
                <a:gd name="connsiteY21" fmla="*/ 1564783 h 2286000"/>
                <a:gd name="connsiteX22" fmla="*/ 676141 w 3309870"/>
                <a:gd name="connsiteY22" fmla="*/ 1461752 h 2286000"/>
                <a:gd name="connsiteX23" fmla="*/ 631065 w 3309870"/>
                <a:gd name="connsiteY23" fmla="*/ 1397358 h 2286000"/>
                <a:gd name="connsiteX24" fmla="*/ 618186 w 3309870"/>
                <a:gd name="connsiteY24" fmla="*/ 1352282 h 2286000"/>
                <a:gd name="connsiteX25" fmla="*/ 605307 w 3309870"/>
                <a:gd name="connsiteY25" fmla="*/ 1255691 h 2286000"/>
                <a:gd name="connsiteX26" fmla="*/ 560231 w 3309870"/>
                <a:gd name="connsiteY26" fmla="*/ 1242812 h 2286000"/>
                <a:gd name="connsiteX27" fmla="*/ 547352 w 3309870"/>
                <a:gd name="connsiteY27" fmla="*/ 1068947 h 2286000"/>
                <a:gd name="connsiteX28" fmla="*/ 476518 w 3309870"/>
                <a:gd name="connsiteY28" fmla="*/ 965916 h 2286000"/>
                <a:gd name="connsiteX29" fmla="*/ 431442 w 3309870"/>
                <a:gd name="connsiteY29" fmla="*/ 907961 h 2286000"/>
                <a:gd name="connsiteX30" fmla="*/ 379927 w 3309870"/>
                <a:gd name="connsiteY30" fmla="*/ 785612 h 2286000"/>
                <a:gd name="connsiteX31" fmla="*/ 367048 w 3309870"/>
                <a:gd name="connsiteY31" fmla="*/ 669702 h 2286000"/>
                <a:gd name="connsiteX32" fmla="*/ 334850 w 3309870"/>
                <a:gd name="connsiteY32" fmla="*/ 631065 h 2286000"/>
                <a:gd name="connsiteX33" fmla="*/ 302653 w 3309870"/>
                <a:gd name="connsiteY33" fmla="*/ 540913 h 2286000"/>
                <a:gd name="connsiteX34" fmla="*/ 296214 w 3309870"/>
                <a:gd name="connsiteY34" fmla="*/ 515155 h 2286000"/>
                <a:gd name="connsiteX35" fmla="*/ 257577 w 3309870"/>
                <a:gd name="connsiteY35" fmla="*/ 502276 h 2286000"/>
                <a:gd name="connsiteX36" fmla="*/ 244698 w 3309870"/>
                <a:gd name="connsiteY36" fmla="*/ 425003 h 2286000"/>
                <a:gd name="connsiteX37" fmla="*/ 238259 w 3309870"/>
                <a:gd name="connsiteY37" fmla="*/ 360609 h 2286000"/>
                <a:gd name="connsiteX38" fmla="*/ 193183 w 3309870"/>
                <a:gd name="connsiteY38" fmla="*/ 360609 h 2286000"/>
                <a:gd name="connsiteX39" fmla="*/ 154546 w 3309870"/>
                <a:gd name="connsiteY39" fmla="*/ 264017 h 2286000"/>
                <a:gd name="connsiteX40" fmla="*/ 141667 w 3309870"/>
                <a:gd name="connsiteY40" fmla="*/ 206062 h 2286000"/>
                <a:gd name="connsiteX41" fmla="*/ 141667 w 3309870"/>
                <a:gd name="connsiteY41" fmla="*/ 206062 h 2286000"/>
                <a:gd name="connsiteX42" fmla="*/ 83712 w 3309870"/>
                <a:gd name="connsiteY42" fmla="*/ 148107 h 2286000"/>
                <a:gd name="connsiteX43" fmla="*/ 32197 w 3309870"/>
                <a:gd name="connsiteY43" fmla="*/ 128789 h 2286000"/>
                <a:gd name="connsiteX44" fmla="*/ 0 w 3309870"/>
                <a:gd name="connsiteY44" fmla="*/ 0 h 228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9870" h="2286000">
                  <a:moveTo>
                    <a:pt x="3309870" y="2286000"/>
                  </a:moveTo>
                  <a:lnTo>
                    <a:pt x="2975019" y="2273121"/>
                  </a:lnTo>
                  <a:lnTo>
                    <a:pt x="2910625" y="2253803"/>
                  </a:lnTo>
                  <a:lnTo>
                    <a:pt x="1944710" y="2253803"/>
                  </a:lnTo>
                  <a:lnTo>
                    <a:pt x="1835239" y="2228045"/>
                  </a:lnTo>
                  <a:lnTo>
                    <a:pt x="1706450" y="2170091"/>
                  </a:lnTo>
                  <a:lnTo>
                    <a:pt x="1596980" y="2170091"/>
                  </a:lnTo>
                  <a:lnTo>
                    <a:pt x="1423115" y="2118575"/>
                  </a:lnTo>
                  <a:lnTo>
                    <a:pt x="1287887" y="2047741"/>
                  </a:lnTo>
                  <a:lnTo>
                    <a:pt x="1236372" y="2009105"/>
                  </a:lnTo>
                  <a:lnTo>
                    <a:pt x="1146219" y="1970468"/>
                  </a:lnTo>
                  <a:lnTo>
                    <a:pt x="1107583" y="1931831"/>
                  </a:lnTo>
                  <a:lnTo>
                    <a:pt x="1043188" y="1893195"/>
                  </a:lnTo>
                  <a:lnTo>
                    <a:pt x="1010991" y="1873876"/>
                  </a:lnTo>
                  <a:lnTo>
                    <a:pt x="985234" y="1803043"/>
                  </a:lnTo>
                  <a:lnTo>
                    <a:pt x="927279" y="1803043"/>
                  </a:lnTo>
                  <a:lnTo>
                    <a:pt x="927279" y="1745088"/>
                  </a:lnTo>
                  <a:lnTo>
                    <a:pt x="850005" y="1745088"/>
                  </a:lnTo>
                  <a:lnTo>
                    <a:pt x="830687" y="1700012"/>
                  </a:lnTo>
                  <a:lnTo>
                    <a:pt x="785611" y="1693572"/>
                  </a:lnTo>
                  <a:lnTo>
                    <a:pt x="772732" y="1590541"/>
                  </a:lnTo>
                  <a:lnTo>
                    <a:pt x="714777" y="1564783"/>
                  </a:lnTo>
                  <a:lnTo>
                    <a:pt x="676141" y="1461752"/>
                  </a:lnTo>
                  <a:lnTo>
                    <a:pt x="631065" y="1397358"/>
                  </a:lnTo>
                  <a:lnTo>
                    <a:pt x="618186" y="1352282"/>
                  </a:lnTo>
                  <a:lnTo>
                    <a:pt x="605307" y="1255691"/>
                  </a:lnTo>
                  <a:lnTo>
                    <a:pt x="560231" y="1242812"/>
                  </a:lnTo>
                  <a:lnTo>
                    <a:pt x="547352" y="1068947"/>
                  </a:lnTo>
                  <a:lnTo>
                    <a:pt x="476518" y="965916"/>
                  </a:lnTo>
                  <a:lnTo>
                    <a:pt x="431442" y="907961"/>
                  </a:lnTo>
                  <a:lnTo>
                    <a:pt x="379927" y="785612"/>
                  </a:lnTo>
                  <a:lnTo>
                    <a:pt x="367048" y="669702"/>
                  </a:lnTo>
                  <a:lnTo>
                    <a:pt x="334850" y="631065"/>
                  </a:lnTo>
                  <a:lnTo>
                    <a:pt x="302653" y="540913"/>
                  </a:lnTo>
                  <a:lnTo>
                    <a:pt x="296214" y="515155"/>
                  </a:lnTo>
                  <a:lnTo>
                    <a:pt x="257577" y="502276"/>
                  </a:lnTo>
                  <a:lnTo>
                    <a:pt x="244698" y="425003"/>
                  </a:lnTo>
                  <a:lnTo>
                    <a:pt x="238259" y="360609"/>
                  </a:lnTo>
                  <a:lnTo>
                    <a:pt x="193183" y="360609"/>
                  </a:lnTo>
                  <a:lnTo>
                    <a:pt x="154546" y="264017"/>
                  </a:lnTo>
                  <a:lnTo>
                    <a:pt x="141667" y="206062"/>
                  </a:lnTo>
                  <a:lnTo>
                    <a:pt x="141667" y="206062"/>
                  </a:lnTo>
                  <a:lnTo>
                    <a:pt x="83712" y="148107"/>
                  </a:lnTo>
                  <a:lnTo>
                    <a:pt x="32197" y="128789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Forme libre 27"/>
            <p:cNvSpPr/>
            <p:nvPr/>
          </p:nvSpPr>
          <p:spPr>
            <a:xfrm>
              <a:off x="1683500" y="2324637"/>
              <a:ext cx="3522371" cy="2189408"/>
            </a:xfrm>
            <a:custGeom>
              <a:avLst/>
              <a:gdLst>
                <a:gd name="connsiteX0" fmla="*/ 3522371 w 3522371"/>
                <a:gd name="connsiteY0" fmla="*/ 2189408 h 2189408"/>
                <a:gd name="connsiteX1" fmla="*/ 3296991 w 3522371"/>
                <a:gd name="connsiteY1" fmla="*/ 2189408 h 2189408"/>
                <a:gd name="connsiteX2" fmla="*/ 3296991 w 3522371"/>
                <a:gd name="connsiteY2" fmla="*/ 2105695 h 2189408"/>
                <a:gd name="connsiteX3" fmla="*/ 1867436 w 3522371"/>
                <a:gd name="connsiteY3" fmla="*/ 2112135 h 2189408"/>
                <a:gd name="connsiteX4" fmla="*/ 1745087 w 3522371"/>
                <a:gd name="connsiteY4" fmla="*/ 2067059 h 2189408"/>
                <a:gd name="connsiteX5" fmla="*/ 1545464 w 3522371"/>
                <a:gd name="connsiteY5" fmla="*/ 2067059 h 2189408"/>
                <a:gd name="connsiteX6" fmla="*/ 1448873 w 3522371"/>
                <a:gd name="connsiteY6" fmla="*/ 2021983 h 2189408"/>
                <a:gd name="connsiteX7" fmla="*/ 1358721 w 3522371"/>
                <a:gd name="connsiteY7" fmla="*/ 1996225 h 2189408"/>
                <a:gd name="connsiteX8" fmla="*/ 1281447 w 3522371"/>
                <a:gd name="connsiteY8" fmla="*/ 1970467 h 2189408"/>
                <a:gd name="connsiteX9" fmla="*/ 1223492 w 3522371"/>
                <a:gd name="connsiteY9" fmla="*/ 1951149 h 2189408"/>
                <a:gd name="connsiteX10" fmla="*/ 1223492 w 3522371"/>
                <a:gd name="connsiteY10" fmla="*/ 1951149 h 2189408"/>
                <a:gd name="connsiteX11" fmla="*/ 1101143 w 3522371"/>
                <a:gd name="connsiteY11" fmla="*/ 1893194 h 2189408"/>
                <a:gd name="connsiteX12" fmla="*/ 1062507 w 3522371"/>
                <a:gd name="connsiteY12" fmla="*/ 1860997 h 2189408"/>
                <a:gd name="connsiteX13" fmla="*/ 998112 w 3522371"/>
                <a:gd name="connsiteY13" fmla="*/ 1777284 h 2189408"/>
                <a:gd name="connsiteX14" fmla="*/ 946597 w 3522371"/>
                <a:gd name="connsiteY14" fmla="*/ 1745087 h 2189408"/>
                <a:gd name="connsiteX15" fmla="*/ 901521 w 3522371"/>
                <a:gd name="connsiteY15" fmla="*/ 1700011 h 2189408"/>
                <a:gd name="connsiteX16" fmla="*/ 856445 w 3522371"/>
                <a:gd name="connsiteY16" fmla="*/ 1648495 h 2189408"/>
                <a:gd name="connsiteX17" fmla="*/ 830687 w 3522371"/>
                <a:gd name="connsiteY17" fmla="*/ 1584101 h 2189408"/>
                <a:gd name="connsiteX18" fmla="*/ 785611 w 3522371"/>
                <a:gd name="connsiteY18" fmla="*/ 1558343 h 2189408"/>
                <a:gd name="connsiteX19" fmla="*/ 759853 w 3522371"/>
                <a:gd name="connsiteY19" fmla="*/ 1526146 h 2189408"/>
                <a:gd name="connsiteX20" fmla="*/ 746974 w 3522371"/>
                <a:gd name="connsiteY20" fmla="*/ 1506828 h 2189408"/>
                <a:gd name="connsiteX21" fmla="*/ 714777 w 3522371"/>
                <a:gd name="connsiteY21" fmla="*/ 1481070 h 2189408"/>
                <a:gd name="connsiteX22" fmla="*/ 714777 w 3522371"/>
                <a:gd name="connsiteY22" fmla="*/ 1481070 h 2189408"/>
                <a:gd name="connsiteX23" fmla="*/ 676140 w 3522371"/>
                <a:gd name="connsiteY23" fmla="*/ 1429555 h 2189408"/>
                <a:gd name="connsiteX24" fmla="*/ 656822 w 3522371"/>
                <a:gd name="connsiteY24" fmla="*/ 1294326 h 2189408"/>
                <a:gd name="connsiteX25" fmla="*/ 637504 w 3522371"/>
                <a:gd name="connsiteY25" fmla="*/ 1204174 h 2189408"/>
                <a:gd name="connsiteX26" fmla="*/ 618185 w 3522371"/>
                <a:gd name="connsiteY26" fmla="*/ 1126901 h 2189408"/>
                <a:gd name="connsiteX27" fmla="*/ 605307 w 3522371"/>
                <a:gd name="connsiteY27" fmla="*/ 1017431 h 2189408"/>
                <a:gd name="connsiteX28" fmla="*/ 540912 w 3522371"/>
                <a:gd name="connsiteY28" fmla="*/ 978794 h 2189408"/>
                <a:gd name="connsiteX29" fmla="*/ 502276 w 3522371"/>
                <a:gd name="connsiteY29" fmla="*/ 862884 h 2189408"/>
                <a:gd name="connsiteX30" fmla="*/ 463639 w 3522371"/>
                <a:gd name="connsiteY30" fmla="*/ 727656 h 2189408"/>
                <a:gd name="connsiteX31" fmla="*/ 431442 w 3522371"/>
                <a:gd name="connsiteY31" fmla="*/ 663262 h 2189408"/>
                <a:gd name="connsiteX32" fmla="*/ 425002 w 3522371"/>
                <a:gd name="connsiteY32" fmla="*/ 592428 h 2189408"/>
                <a:gd name="connsiteX33" fmla="*/ 379926 w 3522371"/>
                <a:gd name="connsiteY33" fmla="*/ 540912 h 2189408"/>
                <a:gd name="connsiteX34" fmla="*/ 360608 w 3522371"/>
                <a:gd name="connsiteY34" fmla="*/ 463639 h 2189408"/>
                <a:gd name="connsiteX35" fmla="*/ 354169 w 3522371"/>
                <a:gd name="connsiteY35" fmla="*/ 367048 h 2189408"/>
                <a:gd name="connsiteX36" fmla="*/ 309092 w 3522371"/>
                <a:gd name="connsiteY36" fmla="*/ 321971 h 2189408"/>
                <a:gd name="connsiteX37" fmla="*/ 289774 w 3522371"/>
                <a:gd name="connsiteY37" fmla="*/ 225380 h 2189408"/>
                <a:gd name="connsiteX38" fmla="*/ 199622 w 3522371"/>
                <a:gd name="connsiteY38" fmla="*/ 193183 h 2189408"/>
                <a:gd name="connsiteX39" fmla="*/ 186743 w 3522371"/>
                <a:gd name="connsiteY39" fmla="*/ 90152 h 2189408"/>
                <a:gd name="connsiteX40" fmla="*/ 122349 w 3522371"/>
                <a:gd name="connsiteY40" fmla="*/ 51515 h 2189408"/>
                <a:gd name="connsiteX41" fmla="*/ 25757 w 3522371"/>
                <a:gd name="connsiteY41" fmla="*/ 6439 h 2189408"/>
                <a:gd name="connsiteX42" fmla="*/ 0 w 3522371"/>
                <a:gd name="connsiteY42" fmla="*/ 0 h 218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2371" h="2189408">
                  <a:moveTo>
                    <a:pt x="3522371" y="2189408"/>
                  </a:moveTo>
                  <a:lnTo>
                    <a:pt x="3296991" y="2189408"/>
                  </a:lnTo>
                  <a:lnTo>
                    <a:pt x="3296991" y="2105695"/>
                  </a:lnTo>
                  <a:lnTo>
                    <a:pt x="1867436" y="2112135"/>
                  </a:lnTo>
                  <a:lnTo>
                    <a:pt x="1745087" y="2067059"/>
                  </a:lnTo>
                  <a:lnTo>
                    <a:pt x="1545464" y="2067059"/>
                  </a:lnTo>
                  <a:lnTo>
                    <a:pt x="1448873" y="2021983"/>
                  </a:lnTo>
                  <a:lnTo>
                    <a:pt x="1358721" y="1996225"/>
                  </a:lnTo>
                  <a:lnTo>
                    <a:pt x="1281447" y="1970467"/>
                  </a:lnTo>
                  <a:lnTo>
                    <a:pt x="1223492" y="1951149"/>
                  </a:lnTo>
                  <a:lnTo>
                    <a:pt x="1223492" y="1951149"/>
                  </a:lnTo>
                  <a:lnTo>
                    <a:pt x="1101143" y="1893194"/>
                  </a:lnTo>
                  <a:lnTo>
                    <a:pt x="1062507" y="1860997"/>
                  </a:lnTo>
                  <a:lnTo>
                    <a:pt x="998112" y="1777284"/>
                  </a:lnTo>
                  <a:lnTo>
                    <a:pt x="946597" y="1745087"/>
                  </a:lnTo>
                  <a:lnTo>
                    <a:pt x="901521" y="1700011"/>
                  </a:lnTo>
                  <a:lnTo>
                    <a:pt x="856445" y="1648495"/>
                  </a:lnTo>
                  <a:lnTo>
                    <a:pt x="830687" y="1584101"/>
                  </a:lnTo>
                  <a:lnTo>
                    <a:pt x="785611" y="1558343"/>
                  </a:lnTo>
                  <a:lnTo>
                    <a:pt x="759853" y="1526146"/>
                  </a:lnTo>
                  <a:lnTo>
                    <a:pt x="746974" y="1506828"/>
                  </a:lnTo>
                  <a:lnTo>
                    <a:pt x="714777" y="1481070"/>
                  </a:lnTo>
                  <a:lnTo>
                    <a:pt x="714777" y="1481070"/>
                  </a:lnTo>
                  <a:lnTo>
                    <a:pt x="676140" y="1429555"/>
                  </a:lnTo>
                  <a:lnTo>
                    <a:pt x="656822" y="1294326"/>
                  </a:lnTo>
                  <a:lnTo>
                    <a:pt x="637504" y="1204174"/>
                  </a:lnTo>
                  <a:lnTo>
                    <a:pt x="618185" y="1126901"/>
                  </a:lnTo>
                  <a:lnTo>
                    <a:pt x="605307" y="1017431"/>
                  </a:lnTo>
                  <a:lnTo>
                    <a:pt x="540912" y="978794"/>
                  </a:lnTo>
                  <a:lnTo>
                    <a:pt x="502276" y="862884"/>
                  </a:lnTo>
                  <a:lnTo>
                    <a:pt x="463639" y="727656"/>
                  </a:lnTo>
                  <a:lnTo>
                    <a:pt x="431442" y="663262"/>
                  </a:lnTo>
                  <a:lnTo>
                    <a:pt x="425002" y="592428"/>
                  </a:lnTo>
                  <a:lnTo>
                    <a:pt x="379926" y="540912"/>
                  </a:lnTo>
                  <a:lnTo>
                    <a:pt x="360608" y="463639"/>
                  </a:lnTo>
                  <a:lnTo>
                    <a:pt x="354169" y="367048"/>
                  </a:lnTo>
                  <a:lnTo>
                    <a:pt x="309092" y="321971"/>
                  </a:lnTo>
                  <a:lnTo>
                    <a:pt x="289774" y="225380"/>
                  </a:lnTo>
                  <a:lnTo>
                    <a:pt x="199622" y="193183"/>
                  </a:lnTo>
                  <a:lnTo>
                    <a:pt x="186743" y="90152"/>
                  </a:lnTo>
                  <a:lnTo>
                    <a:pt x="122349" y="51515"/>
                  </a:lnTo>
                  <a:lnTo>
                    <a:pt x="25757" y="6439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0" name="ZoneTexte 9"/>
          <p:cNvSpPr txBox="1"/>
          <p:nvPr/>
        </p:nvSpPr>
        <p:spPr>
          <a:xfrm>
            <a:off x="2706649" y="2960688"/>
            <a:ext cx="31197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10,5 vs 9,1 mois </a:t>
            </a:r>
          </a:p>
        </p:txBody>
      </p:sp>
      <p:sp>
        <p:nvSpPr>
          <p:cNvPr id="37" name="Rectangle à coins arrondis 36"/>
          <p:cNvSpPr/>
          <p:nvPr/>
        </p:nvSpPr>
        <p:spPr>
          <a:xfrm>
            <a:off x="6274591" y="1488831"/>
            <a:ext cx="5280711" cy="4342343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38" name="Tableau 37"/>
          <p:cNvGraphicFramePr>
            <a:graphicFrameLocks noGrp="1"/>
          </p:cNvGraphicFramePr>
          <p:nvPr/>
        </p:nvGraphicFramePr>
        <p:xfrm>
          <a:off x="6693024" y="5069600"/>
          <a:ext cx="4713527" cy="7173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733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36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33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336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7336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67336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336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314611">
                <a:tc gridSpan="4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4398">
                <a:tc rowSpan="2"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160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160 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141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93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35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9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2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342">
                <a:tc vMerge="1"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131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76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34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9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39" name="Connecteur droit 38"/>
          <p:cNvCxnSpPr/>
          <p:nvPr/>
        </p:nvCxnSpPr>
        <p:spPr>
          <a:xfrm>
            <a:off x="7512374" y="5250406"/>
            <a:ext cx="3564000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40" name="Graphique 39"/>
          <p:cNvGraphicFramePr/>
          <p:nvPr/>
        </p:nvGraphicFramePr>
        <p:xfrm>
          <a:off x="6802236" y="2178146"/>
          <a:ext cx="4300661" cy="28460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Text Box 4"/>
          <p:cNvSpPr txBox="1">
            <a:spLocks noChangeArrowheads="1"/>
          </p:cNvSpPr>
          <p:nvPr/>
        </p:nvSpPr>
        <p:spPr bwMode="auto">
          <a:xfrm rot="16200000">
            <a:off x="5281808" y="3410423"/>
            <a:ext cx="267102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Survie globale (probabilité)</a:t>
            </a: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7462549" y="4926311"/>
            <a:ext cx="33066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Temps (mois)</a:t>
            </a: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graphicFrame>
        <p:nvGraphicFramePr>
          <p:cNvPr id="43" name="Tableau 42"/>
          <p:cNvGraphicFramePr>
            <a:graphicFrameLocks noGrp="1"/>
          </p:cNvGraphicFramePr>
          <p:nvPr/>
        </p:nvGraphicFramePr>
        <p:xfrm>
          <a:off x="8571639" y="1729050"/>
          <a:ext cx="2835591" cy="116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48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47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4348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105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valeur-p</a:t>
                      </a:r>
                      <a:endParaRPr lang="fr-FR" sz="105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481">
                <a:tc>
                  <a:txBody>
                    <a:bodyPr/>
                    <a:lstStyle/>
                    <a:p>
                      <a:pPr eaLnBrk="1" hangingPunct="1"/>
                      <a:r>
                        <a:rPr lang="da-DK" sz="1200" b="1">
                          <a:solidFill>
                            <a:schemeClr val="accent2"/>
                          </a:solidFill>
                          <a:latin typeface="+mn-lt"/>
                          <a:ea typeface="+mn-ea"/>
                          <a:cs typeface="Arial"/>
                        </a:rPr>
                        <a:t>Pre-PTC CT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2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0,766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2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(0,580-1,011)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0,058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481">
                <a:tc>
                  <a:txBody>
                    <a:bodyPr/>
                    <a:lstStyle/>
                    <a:p>
                      <a:pPr eaLnBrk="1" hangingPunct="1"/>
                      <a:r>
                        <a:rPr lang="da-DK" sz="1200" b="1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PTR initial</a:t>
                      </a:r>
                      <a:endParaRPr lang="da-DK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7" name="ZoneTexte 46"/>
          <p:cNvSpPr txBox="1"/>
          <p:nvPr/>
        </p:nvSpPr>
        <p:spPr>
          <a:xfrm>
            <a:off x="9234565" y="2960688"/>
            <a:ext cx="18962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29,4 vs 27,2 mois</a:t>
            </a:r>
            <a:endParaRPr kumimoji="0" lang="fr-FR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Forme libre 47"/>
          <p:cNvSpPr/>
          <p:nvPr/>
        </p:nvSpPr>
        <p:spPr>
          <a:xfrm>
            <a:off x="7224746" y="2265778"/>
            <a:ext cx="3463745" cy="1997849"/>
          </a:xfrm>
          <a:custGeom>
            <a:avLst/>
            <a:gdLst>
              <a:gd name="connsiteX0" fmla="*/ 3096666 w 3096666"/>
              <a:gd name="connsiteY0" fmla="*/ 1997849 h 1997849"/>
              <a:gd name="connsiteX1" fmla="*/ 2497311 w 3096666"/>
              <a:gd name="connsiteY1" fmla="*/ 1997849 h 1997849"/>
              <a:gd name="connsiteX2" fmla="*/ 2497311 w 3096666"/>
              <a:gd name="connsiteY2" fmla="*/ 1905641 h 1997849"/>
              <a:gd name="connsiteX3" fmla="*/ 2366683 w 3096666"/>
              <a:gd name="connsiteY3" fmla="*/ 1905641 h 1997849"/>
              <a:gd name="connsiteX4" fmla="*/ 2366683 w 3096666"/>
              <a:gd name="connsiteY4" fmla="*/ 1790380 h 1997849"/>
              <a:gd name="connsiteX5" fmla="*/ 2159214 w 3096666"/>
              <a:gd name="connsiteY5" fmla="*/ 1790380 h 1997849"/>
              <a:gd name="connsiteX6" fmla="*/ 2159214 w 3096666"/>
              <a:gd name="connsiteY6" fmla="*/ 1751960 h 1997849"/>
              <a:gd name="connsiteX7" fmla="*/ 2074689 w 3096666"/>
              <a:gd name="connsiteY7" fmla="*/ 1751960 h 1997849"/>
              <a:gd name="connsiteX8" fmla="*/ 2074689 w 3096666"/>
              <a:gd name="connsiteY8" fmla="*/ 1590595 h 1997849"/>
              <a:gd name="connsiteX9" fmla="*/ 1882588 w 3096666"/>
              <a:gd name="connsiteY9" fmla="*/ 1590595 h 1997849"/>
              <a:gd name="connsiteX10" fmla="*/ 1882588 w 3096666"/>
              <a:gd name="connsiteY10" fmla="*/ 1567543 h 1997849"/>
              <a:gd name="connsiteX11" fmla="*/ 1805748 w 3096666"/>
              <a:gd name="connsiteY11" fmla="*/ 1567543 h 1997849"/>
              <a:gd name="connsiteX12" fmla="*/ 1805748 w 3096666"/>
              <a:gd name="connsiteY12" fmla="*/ 1498387 h 1997849"/>
              <a:gd name="connsiteX13" fmla="*/ 1682804 w 3096666"/>
              <a:gd name="connsiteY13" fmla="*/ 1498387 h 1997849"/>
              <a:gd name="connsiteX14" fmla="*/ 1629015 w 3096666"/>
              <a:gd name="connsiteY14" fmla="*/ 1444599 h 1997849"/>
              <a:gd name="connsiteX15" fmla="*/ 1521439 w 3096666"/>
              <a:gd name="connsiteY15" fmla="*/ 1436915 h 1997849"/>
              <a:gd name="connsiteX16" fmla="*/ 1413862 w 3096666"/>
              <a:gd name="connsiteY16" fmla="*/ 1306286 h 1997849"/>
              <a:gd name="connsiteX17" fmla="*/ 1252498 w 3096666"/>
              <a:gd name="connsiteY17" fmla="*/ 1144921 h 1997849"/>
              <a:gd name="connsiteX18" fmla="*/ 1175657 w 3096666"/>
              <a:gd name="connsiteY18" fmla="*/ 1037345 h 1997849"/>
              <a:gd name="connsiteX19" fmla="*/ 1091133 w 3096666"/>
              <a:gd name="connsiteY19" fmla="*/ 868296 h 1997849"/>
              <a:gd name="connsiteX20" fmla="*/ 860612 w 3096666"/>
              <a:gd name="connsiteY20" fmla="*/ 599355 h 1997849"/>
              <a:gd name="connsiteX21" fmla="*/ 637775 w 3096666"/>
              <a:gd name="connsiteY21" fmla="*/ 399570 h 1997849"/>
              <a:gd name="connsiteX22" fmla="*/ 530199 w 3096666"/>
              <a:gd name="connsiteY22" fmla="*/ 353466 h 1997849"/>
              <a:gd name="connsiteX23" fmla="*/ 391886 w 3096666"/>
              <a:gd name="connsiteY23" fmla="*/ 207469 h 1997849"/>
              <a:gd name="connsiteX24" fmla="*/ 322730 w 3096666"/>
              <a:gd name="connsiteY24" fmla="*/ 76841 h 1997849"/>
              <a:gd name="connsiteX25" fmla="*/ 215153 w 3096666"/>
              <a:gd name="connsiteY25" fmla="*/ 53789 h 1997849"/>
              <a:gd name="connsiteX26" fmla="*/ 115261 w 3096666"/>
              <a:gd name="connsiteY26" fmla="*/ 38421 h 1997849"/>
              <a:gd name="connsiteX27" fmla="*/ 0 w 3096666"/>
              <a:gd name="connsiteY27" fmla="*/ 0 h 1997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096666" h="1997849">
                <a:moveTo>
                  <a:pt x="3096666" y="1997849"/>
                </a:moveTo>
                <a:lnTo>
                  <a:pt x="2497311" y="1997849"/>
                </a:lnTo>
                <a:lnTo>
                  <a:pt x="2497311" y="1905641"/>
                </a:lnTo>
                <a:lnTo>
                  <a:pt x="2366683" y="1905641"/>
                </a:lnTo>
                <a:lnTo>
                  <a:pt x="2366683" y="1790380"/>
                </a:lnTo>
                <a:lnTo>
                  <a:pt x="2159214" y="1790380"/>
                </a:lnTo>
                <a:lnTo>
                  <a:pt x="2159214" y="1751960"/>
                </a:lnTo>
                <a:lnTo>
                  <a:pt x="2074689" y="1751960"/>
                </a:lnTo>
                <a:lnTo>
                  <a:pt x="2074689" y="1590595"/>
                </a:lnTo>
                <a:lnTo>
                  <a:pt x="1882588" y="1590595"/>
                </a:lnTo>
                <a:lnTo>
                  <a:pt x="1882588" y="1567543"/>
                </a:lnTo>
                <a:lnTo>
                  <a:pt x="1805748" y="1567543"/>
                </a:lnTo>
                <a:lnTo>
                  <a:pt x="1805748" y="1498387"/>
                </a:lnTo>
                <a:lnTo>
                  <a:pt x="1682804" y="1498387"/>
                </a:lnTo>
                <a:lnTo>
                  <a:pt x="1629015" y="1444599"/>
                </a:lnTo>
                <a:lnTo>
                  <a:pt x="1521439" y="1436915"/>
                </a:lnTo>
                <a:lnTo>
                  <a:pt x="1413862" y="1306286"/>
                </a:lnTo>
                <a:lnTo>
                  <a:pt x="1252498" y="1144921"/>
                </a:lnTo>
                <a:lnTo>
                  <a:pt x="1175657" y="1037345"/>
                </a:lnTo>
                <a:lnTo>
                  <a:pt x="1091133" y="868296"/>
                </a:lnTo>
                <a:lnTo>
                  <a:pt x="860612" y="599355"/>
                </a:lnTo>
                <a:lnTo>
                  <a:pt x="637775" y="399570"/>
                </a:lnTo>
                <a:lnTo>
                  <a:pt x="530199" y="353466"/>
                </a:lnTo>
                <a:lnTo>
                  <a:pt x="391886" y="207469"/>
                </a:lnTo>
                <a:lnTo>
                  <a:pt x="322730" y="76841"/>
                </a:lnTo>
                <a:lnTo>
                  <a:pt x="215153" y="53789"/>
                </a:lnTo>
                <a:lnTo>
                  <a:pt x="115261" y="3842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Forme libre 49"/>
          <p:cNvSpPr/>
          <p:nvPr/>
        </p:nvSpPr>
        <p:spPr>
          <a:xfrm>
            <a:off x="7225260" y="2273462"/>
            <a:ext cx="3386390" cy="2128478"/>
          </a:xfrm>
          <a:custGeom>
            <a:avLst/>
            <a:gdLst>
              <a:gd name="connsiteX0" fmla="*/ 2320578 w 2320578"/>
              <a:gd name="connsiteY0" fmla="*/ 1429231 h 1429231"/>
              <a:gd name="connsiteX1" fmla="*/ 1782696 w 2320578"/>
              <a:gd name="connsiteY1" fmla="*/ 1429231 h 1429231"/>
              <a:gd name="connsiteX2" fmla="*/ 1782696 w 2320578"/>
              <a:gd name="connsiteY2" fmla="*/ 1390811 h 1429231"/>
              <a:gd name="connsiteX3" fmla="*/ 1552175 w 2320578"/>
              <a:gd name="connsiteY3" fmla="*/ 1390811 h 1429231"/>
              <a:gd name="connsiteX4" fmla="*/ 1467651 w 2320578"/>
              <a:gd name="connsiteY4" fmla="*/ 1283234 h 1429231"/>
              <a:gd name="connsiteX5" fmla="*/ 1383126 w 2320578"/>
              <a:gd name="connsiteY5" fmla="*/ 1229446 h 1429231"/>
              <a:gd name="connsiteX6" fmla="*/ 1252498 w 2320578"/>
              <a:gd name="connsiteY6" fmla="*/ 1091133 h 1429231"/>
              <a:gd name="connsiteX7" fmla="*/ 1160289 w 2320578"/>
              <a:gd name="connsiteY7" fmla="*/ 1060397 h 1429231"/>
              <a:gd name="connsiteX8" fmla="*/ 1014293 w 2320578"/>
              <a:gd name="connsiteY8" fmla="*/ 1045029 h 1429231"/>
              <a:gd name="connsiteX9" fmla="*/ 998925 w 2320578"/>
              <a:gd name="connsiteY9" fmla="*/ 983557 h 1429231"/>
              <a:gd name="connsiteX10" fmla="*/ 929768 w 2320578"/>
              <a:gd name="connsiteY10" fmla="*/ 883664 h 1429231"/>
              <a:gd name="connsiteX11" fmla="*/ 822192 w 2320578"/>
              <a:gd name="connsiteY11" fmla="*/ 868296 h 1429231"/>
              <a:gd name="connsiteX12" fmla="*/ 714615 w 2320578"/>
              <a:gd name="connsiteY12" fmla="*/ 783772 h 1429231"/>
              <a:gd name="connsiteX13" fmla="*/ 560935 w 2320578"/>
              <a:gd name="connsiteY13" fmla="*/ 729984 h 1429231"/>
              <a:gd name="connsiteX14" fmla="*/ 537883 w 2320578"/>
              <a:gd name="connsiteY14" fmla="*/ 668511 h 1429231"/>
              <a:gd name="connsiteX15" fmla="*/ 514831 w 2320578"/>
              <a:gd name="connsiteY15" fmla="*/ 522515 h 1429231"/>
              <a:gd name="connsiteX16" fmla="*/ 461042 w 2320578"/>
              <a:gd name="connsiteY16" fmla="*/ 453358 h 1429231"/>
              <a:gd name="connsiteX17" fmla="*/ 307362 w 2320578"/>
              <a:gd name="connsiteY17" fmla="*/ 384202 h 1429231"/>
              <a:gd name="connsiteX18" fmla="*/ 161365 w 2320578"/>
              <a:gd name="connsiteY18" fmla="*/ 261258 h 1429231"/>
              <a:gd name="connsiteX19" fmla="*/ 61473 w 2320578"/>
              <a:gd name="connsiteY19" fmla="*/ 92209 h 1429231"/>
              <a:gd name="connsiteX20" fmla="*/ 0 w 2320578"/>
              <a:gd name="connsiteY20" fmla="*/ 0 h 1429231"/>
              <a:gd name="connsiteX0" fmla="*/ 3027509 w 3027509"/>
              <a:gd name="connsiteY0" fmla="*/ 2128478 h 2128478"/>
              <a:gd name="connsiteX1" fmla="*/ 2489627 w 3027509"/>
              <a:gd name="connsiteY1" fmla="*/ 2128478 h 2128478"/>
              <a:gd name="connsiteX2" fmla="*/ 2489627 w 3027509"/>
              <a:gd name="connsiteY2" fmla="*/ 2090058 h 2128478"/>
              <a:gd name="connsiteX3" fmla="*/ 2259106 w 3027509"/>
              <a:gd name="connsiteY3" fmla="*/ 2090058 h 2128478"/>
              <a:gd name="connsiteX4" fmla="*/ 2174582 w 3027509"/>
              <a:gd name="connsiteY4" fmla="*/ 1982481 h 2128478"/>
              <a:gd name="connsiteX5" fmla="*/ 2090057 w 3027509"/>
              <a:gd name="connsiteY5" fmla="*/ 1928693 h 2128478"/>
              <a:gd name="connsiteX6" fmla="*/ 1959429 w 3027509"/>
              <a:gd name="connsiteY6" fmla="*/ 1790380 h 2128478"/>
              <a:gd name="connsiteX7" fmla="*/ 1867220 w 3027509"/>
              <a:gd name="connsiteY7" fmla="*/ 1759644 h 2128478"/>
              <a:gd name="connsiteX8" fmla="*/ 1721224 w 3027509"/>
              <a:gd name="connsiteY8" fmla="*/ 1744276 h 2128478"/>
              <a:gd name="connsiteX9" fmla="*/ 1705856 w 3027509"/>
              <a:gd name="connsiteY9" fmla="*/ 1682804 h 2128478"/>
              <a:gd name="connsiteX10" fmla="*/ 1636699 w 3027509"/>
              <a:gd name="connsiteY10" fmla="*/ 1582911 h 2128478"/>
              <a:gd name="connsiteX11" fmla="*/ 1529123 w 3027509"/>
              <a:gd name="connsiteY11" fmla="*/ 1567543 h 2128478"/>
              <a:gd name="connsiteX12" fmla="*/ 1421546 w 3027509"/>
              <a:gd name="connsiteY12" fmla="*/ 1483019 h 2128478"/>
              <a:gd name="connsiteX13" fmla="*/ 1267866 w 3027509"/>
              <a:gd name="connsiteY13" fmla="*/ 1429231 h 2128478"/>
              <a:gd name="connsiteX14" fmla="*/ 1244814 w 3027509"/>
              <a:gd name="connsiteY14" fmla="*/ 1367758 h 2128478"/>
              <a:gd name="connsiteX15" fmla="*/ 1221762 w 3027509"/>
              <a:gd name="connsiteY15" fmla="*/ 1221762 h 2128478"/>
              <a:gd name="connsiteX16" fmla="*/ 1167973 w 3027509"/>
              <a:gd name="connsiteY16" fmla="*/ 1152605 h 2128478"/>
              <a:gd name="connsiteX17" fmla="*/ 1014293 w 3027509"/>
              <a:gd name="connsiteY17" fmla="*/ 1083449 h 2128478"/>
              <a:gd name="connsiteX18" fmla="*/ 868296 w 3027509"/>
              <a:gd name="connsiteY18" fmla="*/ 960505 h 2128478"/>
              <a:gd name="connsiteX19" fmla="*/ 768404 w 3027509"/>
              <a:gd name="connsiteY19" fmla="*/ 791456 h 2128478"/>
              <a:gd name="connsiteX20" fmla="*/ 0 w 3027509"/>
              <a:gd name="connsiteY20" fmla="*/ 0 h 2128478"/>
              <a:gd name="connsiteX0" fmla="*/ 3027509 w 3027509"/>
              <a:gd name="connsiteY0" fmla="*/ 2128478 h 2128478"/>
              <a:gd name="connsiteX1" fmla="*/ 2489627 w 3027509"/>
              <a:gd name="connsiteY1" fmla="*/ 2128478 h 2128478"/>
              <a:gd name="connsiteX2" fmla="*/ 2489627 w 3027509"/>
              <a:gd name="connsiteY2" fmla="*/ 2090058 h 2128478"/>
              <a:gd name="connsiteX3" fmla="*/ 2259106 w 3027509"/>
              <a:gd name="connsiteY3" fmla="*/ 2090058 h 2128478"/>
              <a:gd name="connsiteX4" fmla="*/ 2174582 w 3027509"/>
              <a:gd name="connsiteY4" fmla="*/ 1982481 h 2128478"/>
              <a:gd name="connsiteX5" fmla="*/ 2090057 w 3027509"/>
              <a:gd name="connsiteY5" fmla="*/ 1928693 h 2128478"/>
              <a:gd name="connsiteX6" fmla="*/ 1959429 w 3027509"/>
              <a:gd name="connsiteY6" fmla="*/ 1790380 h 2128478"/>
              <a:gd name="connsiteX7" fmla="*/ 1867220 w 3027509"/>
              <a:gd name="connsiteY7" fmla="*/ 1759644 h 2128478"/>
              <a:gd name="connsiteX8" fmla="*/ 1721224 w 3027509"/>
              <a:gd name="connsiteY8" fmla="*/ 1744276 h 2128478"/>
              <a:gd name="connsiteX9" fmla="*/ 1705856 w 3027509"/>
              <a:gd name="connsiteY9" fmla="*/ 1682804 h 2128478"/>
              <a:gd name="connsiteX10" fmla="*/ 1636699 w 3027509"/>
              <a:gd name="connsiteY10" fmla="*/ 1582911 h 2128478"/>
              <a:gd name="connsiteX11" fmla="*/ 1529123 w 3027509"/>
              <a:gd name="connsiteY11" fmla="*/ 1567543 h 2128478"/>
              <a:gd name="connsiteX12" fmla="*/ 1421546 w 3027509"/>
              <a:gd name="connsiteY12" fmla="*/ 1483019 h 2128478"/>
              <a:gd name="connsiteX13" fmla="*/ 1267866 w 3027509"/>
              <a:gd name="connsiteY13" fmla="*/ 1429231 h 2128478"/>
              <a:gd name="connsiteX14" fmla="*/ 1244814 w 3027509"/>
              <a:gd name="connsiteY14" fmla="*/ 1367758 h 2128478"/>
              <a:gd name="connsiteX15" fmla="*/ 1221762 w 3027509"/>
              <a:gd name="connsiteY15" fmla="*/ 1221762 h 2128478"/>
              <a:gd name="connsiteX16" fmla="*/ 1167973 w 3027509"/>
              <a:gd name="connsiteY16" fmla="*/ 1152605 h 2128478"/>
              <a:gd name="connsiteX17" fmla="*/ 1014293 w 3027509"/>
              <a:gd name="connsiteY17" fmla="*/ 1083449 h 2128478"/>
              <a:gd name="connsiteX18" fmla="*/ 868296 w 3027509"/>
              <a:gd name="connsiteY18" fmla="*/ 960505 h 2128478"/>
              <a:gd name="connsiteX19" fmla="*/ 384202 w 3027509"/>
              <a:gd name="connsiteY19" fmla="*/ 276626 h 2128478"/>
              <a:gd name="connsiteX20" fmla="*/ 0 w 3027509"/>
              <a:gd name="connsiteY20" fmla="*/ 0 h 2128478"/>
              <a:gd name="connsiteX0" fmla="*/ 3027509 w 3027509"/>
              <a:gd name="connsiteY0" fmla="*/ 2128478 h 2128478"/>
              <a:gd name="connsiteX1" fmla="*/ 2489627 w 3027509"/>
              <a:gd name="connsiteY1" fmla="*/ 2128478 h 2128478"/>
              <a:gd name="connsiteX2" fmla="*/ 2489627 w 3027509"/>
              <a:gd name="connsiteY2" fmla="*/ 2090058 h 2128478"/>
              <a:gd name="connsiteX3" fmla="*/ 2259106 w 3027509"/>
              <a:gd name="connsiteY3" fmla="*/ 2090058 h 2128478"/>
              <a:gd name="connsiteX4" fmla="*/ 2174582 w 3027509"/>
              <a:gd name="connsiteY4" fmla="*/ 1982481 h 2128478"/>
              <a:gd name="connsiteX5" fmla="*/ 2090057 w 3027509"/>
              <a:gd name="connsiteY5" fmla="*/ 1928693 h 2128478"/>
              <a:gd name="connsiteX6" fmla="*/ 1959429 w 3027509"/>
              <a:gd name="connsiteY6" fmla="*/ 1790380 h 2128478"/>
              <a:gd name="connsiteX7" fmla="*/ 1867220 w 3027509"/>
              <a:gd name="connsiteY7" fmla="*/ 1759644 h 2128478"/>
              <a:gd name="connsiteX8" fmla="*/ 1721224 w 3027509"/>
              <a:gd name="connsiteY8" fmla="*/ 1744276 h 2128478"/>
              <a:gd name="connsiteX9" fmla="*/ 1705856 w 3027509"/>
              <a:gd name="connsiteY9" fmla="*/ 1682804 h 2128478"/>
              <a:gd name="connsiteX10" fmla="*/ 1636699 w 3027509"/>
              <a:gd name="connsiteY10" fmla="*/ 1582911 h 2128478"/>
              <a:gd name="connsiteX11" fmla="*/ 1529123 w 3027509"/>
              <a:gd name="connsiteY11" fmla="*/ 1567543 h 2128478"/>
              <a:gd name="connsiteX12" fmla="*/ 1421546 w 3027509"/>
              <a:gd name="connsiteY12" fmla="*/ 1483019 h 2128478"/>
              <a:gd name="connsiteX13" fmla="*/ 1267866 w 3027509"/>
              <a:gd name="connsiteY13" fmla="*/ 1429231 h 2128478"/>
              <a:gd name="connsiteX14" fmla="*/ 1244814 w 3027509"/>
              <a:gd name="connsiteY14" fmla="*/ 1367758 h 2128478"/>
              <a:gd name="connsiteX15" fmla="*/ 1221762 w 3027509"/>
              <a:gd name="connsiteY15" fmla="*/ 1221762 h 2128478"/>
              <a:gd name="connsiteX16" fmla="*/ 1167973 w 3027509"/>
              <a:gd name="connsiteY16" fmla="*/ 1152605 h 2128478"/>
              <a:gd name="connsiteX17" fmla="*/ 1014293 w 3027509"/>
              <a:gd name="connsiteY17" fmla="*/ 1083449 h 2128478"/>
              <a:gd name="connsiteX18" fmla="*/ 868296 w 3027509"/>
              <a:gd name="connsiteY18" fmla="*/ 960505 h 2128478"/>
              <a:gd name="connsiteX19" fmla="*/ 630092 w 3027509"/>
              <a:gd name="connsiteY19" fmla="*/ 630091 h 2128478"/>
              <a:gd name="connsiteX20" fmla="*/ 384202 w 3027509"/>
              <a:gd name="connsiteY20" fmla="*/ 276626 h 2128478"/>
              <a:gd name="connsiteX21" fmla="*/ 0 w 3027509"/>
              <a:gd name="connsiteY21" fmla="*/ 0 h 2128478"/>
              <a:gd name="connsiteX0" fmla="*/ 3027509 w 3027509"/>
              <a:gd name="connsiteY0" fmla="*/ 2128478 h 2128478"/>
              <a:gd name="connsiteX1" fmla="*/ 2489627 w 3027509"/>
              <a:gd name="connsiteY1" fmla="*/ 2128478 h 2128478"/>
              <a:gd name="connsiteX2" fmla="*/ 2489627 w 3027509"/>
              <a:gd name="connsiteY2" fmla="*/ 2090058 h 2128478"/>
              <a:gd name="connsiteX3" fmla="*/ 2259106 w 3027509"/>
              <a:gd name="connsiteY3" fmla="*/ 2090058 h 2128478"/>
              <a:gd name="connsiteX4" fmla="*/ 2174582 w 3027509"/>
              <a:gd name="connsiteY4" fmla="*/ 1982481 h 2128478"/>
              <a:gd name="connsiteX5" fmla="*/ 2090057 w 3027509"/>
              <a:gd name="connsiteY5" fmla="*/ 1928693 h 2128478"/>
              <a:gd name="connsiteX6" fmla="*/ 1959429 w 3027509"/>
              <a:gd name="connsiteY6" fmla="*/ 1790380 h 2128478"/>
              <a:gd name="connsiteX7" fmla="*/ 1867220 w 3027509"/>
              <a:gd name="connsiteY7" fmla="*/ 1759644 h 2128478"/>
              <a:gd name="connsiteX8" fmla="*/ 1721224 w 3027509"/>
              <a:gd name="connsiteY8" fmla="*/ 1744276 h 2128478"/>
              <a:gd name="connsiteX9" fmla="*/ 1705856 w 3027509"/>
              <a:gd name="connsiteY9" fmla="*/ 1682804 h 2128478"/>
              <a:gd name="connsiteX10" fmla="*/ 1636699 w 3027509"/>
              <a:gd name="connsiteY10" fmla="*/ 1582911 h 2128478"/>
              <a:gd name="connsiteX11" fmla="*/ 1529123 w 3027509"/>
              <a:gd name="connsiteY11" fmla="*/ 1567543 h 2128478"/>
              <a:gd name="connsiteX12" fmla="*/ 1421546 w 3027509"/>
              <a:gd name="connsiteY12" fmla="*/ 1483019 h 2128478"/>
              <a:gd name="connsiteX13" fmla="*/ 1267866 w 3027509"/>
              <a:gd name="connsiteY13" fmla="*/ 1429231 h 2128478"/>
              <a:gd name="connsiteX14" fmla="*/ 1244814 w 3027509"/>
              <a:gd name="connsiteY14" fmla="*/ 1367758 h 2128478"/>
              <a:gd name="connsiteX15" fmla="*/ 1221762 w 3027509"/>
              <a:gd name="connsiteY15" fmla="*/ 1221762 h 2128478"/>
              <a:gd name="connsiteX16" fmla="*/ 1167973 w 3027509"/>
              <a:gd name="connsiteY16" fmla="*/ 1152605 h 2128478"/>
              <a:gd name="connsiteX17" fmla="*/ 1014293 w 3027509"/>
              <a:gd name="connsiteY17" fmla="*/ 1083449 h 2128478"/>
              <a:gd name="connsiteX18" fmla="*/ 868296 w 3027509"/>
              <a:gd name="connsiteY18" fmla="*/ 960505 h 2128478"/>
              <a:gd name="connsiteX19" fmla="*/ 668512 w 3027509"/>
              <a:gd name="connsiteY19" fmla="*/ 614723 h 2128478"/>
              <a:gd name="connsiteX20" fmla="*/ 384202 w 3027509"/>
              <a:gd name="connsiteY20" fmla="*/ 276626 h 2128478"/>
              <a:gd name="connsiteX21" fmla="*/ 0 w 3027509"/>
              <a:gd name="connsiteY21" fmla="*/ 0 h 2128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27509" h="2128478">
                <a:moveTo>
                  <a:pt x="3027509" y="2128478"/>
                </a:moveTo>
                <a:lnTo>
                  <a:pt x="2489627" y="2128478"/>
                </a:lnTo>
                <a:lnTo>
                  <a:pt x="2489627" y="2090058"/>
                </a:lnTo>
                <a:lnTo>
                  <a:pt x="2259106" y="2090058"/>
                </a:lnTo>
                <a:lnTo>
                  <a:pt x="2174582" y="1982481"/>
                </a:lnTo>
                <a:lnTo>
                  <a:pt x="2090057" y="1928693"/>
                </a:lnTo>
                <a:lnTo>
                  <a:pt x="1959429" y="1790380"/>
                </a:lnTo>
                <a:lnTo>
                  <a:pt x="1867220" y="1759644"/>
                </a:lnTo>
                <a:lnTo>
                  <a:pt x="1721224" y="1744276"/>
                </a:lnTo>
                <a:lnTo>
                  <a:pt x="1705856" y="1682804"/>
                </a:lnTo>
                <a:lnTo>
                  <a:pt x="1636699" y="1582911"/>
                </a:lnTo>
                <a:lnTo>
                  <a:pt x="1529123" y="1567543"/>
                </a:lnTo>
                <a:lnTo>
                  <a:pt x="1421546" y="1483019"/>
                </a:lnTo>
                <a:lnTo>
                  <a:pt x="1267866" y="1429231"/>
                </a:lnTo>
                <a:lnTo>
                  <a:pt x="1244814" y="1367758"/>
                </a:lnTo>
                <a:lnTo>
                  <a:pt x="1221762" y="1221762"/>
                </a:lnTo>
                <a:lnTo>
                  <a:pt x="1167973" y="1152605"/>
                </a:lnTo>
                <a:lnTo>
                  <a:pt x="1014293" y="1083449"/>
                </a:lnTo>
                <a:lnTo>
                  <a:pt x="868296" y="960505"/>
                </a:lnTo>
                <a:lnTo>
                  <a:pt x="668512" y="614723"/>
                </a:lnTo>
                <a:lnTo>
                  <a:pt x="384202" y="2766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 Box 4"/>
          <p:cNvSpPr txBox="1">
            <a:spLocks noChangeArrowheads="1"/>
          </p:cNvSpPr>
          <p:nvPr/>
        </p:nvSpPr>
        <p:spPr bwMode="auto">
          <a:xfrm>
            <a:off x="479247" y="5915661"/>
            <a:ext cx="748053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Le cut-</a:t>
            </a:r>
            <a:r>
              <a:rPr kumimoji="0" lang="da-DK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off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</a:t>
            </a:r>
            <a:r>
              <a:rPr kumimoji="0" lang="da-DK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était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en </a:t>
            </a:r>
            <a:r>
              <a:rPr kumimoji="0" lang="da-DK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juin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2021, la </a:t>
            </a:r>
            <a:r>
              <a:rPr kumimoji="0" lang="da-DK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durée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</a:t>
            </a:r>
            <a:r>
              <a:rPr kumimoji="0" lang="da-DK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médiane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du </a:t>
            </a:r>
            <a:r>
              <a:rPr kumimoji="0" lang="da-DK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suivi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</a:t>
            </a:r>
            <a:r>
              <a:rPr kumimoji="0" lang="da-DK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était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de 36,2 </a:t>
            </a:r>
            <a:r>
              <a:rPr kumimoji="0" lang="da-DK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.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6548543" y="1294316"/>
            <a:ext cx="1651078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 globale</a:t>
            </a:r>
          </a:p>
        </p:txBody>
      </p:sp>
    </p:spTree>
    <p:extLst>
      <p:ext uri="{BB962C8B-B14F-4D97-AF65-F5344CB8AC3E}">
        <p14:creationId xmlns:p14="http://schemas.microsoft.com/office/powerpoint/2010/main" val="2102764010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au 13"/>
          <p:cNvGraphicFramePr>
            <a:graphicFrameLocks noGrp="1"/>
          </p:cNvGraphicFramePr>
          <p:nvPr/>
        </p:nvGraphicFramePr>
        <p:xfrm>
          <a:off x="480988" y="1828801"/>
          <a:ext cx="7628692" cy="18508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215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339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489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24263">
                  <a:extLst>
                    <a:ext uri="{9D8B030D-6E8A-4147-A177-3AD203B41FA5}">
                      <a16:colId xmlns:a16="http://schemas.microsoft.com/office/drawing/2014/main" val="362705973"/>
                    </a:ext>
                  </a:extLst>
                </a:gridCol>
              </a:tblGrid>
              <a:tr h="370162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3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 première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Chirurgie première</a:t>
                      </a:r>
                      <a:r>
                        <a:rPr lang="da-DK" sz="1300" b="0" kern="1200" baseline="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i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162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Taux de réponse objective,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53,1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0,146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162">
                <a:tc>
                  <a:txBody>
                    <a:bodyPr/>
                    <a:lstStyle/>
                    <a:p>
                      <a:r>
                        <a:rPr lang="da-DK" sz="1400" baseline="0" dirty="0">
                          <a:solidFill>
                            <a:schemeClr val="tx1"/>
                          </a:solidFill>
                        </a:rPr>
                        <a:t>Taux de contrôle de la maladie,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84,4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0,037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162">
                <a:tc gridSpan="4">
                  <a:txBody>
                    <a:bodyPr/>
                    <a:lstStyle/>
                    <a:p>
                      <a:r>
                        <a:rPr lang="da-DK" sz="1400" b="1" dirty="0">
                          <a:solidFill>
                            <a:schemeClr val="tx1"/>
                          </a:solidFill>
                        </a:rPr>
                        <a:t>Chirurgie des</a:t>
                      </a:r>
                      <a:r>
                        <a:rPr lang="da-DK" sz="1400" b="1" baseline="0" dirty="0">
                          <a:solidFill>
                            <a:schemeClr val="tx1"/>
                          </a:solidFill>
                        </a:rPr>
                        <a:t> métastases hépatiques</a:t>
                      </a:r>
                      <a:endParaRPr lang="en-US" sz="1400" b="1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162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Taux de résection R0,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21,9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18,1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0,402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Chimiothérapie première avant chirurgie de la tumeur primaire de CCRm limités au foie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Xu et al., ASCO GI</a:t>
            </a:r>
            <a:r>
              <a:rPr lang="fr-FR" baseline="30000" dirty="0"/>
              <a:t>®</a:t>
            </a:r>
            <a:r>
              <a:rPr lang="fr-FR" dirty="0"/>
              <a:t> 2023, Abs #132</a:t>
            </a:r>
          </a:p>
        </p:txBody>
      </p:sp>
      <p:sp>
        <p:nvSpPr>
          <p:cNvPr id="16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Taux de réponse et taux de résection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309756" y="1877043"/>
            <a:ext cx="350249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Pas de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morbi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-mortalité supplémentaire dans le bras chimiothérapie sauf le 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nombre </a:t>
            </a:r>
            <a:b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jours d’hospitalisation post résection de la tumeur </a:t>
            </a: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primaire </a:t>
            </a:r>
            <a:b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 vs 7,8 jours; </a:t>
            </a:r>
            <a:r>
              <a:rPr kumimoji="0" lang="fr-FR" sz="1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=0,004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</a:t>
            </a:r>
          </a:p>
        </p:txBody>
      </p:sp>
      <p:grpSp>
        <p:nvGrpSpPr>
          <p:cNvPr id="18" name="Groupe 17"/>
          <p:cNvGrpSpPr/>
          <p:nvPr/>
        </p:nvGrpSpPr>
        <p:grpSpPr>
          <a:xfrm>
            <a:off x="780749" y="4543240"/>
            <a:ext cx="10476862" cy="1180907"/>
            <a:chOff x="1841989" y="5539830"/>
            <a:chExt cx="6796781" cy="479902"/>
          </a:xfrm>
        </p:grpSpPr>
        <p:sp>
          <p:nvSpPr>
            <p:cNvPr id="19" name="ZoneTexte 18"/>
            <p:cNvSpPr txBox="1"/>
            <p:nvPr/>
          </p:nvSpPr>
          <p:spPr>
            <a:xfrm>
              <a:off x="1913030" y="5539830"/>
              <a:ext cx="6725740" cy="479902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180000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sng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Etude positive sur son </a:t>
              </a:r>
              <a:r>
                <a:rPr kumimoji="0" lang="en-US" sz="2000" b="1" i="0" u="sng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critère</a:t>
              </a:r>
              <a:r>
                <a:rPr kumimoji="0" lang="en-US" sz="2000" b="1" i="0" u="sng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principal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chimiothérapie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première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augmente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la SSP des patients avec un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CCRm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limité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au foie par rapport à la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prise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en charge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chirurgicale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première de la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tumeur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primitive</a:t>
              </a:r>
            </a:p>
          </p:txBody>
        </p:sp>
        <p:sp>
          <p:nvSpPr>
            <p:cNvPr id="20" name="Chevron 19"/>
            <p:cNvSpPr/>
            <p:nvPr/>
          </p:nvSpPr>
          <p:spPr>
            <a:xfrm>
              <a:off x="1841989" y="5598999"/>
              <a:ext cx="131324" cy="102736"/>
            </a:xfrm>
            <a:prstGeom prst="chevron">
              <a:avLst>
                <a:gd name="adj" fmla="val 57869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2" name="Espace réservé du texte 1"/>
          <p:cNvSpPr>
            <a:spLocks noGrp="1"/>
          </p:cNvSpPr>
          <p:nvPr>
            <p:ph type="body" sz="quarter" idx="16"/>
          </p:nvPr>
        </p:nvSpPr>
        <p:spPr>
          <a:xfrm>
            <a:off x="391046" y="3977741"/>
            <a:ext cx="10332000" cy="582613"/>
          </a:xfrm>
        </p:spPr>
        <p:txBody>
          <a:bodyPr/>
          <a:lstStyle/>
          <a:p>
            <a:r>
              <a:rPr lang="fr-FR"/>
              <a:t>Conclusion</a:t>
            </a:r>
          </a:p>
        </p:txBody>
      </p:sp>
    </p:spTree>
    <p:extLst>
      <p:ext uri="{BB962C8B-B14F-4D97-AF65-F5344CB8AC3E}">
        <p14:creationId xmlns:p14="http://schemas.microsoft.com/office/powerpoint/2010/main" val="1996487061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58239" y="636059"/>
            <a:ext cx="9779000" cy="866775"/>
          </a:xfrm>
          <a:prstGeom prst="rect">
            <a:avLst/>
          </a:prstGeom>
        </p:spPr>
        <p:txBody>
          <a:bodyPr/>
          <a:lstStyle/>
          <a:p>
            <a:r>
              <a:rPr lang="en-US" sz="4000" dirty="0" err="1"/>
              <a:t>Trifluridine</a:t>
            </a:r>
            <a:r>
              <a:rPr lang="en-US" sz="4000" dirty="0"/>
              <a:t>/</a:t>
            </a:r>
            <a:r>
              <a:rPr lang="en-US" sz="4000" dirty="0" err="1"/>
              <a:t>tipiracil</a:t>
            </a:r>
            <a:r>
              <a:rPr lang="en-US" sz="4000" dirty="0"/>
              <a:t> </a:t>
            </a:r>
            <a:r>
              <a:rPr lang="en-US" sz="3600" dirty="0"/>
              <a:t>(FTD/TPI) </a:t>
            </a:r>
            <a:r>
              <a:rPr lang="en-US" sz="4000" dirty="0"/>
              <a:t>+ bevacizumab </a:t>
            </a:r>
            <a:r>
              <a:rPr lang="en-US" sz="3600" dirty="0"/>
              <a:t>(Bev) en L3 des </a:t>
            </a:r>
            <a:r>
              <a:rPr lang="en-US" sz="3600" dirty="0" err="1"/>
              <a:t>CCRm</a:t>
            </a:r>
            <a:r>
              <a:rPr lang="en-US" sz="3600" dirty="0"/>
              <a:t> </a:t>
            </a:r>
            <a:r>
              <a:rPr lang="en-US" sz="4000" dirty="0"/>
              <a:t>: </a:t>
            </a:r>
            <a:br>
              <a:rPr lang="en-US" sz="4000" dirty="0"/>
            </a:br>
            <a:r>
              <a:rPr lang="en-US" sz="4000" b="1" dirty="0"/>
              <a:t>Phase III </a:t>
            </a:r>
            <a:r>
              <a:rPr lang="en-US" sz="4000" b="1" dirty="0" err="1"/>
              <a:t>Randomisée</a:t>
            </a:r>
            <a:r>
              <a:rPr lang="en-US" sz="4000" b="1" dirty="0"/>
              <a:t> SUNLIGHT</a:t>
            </a:r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884420"/>
            <a:ext cx="1628078" cy="31503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J.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Tabernero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#4</a:t>
            </a:r>
          </a:p>
        </p:txBody>
      </p:sp>
    </p:spTree>
    <p:extLst>
      <p:ext uri="{BB962C8B-B14F-4D97-AF65-F5344CB8AC3E}">
        <p14:creationId xmlns:p14="http://schemas.microsoft.com/office/powerpoint/2010/main" val="19787177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CCRm Phase III R : FTD/TPI +/- Bev en L3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Tabernero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924910" y="1249363"/>
            <a:ext cx="10915172" cy="579437"/>
          </a:xfrm>
        </p:spPr>
        <p:txBody>
          <a:bodyPr/>
          <a:lstStyle/>
          <a:p>
            <a:r>
              <a:rPr lang="fr-FR" sz="1800" dirty="0"/>
              <a:t>FTD/TPI + </a:t>
            </a:r>
            <a:r>
              <a:rPr lang="fr-FR" sz="1800" dirty="0" err="1"/>
              <a:t>Bev</a:t>
            </a:r>
            <a:r>
              <a:rPr lang="fr-FR" sz="1800" dirty="0"/>
              <a:t> a démontré une efficacité prometteuse dans un essai randomisé de phase 2</a:t>
            </a:r>
          </a:p>
          <a:p>
            <a:pPr marL="0" indent="0" algn="r">
              <a:buNone/>
            </a:pPr>
            <a:r>
              <a:rPr lang="fr-FR" sz="1400" i="1" dirty="0" err="1"/>
              <a:t>Kuboki</a:t>
            </a:r>
            <a:r>
              <a:rPr lang="fr-FR" sz="1400" i="1" dirty="0"/>
              <a:t> et al, Lancet Oncol,2017;Pfeiffer et al, Lancet </a:t>
            </a:r>
            <a:r>
              <a:rPr lang="fr-FR" sz="1400" i="1" dirty="0" err="1"/>
              <a:t>Oncol</a:t>
            </a:r>
            <a:r>
              <a:rPr lang="fr-FR" sz="1400" i="1" dirty="0"/>
              <a:t>, 2020  </a:t>
            </a:r>
            <a:r>
              <a:rPr lang="fr-FR" sz="1600" dirty="0"/>
              <a:t> </a:t>
            </a:r>
          </a:p>
          <a:p>
            <a:endParaRPr lang="fr-FR" sz="1600" dirty="0"/>
          </a:p>
          <a:p>
            <a:endParaRPr lang="fr-FR" sz="1600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Contexte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54F15A4-8124-13E5-664B-BF7F3D718B5B}"/>
              </a:ext>
            </a:extLst>
          </p:cNvPr>
          <p:cNvSpPr txBox="1"/>
          <p:nvPr/>
        </p:nvSpPr>
        <p:spPr>
          <a:xfrm>
            <a:off x="4463738" y="4533014"/>
            <a:ext cx="2067691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Critères principaux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Critères secondaires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14814B8C-6E4D-A0DC-A62D-1B869F81135A}"/>
              </a:ext>
            </a:extLst>
          </p:cNvPr>
          <p:cNvSpPr txBox="1"/>
          <p:nvPr/>
        </p:nvSpPr>
        <p:spPr>
          <a:xfrm>
            <a:off x="6424306" y="4533014"/>
            <a:ext cx="2293634" cy="13696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SG dans l'ensemble des analyses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PFS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DCR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ORR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Profile de tolérance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QoL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FA557BF4-00C2-5033-6BEC-091BFC933ACE}"/>
              </a:ext>
            </a:extLst>
          </p:cNvPr>
          <p:cNvSpPr txBox="1"/>
          <p:nvPr/>
        </p:nvSpPr>
        <p:spPr>
          <a:xfrm>
            <a:off x="8808699" y="4533014"/>
            <a:ext cx="2977369" cy="106952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Considérations statistiques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339FD5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Taille de l'échantillon : 490 </a:t>
            </a: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(245 par bras)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339FD5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SG attendue HR : 0.70 </a:t>
            </a: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(30% réduction </a:t>
            </a:r>
            <a:b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du risque de décès)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avec 90% de puissance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339FD5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Pas d'analyse intermédiaire prévue</a:t>
            </a:r>
          </a:p>
        </p:txBody>
      </p:sp>
      <p:sp>
        <p:nvSpPr>
          <p:cNvPr id="22" name="Parenthèse ouvrante 21">
            <a:extLst>
              <a:ext uri="{FF2B5EF4-FFF2-40B4-BE49-F238E27FC236}">
                <a16:creationId xmlns:a16="http://schemas.microsoft.com/office/drawing/2014/main" id="{27F2A11F-B5E0-AA32-B152-7473D38FE630}"/>
              </a:ext>
            </a:extLst>
          </p:cNvPr>
          <p:cNvSpPr/>
          <p:nvPr/>
        </p:nvSpPr>
        <p:spPr>
          <a:xfrm>
            <a:off x="4375505" y="2697121"/>
            <a:ext cx="437655" cy="1221736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9F111709-D68C-2B70-08E6-390710AEBEA6}"/>
              </a:ext>
            </a:extLst>
          </p:cNvPr>
          <p:cNvSpPr/>
          <p:nvPr/>
        </p:nvSpPr>
        <p:spPr>
          <a:xfrm>
            <a:off x="579804" y="2320993"/>
            <a:ext cx="3388241" cy="182897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Patients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CCRm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confirmé histologiquement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 traitements antérieurs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Progression de la maladie ou intolérance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Statut RAS connu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ECOG PS 0-1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Freeform 41">
            <a:extLst>
              <a:ext uri="{FF2B5EF4-FFF2-40B4-BE49-F238E27FC236}">
                <a16:creationId xmlns:a16="http://schemas.microsoft.com/office/drawing/2014/main" id="{A0F19CF6-689E-78B2-F1BF-758FE3D008F4}"/>
              </a:ext>
            </a:extLst>
          </p:cNvPr>
          <p:cNvSpPr/>
          <p:nvPr/>
        </p:nvSpPr>
        <p:spPr>
          <a:xfrm>
            <a:off x="4863402" y="3427321"/>
            <a:ext cx="3637065" cy="813083"/>
          </a:xfrm>
          <a:prstGeom prst="roundRect">
            <a:avLst>
              <a:gd name="adj" fmla="val 12858"/>
            </a:avLst>
          </a:prstGeom>
          <a:solidFill>
            <a:schemeClr val="accent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FTD/TPI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p.O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35 mg/m</a:t>
            </a:r>
            <a:r>
              <a:rPr kumimoji="0" lang="fr-FR" sz="14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fr-FR" sz="1400" b="1" dirty="0">
                <a:solidFill>
                  <a:srgbClr val="FFFFFF"/>
                </a:solidFill>
                <a:latin typeface="Arial"/>
              </a:rPr>
              <a:t>X 2 /jour</a:t>
            </a:r>
            <a:endParaRPr kumimoji="0" lang="fr-FR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Jours 1-5 et 8-12, tous les 28 jours</a:t>
            </a:r>
          </a:p>
        </p:txBody>
      </p:sp>
      <p:sp>
        <p:nvSpPr>
          <p:cNvPr id="29" name="Freeform 9">
            <a:extLst>
              <a:ext uri="{FF2B5EF4-FFF2-40B4-BE49-F238E27FC236}">
                <a16:creationId xmlns:a16="http://schemas.microsoft.com/office/drawing/2014/main" id="{FD6297E1-0FB8-085B-BC63-CB25BBA245F0}"/>
              </a:ext>
            </a:extLst>
          </p:cNvPr>
          <p:cNvSpPr/>
          <p:nvPr/>
        </p:nvSpPr>
        <p:spPr>
          <a:xfrm>
            <a:off x="8933450" y="2420752"/>
            <a:ext cx="2670663" cy="155701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Suivi toutes les 8 semaines pour la progression radiologique et/ou le statut </a:t>
            </a:r>
            <a:b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 survie</a:t>
            </a:r>
          </a:p>
        </p:txBody>
      </p:sp>
      <p:sp>
        <p:nvSpPr>
          <p:cNvPr id="31" name="Rectangle à coins arrondis 33">
            <a:extLst>
              <a:ext uri="{FF2B5EF4-FFF2-40B4-BE49-F238E27FC236}">
                <a16:creationId xmlns:a16="http://schemas.microsoft.com/office/drawing/2014/main" id="{7656CB14-C653-63D0-7D24-69AE088FB997}"/>
              </a:ext>
            </a:extLst>
          </p:cNvPr>
          <p:cNvSpPr/>
          <p:nvPr/>
        </p:nvSpPr>
        <p:spPr>
          <a:xfrm>
            <a:off x="417243" y="2039816"/>
            <a:ext cx="11409680" cy="384851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2C19113F-5444-65E2-23B3-31F0CAEB1B76}"/>
              </a:ext>
            </a:extLst>
          </p:cNvPr>
          <p:cNvGrpSpPr/>
          <p:nvPr/>
        </p:nvGrpSpPr>
        <p:grpSpPr>
          <a:xfrm>
            <a:off x="8687975" y="2218400"/>
            <a:ext cx="117884" cy="1961714"/>
            <a:chOff x="9203915" y="2219156"/>
            <a:chExt cx="117884" cy="1961714"/>
          </a:xfrm>
        </p:grpSpPr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8D5BD026-FFF1-7E55-7D24-1F84C260B43B}"/>
                </a:ext>
              </a:extLst>
            </p:cNvPr>
            <p:cNvCxnSpPr>
              <a:cxnSpLocks/>
            </p:cNvCxnSpPr>
            <p:nvPr/>
          </p:nvCxnSpPr>
          <p:spPr>
            <a:xfrm>
              <a:off x="9203916" y="2219156"/>
              <a:ext cx="0" cy="1961714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Freeform 55">
              <a:extLst>
                <a:ext uri="{FF2B5EF4-FFF2-40B4-BE49-F238E27FC236}">
                  <a16:creationId xmlns:a16="http://schemas.microsoft.com/office/drawing/2014/main" id="{85160E98-04C9-D1DA-0249-9B329C0234F5}"/>
                </a:ext>
              </a:extLst>
            </p:cNvPr>
            <p:cNvSpPr/>
            <p:nvPr/>
          </p:nvSpPr>
          <p:spPr>
            <a:xfrm rot="5400000">
              <a:off x="9051310" y="3141071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5" name="Freeform 41">
            <a:extLst>
              <a:ext uri="{FF2B5EF4-FFF2-40B4-BE49-F238E27FC236}">
                <a16:creationId xmlns:a16="http://schemas.microsoft.com/office/drawing/2014/main" id="{798FED34-66E2-F82E-6455-65F425BF182E}"/>
              </a:ext>
            </a:extLst>
          </p:cNvPr>
          <p:cNvSpPr/>
          <p:nvPr/>
        </p:nvSpPr>
        <p:spPr>
          <a:xfrm>
            <a:off x="4863402" y="2242210"/>
            <a:ext cx="3637065" cy="990208"/>
          </a:xfrm>
          <a:prstGeom prst="roundRect">
            <a:avLst>
              <a:gd name="adj" fmla="val 10166"/>
            </a:avLst>
          </a:prstGeom>
          <a:solidFill>
            <a:schemeClr val="accent5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FTD/TPI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p.O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35 mg/m</a:t>
            </a:r>
            <a:r>
              <a:rPr kumimoji="0" lang="fr-FR" sz="14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fr-FR" sz="1400" b="1" dirty="0">
                <a:solidFill>
                  <a:srgbClr val="FFFFFF"/>
                </a:solidFill>
                <a:latin typeface="Arial"/>
              </a:rPr>
              <a:t>X 2/jour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Jours 1-5 et 8-12, tous les 28 jours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Bevacizumab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5mg/kg IV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Jours 1 et 15, tous les 28 jours</a:t>
            </a: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0B707355-30EA-249E-0E26-0A6D3B4DC7E9}"/>
              </a:ext>
            </a:extLst>
          </p:cNvPr>
          <p:cNvSpPr txBox="1"/>
          <p:nvPr/>
        </p:nvSpPr>
        <p:spPr>
          <a:xfrm>
            <a:off x="567733" y="1899028"/>
            <a:ext cx="2165420" cy="30777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Etude SUNLIGHT </a:t>
            </a:r>
          </a:p>
        </p:txBody>
      </p:sp>
      <p:sp>
        <p:nvSpPr>
          <p:cNvPr id="47" name="Freeform 5">
            <a:extLst>
              <a:ext uri="{FF2B5EF4-FFF2-40B4-BE49-F238E27FC236}">
                <a16:creationId xmlns:a16="http://schemas.microsoft.com/office/drawing/2014/main" id="{2AEA6B04-21E1-D8E1-5C1E-A54ED33922F1}"/>
              </a:ext>
            </a:extLst>
          </p:cNvPr>
          <p:cNvSpPr/>
          <p:nvPr/>
        </p:nvSpPr>
        <p:spPr>
          <a:xfrm>
            <a:off x="579804" y="4300519"/>
            <a:ext cx="3208425" cy="1296414"/>
          </a:xfrm>
          <a:prstGeom prst="rect">
            <a:avLst/>
          </a:prstGeom>
          <a:noFill/>
          <a:ln w="19050" cap="flat" cmpd="sng" algn="ctr">
            <a:solidFill>
              <a:schemeClr val="tx2"/>
            </a:solidFill>
            <a:prstDash val="sysDot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Facteurs de stratification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Région géographique (Amérique du Nord, Union européenne ou reste du monde).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Temps écoulé depuis le diagnostic de la première métastase (&lt;18 ou &gt;= mois)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Statut RAS (</a:t>
            </a:r>
            <a:r>
              <a:rPr kumimoji="0" lang="fr-FR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wild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-type ou mutant)</a:t>
            </a:r>
          </a:p>
        </p:txBody>
      </p:sp>
      <p:sp>
        <p:nvSpPr>
          <p:cNvPr id="48" name="Forme libre 47">
            <a:extLst>
              <a:ext uri="{FF2B5EF4-FFF2-40B4-BE49-F238E27FC236}">
                <a16:creationId xmlns:a16="http://schemas.microsoft.com/office/drawing/2014/main" id="{1671B48C-0A1C-0172-9367-E2F426EAAB5A}"/>
              </a:ext>
            </a:extLst>
          </p:cNvPr>
          <p:cNvSpPr/>
          <p:nvPr/>
        </p:nvSpPr>
        <p:spPr>
          <a:xfrm>
            <a:off x="3788229" y="3959051"/>
            <a:ext cx="592853" cy="994786"/>
          </a:xfrm>
          <a:custGeom>
            <a:avLst/>
            <a:gdLst>
              <a:gd name="connsiteX0" fmla="*/ 0 w 643095"/>
              <a:gd name="connsiteY0" fmla="*/ 1366575 h 1366575"/>
              <a:gd name="connsiteX1" fmla="*/ 643095 w 643095"/>
              <a:gd name="connsiteY1" fmla="*/ 1366575 h 1366575"/>
              <a:gd name="connsiteX2" fmla="*/ 643095 w 643095"/>
              <a:gd name="connsiteY2" fmla="*/ 0 h 136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3095" h="1366575">
                <a:moveTo>
                  <a:pt x="0" y="1366575"/>
                </a:moveTo>
                <a:lnTo>
                  <a:pt x="643095" y="1366575"/>
                </a:lnTo>
                <a:lnTo>
                  <a:pt x="643095" y="0"/>
                </a:lnTo>
              </a:path>
            </a:pathLst>
          </a:custGeom>
          <a:noFill/>
          <a:ln w="19050">
            <a:solidFill>
              <a:schemeClr val="tx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44ED2D04-C318-8621-D3AF-734A279CC662}"/>
              </a:ext>
            </a:extLst>
          </p:cNvPr>
          <p:cNvGrpSpPr/>
          <p:nvPr/>
        </p:nvGrpSpPr>
        <p:grpSpPr>
          <a:xfrm>
            <a:off x="3697793" y="2572378"/>
            <a:ext cx="542611" cy="1487156"/>
            <a:chOff x="3969099" y="2421653"/>
            <a:chExt cx="1788606" cy="1788606"/>
          </a:xfrm>
        </p:grpSpPr>
        <p:cxnSp>
          <p:nvCxnSpPr>
            <p:cNvPr id="50" name="Connecteur droit 49">
              <a:extLst>
                <a:ext uri="{FF2B5EF4-FFF2-40B4-BE49-F238E27FC236}">
                  <a16:creationId xmlns:a16="http://schemas.microsoft.com/office/drawing/2014/main" id="{FC520595-DBBA-0271-254E-39DC847ADB72}"/>
                </a:ext>
              </a:extLst>
            </p:cNvPr>
            <p:cNvCxnSpPr>
              <a:cxnSpLocks/>
            </p:cNvCxnSpPr>
            <p:nvPr/>
          </p:nvCxnSpPr>
          <p:spPr>
            <a:xfrm>
              <a:off x="3979147" y="2421653"/>
              <a:ext cx="0" cy="1788606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necteur droit 50">
              <a:extLst>
                <a:ext uri="{FF2B5EF4-FFF2-40B4-BE49-F238E27FC236}">
                  <a16:creationId xmlns:a16="http://schemas.microsoft.com/office/drawing/2014/main" id="{3566EBB0-0D94-1522-EDD0-B16E5AA54039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4863402" y="2421653"/>
              <a:ext cx="0" cy="1788606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Ellipse 27">
            <a:extLst>
              <a:ext uri="{FF2B5EF4-FFF2-40B4-BE49-F238E27FC236}">
                <a16:creationId xmlns:a16="http://schemas.microsoft.com/office/drawing/2014/main" id="{B226FC86-73A2-07AD-8D42-251D9526143E}"/>
              </a:ext>
            </a:extLst>
          </p:cNvPr>
          <p:cNvSpPr/>
          <p:nvPr/>
        </p:nvSpPr>
        <p:spPr>
          <a:xfrm>
            <a:off x="4138817" y="3093181"/>
            <a:ext cx="473376" cy="47337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46773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CCRm Phase III R : FTD/TPI +/- Bev en L3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Tabernero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da-DK" dirty="0"/>
              <a:t>Caractéristiques des patients</a:t>
            </a:r>
          </a:p>
        </p:txBody>
      </p:sp>
      <p:graphicFrame>
        <p:nvGraphicFramePr>
          <p:cNvPr id="28" name="Tableau 27">
            <a:extLst>
              <a:ext uri="{FF2B5EF4-FFF2-40B4-BE49-F238E27FC236}">
                <a16:creationId xmlns:a16="http://schemas.microsoft.com/office/drawing/2014/main" id="{6BC72188-E0FA-3A50-B4FF-65AB30F0AA70}"/>
              </a:ext>
            </a:extLst>
          </p:cNvPr>
          <p:cNvGraphicFramePr>
            <a:graphicFrameLocks noGrp="1"/>
          </p:cNvGraphicFramePr>
          <p:nvPr/>
        </p:nvGraphicFramePr>
        <p:xfrm>
          <a:off x="497418" y="1249763"/>
          <a:ext cx="8195574" cy="4888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675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69140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05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Characteristic</a:t>
                      </a:r>
                      <a:endParaRPr lang="fr-FR" sz="105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+ Bevacizumab </a:t>
                      </a:r>
                      <a:b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</a:t>
                      </a:r>
                      <a:b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587">
                <a:tc rowSpan="3"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Age</a:t>
                      </a:r>
                      <a:endParaRPr lang="en-US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000" dirty="0"/>
                        <a:t>Médiane (rang), années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62 (20-84)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 (24-90)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558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dirty="0"/>
                        <a:t>&lt;65 ans, n (%)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146 (59)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129 (&gt;52)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914040"/>
                  </a:ext>
                </a:extLst>
              </a:tr>
              <a:tr h="10558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dirty="0"/>
                        <a:t>&gt;=65 ans, n (%)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100 (41)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117 (48)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2157856"/>
                  </a:ext>
                </a:extLst>
              </a:tr>
              <a:tr h="105587">
                <a:tc>
                  <a:txBody>
                    <a:bodyPr/>
                    <a:lstStyle/>
                    <a:p>
                      <a:r>
                        <a:rPr lang="fr-FR" sz="1050" dirty="0"/>
                        <a:t>Sexe,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000" dirty="0"/>
                        <a:t>Homme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122 (50)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134 (55)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5587">
                <a:tc rowSpan="3">
                  <a:txBody>
                    <a:bodyPr/>
                    <a:lstStyle/>
                    <a:p>
                      <a:r>
                        <a:rPr lang="fr-FR" sz="1050" dirty="0"/>
                        <a:t>Région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000" dirty="0"/>
                        <a:t>Union Européenne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158 (64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157 (64)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558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dirty="0"/>
                        <a:t>Amérique du Nord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9254712"/>
                  </a:ext>
                </a:extLst>
              </a:tr>
              <a:tr h="10558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dirty="0"/>
                        <a:t>Reste de du monde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 (33)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81 (33)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1725816"/>
                  </a:ext>
                </a:extLst>
              </a:tr>
              <a:tr h="105587">
                <a:tc rowSpan="2">
                  <a:txBody>
                    <a:bodyPr/>
                    <a:lstStyle/>
                    <a:p>
                      <a:r>
                        <a:rPr lang="fr-FR" sz="1050" dirty="0"/>
                        <a:t>Localisation de la tumeur primaire,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000" dirty="0"/>
                        <a:t>Droite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62 (25)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77 (31)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558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dirty="0"/>
                        <a:t>Gauche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184 (75)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169 (69)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7453117"/>
                  </a:ext>
                </a:extLst>
              </a:tr>
              <a:tr h="105587">
                <a:tc rowSpan="2">
                  <a:txBody>
                    <a:bodyPr/>
                    <a:lstStyle/>
                    <a:p>
                      <a:r>
                        <a:rPr lang="fr-FR" sz="1050" dirty="0"/>
                        <a:t>Délai entre le diagnostic </a:t>
                      </a:r>
                      <a:br>
                        <a:rPr lang="fr-FR" sz="1050" dirty="0"/>
                      </a:br>
                      <a:r>
                        <a:rPr lang="fr-FR" sz="1050" dirty="0"/>
                        <a:t>de la 1</a:t>
                      </a:r>
                      <a:r>
                        <a:rPr lang="fr-FR" sz="1050" baseline="30000" dirty="0"/>
                        <a:t>ère</a:t>
                      </a:r>
                      <a:r>
                        <a:rPr lang="fr-FR" sz="1050" dirty="0"/>
                        <a:t> métastase </a:t>
                      </a:r>
                      <a:br>
                        <a:rPr lang="fr-FR" sz="1050" dirty="0"/>
                      </a:br>
                      <a:r>
                        <a:rPr lang="fr-FR" sz="1050" dirty="0"/>
                        <a:t>et la </a:t>
                      </a:r>
                      <a:r>
                        <a:rPr lang="fr-FR" sz="1050" dirty="0" err="1"/>
                        <a:t>randomisation,</a:t>
                      </a:r>
                      <a:r>
                        <a:rPr lang="fr-FR" sz="1050" baseline="30000" dirty="0" err="1"/>
                        <a:t>a</a:t>
                      </a:r>
                      <a:r>
                        <a:rPr lang="fr-FR" sz="1050" dirty="0"/>
                        <a:t>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000" dirty="0"/>
                        <a:t>&lt; 18 mois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104 (42)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105 (43)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5644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dirty="0"/>
                        <a:t>≥ 18 mois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142 (58)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141 (57)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9443662"/>
                  </a:ext>
                </a:extLst>
              </a:tr>
              <a:tr h="105587">
                <a:tc rowSpan="2">
                  <a:txBody>
                    <a:bodyPr/>
                    <a:lstStyle/>
                    <a:p>
                      <a:r>
                        <a:rPr lang="fr-FR" sz="1050" dirty="0"/>
                        <a:t>Statut </a:t>
                      </a:r>
                      <a:r>
                        <a:rPr lang="fr-FR" sz="1050" dirty="0" err="1"/>
                        <a:t>RAS,</a:t>
                      </a:r>
                      <a:r>
                        <a:rPr lang="fr-FR" sz="1050" baseline="30000" dirty="0" err="1"/>
                        <a:t>a</a:t>
                      </a:r>
                      <a:r>
                        <a:rPr lang="fr-FR" sz="1050" dirty="0"/>
                        <a:t>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000" dirty="0"/>
                        <a:t>Muté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171 (70)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170 (69)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0558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dirty="0"/>
                        <a:t>Wild-type</a:t>
                      </a:r>
                      <a:endParaRPr kumimoji="0" lang="fr-F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 (31)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76 (31)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8621348"/>
                  </a:ext>
                </a:extLst>
              </a:tr>
              <a:tr h="105587">
                <a:tc>
                  <a:txBody>
                    <a:bodyPr/>
                    <a:lstStyle/>
                    <a:p>
                      <a:r>
                        <a:rPr lang="fr-FR" sz="1050" dirty="0"/>
                        <a:t>Traitement antérieur anti-VEGF,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 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188 (76)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188 (76)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05587">
                <a:tc rowSpan="2">
                  <a:txBody>
                    <a:bodyPr/>
                    <a:lstStyle/>
                    <a:p>
                      <a:r>
                        <a:rPr lang="fr-FR" sz="1050" dirty="0"/>
                        <a:t>Traitement antérieur </a:t>
                      </a:r>
                      <a:r>
                        <a:rPr lang="fr-FR" sz="1050" dirty="0" err="1"/>
                        <a:t>bevacizumab</a:t>
                      </a:r>
                      <a:r>
                        <a:rPr lang="fr-FR" sz="1050" dirty="0"/>
                        <a:t>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 (28)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69 (28)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0558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178 (72)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177 (72)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428610"/>
                  </a:ext>
                </a:extLst>
              </a:tr>
              <a:tr h="105587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dirty="0"/>
                        <a:t>ECOG PS,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119 (48)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106 (43)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8892958"/>
                  </a:ext>
                </a:extLst>
              </a:tr>
              <a:tr h="10558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127 (52)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139 (57)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3264819"/>
                  </a:ext>
                </a:extLst>
              </a:tr>
              <a:tr h="10558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(0.4)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8122522"/>
                  </a:ext>
                </a:extLst>
              </a:tr>
            </a:tbl>
          </a:graphicData>
        </a:graphic>
      </p:graphicFrame>
      <p:grpSp>
        <p:nvGrpSpPr>
          <p:cNvPr id="29" name="Groupe 28">
            <a:extLst>
              <a:ext uri="{FF2B5EF4-FFF2-40B4-BE49-F238E27FC236}">
                <a16:creationId xmlns:a16="http://schemas.microsoft.com/office/drawing/2014/main" id="{EA774456-1595-FE76-FC06-A6783CC91A00}"/>
              </a:ext>
            </a:extLst>
          </p:cNvPr>
          <p:cNvGrpSpPr/>
          <p:nvPr/>
        </p:nvGrpSpPr>
        <p:grpSpPr>
          <a:xfrm>
            <a:off x="9030285" y="2653870"/>
            <a:ext cx="2774619" cy="1779974"/>
            <a:chOff x="1697198" y="4625742"/>
            <a:chExt cx="2774619" cy="1779974"/>
          </a:xfrm>
        </p:grpSpPr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C1946CED-6ACE-C317-D914-D3218AAF5AC2}"/>
                </a:ext>
              </a:extLst>
            </p:cNvPr>
            <p:cNvSpPr txBox="1"/>
            <p:nvPr/>
          </p:nvSpPr>
          <p:spPr>
            <a:xfrm>
              <a:off x="1697198" y="4625742"/>
              <a:ext cx="2774619" cy="1779974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tIns="72000" bIns="144000" rtlCol="0" anchor="b">
              <a:no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92% des patients inclus étaient en L3.</a:t>
              </a:r>
            </a:p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76% avaient déjà reçu </a:t>
              </a:r>
              <a:b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un anti VEGF.  </a:t>
              </a:r>
            </a:p>
          </p:txBody>
        </p:sp>
        <p:sp>
          <p:nvSpPr>
            <p:cNvPr id="31" name="Chevron 30">
              <a:extLst>
                <a:ext uri="{FF2B5EF4-FFF2-40B4-BE49-F238E27FC236}">
                  <a16:creationId xmlns:a16="http://schemas.microsoft.com/office/drawing/2014/main" id="{3AFE07C3-0BF3-3047-3A36-46ADDD900B25}"/>
                </a:ext>
              </a:extLst>
            </p:cNvPr>
            <p:cNvSpPr/>
            <p:nvPr/>
          </p:nvSpPr>
          <p:spPr>
            <a:xfrm rot="5400000">
              <a:off x="2957746" y="4767293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83716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CCRm Phase III R : FTD/TPI +/- Bev en L3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Tabernero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Résultats		</a:t>
            </a:r>
          </a:p>
        </p:txBody>
      </p:sp>
      <p:grpSp>
        <p:nvGrpSpPr>
          <p:cNvPr id="9" name="Groupe 8"/>
          <p:cNvGrpSpPr/>
          <p:nvPr/>
        </p:nvGrpSpPr>
        <p:grpSpPr>
          <a:xfrm>
            <a:off x="2407332" y="5442478"/>
            <a:ext cx="7377336" cy="600710"/>
            <a:chOff x="1453708" y="5539830"/>
            <a:chExt cx="7377336" cy="600710"/>
          </a:xfrm>
        </p:grpSpPr>
        <p:sp>
          <p:nvSpPr>
            <p:cNvPr id="10" name="ZoneTexte 9"/>
            <p:cNvSpPr txBox="1"/>
            <p:nvPr/>
          </p:nvSpPr>
          <p:spPr>
            <a:xfrm>
              <a:off x="1453708" y="5539830"/>
              <a:ext cx="7377336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97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Phase III positive -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changement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standard</a:t>
              </a:r>
            </a:p>
          </p:txBody>
        </p:sp>
        <p:sp>
          <p:nvSpPr>
            <p:cNvPr id="11" name="Chevron 10"/>
            <p:cNvSpPr/>
            <p:nvPr/>
          </p:nvSpPr>
          <p:spPr>
            <a:xfrm>
              <a:off x="1659507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80" name="Tableau 79">
            <a:extLst>
              <a:ext uri="{FF2B5EF4-FFF2-40B4-BE49-F238E27FC236}">
                <a16:creationId xmlns:a16="http://schemas.microsoft.com/office/drawing/2014/main" id="{3262FABE-C8AF-1C2F-307F-828AD2841454}"/>
              </a:ext>
            </a:extLst>
          </p:cNvPr>
          <p:cNvGraphicFramePr>
            <a:graphicFrameLocks noGrp="1"/>
          </p:cNvGraphicFramePr>
          <p:nvPr/>
        </p:nvGraphicFramePr>
        <p:xfrm>
          <a:off x="2742438" y="1678992"/>
          <a:ext cx="3049943" cy="1056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39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6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+ Bev </a:t>
                      </a:r>
                      <a:r>
                        <a:rPr kumimoji="0" lang="fr-FR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  <a:endParaRPr lang="fr-FR" sz="5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</a:t>
                      </a:r>
                      <a:r>
                        <a:rPr kumimoji="0" lang="fr-F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600" dirty="0"/>
                        <a:t>SG médiane, mois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10.8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7.5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600" dirty="0"/>
                        <a:t>Taux de SG à 6 mois (%)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77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600" dirty="0"/>
                        <a:t>Taux de SG à 12 mois (%)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8527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0.61 (0.49-0.77)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0376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p-value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p&lt;0.001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54771"/>
                  </a:ext>
                </a:extLst>
              </a:tr>
            </a:tbl>
          </a:graphicData>
        </a:graphic>
      </p:graphicFrame>
      <p:grpSp>
        <p:nvGrpSpPr>
          <p:cNvPr id="139" name="Groupe 138">
            <a:extLst>
              <a:ext uri="{FF2B5EF4-FFF2-40B4-BE49-F238E27FC236}">
                <a16:creationId xmlns:a16="http://schemas.microsoft.com/office/drawing/2014/main" id="{AE7BE2D0-743D-69F4-8147-7EE1FE5C1792}"/>
              </a:ext>
            </a:extLst>
          </p:cNvPr>
          <p:cNvGrpSpPr/>
          <p:nvPr/>
        </p:nvGrpSpPr>
        <p:grpSpPr>
          <a:xfrm>
            <a:off x="417243" y="1265349"/>
            <a:ext cx="5481139" cy="3959794"/>
            <a:chOff x="417243" y="1265349"/>
            <a:chExt cx="5481139" cy="3959794"/>
          </a:xfrm>
        </p:grpSpPr>
        <p:sp>
          <p:nvSpPr>
            <p:cNvPr id="18" name="Rectangle à coins arrondis 33">
              <a:extLst>
                <a:ext uri="{FF2B5EF4-FFF2-40B4-BE49-F238E27FC236}">
                  <a16:creationId xmlns:a16="http://schemas.microsoft.com/office/drawing/2014/main" id="{93354558-B1F1-4BB4-D716-A0FB2F9CCCFA}"/>
                </a:ext>
              </a:extLst>
            </p:cNvPr>
            <p:cNvSpPr/>
            <p:nvPr/>
          </p:nvSpPr>
          <p:spPr>
            <a:xfrm>
              <a:off x="417243" y="1446963"/>
              <a:ext cx="5481139" cy="3778180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5D70A6C9-466C-95CB-0F2D-5B484278A316}"/>
                </a:ext>
              </a:extLst>
            </p:cNvPr>
            <p:cNvSpPr txBox="1"/>
            <p:nvPr/>
          </p:nvSpPr>
          <p:spPr>
            <a:xfrm>
              <a:off x="567733" y="1265349"/>
              <a:ext cx="3817296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 Globale (</a:t>
              </a:r>
              <a:r>
                <a:rPr kumimoji="0" lang="da-DK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Objectif principal</a:t>
              </a:r>
              <a:r>
                <a:rPr kumimoji="0" lang="da-DK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BD6303F9-A940-9064-E599-728AFE5E344D}"/>
                </a:ext>
              </a:extLst>
            </p:cNvPr>
            <p:cNvSpPr txBox="1"/>
            <p:nvPr/>
          </p:nvSpPr>
          <p:spPr>
            <a:xfrm>
              <a:off x="567733" y="1592871"/>
              <a:ext cx="3461656" cy="276999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Probabilité de survie (%)</a:t>
              </a:r>
            </a:p>
          </p:txBody>
        </p:sp>
        <p:sp>
          <p:nvSpPr>
            <p:cNvPr id="28" name="Forme libre 27">
              <a:extLst>
                <a:ext uri="{FF2B5EF4-FFF2-40B4-BE49-F238E27FC236}">
                  <a16:creationId xmlns:a16="http://schemas.microsoft.com/office/drawing/2014/main" id="{534E4C21-2D01-E36B-8AF8-A2A38FE0F28C}"/>
                </a:ext>
              </a:extLst>
            </p:cNvPr>
            <p:cNvSpPr/>
            <p:nvPr/>
          </p:nvSpPr>
          <p:spPr>
            <a:xfrm>
              <a:off x="921964" y="1929284"/>
              <a:ext cx="4627809" cy="2764488"/>
            </a:xfrm>
            <a:custGeom>
              <a:avLst/>
              <a:gdLst>
                <a:gd name="connsiteX0" fmla="*/ 0 w 4442848"/>
                <a:gd name="connsiteY0" fmla="*/ 0 h 1947620"/>
                <a:gd name="connsiteX1" fmla="*/ 0 w 4442848"/>
                <a:gd name="connsiteY1" fmla="*/ 1947620 h 1947620"/>
                <a:gd name="connsiteX2" fmla="*/ 4442848 w 4442848"/>
                <a:gd name="connsiteY2" fmla="*/ 1947620 h 194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2848" h="1947620">
                  <a:moveTo>
                    <a:pt x="0" y="0"/>
                  </a:moveTo>
                  <a:lnTo>
                    <a:pt x="0" y="1947620"/>
                  </a:lnTo>
                  <a:lnTo>
                    <a:pt x="4442848" y="194762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35CCC7D6-DDB1-DD8F-09BD-0B2B64BD86E2}"/>
                </a:ext>
              </a:extLst>
            </p:cNvPr>
            <p:cNvSpPr txBox="1"/>
            <p:nvPr/>
          </p:nvSpPr>
          <p:spPr>
            <a:xfrm>
              <a:off x="633417" y="2054044"/>
              <a:ext cx="226024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98F35192-305C-80ED-46D9-C1C2E478B6FA}"/>
                </a:ext>
              </a:extLst>
            </p:cNvPr>
            <p:cNvSpPr txBox="1"/>
            <p:nvPr/>
          </p:nvSpPr>
          <p:spPr>
            <a:xfrm>
              <a:off x="708758" y="2561497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15275675-83EA-6082-048D-9B1C7F9DC616}"/>
                </a:ext>
              </a:extLst>
            </p:cNvPr>
            <p:cNvSpPr txBox="1"/>
            <p:nvPr/>
          </p:nvSpPr>
          <p:spPr>
            <a:xfrm>
              <a:off x="708758" y="3068950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B3547D72-2E5C-0ACC-3C66-D956FE35E411}"/>
                </a:ext>
              </a:extLst>
            </p:cNvPr>
            <p:cNvSpPr txBox="1"/>
            <p:nvPr/>
          </p:nvSpPr>
          <p:spPr>
            <a:xfrm>
              <a:off x="708759" y="3576403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5EFB1BAC-5730-466F-0E94-F84DEC2A0C49}"/>
                </a:ext>
              </a:extLst>
            </p:cNvPr>
            <p:cNvSpPr txBox="1"/>
            <p:nvPr/>
          </p:nvSpPr>
          <p:spPr>
            <a:xfrm>
              <a:off x="708759" y="4083856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84F4AF83-9732-A7A0-E9D4-9E9D43712F26}"/>
                </a:ext>
              </a:extLst>
            </p:cNvPr>
            <p:cNvSpPr txBox="1"/>
            <p:nvPr/>
          </p:nvSpPr>
          <p:spPr>
            <a:xfrm>
              <a:off x="784100" y="4591309"/>
              <a:ext cx="7534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grpSp>
          <p:nvGrpSpPr>
            <p:cNvPr id="90" name="Groupe 89">
              <a:extLst>
                <a:ext uri="{FF2B5EF4-FFF2-40B4-BE49-F238E27FC236}">
                  <a16:creationId xmlns:a16="http://schemas.microsoft.com/office/drawing/2014/main" id="{FBA60FF7-8574-690E-D670-948EBFC09DC8}"/>
                </a:ext>
              </a:extLst>
            </p:cNvPr>
            <p:cNvGrpSpPr/>
            <p:nvPr/>
          </p:nvGrpSpPr>
          <p:grpSpPr>
            <a:xfrm>
              <a:off x="772155" y="4705364"/>
              <a:ext cx="4544547" cy="161583"/>
              <a:chOff x="772155" y="4705364"/>
              <a:chExt cx="4544547" cy="161583"/>
            </a:xfrm>
          </p:grpSpPr>
          <p:sp>
            <p:nvSpPr>
              <p:cNvPr id="67" name="ZoneTexte 66">
                <a:extLst>
                  <a:ext uri="{FF2B5EF4-FFF2-40B4-BE49-F238E27FC236}">
                    <a16:creationId xmlns:a16="http://schemas.microsoft.com/office/drawing/2014/main" id="{68D1E50C-5E8D-E92C-5557-BACDF18F0328}"/>
                  </a:ext>
                </a:extLst>
              </p:cNvPr>
              <p:cNvSpPr txBox="1"/>
              <p:nvPr/>
            </p:nvSpPr>
            <p:spPr>
              <a:xfrm>
                <a:off x="77215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68" name="ZoneTexte 67">
                <a:extLst>
                  <a:ext uri="{FF2B5EF4-FFF2-40B4-BE49-F238E27FC236}">
                    <a16:creationId xmlns:a16="http://schemas.microsoft.com/office/drawing/2014/main" id="{B8F4E226-2200-7210-E94A-9B2C077A70A5}"/>
                  </a:ext>
                </a:extLst>
              </p:cNvPr>
              <p:cNvSpPr txBox="1"/>
              <p:nvPr/>
            </p:nvSpPr>
            <p:spPr>
              <a:xfrm>
                <a:off x="98467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69" name="ZoneTexte 68">
                <a:extLst>
                  <a:ext uri="{FF2B5EF4-FFF2-40B4-BE49-F238E27FC236}">
                    <a16:creationId xmlns:a16="http://schemas.microsoft.com/office/drawing/2014/main" id="{ACF40CB0-FFCB-FEEC-2B85-9DCAD38068CC}"/>
                  </a:ext>
                </a:extLst>
              </p:cNvPr>
              <p:cNvSpPr txBox="1"/>
              <p:nvPr/>
            </p:nvSpPr>
            <p:spPr>
              <a:xfrm>
                <a:off x="119719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70" name="ZoneTexte 69">
                <a:extLst>
                  <a:ext uri="{FF2B5EF4-FFF2-40B4-BE49-F238E27FC236}">
                    <a16:creationId xmlns:a16="http://schemas.microsoft.com/office/drawing/2014/main" id="{D2429582-83BA-0EC7-BB2F-A859D36727FB}"/>
                  </a:ext>
                </a:extLst>
              </p:cNvPr>
              <p:cNvSpPr txBox="1"/>
              <p:nvPr/>
            </p:nvSpPr>
            <p:spPr>
              <a:xfrm>
                <a:off x="140972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71" name="ZoneTexte 70">
                <a:extLst>
                  <a:ext uri="{FF2B5EF4-FFF2-40B4-BE49-F238E27FC236}">
                    <a16:creationId xmlns:a16="http://schemas.microsoft.com/office/drawing/2014/main" id="{F0767FA7-9DDE-A00D-F251-BC8E4534A951}"/>
                  </a:ext>
                </a:extLst>
              </p:cNvPr>
              <p:cNvSpPr txBox="1"/>
              <p:nvPr/>
            </p:nvSpPr>
            <p:spPr>
              <a:xfrm>
                <a:off x="162224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72" name="ZoneTexte 71">
                <a:extLst>
                  <a:ext uri="{FF2B5EF4-FFF2-40B4-BE49-F238E27FC236}">
                    <a16:creationId xmlns:a16="http://schemas.microsoft.com/office/drawing/2014/main" id="{21AB4F97-D8BA-BBE9-EB30-03B4DD7E6B48}"/>
                  </a:ext>
                </a:extLst>
              </p:cNvPr>
              <p:cNvSpPr txBox="1"/>
              <p:nvPr/>
            </p:nvSpPr>
            <p:spPr>
              <a:xfrm>
                <a:off x="183476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73" name="ZoneTexte 72">
                <a:extLst>
                  <a:ext uri="{FF2B5EF4-FFF2-40B4-BE49-F238E27FC236}">
                    <a16:creationId xmlns:a16="http://schemas.microsoft.com/office/drawing/2014/main" id="{3271C442-2CA3-6748-282E-A37FE5FB5611}"/>
                  </a:ext>
                </a:extLst>
              </p:cNvPr>
              <p:cNvSpPr txBox="1"/>
              <p:nvPr/>
            </p:nvSpPr>
            <p:spPr>
              <a:xfrm>
                <a:off x="204728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</a:t>
                </a:r>
              </a:p>
            </p:txBody>
          </p:sp>
          <p:sp>
            <p:nvSpPr>
              <p:cNvPr id="74" name="ZoneTexte 73">
                <a:extLst>
                  <a:ext uri="{FF2B5EF4-FFF2-40B4-BE49-F238E27FC236}">
                    <a16:creationId xmlns:a16="http://schemas.microsoft.com/office/drawing/2014/main" id="{226D65CD-EEB7-1987-13C9-CAA012AC1375}"/>
                  </a:ext>
                </a:extLst>
              </p:cNvPr>
              <p:cNvSpPr txBox="1"/>
              <p:nvPr/>
            </p:nvSpPr>
            <p:spPr>
              <a:xfrm>
                <a:off x="225980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</a:t>
                </a:r>
              </a:p>
            </p:txBody>
          </p:sp>
          <p:sp>
            <p:nvSpPr>
              <p:cNvPr id="75" name="ZoneTexte 74">
                <a:extLst>
                  <a:ext uri="{FF2B5EF4-FFF2-40B4-BE49-F238E27FC236}">
                    <a16:creationId xmlns:a16="http://schemas.microsoft.com/office/drawing/2014/main" id="{F8007EA1-3CB3-DFAC-4EFE-C23DFCCA88D1}"/>
                  </a:ext>
                </a:extLst>
              </p:cNvPr>
              <p:cNvSpPr txBox="1"/>
              <p:nvPr/>
            </p:nvSpPr>
            <p:spPr>
              <a:xfrm>
                <a:off x="247233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</a:t>
                </a:r>
              </a:p>
            </p:txBody>
          </p:sp>
          <p:sp>
            <p:nvSpPr>
              <p:cNvPr id="76" name="ZoneTexte 75">
                <a:extLst>
                  <a:ext uri="{FF2B5EF4-FFF2-40B4-BE49-F238E27FC236}">
                    <a16:creationId xmlns:a16="http://schemas.microsoft.com/office/drawing/2014/main" id="{3D804C78-4817-2AAE-23B5-2938DC6D3C59}"/>
                  </a:ext>
                </a:extLst>
              </p:cNvPr>
              <p:cNvSpPr txBox="1"/>
              <p:nvPr/>
            </p:nvSpPr>
            <p:spPr>
              <a:xfrm>
                <a:off x="268485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</a:t>
                </a:r>
              </a:p>
            </p:txBody>
          </p:sp>
          <p:sp>
            <p:nvSpPr>
              <p:cNvPr id="77" name="ZoneTexte 76">
                <a:extLst>
                  <a:ext uri="{FF2B5EF4-FFF2-40B4-BE49-F238E27FC236}">
                    <a16:creationId xmlns:a16="http://schemas.microsoft.com/office/drawing/2014/main" id="{784D3912-403E-8600-AC7F-0C6D5D2907B7}"/>
                  </a:ext>
                </a:extLst>
              </p:cNvPr>
              <p:cNvSpPr txBox="1"/>
              <p:nvPr/>
            </p:nvSpPr>
            <p:spPr>
              <a:xfrm>
                <a:off x="289737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</a:t>
                </a:r>
              </a:p>
            </p:txBody>
          </p:sp>
          <p:sp>
            <p:nvSpPr>
              <p:cNvPr id="78" name="ZoneTexte 77">
                <a:extLst>
                  <a:ext uri="{FF2B5EF4-FFF2-40B4-BE49-F238E27FC236}">
                    <a16:creationId xmlns:a16="http://schemas.microsoft.com/office/drawing/2014/main" id="{34F877E6-C983-1DCF-B28B-4A1429ECA71A}"/>
                  </a:ext>
                </a:extLst>
              </p:cNvPr>
              <p:cNvSpPr txBox="1"/>
              <p:nvPr/>
            </p:nvSpPr>
            <p:spPr>
              <a:xfrm>
                <a:off x="310989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11</a:t>
                </a:r>
              </a:p>
            </p:txBody>
          </p:sp>
          <p:sp>
            <p:nvSpPr>
              <p:cNvPr id="79" name="ZoneTexte 78">
                <a:extLst>
                  <a:ext uri="{FF2B5EF4-FFF2-40B4-BE49-F238E27FC236}">
                    <a16:creationId xmlns:a16="http://schemas.microsoft.com/office/drawing/2014/main" id="{3A912D55-8C99-5354-BA82-A9E41BEA16C4}"/>
                  </a:ext>
                </a:extLst>
              </p:cNvPr>
              <p:cNvSpPr txBox="1"/>
              <p:nvPr/>
            </p:nvSpPr>
            <p:spPr>
              <a:xfrm>
                <a:off x="5022604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82" name="ZoneTexte 81">
                <a:extLst>
                  <a:ext uri="{FF2B5EF4-FFF2-40B4-BE49-F238E27FC236}">
                    <a16:creationId xmlns:a16="http://schemas.microsoft.com/office/drawing/2014/main" id="{926E1FF8-5CFD-3DA5-E326-61619949758B}"/>
                  </a:ext>
                </a:extLst>
              </p:cNvPr>
              <p:cNvSpPr txBox="1"/>
              <p:nvPr/>
            </p:nvSpPr>
            <p:spPr>
              <a:xfrm>
                <a:off x="332241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</a:t>
                </a:r>
              </a:p>
            </p:txBody>
          </p:sp>
          <p:sp>
            <p:nvSpPr>
              <p:cNvPr id="83" name="ZoneTexte 82">
                <a:extLst>
                  <a:ext uri="{FF2B5EF4-FFF2-40B4-BE49-F238E27FC236}">
                    <a16:creationId xmlns:a16="http://schemas.microsoft.com/office/drawing/2014/main" id="{E0C4CB74-97C5-3316-43A9-5AB19EC759FB}"/>
                  </a:ext>
                </a:extLst>
              </p:cNvPr>
              <p:cNvSpPr txBox="1"/>
              <p:nvPr/>
            </p:nvSpPr>
            <p:spPr>
              <a:xfrm>
                <a:off x="353494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13</a:t>
                </a:r>
              </a:p>
            </p:txBody>
          </p:sp>
          <p:sp>
            <p:nvSpPr>
              <p:cNvPr id="84" name="ZoneTexte 83">
                <a:extLst>
                  <a:ext uri="{FF2B5EF4-FFF2-40B4-BE49-F238E27FC236}">
                    <a16:creationId xmlns:a16="http://schemas.microsoft.com/office/drawing/2014/main" id="{18C8EDE8-AFA3-ECC0-CD21-E2B71A577287}"/>
                  </a:ext>
                </a:extLst>
              </p:cNvPr>
              <p:cNvSpPr txBox="1"/>
              <p:nvPr/>
            </p:nvSpPr>
            <p:spPr>
              <a:xfrm>
                <a:off x="374746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14</a:t>
                </a:r>
              </a:p>
            </p:txBody>
          </p:sp>
          <p:sp>
            <p:nvSpPr>
              <p:cNvPr id="85" name="ZoneTexte 84">
                <a:extLst>
                  <a:ext uri="{FF2B5EF4-FFF2-40B4-BE49-F238E27FC236}">
                    <a16:creationId xmlns:a16="http://schemas.microsoft.com/office/drawing/2014/main" id="{EB6F2D0B-84DA-5AA4-B54D-D678BDDB5247}"/>
                  </a:ext>
                </a:extLst>
              </p:cNvPr>
              <p:cNvSpPr txBox="1"/>
              <p:nvPr/>
            </p:nvSpPr>
            <p:spPr>
              <a:xfrm>
                <a:off x="395998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86" name="ZoneTexte 85">
                <a:extLst>
                  <a:ext uri="{FF2B5EF4-FFF2-40B4-BE49-F238E27FC236}">
                    <a16:creationId xmlns:a16="http://schemas.microsoft.com/office/drawing/2014/main" id="{60B2FBDC-6B51-8FC3-085A-9C607EDDA08D}"/>
                  </a:ext>
                </a:extLst>
              </p:cNvPr>
              <p:cNvSpPr txBox="1"/>
              <p:nvPr/>
            </p:nvSpPr>
            <p:spPr>
              <a:xfrm>
                <a:off x="417250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16</a:t>
                </a:r>
              </a:p>
            </p:txBody>
          </p:sp>
          <p:sp>
            <p:nvSpPr>
              <p:cNvPr id="87" name="ZoneTexte 86">
                <a:extLst>
                  <a:ext uri="{FF2B5EF4-FFF2-40B4-BE49-F238E27FC236}">
                    <a16:creationId xmlns:a16="http://schemas.microsoft.com/office/drawing/2014/main" id="{F5050B1A-9DF2-FD55-F411-7064683DEEBE}"/>
                  </a:ext>
                </a:extLst>
              </p:cNvPr>
              <p:cNvSpPr txBox="1"/>
              <p:nvPr/>
            </p:nvSpPr>
            <p:spPr>
              <a:xfrm>
                <a:off x="438502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17</a:t>
                </a:r>
              </a:p>
            </p:txBody>
          </p:sp>
          <p:sp>
            <p:nvSpPr>
              <p:cNvPr id="88" name="ZoneTexte 87">
                <a:extLst>
                  <a:ext uri="{FF2B5EF4-FFF2-40B4-BE49-F238E27FC236}">
                    <a16:creationId xmlns:a16="http://schemas.microsoft.com/office/drawing/2014/main" id="{D9456785-F710-1B01-7084-B55DA6875B3D}"/>
                  </a:ext>
                </a:extLst>
              </p:cNvPr>
              <p:cNvSpPr txBox="1"/>
              <p:nvPr/>
            </p:nvSpPr>
            <p:spPr>
              <a:xfrm>
                <a:off x="459755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</p:txBody>
          </p:sp>
          <p:sp>
            <p:nvSpPr>
              <p:cNvPr id="89" name="ZoneTexte 88">
                <a:extLst>
                  <a:ext uri="{FF2B5EF4-FFF2-40B4-BE49-F238E27FC236}">
                    <a16:creationId xmlns:a16="http://schemas.microsoft.com/office/drawing/2014/main" id="{9E71E3B7-22E3-5FC6-7BAA-CC9743308CDA}"/>
                  </a:ext>
                </a:extLst>
              </p:cNvPr>
              <p:cNvSpPr txBox="1"/>
              <p:nvPr/>
            </p:nvSpPr>
            <p:spPr>
              <a:xfrm>
                <a:off x="481007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19</a:t>
                </a:r>
              </a:p>
            </p:txBody>
          </p:sp>
        </p:grp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2939ED97-CDEA-2D8C-B377-AB76535AC781}"/>
                </a:ext>
              </a:extLst>
            </p:cNvPr>
            <p:cNvSpPr txBox="1"/>
            <p:nvPr/>
          </p:nvSpPr>
          <p:spPr>
            <a:xfrm>
              <a:off x="920932" y="4920516"/>
              <a:ext cx="4370817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F8DE7EF7-57F8-CEF8-E2DD-FCB806F8AFAC}"/>
                </a:ext>
              </a:extLst>
            </p:cNvPr>
            <p:cNvSpPr txBox="1"/>
            <p:nvPr/>
          </p:nvSpPr>
          <p:spPr>
            <a:xfrm>
              <a:off x="4420105" y="4214151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FTD/TPI</a:t>
              </a:r>
            </a:p>
          </p:txBody>
        </p:sp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190049C4-4D8B-302B-EF08-AE1A5E5EB409}"/>
                </a:ext>
              </a:extLst>
            </p:cNvPr>
            <p:cNvSpPr txBox="1"/>
            <p:nvPr/>
          </p:nvSpPr>
          <p:spPr>
            <a:xfrm>
              <a:off x="4464866" y="3708992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FTD/TPI + Bev</a:t>
              </a:r>
            </a:p>
          </p:txBody>
        </p:sp>
        <p:sp>
          <p:nvSpPr>
            <p:cNvPr id="98" name="Forme libre 97">
              <a:extLst>
                <a:ext uri="{FF2B5EF4-FFF2-40B4-BE49-F238E27FC236}">
                  <a16:creationId xmlns:a16="http://schemas.microsoft.com/office/drawing/2014/main" id="{546D5BE6-36AC-587B-E3BA-8F4A0269D382}"/>
                </a:ext>
              </a:extLst>
            </p:cNvPr>
            <p:cNvSpPr/>
            <p:nvPr/>
          </p:nvSpPr>
          <p:spPr>
            <a:xfrm>
              <a:off x="965555" y="2161309"/>
              <a:ext cx="3932560" cy="1822406"/>
            </a:xfrm>
            <a:custGeom>
              <a:avLst/>
              <a:gdLst>
                <a:gd name="connsiteX0" fmla="*/ 0 w 3932560"/>
                <a:gd name="connsiteY0" fmla="*/ 0 h 1822406"/>
                <a:gd name="connsiteX1" fmla="*/ 0 w 3932560"/>
                <a:gd name="connsiteY1" fmla="*/ 0 h 1822406"/>
                <a:gd name="connsiteX2" fmla="*/ 268565 w 3932560"/>
                <a:gd name="connsiteY2" fmla="*/ 19183 h 1822406"/>
                <a:gd name="connsiteX3" fmla="*/ 306932 w 3932560"/>
                <a:gd name="connsiteY3" fmla="*/ 38367 h 1822406"/>
                <a:gd name="connsiteX4" fmla="*/ 326115 w 3932560"/>
                <a:gd name="connsiteY4" fmla="*/ 44761 h 1822406"/>
                <a:gd name="connsiteX5" fmla="*/ 364481 w 3932560"/>
                <a:gd name="connsiteY5" fmla="*/ 63944 h 1822406"/>
                <a:gd name="connsiteX6" fmla="*/ 383665 w 3932560"/>
                <a:gd name="connsiteY6" fmla="*/ 76733 h 1822406"/>
                <a:gd name="connsiteX7" fmla="*/ 447609 w 3932560"/>
                <a:gd name="connsiteY7" fmla="*/ 95916 h 1822406"/>
                <a:gd name="connsiteX8" fmla="*/ 485975 w 3932560"/>
                <a:gd name="connsiteY8" fmla="*/ 108705 h 1822406"/>
                <a:gd name="connsiteX9" fmla="*/ 543525 w 3932560"/>
                <a:gd name="connsiteY9" fmla="*/ 127888 h 1822406"/>
                <a:gd name="connsiteX10" fmla="*/ 562708 w 3932560"/>
                <a:gd name="connsiteY10" fmla="*/ 134283 h 1822406"/>
                <a:gd name="connsiteX11" fmla="*/ 581891 w 3932560"/>
                <a:gd name="connsiteY11" fmla="*/ 140677 h 1822406"/>
                <a:gd name="connsiteX12" fmla="*/ 639441 w 3932560"/>
                <a:gd name="connsiteY12" fmla="*/ 166255 h 1822406"/>
                <a:gd name="connsiteX13" fmla="*/ 658624 w 3932560"/>
                <a:gd name="connsiteY13" fmla="*/ 172649 h 1822406"/>
                <a:gd name="connsiteX14" fmla="*/ 677807 w 3932560"/>
                <a:gd name="connsiteY14" fmla="*/ 179043 h 1822406"/>
                <a:gd name="connsiteX15" fmla="*/ 735357 w 3932560"/>
                <a:gd name="connsiteY15" fmla="*/ 211015 h 1822406"/>
                <a:gd name="connsiteX16" fmla="*/ 767329 w 3932560"/>
                <a:gd name="connsiteY16" fmla="*/ 242988 h 1822406"/>
                <a:gd name="connsiteX17" fmla="*/ 780118 w 3932560"/>
                <a:gd name="connsiteY17" fmla="*/ 262171 h 1822406"/>
                <a:gd name="connsiteX18" fmla="*/ 837667 w 3932560"/>
                <a:gd name="connsiteY18" fmla="*/ 281354 h 1822406"/>
                <a:gd name="connsiteX19" fmla="*/ 876034 w 3932560"/>
                <a:gd name="connsiteY19" fmla="*/ 294143 h 1822406"/>
                <a:gd name="connsiteX20" fmla="*/ 895217 w 3932560"/>
                <a:gd name="connsiteY20" fmla="*/ 300537 h 1822406"/>
                <a:gd name="connsiteX21" fmla="*/ 933583 w 3932560"/>
                <a:gd name="connsiteY21" fmla="*/ 326115 h 1822406"/>
                <a:gd name="connsiteX22" fmla="*/ 946372 w 3932560"/>
                <a:gd name="connsiteY22" fmla="*/ 345298 h 1822406"/>
                <a:gd name="connsiteX23" fmla="*/ 1003922 w 3932560"/>
                <a:gd name="connsiteY23" fmla="*/ 377270 h 1822406"/>
                <a:gd name="connsiteX24" fmla="*/ 1035894 w 3932560"/>
                <a:gd name="connsiteY24" fmla="*/ 409242 h 1822406"/>
                <a:gd name="connsiteX25" fmla="*/ 1048683 w 3932560"/>
                <a:gd name="connsiteY25" fmla="*/ 428425 h 1822406"/>
                <a:gd name="connsiteX26" fmla="*/ 1106232 w 3932560"/>
                <a:gd name="connsiteY26" fmla="*/ 460397 h 1822406"/>
                <a:gd name="connsiteX27" fmla="*/ 1144599 w 3932560"/>
                <a:gd name="connsiteY27" fmla="*/ 485975 h 1822406"/>
                <a:gd name="connsiteX28" fmla="*/ 1163782 w 3932560"/>
                <a:gd name="connsiteY28" fmla="*/ 498764 h 1822406"/>
                <a:gd name="connsiteX29" fmla="*/ 1176571 w 3932560"/>
                <a:gd name="connsiteY29" fmla="*/ 517947 h 1822406"/>
                <a:gd name="connsiteX30" fmla="*/ 1195754 w 3932560"/>
                <a:gd name="connsiteY30" fmla="*/ 556313 h 1822406"/>
                <a:gd name="connsiteX31" fmla="*/ 1234121 w 3932560"/>
                <a:gd name="connsiteY31" fmla="*/ 581891 h 1822406"/>
                <a:gd name="connsiteX32" fmla="*/ 1246909 w 3932560"/>
                <a:gd name="connsiteY32" fmla="*/ 601074 h 1822406"/>
                <a:gd name="connsiteX33" fmla="*/ 1266093 w 3932560"/>
                <a:gd name="connsiteY33" fmla="*/ 613863 h 1822406"/>
                <a:gd name="connsiteX34" fmla="*/ 1272487 w 3932560"/>
                <a:gd name="connsiteY34" fmla="*/ 633046 h 1822406"/>
                <a:gd name="connsiteX35" fmla="*/ 1310853 w 3932560"/>
                <a:gd name="connsiteY35" fmla="*/ 658624 h 1822406"/>
                <a:gd name="connsiteX36" fmla="*/ 1368403 w 3932560"/>
                <a:gd name="connsiteY36" fmla="*/ 696990 h 1822406"/>
                <a:gd name="connsiteX37" fmla="*/ 1387586 w 3932560"/>
                <a:gd name="connsiteY37" fmla="*/ 709779 h 1822406"/>
                <a:gd name="connsiteX38" fmla="*/ 1406769 w 3932560"/>
                <a:gd name="connsiteY38" fmla="*/ 716174 h 1822406"/>
                <a:gd name="connsiteX39" fmla="*/ 1419558 w 3932560"/>
                <a:gd name="connsiteY39" fmla="*/ 735357 h 1822406"/>
                <a:gd name="connsiteX40" fmla="*/ 1477108 w 3932560"/>
                <a:gd name="connsiteY40" fmla="*/ 780118 h 1822406"/>
                <a:gd name="connsiteX41" fmla="*/ 1553841 w 3932560"/>
                <a:gd name="connsiteY41" fmla="*/ 805695 h 1822406"/>
                <a:gd name="connsiteX42" fmla="*/ 1592207 w 3932560"/>
                <a:gd name="connsiteY42" fmla="*/ 824878 h 1822406"/>
                <a:gd name="connsiteX43" fmla="*/ 1630574 w 3932560"/>
                <a:gd name="connsiteY43" fmla="*/ 837667 h 1822406"/>
                <a:gd name="connsiteX44" fmla="*/ 1668940 w 3932560"/>
                <a:gd name="connsiteY44" fmla="*/ 863245 h 1822406"/>
                <a:gd name="connsiteX45" fmla="*/ 1688123 w 3932560"/>
                <a:gd name="connsiteY45" fmla="*/ 876034 h 1822406"/>
                <a:gd name="connsiteX46" fmla="*/ 1707307 w 3932560"/>
                <a:gd name="connsiteY46" fmla="*/ 914400 h 1822406"/>
                <a:gd name="connsiteX47" fmla="*/ 1726490 w 3932560"/>
                <a:gd name="connsiteY47" fmla="*/ 927189 h 1822406"/>
                <a:gd name="connsiteX48" fmla="*/ 1745673 w 3932560"/>
                <a:gd name="connsiteY48" fmla="*/ 933583 h 1822406"/>
                <a:gd name="connsiteX49" fmla="*/ 1764856 w 3932560"/>
                <a:gd name="connsiteY49" fmla="*/ 946372 h 1822406"/>
                <a:gd name="connsiteX50" fmla="*/ 1790434 w 3932560"/>
                <a:gd name="connsiteY50" fmla="*/ 984739 h 1822406"/>
                <a:gd name="connsiteX51" fmla="*/ 1809617 w 3932560"/>
                <a:gd name="connsiteY51" fmla="*/ 991133 h 1822406"/>
                <a:gd name="connsiteX52" fmla="*/ 1847983 w 3932560"/>
                <a:gd name="connsiteY52" fmla="*/ 1016711 h 1822406"/>
                <a:gd name="connsiteX53" fmla="*/ 1867167 w 3932560"/>
                <a:gd name="connsiteY53" fmla="*/ 1055077 h 1822406"/>
                <a:gd name="connsiteX54" fmla="*/ 1905533 w 3932560"/>
                <a:gd name="connsiteY54" fmla="*/ 1067866 h 1822406"/>
                <a:gd name="connsiteX55" fmla="*/ 1924716 w 3932560"/>
                <a:gd name="connsiteY55" fmla="*/ 1074260 h 1822406"/>
                <a:gd name="connsiteX56" fmla="*/ 1943900 w 3932560"/>
                <a:gd name="connsiteY56" fmla="*/ 1087049 h 1822406"/>
                <a:gd name="connsiteX57" fmla="*/ 1956688 w 3932560"/>
                <a:gd name="connsiteY57" fmla="*/ 1106232 h 1822406"/>
                <a:gd name="connsiteX58" fmla="*/ 1975872 w 3932560"/>
                <a:gd name="connsiteY58" fmla="*/ 1112627 h 1822406"/>
                <a:gd name="connsiteX59" fmla="*/ 1995055 w 3932560"/>
                <a:gd name="connsiteY59" fmla="*/ 1125415 h 1822406"/>
                <a:gd name="connsiteX60" fmla="*/ 2033421 w 3932560"/>
                <a:gd name="connsiteY60" fmla="*/ 1138204 h 1822406"/>
                <a:gd name="connsiteX61" fmla="*/ 2052604 w 3932560"/>
                <a:gd name="connsiteY61" fmla="*/ 1150993 h 1822406"/>
                <a:gd name="connsiteX62" fmla="*/ 2071788 w 3932560"/>
                <a:gd name="connsiteY62" fmla="*/ 1157388 h 1822406"/>
                <a:gd name="connsiteX63" fmla="*/ 2110154 w 3932560"/>
                <a:gd name="connsiteY63" fmla="*/ 1182965 h 1822406"/>
                <a:gd name="connsiteX64" fmla="*/ 2129337 w 3932560"/>
                <a:gd name="connsiteY64" fmla="*/ 1195754 h 1822406"/>
                <a:gd name="connsiteX65" fmla="*/ 2148521 w 3932560"/>
                <a:gd name="connsiteY65" fmla="*/ 1202148 h 1822406"/>
                <a:gd name="connsiteX66" fmla="*/ 2167704 w 3932560"/>
                <a:gd name="connsiteY66" fmla="*/ 1214937 h 1822406"/>
                <a:gd name="connsiteX67" fmla="*/ 2186887 w 3932560"/>
                <a:gd name="connsiteY67" fmla="*/ 1221332 h 1822406"/>
                <a:gd name="connsiteX68" fmla="*/ 2225253 w 3932560"/>
                <a:gd name="connsiteY68" fmla="*/ 1246909 h 1822406"/>
                <a:gd name="connsiteX69" fmla="*/ 2289197 w 3932560"/>
                <a:gd name="connsiteY69" fmla="*/ 1310853 h 1822406"/>
                <a:gd name="connsiteX70" fmla="*/ 2308381 w 3932560"/>
                <a:gd name="connsiteY70" fmla="*/ 1323642 h 1822406"/>
                <a:gd name="connsiteX71" fmla="*/ 2327564 w 3932560"/>
                <a:gd name="connsiteY71" fmla="*/ 1336431 h 1822406"/>
                <a:gd name="connsiteX72" fmla="*/ 2340353 w 3932560"/>
                <a:gd name="connsiteY72" fmla="*/ 1355614 h 1822406"/>
                <a:gd name="connsiteX73" fmla="*/ 2378719 w 3932560"/>
                <a:gd name="connsiteY73" fmla="*/ 1368403 h 1822406"/>
                <a:gd name="connsiteX74" fmla="*/ 2417086 w 3932560"/>
                <a:gd name="connsiteY74" fmla="*/ 1393981 h 1822406"/>
                <a:gd name="connsiteX75" fmla="*/ 2455452 w 3932560"/>
                <a:gd name="connsiteY75" fmla="*/ 1413164 h 1822406"/>
                <a:gd name="connsiteX76" fmla="*/ 2455452 w 3932560"/>
                <a:gd name="connsiteY76" fmla="*/ 1406769 h 1822406"/>
                <a:gd name="connsiteX77" fmla="*/ 2513002 w 3932560"/>
                <a:gd name="connsiteY77" fmla="*/ 1464319 h 1822406"/>
                <a:gd name="connsiteX78" fmla="*/ 2602523 w 3932560"/>
                <a:gd name="connsiteY78" fmla="*/ 1496291 h 1822406"/>
                <a:gd name="connsiteX79" fmla="*/ 2621707 w 3932560"/>
                <a:gd name="connsiteY79" fmla="*/ 1502685 h 1822406"/>
                <a:gd name="connsiteX80" fmla="*/ 2640890 w 3932560"/>
                <a:gd name="connsiteY80" fmla="*/ 1515474 h 1822406"/>
                <a:gd name="connsiteX81" fmla="*/ 2755989 w 3932560"/>
                <a:gd name="connsiteY81" fmla="*/ 1528263 h 1822406"/>
                <a:gd name="connsiteX82" fmla="*/ 2781567 w 3932560"/>
                <a:gd name="connsiteY82" fmla="*/ 1534657 h 1822406"/>
                <a:gd name="connsiteX83" fmla="*/ 3030948 w 3932560"/>
                <a:gd name="connsiteY83" fmla="*/ 1534657 h 1822406"/>
                <a:gd name="connsiteX84" fmla="*/ 3101287 w 3932560"/>
                <a:gd name="connsiteY84" fmla="*/ 1604996 h 1822406"/>
                <a:gd name="connsiteX85" fmla="*/ 3120470 w 3932560"/>
                <a:gd name="connsiteY85" fmla="*/ 1617785 h 1822406"/>
                <a:gd name="connsiteX86" fmla="*/ 3158837 w 3932560"/>
                <a:gd name="connsiteY86" fmla="*/ 1630574 h 1822406"/>
                <a:gd name="connsiteX87" fmla="*/ 3178020 w 3932560"/>
                <a:gd name="connsiteY87" fmla="*/ 1636968 h 1822406"/>
                <a:gd name="connsiteX88" fmla="*/ 3216386 w 3932560"/>
                <a:gd name="connsiteY88" fmla="*/ 1662546 h 1822406"/>
                <a:gd name="connsiteX89" fmla="*/ 3235569 w 3932560"/>
                <a:gd name="connsiteY89" fmla="*/ 1675334 h 1822406"/>
                <a:gd name="connsiteX90" fmla="*/ 3254753 w 3932560"/>
                <a:gd name="connsiteY90" fmla="*/ 1694518 h 1822406"/>
                <a:gd name="connsiteX91" fmla="*/ 3414613 w 3932560"/>
                <a:gd name="connsiteY91" fmla="*/ 1694518 h 1822406"/>
                <a:gd name="connsiteX92" fmla="*/ 3414613 w 3932560"/>
                <a:gd name="connsiteY92" fmla="*/ 1694518 h 1822406"/>
                <a:gd name="connsiteX93" fmla="*/ 3414613 w 3932560"/>
                <a:gd name="connsiteY93" fmla="*/ 1764856 h 1822406"/>
                <a:gd name="connsiteX94" fmla="*/ 3587262 w 3932560"/>
                <a:gd name="connsiteY94" fmla="*/ 1764856 h 1822406"/>
                <a:gd name="connsiteX95" fmla="*/ 3587262 w 3932560"/>
                <a:gd name="connsiteY95" fmla="*/ 1822406 h 1822406"/>
                <a:gd name="connsiteX96" fmla="*/ 3932560 w 3932560"/>
                <a:gd name="connsiteY96" fmla="*/ 1822406 h 182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932560" h="1822406">
                  <a:moveTo>
                    <a:pt x="0" y="0"/>
                  </a:moveTo>
                  <a:lnTo>
                    <a:pt x="0" y="0"/>
                  </a:lnTo>
                  <a:cubicBezTo>
                    <a:pt x="136005" y="30224"/>
                    <a:pt x="2956" y="4427"/>
                    <a:pt x="268565" y="19183"/>
                  </a:cubicBezTo>
                  <a:cubicBezTo>
                    <a:pt x="286644" y="20187"/>
                    <a:pt x="291712" y="30757"/>
                    <a:pt x="306932" y="38367"/>
                  </a:cubicBezTo>
                  <a:cubicBezTo>
                    <a:pt x="312961" y="41381"/>
                    <a:pt x="319721" y="42630"/>
                    <a:pt x="326115" y="44761"/>
                  </a:cubicBezTo>
                  <a:cubicBezTo>
                    <a:pt x="381087" y="81410"/>
                    <a:pt x="311538" y="37473"/>
                    <a:pt x="364481" y="63944"/>
                  </a:cubicBezTo>
                  <a:cubicBezTo>
                    <a:pt x="371355" y="67381"/>
                    <a:pt x="376642" y="73612"/>
                    <a:pt x="383665" y="76733"/>
                  </a:cubicBezTo>
                  <a:cubicBezTo>
                    <a:pt x="414977" y="90649"/>
                    <a:pt x="418987" y="87330"/>
                    <a:pt x="447609" y="95916"/>
                  </a:cubicBezTo>
                  <a:cubicBezTo>
                    <a:pt x="460521" y="99790"/>
                    <a:pt x="473186" y="104442"/>
                    <a:pt x="485975" y="108705"/>
                  </a:cubicBezTo>
                  <a:lnTo>
                    <a:pt x="543525" y="127888"/>
                  </a:lnTo>
                  <a:lnTo>
                    <a:pt x="562708" y="134283"/>
                  </a:lnTo>
                  <a:lnTo>
                    <a:pt x="581891" y="140677"/>
                  </a:lnTo>
                  <a:cubicBezTo>
                    <a:pt x="612290" y="160944"/>
                    <a:pt x="593784" y="151036"/>
                    <a:pt x="639441" y="166255"/>
                  </a:cubicBezTo>
                  <a:lnTo>
                    <a:pt x="658624" y="172649"/>
                  </a:lnTo>
                  <a:lnTo>
                    <a:pt x="677807" y="179043"/>
                  </a:lnTo>
                  <a:cubicBezTo>
                    <a:pt x="721782" y="208360"/>
                    <a:pt x="701592" y="199761"/>
                    <a:pt x="735357" y="211015"/>
                  </a:cubicBezTo>
                  <a:cubicBezTo>
                    <a:pt x="769459" y="262169"/>
                    <a:pt x="724702" y="200361"/>
                    <a:pt x="767329" y="242988"/>
                  </a:cubicBezTo>
                  <a:cubicBezTo>
                    <a:pt x="772763" y="248422"/>
                    <a:pt x="773601" y="258098"/>
                    <a:pt x="780118" y="262171"/>
                  </a:cubicBezTo>
                  <a:cubicBezTo>
                    <a:pt x="780121" y="262173"/>
                    <a:pt x="828073" y="278156"/>
                    <a:pt x="837667" y="281354"/>
                  </a:cubicBezTo>
                  <a:lnTo>
                    <a:pt x="876034" y="294143"/>
                  </a:lnTo>
                  <a:lnTo>
                    <a:pt x="895217" y="300537"/>
                  </a:lnTo>
                  <a:cubicBezTo>
                    <a:pt x="908006" y="309063"/>
                    <a:pt x="925057" y="313326"/>
                    <a:pt x="933583" y="326115"/>
                  </a:cubicBezTo>
                  <a:cubicBezTo>
                    <a:pt x="937846" y="332509"/>
                    <a:pt x="940588" y="340237"/>
                    <a:pt x="946372" y="345298"/>
                  </a:cubicBezTo>
                  <a:cubicBezTo>
                    <a:pt x="973435" y="368978"/>
                    <a:pt x="977574" y="368488"/>
                    <a:pt x="1003922" y="377270"/>
                  </a:cubicBezTo>
                  <a:cubicBezTo>
                    <a:pt x="1038026" y="428425"/>
                    <a:pt x="993265" y="366613"/>
                    <a:pt x="1035894" y="409242"/>
                  </a:cubicBezTo>
                  <a:cubicBezTo>
                    <a:pt x="1041328" y="414676"/>
                    <a:pt x="1042899" y="423364"/>
                    <a:pt x="1048683" y="428425"/>
                  </a:cubicBezTo>
                  <a:cubicBezTo>
                    <a:pt x="1075746" y="452105"/>
                    <a:pt x="1079884" y="451615"/>
                    <a:pt x="1106232" y="460397"/>
                  </a:cubicBezTo>
                  <a:lnTo>
                    <a:pt x="1144599" y="485975"/>
                  </a:lnTo>
                  <a:lnTo>
                    <a:pt x="1163782" y="498764"/>
                  </a:lnTo>
                  <a:cubicBezTo>
                    <a:pt x="1168045" y="505158"/>
                    <a:pt x="1173134" y="511073"/>
                    <a:pt x="1176571" y="517947"/>
                  </a:cubicBezTo>
                  <a:cubicBezTo>
                    <a:pt x="1185187" y="535179"/>
                    <a:pt x="1179463" y="542059"/>
                    <a:pt x="1195754" y="556313"/>
                  </a:cubicBezTo>
                  <a:cubicBezTo>
                    <a:pt x="1207322" y="566434"/>
                    <a:pt x="1234121" y="581891"/>
                    <a:pt x="1234121" y="581891"/>
                  </a:cubicBezTo>
                  <a:cubicBezTo>
                    <a:pt x="1238384" y="588285"/>
                    <a:pt x="1241475" y="595640"/>
                    <a:pt x="1246909" y="601074"/>
                  </a:cubicBezTo>
                  <a:cubicBezTo>
                    <a:pt x="1252343" y="606508"/>
                    <a:pt x="1261292" y="607862"/>
                    <a:pt x="1266093" y="613863"/>
                  </a:cubicBezTo>
                  <a:cubicBezTo>
                    <a:pt x="1270304" y="619126"/>
                    <a:pt x="1267721" y="628280"/>
                    <a:pt x="1272487" y="633046"/>
                  </a:cubicBezTo>
                  <a:cubicBezTo>
                    <a:pt x="1283355" y="643914"/>
                    <a:pt x="1298064" y="650098"/>
                    <a:pt x="1310853" y="658624"/>
                  </a:cubicBezTo>
                  <a:lnTo>
                    <a:pt x="1368403" y="696990"/>
                  </a:lnTo>
                  <a:cubicBezTo>
                    <a:pt x="1374797" y="701253"/>
                    <a:pt x="1380295" y="707349"/>
                    <a:pt x="1387586" y="709779"/>
                  </a:cubicBezTo>
                  <a:lnTo>
                    <a:pt x="1406769" y="716174"/>
                  </a:lnTo>
                  <a:cubicBezTo>
                    <a:pt x="1411032" y="722568"/>
                    <a:pt x="1414638" y="729453"/>
                    <a:pt x="1419558" y="735357"/>
                  </a:cubicBezTo>
                  <a:cubicBezTo>
                    <a:pt x="1432289" y="750634"/>
                    <a:pt x="1460658" y="774635"/>
                    <a:pt x="1477108" y="780118"/>
                  </a:cubicBezTo>
                  <a:lnTo>
                    <a:pt x="1553841" y="805695"/>
                  </a:lnTo>
                  <a:cubicBezTo>
                    <a:pt x="1623801" y="829016"/>
                    <a:pt x="1517835" y="791825"/>
                    <a:pt x="1592207" y="824878"/>
                  </a:cubicBezTo>
                  <a:cubicBezTo>
                    <a:pt x="1604526" y="830353"/>
                    <a:pt x="1630574" y="837667"/>
                    <a:pt x="1630574" y="837667"/>
                  </a:cubicBezTo>
                  <a:lnTo>
                    <a:pt x="1668940" y="863245"/>
                  </a:lnTo>
                  <a:lnTo>
                    <a:pt x="1688123" y="876034"/>
                  </a:lnTo>
                  <a:cubicBezTo>
                    <a:pt x="1693324" y="891636"/>
                    <a:pt x="1694911" y="902004"/>
                    <a:pt x="1707307" y="914400"/>
                  </a:cubicBezTo>
                  <a:cubicBezTo>
                    <a:pt x="1712741" y="919834"/>
                    <a:pt x="1719616" y="923752"/>
                    <a:pt x="1726490" y="927189"/>
                  </a:cubicBezTo>
                  <a:cubicBezTo>
                    <a:pt x="1732519" y="930203"/>
                    <a:pt x="1739279" y="931452"/>
                    <a:pt x="1745673" y="933583"/>
                  </a:cubicBezTo>
                  <a:cubicBezTo>
                    <a:pt x="1752067" y="937846"/>
                    <a:pt x="1759795" y="940588"/>
                    <a:pt x="1764856" y="946372"/>
                  </a:cubicBezTo>
                  <a:cubicBezTo>
                    <a:pt x="1774977" y="957940"/>
                    <a:pt x="1775852" y="979879"/>
                    <a:pt x="1790434" y="984739"/>
                  </a:cubicBezTo>
                  <a:lnTo>
                    <a:pt x="1809617" y="991133"/>
                  </a:lnTo>
                  <a:cubicBezTo>
                    <a:pt x="1822406" y="999659"/>
                    <a:pt x="1843122" y="1002130"/>
                    <a:pt x="1847983" y="1016711"/>
                  </a:cubicBezTo>
                  <a:cubicBezTo>
                    <a:pt x="1851467" y="1027163"/>
                    <a:pt x="1856729" y="1048553"/>
                    <a:pt x="1867167" y="1055077"/>
                  </a:cubicBezTo>
                  <a:cubicBezTo>
                    <a:pt x="1878598" y="1062222"/>
                    <a:pt x="1892744" y="1063603"/>
                    <a:pt x="1905533" y="1067866"/>
                  </a:cubicBezTo>
                  <a:lnTo>
                    <a:pt x="1924716" y="1074260"/>
                  </a:lnTo>
                  <a:cubicBezTo>
                    <a:pt x="1931111" y="1078523"/>
                    <a:pt x="1938466" y="1081615"/>
                    <a:pt x="1943900" y="1087049"/>
                  </a:cubicBezTo>
                  <a:cubicBezTo>
                    <a:pt x="1949334" y="1092483"/>
                    <a:pt x="1950687" y="1101431"/>
                    <a:pt x="1956688" y="1106232"/>
                  </a:cubicBezTo>
                  <a:cubicBezTo>
                    <a:pt x="1961951" y="1110443"/>
                    <a:pt x="1969843" y="1109613"/>
                    <a:pt x="1975872" y="1112627"/>
                  </a:cubicBezTo>
                  <a:cubicBezTo>
                    <a:pt x="1982746" y="1116064"/>
                    <a:pt x="1988032" y="1122294"/>
                    <a:pt x="1995055" y="1125415"/>
                  </a:cubicBezTo>
                  <a:cubicBezTo>
                    <a:pt x="2007374" y="1130890"/>
                    <a:pt x="2033421" y="1138204"/>
                    <a:pt x="2033421" y="1138204"/>
                  </a:cubicBezTo>
                  <a:cubicBezTo>
                    <a:pt x="2039815" y="1142467"/>
                    <a:pt x="2045730" y="1147556"/>
                    <a:pt x="2052604" y="1150993"/>
                  </a:cubicBezTo>
                  <a:cubicBezTo>
                    <a:pt x="2058633" y="1154008"/>
                    <a:pt x="2065896" y="1154114"/>
                    <a:pt x="2071788" y="1157388"/>
                  </a:cubicBezTo>
                  <a:cubicBezTo>
                    <a:pt x="2085224" y="1164852"/>
                    <a:pt x="2097365" y="1174439"/>
                    <a:pt x="2110154" y="1182965"/>
                  </a:cubicBezTo>
                  <a:cubicBezTo>
                    <a:pt x="2116548" y="1187228"/>
                    <a:pt x="2122046" y="1193324"/>
                    <a:pt x="2129337" y="1195754"/>
                  </a:cubicBezTo>
                  <a:lnTo>
                    <a:pt x="2148521" y="1202148"/>
                  </a:lnTo>
                  <a:cubicBezTo>
                    <a:pt x="2154915" y="1206411"/>
                    <a:pt x="2160830" y="1211500"/>
                    <a:pt x="2167704" y="1214937"/>
                  </a:cubicBezTo>
                  <a:cubicBezTo>
                    <a:pt x="2173733" y="1217951"/>
                    <a:pt x="2180995" y="1218059"/>
                    <a:pt x="2186887" y="1221332"/>
                  </a:cubicBezTo>
                  <a:cubicBezTo>
                    <a:pt x="2200323" y="1228796"/>
                    <a:pt x="2225253" y="1246909"/>
                    <a:pt x="2225253" y="1246909"/>
                  </a:cubicBezTo>
                  <a:cubicBezTo>
                    <a:pt x="2259357" y="1298064"/>
                    <a:pt x="2238042" y="1276750"/>
                    <a:pt x="2289197" y="1310853"/>
                  </a:cubicBezTo>
                  <a:lnTo>
                    <a:pt x="2308381" y="1323642"/>
                  </a:lnTo>
                  <a:lnTo>
                    <a:pt x="2327564" y="1336431"/>
                  </a:lnTo>
                  <a:cubicBezTo>
                    <a:pt x="2331827" y="1342825"/>
                    <a:pt x="2333836" y="1351541"/>
                    <a:pt x="2340353" y="1355614"/>
                  </a:cubicBezTo>
                  <a:cubicBezTo>
                    <a:pt x="2351784" y="1362759"/>
                    <a:pt x="2367503" y="1360925"/>
                    <a:pt x="2378719" y="1368403"/>
                  </a:cubicBezTo>
                  <a:lnTo>
                    <a:pt x="2417086" y="1393981"/>
                  </a:lnTo>
                  <a:cubicBezTo>
                    <a:pt x="2426783" y="1400445"/>
                    <a:pt x="2442218" y="1413164"/>
                    <a:pt x="2455452" y="1413164"/>
                  </a:cubicBezTo>
                  <a:cubicBezTo>
                    <a:pt x="2457584" y="1413164"/>
                    <a:pt x="2455452" y="1408901"/>
                    <a:pt x="2455452" y="1406769"/>
                  </a:cubicBezTo>
                  <a:lnTo>
                    <a:pt x="2513002" y="1464319"/>
                  </a:lnTo>
                  <a:cubicBezTo>
                    <a:pt x="2576753" y="1488225"/>
                    <a:pt x="2546900" y="1477750"/>
                    <a:pt x="2602523" y="1496291"/>
                  </a:cubicBezTo>
                  <a:lnTo>
                    <a:pt x="2621707" y="1502685"/>
                  </a:lnTo>
                  <a:cubicBezTo>
                    <a:pt x="2628101" y="1506948"/>
                    <a:pt x="2634016" y="1512037"/>
                    <a:pt x="2640890" y="1515474"/>
                  </a:cubicBezTo>
                  <a:cubicBezTo>
                    <a:pt x="2671404" y="1530732"/>
                    <a:pt x="2743993" y="1527463"/>
                    <a:pt x="2755989" y="1528263"/>
                  </a:cubicBezTo>
                  <a:cubicBezTo>
                    <a:pt x="2777194" y="1535331"/>
                    <a:pt x="2768432" y="1534657"/>
                    <a:pt x="2781567" y="1534657"/>
                  </a:cubicBezTo>
                  <a:lnTo>
                    <a:pt x="3030948" y="1534657"/>
                  </a:lnTo>
                  <a:cubicBezTo>
                    <a:pt x="3071855" y="1591925"/>
                    <a:pt x="3047665" y="1569247"/>
                    <a:pt x="3101287" y="1604996"/>
                  </a:cubicBezTo>
                  <a:cubicBezTo>
                    <a:pt x="3107681" y="1609259"/>
                    <a:pt x="3113179" y="1615355"/>
                    <a:pt x="3120470" y="1617785"/>
                  </a:cubicBezTo>
                  <a:lnTo>
                    <a:pt x="3158837" y="1630574"/>
                  </a:lnTo>
                  <a:lnTo>
                    <a:pt x="3178020" y="1636968"/>
                  </a:lnTo>
                  <a:lnTo>
                    <a:pt x="3216386" y="1662546"/>
                  </a:lnTo>
                  <a:lnTo>
                    <a:pt x="3235569" y="1675334"/>
                  </a:lnTo>
                  <a:cubicBezTo>
                    <a:pt x="3249540" y="1696292"/>
                    <a:pt x="3240673" y="1694518"/>
                    <a:pt x="3254753" y="1694518"/>
                  </a:cubicBezTo>
                  <a:lnTo>
                    <a:pt x="3414613" y="1694518"/>
                  </a:lnTo>
                  <a:lnTo>
                    <a:pt x="3414613" y="1694518"/>
                  </a:lnTo>
                  <a:lnTo>
                    <a:pt x="3414613" y="1764856"/>
                  </a:lnTo>
                  <a:lnTo>
                    <a:pt x="3587262" y="1764856"/>
                  </a:lnTo>
                  <a:lnTo>
                    <a:pt x="3587262" y="1822406"/>
                  </a:lnTo>
                  <a:lnTo>
                    <a:pt x="3932560" y="1822406"/>
                  </a:lnTo>
                </a:path>
              </a:pathLst>
            </a:cu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Forme libre 98">
              <a:extLst>
                <a:ext uri="{FF2B5EF4-FFF2-40B4-BE49-F238E27FC236}">
                  <a16:creationId xmlns:a16="http://schemas.microsoft.com/office/drawing/2014/main" id="{C27B4C57-7941-1AEB-DCFE-B2ADF9877762}"/>
                </a:ext>
              </a:extLst>
            </p:cNvPr>
            <p:cNvSpPr/>
            <p:nvPr/>
          </p:nvSpPr>
          <p:spPr>
            <a:xfrm>
              <a:off x="971950" y="2161309"/>
              <a:ext cx="3983714" cy="2135731"/>
            </a:xfrm>
            <a:custGeom>
              <a:avLst/>
              <a:gdLst>
                <a:gd name="connsiteX0" fmla="*/ 0 w 3983714"/>
                <a:gd name="connsiteY0" fmla="*/ 0 h 2135731"/>
                <a:gd name="connsiteX1" fmla="*/ 0 w 3983714"/>
                <a:gd name="connsiteY1" fmla="*/ 0 h 2135731"/>
                <a:gd name="connsiteX2" fmla="*/ 102310 w 3983714"/>
                <a:gd name="connsiteY2" fmla="*/ 12789 h 2135731"/>
                <a:gd name="connsiteX3" fmla="*/ 140677 w 3983714"/>
                <a:gd name="connsiteY3" fmla="*/ 25578 h 2135731"/>
                <a:gd name="connsiteX4" fmla="*/ 217409 w 3983714"/>
                <a:gd name="connsiteY4" fmla="*/ 51155 h 2135731"/>
                <a:gd name="connsiteX5" fmla="*/ 274959 w 3983714"/>
                <a:gd name="connsiteY5" fmla="*/ 70339 h 2135731"/>
                <a:gd name="connsiteX6" fmla="*/ 294142 w 3983714"/>
                <a:gd name="connsiteY6" fmla="*/ 76733 h 2135731"/>
                <a:gd name="connsiteX7" fmla="*/ 313326 w 3983714"/>
                <a:gd name="connsiteY7" fmla="*/ 83127 h 2135731"/>
                <a:gd name="connsiteX8" fmla="*/ 345298 w 3983714"/>
                <a:gd name="connsiteY8" fmla="*/ 108705 h 2135731"/>
                <a:gd name="connsiteX9" fmla="*/ 402847 w 3983714"/>
                <a:gd name="connsiteY9" fmla="*/ 153466 h 2135731"/>
                <a:gd name="connsiteX10" fmla="*/ 409242 w 3983714"/>
                <a:gd name="connsiteY10" fmla="*/ 172649 h 2135731"/>
                <a:gd name="connsiteX11" fmla="*/ 466791 w 3983714"/>
                <a:gd name="connsiteY11" fmla="*/ 211015 h 2135731"/>
                <a:gd name="connsiteX12" fmla="*/ 485974 w 3983714"/>
                <a:gd name="connsiteY12" fmla="*/ 223804 h 2135731"/>
                <a:gd name="connsiteX13" fmla="*/ 505158 w 3983714"/>
                <a:gd name="connsiteY13" fmla="*/ 236593 h 2135731"/>
                <a:gd name="connsiteX14" fmla="*/ 537130 w 3983714"/>
                <a:gd name="connsiteY14" fmla="*/ 294143 h 2135731"/>
                <a:gd name="connsiteX15" fmla="*/ 556313 w 3983714"/>
                <a:gd name="connsiteY15" fmla="*/ 306932 h 2135731"/>
                <a:gd name="connsiteX16" fmla="*/ 581891 w 3983714"/>
                <a:gd name="connsiteY16" fmla="*/ 345298 h 2135731"/>
                <a:gd name="connsiteX17" fmla="*/ 594679 w 3983714"/>
                <a:gd name="connsiteY17" fmla="*/ 364481 h 2135731"/>
                <a:gd name="connsiteX18" fmla="*/ 633046 w 3983714"/>
                <a:gd name="connsiteY18" fmla="*/ 383664 h 2135731"/>
                <a:gd name="connsiteX19" fmla="*/ 658623 w 3983714"/>
                <a:gd name="connsiteY19" fmla="*/ 441214 h 2135731"/>
                <a:gd name="connsiteX20" fmla="*/ 677807 w 3983714"/>
                <a:gd name="connsiteY20" fmla="*/ 454003 h 2135731"/>
                <a:gd name="connsiteX21" fmla="*/ 696990 w 3983714"/>
                <a:gd name="connsiteY21" fmla="*/ 460397 h 2135731"/>
                <a:gd name="connsiteX22" fmla="*/ 741751 w 3983714"/>
                <a:gd name="connsiteY22" fmla="*/ 511553 h 2135731"/>
                <a:gd name="connsiteX23" fmla="*/ 754540 w 3983714"/>
                <a:gd name="connsiteY23" fmla="*/ 530736 h 2135731"/>
                <a:gd name="connsiteX24" fmla="*/ 767328 w 3983714"/>
                <a:gd name="connsiteY24" fmla="*/ 549919 h 2135731"/>
                <a:gd name="connsiteX25" fmla="*/ 786512 w 3983714"/>
                <a:gd name="connsiteY25" fmla="*/ 562708 h 2135731"/>
                <a:gd name="connsiteX26" fmla="*/ 799300 w 3983714"/>
                <a:gd name="connsiteY26" fmla="*/ 581891 h 2135731"/>
                <a:gd name="connsiteX27" fmla="*/ 818484 w 3983714"/>
                <a:gd name="connsiteY27" fmla="*/ 594680 h 2135731"/>
                <a:gd name="connsiteX28" fmla="*/ 850456 w 3983714"/>
                <a:gd name="connsiteY28" fmla="*/ 652229 h 2135731"/>
                <a:gd name="connsiteX29" fmla="*/ 888822 w 3983714"/>
                <a:gd name="connsiteY29" fmla="*/ 684201 h 2135731"/>
                <a:gd name="connsiteX30" fmla="*/ 901611 w 3983714"/>
                <a:gd name="connsiteY30" fmla="*/ 703385 h 2135731"/>
                <a:gd name="connsiteX31" fmla="*/ 939977 w 3983714"/>
                <a:gd name="connsiteY31" fmla="*/ 728962 h 2135731"/>
                <a:gd name="connsiteX32" fmla="*/ 959160 w 3983714"/>
                <a:gd name="connsiteY32" fmla="*/ 741751 h 2135731"/>
                <a:gd name="connsiteX33" fmla="*/ 1003921 w 3983714"/>
                <a:gd name="connsiteY33" fmla="*/ 799301 h 2135731"/>
                <a:gd name="connsiteX34" fmla="*/ 1023105 w 3983714"/>
                <a:gd name="connsiteY34" fmla="*/ 812090 h 2135731"/>
                <a:gd name="connsiteX35" fmla="*/ 1048682 w 3983714"/>
                <a:gd name="connsiteY35" fmla="*/ 844062 h 2135731"/>
                <a:gd name="connsiteX36" fmla="*/ 1061471 w 3983714"/>
                <a:gd name="connsiteY36" fmla="*/ 863245 h 2135731"/>
                <a:gd name="connsiteX37" fmla="*/ 1131809 w 3983714"/>
                <a:gd name="connsiteY37" fmla="*/ 908006 h 2135731"/>
                <a:gd name="connsiteX38" fmla="*/ 1214937 w 3983714"/>
                <a:gd name="connsiteY38" fmla="*/ 971950 h 2135731"/>
                <a:gd name="connsiteX39" fmla="*/ 1240514 w 3983714"/>
                <a:gd name="connsiteY39" fmla="*/ 1010316 h 2135731"/>
                <a:gd name="connsiteX40" fmla="*/ 1266092 w 3983714"/>
                <a:gd name="connsiteY40" fmla="*/ 1048683 h 2135731"/>
                <a:gd name="connsiteX41" fmla="*/ 1278881 w 3983714"/>
                <a:gd name="connsiteY41" fmla="*/ 1067866 h 2135731"/>
                <a:gd name="connsiteX42" fmla="*/ 1298064 w 3983714"/>
                <a:gd name="connsiteY42" fmla="*/ 1074260 h 2135731"/>
                <a:gd name="connsiteX43" fmla="*/ 1317247 w 3983714"/>
                <a:gd name="connsiteY43" fmla="*/ 1093443 h 2135731"/>
                <a:gd name="connsiteX44" fmla="*/ 1336430 w 3983714"/>
                <a:gd name="connsiteY44" fmla="*/ 1106232 h 2135731"/>
                <a:gd name="connsiteX45" fmla="*/ 1368402 w 3983714"/>
                <a:gd name="connsiteY45" fmla="*/ 1138204 h 2135731"/>
                <a:gd name="connsiteX46" fmla="*/ 1381191 w 3983714"/>
                <a:gd name="connsiteY46" fmla="*/ 1157388 h 2135731"/>
                <a:gd name="connsiteX47" fmla="*/ 1400374 w 3983714"/>
                <a:gd name="connsiteY47" fmla="*/ 1170176 h 2135731"/>
                <a:gd name="connsiteX48" fmla="*/ 1406769 w 3983714"/>
                <a:gd name="connsiteY48" fmla="*/ 1176571 h 2135731"/>
                <a:gd name="connsiteX49" fmla="*/ 1515474 w 3983714"/>
                <a:gd name="connsiteY49" fmla="*/ 1253304 h 2135731"/>
                <a:gd name="connsiteX50" fmla="*/ 1566629 w 3983714"/>
                <a:gd name="connsiteY50" fmla="*/ 1272487 h 2135731"/>
                <a:gd name="connsiteX51" fmla="*/ 1585812 w 3983714"/>
                <a:gd name="connsiteY51" fmla="*/ 1278881 h 2135731"/>
                <a:gd name="connsiteX52" fmla="*/ 1624179 w 3983714"/>
                <a:gd name="connsiteY52" fmla="*/ 1304459 h 2135731"/>
                <a:gd name="connsiteX53" fmla="*/ 1643362 w 3983714"/>
                <a:gd name="connsiteY53" fmla="*/ 1317248 h 2135731"/>
                <a:gd name="connsiteX54" fmla="*/ 1681728 w 3983714"/>
                <a:gd name="connsiteY54" fmla="*/ 1349220 h 2135731"/>
                <a:gd name="connsiteX55" fmla="*/ 1700912 w 3983714"/>
                <a:gd name="connsiteY55" fmla="*/ 1387586 h 2135731"/>
                <a:gd name="connsiteX56" fmla="*/ 1720095 w 3983714"/>
                <a:gd name="connsiteY56" fmla="*/ 1400375 h 2135731"/>
                <a:gd name="connsiteX57" fmla="*/ 1739278 w 3983714"/>
                <a:gd name="connsiteY57" fmla="*/ 1406769 h 2135731"/>
                <a:gd name="connsiteX58" fmla="*/ 1758461 w 3983714"/>
                <a:gd name="connsiteY58" fmla="*/ 1419558 h 2135731"/>
                <a:gd name="connsiteX59" fmla="*/ 1816011 w 3983714"/>
                <a:gd name="connsiteY59" fmla="*/ 1464319 h 2135731"/>
                <a:gd name="connsiteX60" fmla="*/ 1854377 w 3983714"/>
                <a:gd name="connsiteY60" fmla="*/ 1477108 h 2135731"/>
                <a:gd name="connsiteX61" fmla="*/ 1911927 w 3983714"/>
                <a:gd name="connsiteY61" fmla="*/ 1496291 h 2135731"/>
                <a:gd name="connsiteX62" fmla="*/ 1931110 w 3983714"/>
                <a:gd name="connsiteY62" fmla="*/ 1502685 h 2135731"/>
                <a:gd name="connsiteX63" fmla="*/ 1963082 w 3983714"/>
                <a:gd name="connsiteY63" fmla="*/ 1541052 h 2135731"/>
                <a:gd name="connsiteX64" fmla="*/ 2001449 w 3983714"/>
                <a:gd name="connsiteY64" fmla="*/ 1553841 h 2135731"/>
                <a:gd name="connsiteX65" fmla="*/ 2020632 w 3983714"/>
                <a:gd name="connsiteY65" fmla="*/ 1566629 h 2135731"/>
                <a:gd name="connsiteX66" fmla="*/ 2058998 w 3983714"/>
                <a:gd name="connsiteY66" fmla="*/ 1579418 h 2135731"/>
                <a:gd name="connsiteX67" fmla="*/ 2167703 w 3983714"/>
                <a:gd name="connsiteY67" fmla="*/ 1630574 h 2135731"/>
                <a:gd name="connsiteX68" fmla="*/ 2218858 w 3983714"/>
                <a:gd name="connsiteY68" fmla="*/ 1656151 h 2135731"/>
                <a:gd name="connsiteX69" fmla="*/ 2257225 w 3983714"/>
                <a:gd name="connsiteY69" fmla="*/ 1668940 h 2135731"/>
                <a:gd name="connsiteX70" fmla="*/ 2276408 w 3983714"/>
                <a:gd name="connsiteY70" fmla="*/ 1675334 h 2135731"/>
                <a:gd name="connsiteX71" fmla="*/ 2314774 w 3983714"/>
                <a:gd name="connsiteY71" fmla="*/ 1694518 h 2135731"/>
                <a:gd name="connsiteX72" fmla="*/ 2333958 w 3983714"/>
                <a:gd name="connsiteY72" fmla="*/ 1707306 h 2135731"/>
                <a:gd name="connsiteX73" fmla="*/ 2353141 w 3983714"/>
                <a:gd name="connsiteY73" fmla="*/ 1713701 h 2135731"/>
                <a:gd name="connsiteX74" fmla="*/ 2391507 w 3983714"/>
                <a:gd name="connsiteY74" fmla="*/ 1739278 h 2135731"/>
                <a:gd name="connsiteX75" fmla="*/ 2429874 w 3983714"/>
                <a:gd name="connsiteY75" fmla="*/ 1752067 h 2135731"/>
                <a:gd name="connsiteX76" fmla="*/ 2487423 w 3983714"/>
                <a:gd name="connsiteY76" fmla="*/ 1777645 h 2135731"/>
                <a:gd name="connsiteX77" fmla="*/ 2525790 w 3983714"/>
                <a:gd name="connsiteY77" fmla="*/ 1790434 h 2135731"/>
                <a:gd name="connsiteX78" fmla="*/ 2583340 w 3983714"/>
                <a:gd name="connsiteY78" fmla="*/ 1816011 h 2135731"/>
                <a:gd name="connsiteX79" fmla="*/ 2621706 w 3983714"/>
                <a:gd name="connsiteY79" fmla="*/ 1828800 h 2135731"/>
                <a:gd name="connsiteX80" fmla="*/ 2640889 w 3983714"/>
                <a:gd name="connsiteY80" fmla="*/ 1835194 h 2135731"/>
                <a:gd name="connsiteX81" fmla="*/ 2698439 w 3983714"/>
                <a:gd name="connsiteY81" fmla="*/ 1860772 h 2135731"/>
                <a:gd name="connsiteX82" fmla="*/ 2717622 w 3983714"/>
                <a:gd name="connsiteY82" fmla="*/ 1867167 h 2135731"/>
                <a:gd name="connsiteX83" fmla="*/ 2736805 w 3983714"/>
                <a:gd name="connsiteY83" fmla="*/ 1873561 h 2135731"/>
                <a:gd name="connsiteX84" fmla="*/ 2755988 w 3983714"/>
                <a:gd name="connsiteY84" fmla="*/ 1886350 h 2135731"/>
                <a:gd name="connsiteX85" fmla="*/ 2775172 w 3983714"/>
                <a:gd name="connsiteY85" fmla="*/ 1892744 h 2135731"/>
                <a:gd name="connsiteX86" fmla="*/ 2794355 w 3983714"/>
                <a:gd name="connsiteY86" fmla="*/ 1911927 h 2135731"/>
                <a:gd name="connsiteX87" fmla="*/ 2813538 w 3983714"/>
                <a:gd name="connsiteY87" fmla="*/ 1918322 h 2135731"/>
                <a:gd name="connsiteX88" fmla="*/ 2832721 w 3983714"/>
                <a:gd name="connsiteY88" fmla="*/ 1931111 h 2135731"/>
                <a:gd name="connsiteX89" fmla="*/ 2845510 w 3983714"/>
                <a:gd name="connsiteY89" fmla="*/ 1950294 h 2135731"/>
                <a:gd name="connsiteX90" fmla="*/ 2864693 w 3983714"/>
                <a:gd name="connsiteY90" fmla="*/ 1956688 h 2135731"/>
                <a:gd name="connsiteX91" fmla="*/ 2903060 w 3983714"/>
                <a:gd name="connsiteY91" fmla="*/ 1975871 h 2135731"/>
                <a:gd name="connsiteX92" fmla="*/ 2922243 w 3983714"/>
                <a:gd name="connsiteY92" fmla="*/ 1988660 h 2135731"/>
                <a:gd name="connsiteX93" fmla="*/ 3158836 w 3983714"/>
                <a:gd name="connsiteY93" fmla="*/ 1988660 h 2135731"/>
                <a:gd name="connsiteX94" fmla="*/ 3158836 w 3983714"/>
                <a:gd name="connsiteY94" fmla="*/ 2052604 h 2135731"/>
                <a:gd name="connsiteX95" fmla="*/ 3293119 w 3983714"/>
                <a:gd name="connsiteY95" fmla="*/ 2052604 h 2135731"/>
                <a:gd name="connsiteX96" fmla="*/ 3293119 w 3983714"/>
                <a:gd name="connsiteY96" fmla="*/ 2052604 h 2135731"/>
                <a:gd name="connsiteX97" fmla="*/ 3337880 w 3983714"/>
                <a:gd name="connsiteY97" fmla="*/ 2097365 h 2135731"/>
                <a:gd name="connsiteX98" fmla="*/ 3376246 w 3983714"/>
                <a:gd name="connsiteY98" fmla="*/ 2135731 h 2135731"/>
                <a:gd name="connsiteX99" fmla="*/ 3983714 w 3983714"/>
                <a:gd name="connsiteY99" fmla="*/ 2135731 h 21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3983714" h="2135731">
                  <a:moveTo>
                    <a:pt x="0" y="0"/>
                  </a:moveTo>
                  <a:lnTo>
                    <a:pt x="0" y="0"/>
                  </a:lnTo>
                  <a:cubicBezTo>
                    <a:pt x="12449" y="1383"/>
                    <a:pt x="85357" y="8877"/>
                    <a:pt x="102310" y="12789"/>
                  </a:cubicBezTo>
                  <a:cubicBezTo>
                    <a:pt x="115446" y="15820"/>
                    <a:pt x="127888" y="21315"/>
                    <a:pt x="140677" y="25578"/>
                  </a:cubicBezTo>
                  <a:lnTo>
                    <a:pt x="217409" y="51155"/>
                  </a:lnTo>
                  <a:lnTo>
                    <a:pt x="274959" y="70339"/>
                  </a:lnTo>
                  <a:lnTo>
                    <a:pt x="294142" y="76733"/>
                  </a:lnTo>
                  <a:lnTo>
                    <a:pt x="313326" y="83127"/>
                  </a:lnTo>
                  <a:cubicBezTo>
                    <a:pt x="336955" y="118574"/>
                    <a:pt x="312594" y="90536"/>
                    <a:pt x="345298" y="108705"/>
                  </a:cubicBezTo>
                  <a:cubicBezTo>
                    <a:pt x="379714" y="127825"/>
                    <a:pt x="379547" y="130166"/>
                    <a:pt x="402847" y="153466"/>
                  </a:cubicBezTo>
                  <a:cubicBezTo>
                    <a:pt x="404979" y="159860"/>
                    <a:pt x="404476" y="167883"/>
                    <a:pt x="409242" y="172649"/>
                  </a:cubicBezTo>
                  <a:cubicBezTo>
                    <a:pt x="409250" y="172657"/>
                    <a:pt x="457194" y="204617"/>
                    <a:pt x="466791" y="211015"/>
                  </a:cubicBezTo>
                  <a:lnTo>
                    <a:pt x="485974" y="223804"/>
                  </a:lnTo>
                  <a:lnTo>
                    <a:pt x="505158" y="236593"/>
                  </a:lnTo>
                  <a:cubicBezTo>
                    <a:pt x="511821" y="256584"/>
                    <a:pt x="518283" y="281578"/>
                    <a:pt x="537130" y="294143"/>
                  </a:cubicBezTo>
                  <a:lnTo>
                    <a:pt x="556313" y="306932"/>
                  </a:lnTo>
                  <a:lnTo>
                    <a:pt x="581891" y="345298"/>
                  </a:lnTo>
                  <a:cubicBezTo>
                    <a:pt x="586154" y="351692"/>
                    <a:pt x="587388" y="362051"/>
                    <a:pt x="594679" y="364481"/>
                  </a:cubicBezTo>
                  <a:cubicBezTo>
                    <a:pt x="621154" y="373306"/>
                    <a:pt x="608254" y="367137"/>
                    <a:pt x="633046" y="383664"/>
                  </a:cubicBezTo>
                  <a:cubicBezTo>
                    <a:pt x="639376" y="402655"/>
                    <a:pt x="643425" y="426016"/>
                    <a:pt x="658623" y="441214"/>
                  </a:cubicBezTo>
                  <a:cubicBezTo>
                    <a:pt x="664057" y="446648"/>
                    <a:pt x="670933" y="450566"/>
                    <a:pt x="677807" y="454003"/>
                  </a:cubicBezTo>
                  <a:cubicBezTo>
                    <a:pt x="683836" y="457017"/>
                    <a:pt x="690596" y="458266"/>
                    <a:pt x="696990" y="460397"/>
                  </a:cubicBezTo>
                  <a:cubicBezTo>
                    <a:pt x="728962" y="481712"/>
                    <a:pt x="711910" y="466791"/>
                    <a:pt x="741751" y="511553"/>
                  </a:cubicBezTo>
                  <a:lnTo>
                    <a:pt x="754540" y="530736"/>
                  </a:lnTo>
                  <a:cubicBezTo>
                    <a:pt x="758803" y="537130"/>
                    <a:pt x="760934" y="545656"/>
                    <a:pt x="767328" y="549919"/>
                  </a:cubicBezTo>
                  <a:lnTo>
                    <a:pt x="786512" y="562708"/>
                  </a:lnTo>
                  <a:cubicBezTo>
                    <a:pt x="790775" y="569102"/>
                    <a:pt x="793866" y="576457"/>
                    <a:pt x="799300" y="581891"/>
                  </a:cubicBezTo>
                  <a:cubicBezTo>
                    <a:pt x="804734" y="587325"/>
                    <a:pt x="813683" y="588679"/>
                    <a:pt x="818484" y="594680"/>
                  </a:cubicBezTo>
                  <a:cubicBezTo>
                    <a:pt x="845141" y="628000"/>
                    <a:pt x="786016" y="609268"/>
                    <a:pt x="850456" y="652229"/>
                  </a:cubicBezTo>
                  <a:cubicBezTo>
                    <a:pt x="869317" y="664803"/>
                    <a:pt x="873437" y="665739"/>
                    <a:pt x="888822" y="684201"/>
                  </a:cubicBezTo>
                  <a:cubicBezTo>
                    <a:pt x="893742" y="690105"/>
                    <a:pt x="895827" y="698324"/>
                    <a:pt x="901611" y="703385"/>
                  </a:cubicBezTo>
                  <a:cubicBezTo>
                    <a:pt x="913178" y="713506"/>
                    <a:pt x="927188" y="720436"/>
                    <a:pt x="939977" y="728962"/>
                  </a:cubicBezTo>
                  <a:lnTo>
                    <a:pt x="959160" y="741751"/>
                  </a:lnTo>
                  <a:cubicBezTo>
                    <a:pt x="976984" y="768486"/>
                    <a:pt x="981383" y="780519"/>
                    <a:pt x="1003921" y="799301"/>
                  </a:cubicBezTo>
                  <a:cubicBezTo>
                    <a:pt x="1009825" y="804221"/>
                    <a:pt x="1016710" y="807827"/>
                    <a:pt x="1023105" y="812090"/>
                  </a:cubicBezTo>
                  <a:cubicBezTo>
                    <a:pt x="1039176" y="860304"/>
                    <a:pt x="1015629" y="802746"/>
                    <a:pt x="1048682" y="844062"/>
                  </a:cubicBezTo>
                  <a:cubicBezTo>
                    <a:pt x="1065646" y="865267"/>
                    <a:pt x="1045208" y="863245"/>
                    <a:pt x="1061471" y="863245"/>
                  </a:cubicBezTo>
                  <a:lnTo>
                    <a:pt x="1131809" y="908006"/>
                  </a:lnTo>
                  <a:cubicBezTo>
                    <a:pt x="1150409" y="921026"/>
                    <a:pt x="1195691" y="947205"/>
                    <a:pt x="1214937" y="971950"/>
                  </a:cubicBezTo>
                  <a:cubicBezTo>
                    <a:pt x="1224373" y="984082"/>
                    <a:pt x="1231988" y="997527"/>
                    <a:pt x="1240514" y="1010316"/>
                  </a:cubicBezTo>
                  <a:lnTo>
                    <a:pt x="1266092" y="1048683"/>
                  </a:lnTo>
                  <a:cubicBezTo>
                    <a:pt x="1270355" y="1055077"/>
                    <a:pt x="1271590" y="1065436"/>
                    <a:pt x="1278881" y="1067866"/>
                  </a:cubicBezTo>
                  <a:lnTo>
                    <a:pt x="1298064" y="1074260"/>
                  </a:lnTo>
                  <a:cubicBezTo>
                    <a:pt x="1304458" y="1080654"/>
                    <a:pt x="1310300" y="1087654"/>
                    <a:pt x="1317247" y="1093443"/>
                  </a:cubicBezTo>
                  <a:cubicBezTo>
                    <a:pt x="1323151" y="1098363"/>
                    <a:pt x="1330996" y="1100798"/>
                    <a:pt x="1336430" y="1106232"/>
                  </a:cubicBezTo>
                  <a:cubicBezTo>
                    <a:pt x="1379059" y="1148861"/>
                    <a:pt x="1317247" y="1104100"/>
                    <a:pt x="1368402" y="1138204"/>
                  </a:cubicBezTo>
                  <a:cubicBezTo>
                    <a:pt x="1372665" y="1144599"/>
                    <a:pt x="1375757" y="1151954"/>
                    <a:pt x="1381191" y="1157388"/>
                  </a:cubicBezTo>
                  <a:cubicBezTo>
                    <a:pt x="1386625" y="1162822"/>
                    <a:pt x="1394226" y="1165565"/>
                    <a:pt x="1400374" y="1170176"/>
                  </a:cubicBezTo>
                  <a:cubicBezTo>
                    <a:pt x="1402786" y="1171985"/>
                    <a:pt x="1404637" y="1174439"/>
                    <a:pt x="1406769" y="1176571"/>
                  </a:cubicBezTo>
                  <a:lnTo>
                    <a:pt x="1515474" y="1253304"/>
                  </a:lnTo>
                  <a:lnTo>
                    <a:pt x="1566629" y="1272487"/>
                  </a:lnTo>
                  <a:cubicBezTo>
                    <a:pt x="1572963" y="1274790"/>
                    <a:pt x="1579920" y="1275608"/>
                    <a:pt x="1585812" y="1278881"/>
                  </a:cubicBezTo>
                  <a:cubicBezTo>
                    <a:pt x="1599248" y="1286346"/>
                    <a:pt x="1611390" y="1295933"/>
                    <a:pt x="1624179" y="1304459"/>
                  </a:cubicBezTo>
                  <a:cubicBezTo>
                    <a:pt x="1630573" y="1308722"/>
                    <a:pt x="1637928" y="1311814"/>
                    <a:pt x="1643362" y="1317248"/>
                  </a:cubicBezTo>
                  <a:cubicBezTo>
                    <a:pt x="1667979" y="1341865"/>
                    <a:pt x="1655021" y="1331415"/>
                    <a:pt x="1681728" y="1349220"/>
                  </a:cubicBezTo>
                  <a:cubicBezTo>
                    <a:pt x="1686929" y="1364822"/>
                    <a:pt x="1688516" y="1375190"/>
                    <a:pt x="1700912" y="1387586"/>
                  </a:cubicBezTo>
                  <a:cubicBezTo>
                    <a:pt x="1706346" y="1393020"/>
                    <a:pt x="1713221" y="1396938"/>
                    <a:pt x="1720095" y="1400375"/>
                  </a:cubicBezTo>
                  <a:cubicBezTo>
                    <a:pt x="1726124" y="1403389"/>
                    <a:pt x="1732884" y="1404638"/>
                    <a:pt x="1739278" y="1406769"/>
                  </a:cubicBezTo>
                  <a:cubicBezTo>
                    <a:pt x="1745672" y="1411032"/>
                    <a:pt x="1752557" y="1414638"/>
                    <a:pt x="1758461" y="1419558"/>
                  </a:cubicBezTo>
                  <a:cubicBezTo>
                    <a:pt x="1780530" y="1437949"/>
                    <a:pt x="1783688" y="1453544"/>
                    <a:pt x="1816011" y="1464319"/>
                  </a:cubicBezTo>
                  <a:lnTo>
                    <a:pt x="1854377" y="1477108"/>
                  </a:lnTo>
                  <a:lnTo>
                    <a:pt x="1911927" y="1496291"/>
                  </a:lnTo>
                  <a:lnTo>
                    <a:pt x="1931110" y="1502685"/>
                  </a:lnTo>
                  <a:cubicBezTo>
                    <a:pt x="1939070" y="1514625"/>
                    <a:pt x="1950049" y="1533811"/>
                    <a:pt x="1963082" y="1541052"/>
                  </a:cubicBezTo>
                  <a:cubicBezTo>
                    <a:pt x="1974866" y="1547599"/>
                    <a:pt x="1990232" y="1546363"/>
                    <a:pt x="2001449" y="1553841"/>
                  </a:cubicBezTo>
                  <a:cubicBezTo>
                    <a:pt x="2007843" y="1558104"/>
                    <a:pt x="2013609" y="1563508"/>
                    <a:pt x="2020632" y="1566629"/>
                  </a:cubicBezTo>
                  <a:cubicBezTo>
                    <a:pt x="2032951" y="1572104"/>
                    <a:pt x="2058998" y="1579418"/>
                    <a:pt x="2058998" y="1579418"/>
                  </a:cubicBezTo>
                  <a:lnTo>
                    <a:pt x="2167703" y="1630574"/>
                  </a:lnTo>
                  <a:cubicBezTo>
                    <a:pt x="2184755" y="1639100"/>
                    <a:pt x="2201335" y="1648641"/>
                    <a:pt x="2218858" y="1656151"/>
                  </a:cubicBezTo>
                  <a:cubicBezTo>
                    <a:pt x="2231249" y="1661461"/>
                    <a:pt x="2244436" y="1664677"/>
                    <a:pt x="2257225" y="1668940"/>
                  </a:cubicBezTo>
                  <a:lnTo>
                    <a:pt x="2276408" y="1675334"/>
                  </a:lnTo>
                  <a:cubicBezTo>
                    <a:pt x="2331370" y="1711976"/>
                    <a:pt x="2261839" y="1668051"/>
                    <a:pt x="2314774" y="1694518"/>
                  </a:cubicBezTo>
                  <a:cubicBezTo>
                    <a:pt x="2321648" y="1697955"/>
                    <a:pt x="2327084" y="1703869"/>
                    <a:pt x="2333958" y="1707306"/>
                  </a:cubicBezTo>
                  <a:cubicBezTo>
                    <a:pt x="2339987" y="1710320"/>
                    <a:pt x="2347249" y="1710428"/>
                    <a:pt x="2353141" y="1713701"/>
                  </a:cubicBezTo>
                  <a:cubicBezTo>
                    <a:pt x="2366577" y="1721165"/>
                    <a:pt x="2376926" y="1734418"/>
                    <a:pt x="2391507" y="1739278"/>
                  </a:cubicBezTo>
                  <a:lnTo>
                    <a:pt x="2429874" y="1752067"/>
                  </a:lnTo>
                  <a:cubicBezTo>
                    <a:pt x="2460272" y="1772333"/>
                    <a:pt x="2441768" y="1762427"/>
                    <a:pt x="2487423" y="1777645"/>
                  </a:cubicBezTo>
                  <a:cubicBezTo>
                    <a:pt x="2487428" y="1777647"/>
                    <a:pt x="2525785" y="1790430"/>
                    <a:pt x="2525790" y="1790434"/>
                  </a:cubicBezTo>
                  <a:cubicBezTo>
                    <a:pt x="2556191" y="1810700"/>
                    <a:pt x="2537681" y="1800791"/>
                    <a:pt x="2583340" y="1816011"/>
                  </a:cubicBezTo>
                  <a:lnTo>
                    <a:pt x="2621706" y="1828800"/>
                  </a:lnTo>
                  <a:lnTo>
                    <a:pt x="2640889" y="1835194"/>
                  </a:lnTo>
                  <a:cubicBezTo>
                    <a:pt x="2671290" y="1855462"/>
                    <a:pt x="2652780" y="1845552"/>
                    <a:pt x="2698439" y="1860772"/>
                  </a:cubicBezTo>
                  <a:lnTo>
                    <a:pt x="2717622" y="1867167"/>
                  </a:lnTo>
                  <a:lnTo>
                    <a:pt x="2736805" y="1873561"/>
                  </a:lnTo>
                  <a:cubicBezTo>
                    <a:pt x="2743199" y="1877824"/>
                    <a:pt x="2749114" y="1882913"/>
                    <a:pt x="2755988" y="1886350"/>
                  </a:cubicBezTo>
                  <a:cubicBezTo>
                    <a:pt x="2762017" y="1889364"/>
                    <a:pt x="2769563" y="1889005"/>
                    <a:pt x="2775172" y="1892744"/>
                  </a:cubicBezTo>
                  <a:cubicBezTo>
                    <a:pt x="2782696" y="1897760"/>
                    <a:pt x="2786831" y="1906911"/>
                    <a:pt x="2794355" y="1911927"/>
                  </a:cubicBezTo>
                  <a:cubicBezTo>
                    <a:pt x="2799963" y="1915666"/>
                    <a:pt x="2807509" y="1915308"/>
                    <a:pt x="2813538" y="1918322"/>
                  </a:cubicBezTo>
                  <a:cubicBezTo>
                    <a:pt x="2820412" y="1921759"/>
                    <a:pt x="2826327" y="1926848"/>
                    <a:pt x="2832721" y="1931111"/>
                  </a:cubicBezTo>
                  <a:cubicBezTo>
                    <a:pt x="2836984" y="1937505"/>
                    <a:pt x="2839509" y="1945493"/>
                    <a:pt x="2845510" y="1950294"/>
                  </a:cubicBezTo>
                  <a:cubicBezTo>
                    <a:pt x="2850773" y="1954504"/>
                    <a:pt x="2858664" y="1953674"/>
                    <a:pt x="2864693" y="1956688"/>
                  </a:cubicBezTo>
                  <a:cubicBezTo>
                    <a:pt x="2914276" y="1981479"/>
                    <a:pt x="2854844" y="1959800"/>
                    <a:pt x="2903060" y="1975871"/>
                  </a:cubicBezTo>
                  <a:cubicBezTo>
                    <a:pt x="2917521" y="1997563"/>
                    <a:pt x="2910415" y="2000490"/>
                    <a:pt x="2922243" y="1988660"/>
                  </a:cubicBezTo>
                  <a:lnTo>
                    <a:pt x="3158836" y="1988660"/>
                  </a:lnTo>
                  <a:lnTo>
                    <a:pt x="3158836" y="2052604"/>
                  </a:lnTo>
                  <a:lnTo>
                    <a:pt x="3293119" y="2052604"/>
                  </a:lnTo>
                  <a:lnTo>
                    <a:pt x="3293119" y="2052604"/>
                  </a:lnTo>
                  <a:lnTo>
                    <a:pt x="3337880" y="2097365"/>
                  </a:lnTo>
                  <a:lnTo>
                    <a:pt x="3376246" y="2135731"/>
                  </a:lnTo>
                  <a:lnTo>
                    <a:pt x="3983714" y="2135731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132" name="Tableau 131">
            <a:extLst>
              <a:ext uri="{FF2B5EF4-FFF2-40B4-BE49-F238E27FC236}">
                <a16:creationId xmlns:a16="http://schemas.microsoft.com/office/drawing/2014/main" id="{B60F20DF-25D3-3F17-1681-C622E2B371D0}"/>
              </a:ext>
            </a:extLst>
          </p:cNvPr>
          <p:cNvGraphicFramePr>
            <a:graphicFrameLocks noGrp="1"/>
          </p:cNvGraphicFramePr>
          <p:nvPr/>
        </p:nvGraphicFramePr>
        <p:xfrm>
          <a:off x="8670966" y="1678992"/>
          <a:ext cx="3049943" cy="1056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39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6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+ Bev </a:t>
                      </a:r>
                      <a:r>
                        <a:rPr kumimoji="0" lang="fr-FR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  <a:endParaRPr lang="fr-FR" sz="5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</a:t>
                      </a:r>
                      <a:r>
                        <a:rPr kumimoji="0" lang="fr-F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600" dirty="0"/>
                        <a:t>PFS médiane, mois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2.4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600" dirty="0"/>
                        <a:t>Taux de PFS à 6 mois (%)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1§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600" dirty="0"/>
                        <a:t>Taux de PFS à 12 mois (%)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8527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0.44 (0.36-0.54)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0376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p-value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700" b="1" i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p&lt;0.001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54771"/>
                  </a:ext>
                </a:extLst>
              </a:tr>
            </a:tbl>
          </a:graphicData>
        </a:graphic>
      </p:graphicFrame>
      <p:grpSp>
        <p:nvGrpSpPr>
          <p:cNvPr id="140" name="Groupe 139">
            <a:extLst>
              <a:ext uri="{FF2B5EF4-FFF2-40B4-BE49-F238E27FC236}">
                <a16:creationId xmlns:a16="http://schemas.microsoft.com/office/drawing/2014/main" id="{08DE6CA4-70D6-461A-B62D-0F19DCEF12E4}"/>
              </a:ext>
            </a:extLst>
          </p:cNvPr>
          <p:cNvGrpSpPr/>
          <p:nvPr/>
        </p:nvGrpSpPr>
        <p:grpSpPr>
          <a:xfrm>
            <a:off x="6345784" y="1296126"/>
            <a:ext cx="5481139" cy="3929017"/>
            <a:chOff x="6345784" y="1296126"/>
            <a:chExt cx="5481139" cy="3929017"/>
          </a:xfrm>
        </p:grpSpPr>
        <p:sp>
          <p:nvSpPr>
            <p:cNvPr id="21" name="Rectangle à coins arrondis 33">
              <a:extLst>
                <a:ext uri="{FF2B5EF4-FFF2-40B4-BE49-F238E27FC236}">
                  <a16:creationId xmlns:a16="http://schemas.microsoft.com/office/drawing/2014/main" id="{01D55BED-95B6-61BC-2432-96DD990F0A84}"/>
                </a:ext>
              </a:extLst>
            </p:cNvPr>
            <p:cNvSpPr/>
            <p:nvPr/>
          </p:nvSpPr>
          <p:spPr>
            <a:xfrm>
              <a:off x="6345784" y="1446963"/>
              <a:ext cx="5481139" cy="3778180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81FF35BA-29A9-87D7-D0E2-031099520D03}"/>
                </a:ext>
              </a:extLst>
            </p:cNvPr>
            <p:cNvSpPr txBox="1"/>
            <p:nvPr/>
          </p:nvSpPr>
          <p:spPr>
            <a:xfrm>
              <a:off x="6496261" y="1296126"/>
              <a:ext cx="2523262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 sans progression</a:t>
              </a:r>
              <a:endParaRPr kumimoji="0" lang="da-DK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16784318-92E9-0A6D-4672-91F64E87BF90}"/>
                </a:ext>
              </a:extLst>
            </p:cNvPr>
            <p:cNvSpPr txBox="1"/>
            <p:nvPr/>
          </p:nvSpPr>
          <p:spPr>
            <a:xfrm>
              <a:off x="6496261" y="1592871"/>
              <a:ext cx="2790574" cy="276999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Probabilité de survie (%)</a:t>
              </a:r>
            </a:p>
          </p:txBody>
        </p:sp>
        <p:sp>
          <p:nvSpPr>
            <p:cNvPr id="101" name="Forme libre 100">
              <a:extLst>
                <a:ext uri="{FF2B5EF4-FFF2-40B4-BE49-F238E27FC236}">
                  <a16:creationId xmlns:a16="http://schemas.microsoft.com/office/drawing/2014/main" id="{5CB11342-7791-ACA8-1F26-070145DA3053}"/>
                </a:ext>
              </a:extLst>
            </p:cNvPr>
            <p:cNvSpPr/>
            <p:nvPr/>
          </p:nvSpPr>
          <p:spPr>
            <a:xfrm>
              <a:off x="6850492" y="1929284"/>
              <a:ext cx="4627809" cy="2764488"/>
            </a:xfrm>
            <a:custGeom>
              <a:avLst/>
              <a:gdLst>
                <a:gd name="connsiteX0" fmla="*/ 0 w 4442848"/>
                <a:gd name="connsiteY0" fmla="*/ 0 h 1947620"/>
                <a:gd name="connsiteX1" fmla="*/ 0 w 4442848"/>
                <a:gd name="connsiteY1" fmla="*/ 1947620 h 1947620"/>
                <a:gd name="connsiteX2" fmla="*/ 4442848 w 4442848"/>
                <a:gd name="connsiteY2" fmla="*/ 1947620 h 194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2848" h="1947620">
                  <a:moveTo>
                    <a:pt x="0" y="0"/>
                  </a:moveTo>
                  <a:lnTo>
                    <a:pt x="0" y="1947620"/>
                  </a:lnTo>
                  <a:lnTo>
                    <a:pt x="4442848" y="194762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11CA211D-28A8-48C4-DEFE-5F648FC8BE69}"/>
                </a:ext>
              </a:extLst>
            </p:cNvPr>
            <p:cNvSpPr txBox="1"/>
            <p:nvPr/>
          </p:nvSpPr>
          <p:spPr>
            <a:xfrm>
              <a:off x="6561945" y="2054044"/>
              <a:ext cx="226024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103" name="ZoneTexte 102">
              <a:extLst>
                <a:ext uri="{FF2B5EF4-FFF2-40B4-BE49-F238E27FC236}">
                  <a16:creationId xmlns:a16="http://schemas.microsoft.com/office/drawing/2014/main" id="{288A2444-B353-D1BA-C4B8-3ABE180AA1CD}"/>
                </a:ext>
              </a:extLst>
            </p:cNvPr>
            <p:cNvSpPr txBox="1"/>
            <p:nvPr/>
          </p:nvSpPr>
          <p:spPr>
            <a:xfrm>
              <a:off x="6637286" y="2561497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104" name="ZoneTexte 103">
              <a:extLst>
                <a:ext uri="{FF2B5EF4-FFF2-40B4-BE49-F238E27FC236}">
                  <a16:creationId xmlns:a16="http://schemas.microsoft.com/office/drawing/2014/main" id="{7674C539-56F4-4239-1FF1-08C4FA0BDE43}"/>
                </a:ext>
              </a:extLst>
            </p:cNvPr>
            <p:cNvSpPr txBox="1"/>
            <p:nvPr/>
          </p:nvSpPr>
          <p:spPr>
            <a:xfrm>
              <a:off x="6637286" y="3068950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105" name="ZoneTexte 104">
              <a:extLst>
                <a:ext uri="{FF2B5EF4-FFF2-40B4-BE49-F238E27FC236}">
                  <a16:creationId xmlns:a16="http://schemas.microsoft.com/office/drawing/2014/main" id="{E381665C-7259-3301-D1C0-F4DEDA2DCE36}"/>
                </a:ext>
              </a:extLst>
            </p:cNvPr>
            <p:cNvSpPr txBox="1"/>
            <p:nvPr/>
          </p:nvSpPr>
          <p:spPr>
            <a:xfrm>
              <a:off x="6637287" y="3576403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106" name="ZoneTexte 105">
              <a:extLst>
                <a:ext uri="{FF2B5EF4-FFF2-40B4-BE49-F238E27FC236}">
                  <a16:creationId xmlns:a16="http://schemas.microsoft.com/office/drawing/2014/main" id="{D5872FF2-A4F0-8526-F70B-F6F97EB04FA2}"/>
                </a:ext>
              </a:extLst>
            </p:cNvPr>
            <p:cNvSpPr txBox="1"/>
            <p:nvPr/>
          </p:nvSpPr>
          <p:spPr>
            <a:xfrm>
              <a:off x="6637287" y="4083856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107" name="ZoneTexte 106">
              <a:extLst>
                <a:ext uri="{FF2B5EF4-FFF2-40B4-BE49-F238E27FC236}">
                  <a16:creationId xmlns:a16="http://schemas.microsoft.com/office/drawing/2014/main" id="{CEF3DFAF-B4FA-DF4F-68D4-6E6F9FC99BB2}"/>
                </a:ext>
              </a:extLst>
            </p:cNvPr>
            <p:cNvSpPr txBox="1"/>
            <p:nvPr/>
          </p:nvSpPr>
          <p:spPr>
            <a:xfrm>
              <a:off x="6712628" y="4591309"/>
              <a:ext cx="7534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grpSp>
          <p:nvGrpSpPr>
            <p:cNvPr id="136" name="Groupe 135">
              <a:extLst>
                <a:ext uri="{FF2B5EF4-FFF2-40B4-BE49-F238E27FC236}">
                  <a16:creationId xmlns:a16="http://schemas.microsoft.com/office/drawing/2014/main" id="{10AA9597-4F27-66F8-183A-D11E254578AB}"/>
                </a:ext>
              </a:extLst>
            </p:cNvPr>
            <p:cNvGrpSpPr/>
            <p:nvPr/>
          </p:nvGrpSpPr>
          <p:grpSpPr>
            <a:xfrm>
              <a:off x="6700683" y="4705364"/>
              <a:ext cx="4544547" cy="161583"/>
              <a:chOff x="6700683" y="4705364"/>
              <a:chExt cx="4544547" cy="161583"/>
            </a:xfrm>
          </p:grpSpPr>
          <p:sp>
            <p:nvSpPr>
              <p:cNvPr id="109" name="ZoneTexte 108">
                <a:extLst>
                  <a:ext uri="{FF2B5EF4-FFF2-40B4-BE49-F238E27FC236}">
                    <a16:creationId xmlns:a16="http://schemas.microsoft.com/office/drawing/2014/main" id="{6C711426-739D-287A-6C55-BBEFEA73CE09}"/>
                  </a:ext>
                </a:extLst>
              </p:cNvPr>
              <p:cNvSpPr txBox="1"/>
              <p:nvPr/>
            </p:nvSpPr>
            <p:spPr>
              <a:xfrm>
                <a:off x="670068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110" name="ZoneTexte 109">
                <a:extLst>
                  <a:ext uri="{FF2B5EF4-FFF2-40B4-BE49-F238E27FC236}">
                    <a16:creationId xmlns:a16="http://schemas.microsoft.com/office/drawing/2014/main" id="{F1A4ED65-5978-3FA1-7389-294D953671C1}"/>
                  </a:ext>
                </a:extLst>
              </p:cNvPr>
              <p:cNvSpPr txBox="1"/>
              <p:nvPr/>
            </p:nvSpPr>
            <p:spPr>
              <a:xfrm>
                <a:off x="693681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111" name="ZoneTexte 110">
                <a:extLst>
                  <a:ext uri="{FF2B5EF4-FFF2-40B4-BE49-F238E27FC236}">
                    <a16:creationId xmlns:a16="http://schemas.microsoft.com/office/drawing/2014/main" id="{6630C13A-6408-B166-1D64-1CE5B40AA678}"/>
                  </a:ext>
                </a:extLst>
              </p:cNvPr>
              <p:cNvSpPr txBox="1"/>
              <p:nvPr/>
            </p:nvSpPr>
            <p:spPr>
              <a:xfrm>
                <a:off x="717295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112" name="ZoneTexte 111">
                <a:extLst>
                  <a:ext uri="{FF2B5EF4-FFF2-40B4-BE49-F238E27FC236}">
                    <a16:creationId xmlns:a16="http://schemas.microsoft.com/office/drawing/2014/main" id="{2A9530A8-4098-0D58-3FE4-9FF9C9DD8B2B}"/>
                  </a:ext>
                </a:extLst>
              </p:cNvPr>
              <p:cNvSpPr txBox="1"/>
              <p:nvPr/>
            </p:nvSpPr>
            <p:spPr>
              <a:xfrm>
                <a:off x="740909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113" name="ZoneTexte 112">
                <a:extLst>
                  <a:ext uri="{FF2B5EF4-FFF2-40B4-BE49-F238E27FC236}">
                    <a16:creationId xmlns:a16="http://schemas.microsoft.com/office/drawing/2014/main" id="{499FA786-7CFC-9760-A15E-5368FAC60A3E}"/>
                  </a:ext>
                </a:extLst>
              </p:cNvPr>
              <p:cNvSpPr txBox="1"/>
              <p:nvPr/>
            </p:nvSpPr>
            <p:spPr>
              <a:xfrm>
                <a:off x="764522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114" name="ZoneTexte 113">
                <a:extLst>
                  <a:ext uri="{FF2B5EF4-FFF2-40B4-BE49-F238E27FC236}">
                    <a16:creationId xmlns:a16="http://schemas.microsoft.com/office/drawing/2014/main" id="{0DC80594-6D23-5206-BF6A-E58AC1E76F22}"/>
                  </a:ext>
                </a:extLst>
              </p:cNvPr>
              <p:cNvSpPr txBox="1"/>
              <p:nvPr/>
            </p:nvSpPr>
            <p:spPr>
              <a:xfrm>
                <a:off x="788136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115" name="ZoneTexte 114">
                <a:extLst>
                  <a:ext uri="{FF2B5EF4-FFF2-40B4-BE49-F238E27FC236}">
                    <a16:creationId xmlns:a16="http://schemas.microsoft.com/office/drawing/2014/main" id="{0E17F86F-B153-D91D-E9A9-D30D889F5831}"/>
                  </a:ext>
                </a:extLst>
              </p:cNvPr>
              <p:cNvSpPr txBox="1"/>
              <p:nvPr/>
            </p:nvSpPr>
            <p:spPr>
              <a:xfrm>
                <a:off x="811749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</a:t>
                </a:r>
              </a:p>
            </p:txBody>
          </p:sp>
          <p:sp>
            <p:nvSpPr>
              <p:cNvPr id="116" name="ZoneTexte 115">
                <a:extLst>
                  <a:ext uri="{FF2B5EF4-FFF2-40B4-BE49-F238E27FC236}">
                    <a16:creationId xmlns:a16="http://schemas.microsoft.com/office/drawing/2014/main" id="{F486EB52-E612-958A-DFD5-556B9E8171A0}"/>
                  </a:ext>
                </a:extLst>
              </p:cNvPr>
              <p:cNvSpPr txBox="1"/>
              <p:nvPr/>
            </p:nvSpPr>
            <p:spPr>
              <a:xfrm>
                <a:off x="835363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</a:t>
                </a:r>
              </a:p>
            </p:txBody>
          </p:sp>
          <p:sp>
            <p:nvSpPr>
              <p:cNvPr id="117" name="ZoneTexte 116">
                <a:extLst>
                  <a:ext uri="{FF2B5EF4-FFF2-40B4-BE49-F238E27FC236}">
                    <a16:creationId xmlns:a16="http://schemas.microsoft.com/office/drawing/2014/main" id="{390F755B-01F5-F9E2-EDDB-B468EA7F0F86}"/>
                  </a:ext>
                </a:extLst>
              </p:cNvPr>
              <p:cNvSpPr txBox="1"/>
              <p:nvPr/>
            </p:nvSpPr>
            <p:spPr>
              <a:xfrm>
                <a:off x="858977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</a:t>
                </a:r>
              </a:p>
            </p:txBody>
          </p:sp>
          <p:sp>
            <p:nvSpPr>
              <p:cNvPr id="118" name="ZoneTexte 117">
                <a:extLst>
                  <a:ext uri="{FF2B5EF4-FFF2-40B4-BE49-F238E27FC236}">
                    <a16:creationId xmlns:a16="http://schemas.microsoft.com/office/drawing/2014/main" id="{841707B8-9709-42FA-0560-5CBE99A8A5CE}"/>
                  </a:ext>
                </a:extLst>
              </p:cNvPr>
              <p:cNvSpPr txBox="1"/>
              <p:nvPr/>
            </p:nvSpPr>
            <p:spPr>
              <a:xfrm>
                <a:off x="882590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</a:t>
                </a:r>
              </a:p>
            </p:txBody>
          </p:sp>
          <p:sp>
            <p:nvSpPr>
              <p:cNvPr id="119" name="ZoneTexte 118">
                <a:extLst>
                  <a:ext uri="{FF2B5EF4-FFF2-40B4-BE49-F238E27FC236}">
                    <a16:creationId xmlns:a16="http://schemas.microsoft.com/office/drawing/2014/main" id="{AEAA0B69-227B-2BBD-D346-6686BE33E544}"/>
                  </a:ext>
                </a:extLst>
              </p:cNvPr>
              <p:cNvSpPr txBox="1"/>
              <p:nvPr/>
            </p:nvSpPr>
            <p:spPr>
              <a:xfrm>
                <a:off x="906204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</a:t>
                </a:r>
              </a:p>
            </p:txBody>
          </p:sp>
          <p:sp>
            <p:nvSpPr>
              <p:cNvPr id="120" name="ZoneTexte 119">
                <a:extLst>
                  <a:ext uri="{FF2B5EF4-FFF2-40B4-BE49-F238E27FC236}">
                    <a16:creationId xmlns:a16="http://schemas.microsoft.com/office/drawing/2014/main" id="{6DABD8D1-4E4B-5D1B-0A43-5E395EABF7B0}"/>
                  </a:ext>
                </a:extLst>
              </p:cNvPr>
              <p:cNvSpPr txBox="1"/>
              <p:nvPr/>
            </p:nvSpPr>
            <p:spPr>
              <a:xfrm>
                <a:off x="929817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11</a:t>
                </a:r>
              </a:p>
            </p:txBody>
          </p:sp>
          <p:sp>
            <p:nvSpPr>
              <p:cNvPr id="121" name="ZoneTexte 120">
                <a:extLst>
                  <a:ext uri="{FF2B5EF4-FFF2-40B4-BE49-F238E27FC236}">
                    <a16:creationId xmlns:a16="http://schemas.microsoft.com/office/drawing/2014/main" id="{F3EBB6C4-5392-B4D4-CF9E-25975BB1EA98}"/>
                  </a:ext>
                </a:extLst>
              </p:cNvPr>
              <p:cNvSpPr txBox="1"/>
              <p:nvPr/>
            </p:nvSpPr>
            <p:spPr>
              <a:xfrm>
                <a:off x="10951132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</p:txBody>
          </p:sp>
          <p:sp>
            <p:nvSpPr>
              <p:cNvPr id="122" name="ZoneTexte 121">
                <a:extLst>
                  <a:ext uri="{FF2B5EF4-FFF2-40B4-BE49-F238E27FC236}">
                    <a16:creationId xmlns:a16="http://schemas.microsoft.com/office/drawing/2014/main" id="{E5590242-103E-518A-F8BB-BF4B0D18D03B}"/>
                  </a:ext>
                </a:extLst>
              </p:cNvPr>
              <p:cNvSpPr txBox="1"/>
              <p:nvPr/>
            </p:nvSpPr>
            <p:spPr>
              <a:xfrm>
                <a:off x="953431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</a:t>
                </a:r>
              </a:p>
            </p:txBody>
          </p:sp>
          <p:sp>
            <p:nvSpPr>
              <p:cNvPr id="123" name="ZoneTexte 122">
                <a:extLst>
                  <a:ext uri="{FF2B5EF4-FFF2-40B4-BE49-F238E27FC236}">
                    <a16:creationId xmlns:a16="http://schemas.microsoft.com/office/drawing/2014/main" id="{0B43EDE6-E047-339F-A276-D75B7091EFB2}"/>
                  </a:ext>
                </a:extLst>
              </p:cNvPr>
              <p:cNvSpPr txBox="1"/>
              <p:nvPr/>
            </p:nvSpPr>
            <p:spPr>
              <a:xfrm>
                <a:off x="977045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13</a:t>
                </a:r>
              </a:p>
            </p:txBody>
          </p:sp>
          <p:sp>
            <p:nvSpPr>
              <p:cNvPr id="124" name="ZoneTexte 123">
                <a:extLst>
                  <a:ext uri="{FF2B5EF4-FFF2-40B4-BE49-F238E27FC236}">
                    <a16:creationId xmlns:a16="http://schemas.microsoft.com/office/drawing/2014/main" id="{6D7BC4CE-EE70-13C3-5FC8-817794D36434}"/>
                  </a:ext>
                </a:extLst>
              </p:cNvPr>
              <p:cNvSpPr txBox="1"/>
              <p:nvPr/>
            </p:nvSpPr>
            <p:spPr>
              <a:xfrm>
                <a:off x="1000658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14</a:t>
                </a:r>
              </a:p>
            </p:txBody>
          </p:sp>
          <p:sp>
            <p:nvSpPr>
              <p:cNvPr id="125" name="ZoneTexte 124">
                <a:extLst>
                  <a:ext uri="{FF2B5EF4-FFF2-40B4-BE49-F238E27FC236}">
                    <a16:creationId xmlns:a16="http://schemas.microsoft.com/office/drawing/2014/main" id="{0446EE89-D519-CF60-A2B2-A0DAC9564C17}"/>
                  </a:ext>
                </a:extLst>
              </p:cNvPr>
              <p:cNvSpPr txBox="1"/>
              <p:nvPr/>
            </p:nvSpPr>
            <p:spPr>
              <a:xfrm>
                <a:off x="1024272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126" name="ZoneTexte 125">
                <a:extLst>
                  <a:ext uri="{FF2B5EF4-FFF2-40B4-BE49-F238E27FC236}">
                    <a16:creationId xmlns:a16="http://schemas.microsoft.com/office/drawing/2014/main" id="{8144407A-F1C8-81BB-9D83-0BEAC7F0095E}"/>
                  </a:ext>
                </a:extLst>
              </p:cNvPr>
              <p:cNvSpPr txBox="1"/>
              <p:nvPr/>
            </p:nvSpPr>
            <p:spPr>
              <a:xfrm>
                <a:off x="1047885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16</a:t>
                </a:r>
              </a:p>
            </p:txBody>
          </p:sp>
          <p:sp>
            <p:nvSpPr>
              <p:cNvPr id="127" name="ZoneTexte 126">
                <a:extLst>
                  <a:ext uri="{FF2B5EF4-FFF2-40B4-BE49-F238E27FC236}">
                    <a16:creationId xmlns:a16="http://schemas.microsoft.com/office/drawing/2014/main" id="{33B57EE6-5E7A-F8D1-D317-7975DE5AB646}"/>
                  </a:ext>
                </a:extLst>
              </p:cNvPr>
              <p:cNvSpPr txBox="1"/>
              <p:nvPr/>
            </p:nvSpPr>
            <p:spPr>
              <a:xfrm>
                <a:off x="1071499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17</a:t>
                </a:r>
              </a:p>
            </p:txBody>
          </p:sp>
        </p:grpSp>
        <p:sp>
          <p:nvSpPr>
            <p:cNvPr id="130" name="ZoneTexte 129">
              <a:extLst>
                <a:ext uri="{FF2B5EF4-FFF2-40B4-BE49-F238E27FC236}">
                  <a16:creationId xmlns:a16="http://schemas.microsoft.com/office/drawing/2014/main" id="{71F19E08-49A4-E125-6568-96D7CDB7B6EA}"/>
                </a:ext>
              </a:extLst>
            </p:cNvPr>
            <p:cNvSpPr txBox="1"/>
            <p:nvPr/>
          </p:nvSpPr>
          <p:spPr>
            <a:xfrm>
              <a:off x="6849460" y="4920516"/>
              <a:ext cx="4370817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</a:t>
              </a:r>
            </a:p>
          </p:txBody>
        </p:sp>
        <p:sp>
          <p:nvSpPr>
            <p:cNvPr id="131" name="ZoneTexte 130">
              <a:extLst>
                <a:ext uri="{FF2B5EF4-FFF2-40B4-BE49-F238E27FC236}">
                  <a16:creationId xmlns:a16="http://schemas.microsoft.com/office/drawing/2014/main" id="{526645BD-768F-DD60-5B41-8FA3B527C112}"/>
                </a:ext>
              </a:extLst>
            </p:cNvPr>
            <p:cNvSpPr txBox="1"/>
            <p:nvPr/>
          </p:nvSpPr>
          <p:spPr>
            <a:xfrm>
              <a:off x="8724987" y="4407581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FTD/TPI</a:t>
              </a:r>
            </a:p>
          </p:txBody>
        </p:sp>
        <p:sp>
          <p:nvSpPr>
            <p:cNvPr id="133" name="ZoneTexte 132">
              <a:extLst>
                <a:ext uri="{FF2B5EF4-FFF2-40B4-BE49-F238E27FC236}">
                  <a16:creationId xmlns:a16="http://schemas.microsoft.com/office/drawing/2014/main" id="{176CA5A0-9D9A-166B-7244-20EAF212CE29}"/>
                </a:ext>
              </a:extLst>
            </p:cNvPr>
            <p:cNvSpPr txBox="1"/>
            <p:nvPr/>
          </p:nvSpPr>
          <p:spPr>
            <a:xfrm>
              <a:off x="10405117" y="4201362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FTD/TPI + Bev</a:t>
              </a:r>
            </a:p>
          </p:txBody>
        </p:sp>
        <p:sp>
          <p:nvSpPr>
            <p:cNvPr id="137" name="Forme libre 136">
              <a:extLst>
                <a:ext uri="{FF2B5EF4-FFF2-40B4-BE49-F238E27FC236}">
                  <a16:creationId xmlns:a16="http://schemas.microsoft.com/office/drawing/2014/main" id="{FB3AD20C-B36A-D0EB-B28D-47F795120609}"/>
                </a:ext>
              </a:extLst>
            </p:cNvPr>
            <p:cNvSpPr/>
            <p:nvPr/>
          </p:nvSpPr>
          <p:spPr>
            <a:xfrm>
              <a:off x="6881446" y="2121877"/>
              <a:ext cx="4161692" cy="2467708"/>
            </a:xfrm>
            <a:custGeom>
              <a:avLst/>
              <a:gdLst>
                <a:gd name="connsiteX0" fmla="*/ 0 w 4161692"/>
                <a:gd name="connsiteY0" fmla="*/ 0 h 2467708"/>
                <a:gd name="connsiteX1" fmla="*/ 123092 w 4161692"/>
                <a:gd name="connsiteY1" fmla="*/ 17585 h 2467708"/>
                <a:gd name="connsiteX2" fmla="*/ 169985 w 4161692"/>
                <a:gd name="connsiteY2" fmla="*/ 35169 h 2467708"/>
                <a:gd name="connsiteX3" fmla="*/ 222739 w 4161692"/>
                <a:gd name="connsiteY3" fmla="*/ 52754 h 2467708"/>
                <a:gd name="connsiteX4" fmla="*/ 240323 w 4161692"/>
                <a:gd name="connsiteY4" fmla="*/ 58615 h 2467708"/>
                <a:gd name="connsiteX5" fmla="*/ 257908 w 4161692"/>
                <a:gd name="connsiteY5" fmla="*/ 64477 h 2467708"/>
                <a:gd name="connsiteX6" fmla="*/ 281354 w 4161692"/>
                <a:gd name="connsiteY6" fmla="*/ 70338 h 2467708"/>
                <a:gd name="connsiteX7" fmla="*/ 316523 w 4161692"/>
                <a:gd name="connsiteY7" fmla="*/ 82061 h 2467708"/>
                <a:gd name="connsiteX8" fmla="*/ 339969 w 4161692"/>
                <a:gd name="connsiteY8" fmla="*/ 93785 h 2467708"/>
                <a:gd name="connsiteX9" fmla="*/ 363416 w 4161692"/>
                <a:gd name="connsiteY9" fmla="*/ 123092 h 2467708"/>
                <a:gd name="connsiteX10" fmla="*/ 381000 w 4161692"/>
                <a:gd name="connsiteY10" fmla="*/ 169985 h 2467708"/>
                <a:gd name="connsiteX11" fmla="*/ 392723 w 4161692"/>
                <a:gd name="connsiteY11" fmla="*/ 205154 h 2467708"/>
                <a:gd name="connsiteX12" fmla="*/ 416169 w 4161692"/>
                <a:gd name="connsiteY12" fmla="*/ 275492 h 2467708"/>
                <a:gd name="connsiteX13" fmla="*/ 433754 w 4161692"/>
                <a:gd name="connsiteY13" fmla="*/ 328246 h 2467708"/>
                <a:gd name="connsiteX14" fmla="*/ 439616 w 4161692"/>
                <a:gd name="connsiteY14" fmla="*/ 345831 h 2467708"/>
                <a:gd name="connsiteX15" fmla="*/ 445477 w 4161692"/>
                <a:gd name="connsiteY15" fmla="*/ 363415 h 2467708"/>
                <a:gd name="connsiteX16" fmla="*/ 451339 w 4161692"/>
                <a:gd name="connsiteY16" fmla="*/ 463061 h 2467708"/>
                <a:gd name="connsiteX17" fmla="*/ 463062 w 4161692"/>
                <a:gd name="connsiteY17" fmla="*/ 498231 h 2467708"/>
                <a:gd name="connsiteX18" fmla="*/ 468923 w 4161692"/>
                <a:gd name="connsiteY18" fmla="*/ 515815 h 2467708"/>
                <a:gd name="connsiteX19" fmla="*/ 486508 w 4161692"/>
                <a:gd name="connsiteY19" fmla="*/ 568569 h 2467708"/>
                <a:gd name="connsiteX20" fmla="*/ 498231 w 4161692"/>
                <a:gd name="connsiteY20" fmla="*/ 603738 h 2467708"/>
                <a:gd name="connsiteX21" fmla="*/ 521677 w 4161692"/>
                <a:gd name="connsiteY21" fmla="*/ 638908 h 2467708"/>
                <a:gd name="connsiteX22" fmla="*/ 539262 w 4161692"/>
                <a:gd name="connsiteY22" fmla="*/ 650631 h 2467708"/>
                <a:gd name="connsiteX23" fmla="*/ 550985 w 4161692"/>
                <a:gd name="connsiteY23" fmla="*/ 668215 h 2467708"/>
                <a:gd name="connsiteX24" fmla="*/ 603739 w 4161692"/>
                <a:gd name="connsiteY24" fmla="*/ 691661 h 2467708"/>
                <a:gd name="connsiteX25" fmla="*/ 621323 w 4161692"/>
                <a:gd name="connsiteY25" fmla="*/ 697523 h 2467708"/>
                <a:gd name="connsiteX26" fmla="*/ 709246 w 4161692"/>
                <a:gd name="connsiteY26" fmla="*/ 726831 h 2467708"/>
                <a:gd name="connsiteX27" fmla="*/ 756139 w 4161692"/>
                <a:gd name="connsiteY27" fmla="*/ 738554 h 2467708"/>
                <a:gd name="connsiteX28" fmla="*/ 791308 w 4161692"/>
                <a:gd name="connsiteY28" fmla="*/ 750277 h 2467708"/>
                <a:gd name="connsiteX29" fmla="*/ 808892 w 4161692"/>
                <a:gd name="connsiteY29" fmla="*/ 803031 h 2467708"/>
                <a:gd name="connsiteX30" fmla="*/ 814754 w 4161692"/>
                <a:gd name="connsiteY30" fmla="*/ 820615 h 2467708"/>
                <a:gd name="connsiteX31" fmla="*/ 861646 w 4161692"/>
                <a:gd name="connsiteY31" fmla="*/ 890954 h 2467708"/>
                <a:gd name="connsiteX32" fmla="*/ 873369 w 4161692"/>
                <a:gd name="connsiteY32" fmla="*/ 908538 h 2467708"/>
                <a:gd name="connsiteX33" fmla="*/ 879231 w 4161692"/>
                <a:gd name="connsiteY33" fmla="*/ 926123 h 2467708"/>
                <a:gd name="connsiteX34" fmla="*/ 896816 w 4161692"/>
                <a:gd name="connsiteY34" fmla="*/ 937846 h 2467708"/>
                <a:gd name="connsiteX35" fmla="*/ 926123 w 4161692"/>
                <a:gd name="connsiteY35" fmla="*/ 990600 h 2467708"/>
                <a:gd name="connsiteX36" fmla="*/ 949569 w 4161692"/>
                <a:gd name="connsiteY36" fmla="*/ 1025769 h 2467708"/>
                <a:gd name="connsiteX37" fmla="*/ 967154 w 4161692"/>
                <a:gd name="connsiteY37" fmla="*/ 1043354 h 2467708"/>
                <a:gd name="connsiteX38" fmla="*/ 990600 w 4161692"/>
                <a:gd name="connsiteY38" fmla="*/ 1078523 h 2467708"/>
                <a:gd name="connsiteX39" fmla="*/ 1002323 w 4161692"/>
                <a:gd name="connsiteY39" fmla="*/ 1096108 h 2467708"/>
                <a:gd name="connsiteX40" fmla="*/ 1037492 w 4161692"/>
                <a:gd name="connsiteY40" fmla="*/ 1119554 h 2467708"/>
                <a:gd name="connsiteX41" fmla="*/ 1084385 w 4161692"/>
                <a:gd name="connsiteY41" fmla="*/ 1154723 h 2467708"/>
                <a:gd name="connsiteX42" fmla="*/ 1119554 w 4161692"/>
                <a:gd name="connsiteY42" fmla="*/ 1172308 h 2467708"/>
                <a:gd name="connsiteX43" fmla="*/ 1131277 w 4161692"/>
                <a:gd name="connsiteY43" fmla="*/ 1189892 h 2467708"/>
                <a:gd name="connsiteX44" fmla="*/ 1148862 w 4161692"/>
                <a:gd name="connsiteY44" fmla="*/ 1195754 h 2467708"/>
                <a:gd name="connsiteX45" fmla="*/ 1189892 w 4161692"/>
                <a:gd name="connsiteY45" fmla="*/ 1213338 h 2467708"/>
                <a:gd name="connsiteX46" fmla="*/ 1207477 w 4161692"/>
                <a:gd name="connsiteY46" fmla="*/ 1225061 h 2467708"/>
                <a:gd name="connsiteX47" fmla="*/ 1248508 w 4161692"/>
                <a:gd name="connsiteY47" fmla="*/ 1271954 h 2467708"/>
                <a:gd name="connsiteX48" fmla="*/ 1260231 w 4161692"/>
                <a:gd name="connsiteY48" fmla="*/ 1307123 h 2467708"/>
                <a:gd name="connsiteX49" fmla="*/ 1283677 w 4161692"/>
                <a:gd name="connsiteY49" fmla="*/ 1342292 h 2467708"/>
                <a:gd name="connsiteX50" fmla="*/ 1307123 w 4161692"/>
                <a:gd name="connsiteY50" fmla="*/ 1377461 h 2467708"/>
                <a:gd name="connsiteX51" fmla="*/ 1324708 w 4161692"/>
                <a:gd name="connsiteY51" fmla="*/ 1412631 h 2467708"/>
                <a:gd name="connsiteX52" fmla="*/ 1359877 w 4161692"/>
                <a:gd name="connsiteY52" fmla="*/ 1424354 h 2467708"/>
                <a:gd name="connsiteX53" fmla="*/ 1383323 w 4161692"/>
                <a:gd name="connsiteY53" fmla="*/ 1459523 h 2467708"/>
                <a:gd name="connsiteX54" fmla="*/ 1395046 w 4161692"/>
                <a:gd name="connsiteY54" fmla="*/ 1477108 h 2467708"/>
                <a:gd name="connsiteX55" fmla="*/ 1412631 w 4161692"/>
                <a:gd name="connsiteY55" fmla="*/ 1482969 h 2467708"/>
                <a:gd name="connsiteX56" fmla="*/ 1430216 w 4161692"/>
                <a:gd name="connsiteY56" fmla="*/ 1494692 h 2467708"/>
                <a:gd name="connsiteX57" fmla="*/ 1436077 w 4161692"/>
                <a:gd name="connsiteY57" fmla="*/ 1512277 h 2467708"/>
                <a:gd name="connsiteX58" fmla="*/ 1453662 w 4161692"/>
                <a:gd name="connsiteY58" fmla="*/ 1535723 h 2467708"/>
                <a:gd name="connsiteX59" fmla="*/ 1594339 w 4161692"/>
                <a:gd name="connsiteY59" fmla="*/ 1535723 h 2467708"/>
                <a:gd name="connsiteX60" fmla="*/ 1594339 w 4161692"/>
                <a:gd name="connsiteY60" fmla="*/ 1553308 h 2467708"/>
                <a:gd name="connsiteX61" fmla="*/ 1647092 w 4161692"/>
                <a:gd name="connsiteY61" fmla="*/ 1576754 h 2467708"/>
                <a:gd name="connsiteX62" fmla="*/ 1658816 w 4161692"/>
                <a:gd name="connsiteY62" fmla="*/ 1588477 h 2467708"/>
                <a:gd name="connsiteX63" fmla="*/ 1676400 w 4161692"/>
                <a:gd name="connsiteY63" fmla="*/ 1617785 h 2467708"/>
                <a:gd name="connsiteX64" fmla="*/ 1729154 w 4161692"/>
                <a:gd name="connsiteY64" fmla="*/ 1676400 h 2467708"/>
                <a:gd name="connsiteX65" fmla="*/ 1758462 w 4161692"/>
                <a:gd name="connsiteY65" fmla="*/ 1717431 h 2467708"/>
                <a:gd name="connsiteX66" fmla="*/ 1776046 w 4161692"/>
                <a:gd name="connsiteY66" fmla="*/ 1723292 h 2467708"/>
                <a:gd name="connsiteX67" fmla="*/ 1793631 w 4161692"/>
                <a:gd name="connsiteY67" fmla="*/ 1735015 h 2467708"/>
                <a:gd name="connsiteX68" fmla="*/ 1852246 w 4161692"/>
                <a:gd name="connsiteY68" fmla="*/ 1793631 h 2467708"/>
                <a:gd name="connsiteX69" fmla="*/ 1858108 w 4161692"/>
                <a:gd name="connsiteY69" fmla="*/ 1793631 h 2467708"/>
                <a:gd name="connsiteX70" fmla="*/ 1975339 w 4161692"/>
                <a:gd name="connsiteY70" fmla="*/ 1793631 h 2467708"/>
                <a:gd name="connsiteX71" fmla="*/ 2069123 w 4161692"/>
                <a:gd name="connsiteY71" fmla="*/ 1852246 h 2467708"/>
                <a:gd name="connsiteX72" fmla="*/ 2121877 w 4161692"/>
                <a:gd name="connsiteY72" fmla="*/ 1875692 h 2467708"/>
                <a:gd name="connsiteX73" fmla="*/ 2139462 w 4161692"/>
                <a:gd name="connsiteY73" fmla="*/ 1881554 h 2467708"/>
                <a:gd name="connsiteX74" fmla="*/ 2174631 w 4161692"/>
                <a:gd name="connsiteY74" fmla="*/ 1905000 h 2467708"/>
                <a:gd name="connsiteX75" fmla="*/ 2192216 w 4161692"/>
                <a:gd name="connsiteY75" fmla="*/ 1916723 h 2467708"/>
                <a:gd name="connsiteX76" fmla="*/ 2209800 w 4161692"/>
                <a:gd name="connsiteY76" fmla="*/ 1934308 h 2467708"/>
                <a:gd name="connsiteX77" fmla="*/ 2262554 w 4161692"/>
                <a:gd name="connsiteY77" fmla="*/ 1951892 h 2467708"/>
                <a:gd name="connsiteX78" fmla="*/ 2280139 w 4161692"/>
                <a:gd name="connsiteY78" fmla="*/ 1957754 h 2467708"/>
                <a:gd name="connsiteX79" fmla="*/ 2315308 w 4161692"/>
                <a:gd name="connsiteY79" fmla="*/ 1981200 h 2467708"/>
                <a:gd name="connsiteX80" fmla="*/ 2385646 w 4161692"/>
                <a:gd name="connsiteY80" fmla="*/ 2004646 h 2467708"/>
                <a:gd name="connsiteX81" fmla="*/ 2420816 w 4161692"/>
                <a:gd name="connsiteY81" fmla="*/ 2016369 h 2467708"/>
                <a:gd name="connsiteX82" fmla="*/ 2438400 w 4161692"/>
                <a:gd name="connsiteY82" fmla="*/ 2022231 h 2467708"/>
                <a:gd name="connsiteX83" fmla="*/ 2455985 w 4161692"/>
                <a:gd name="connsiteY83" fmla="*/ 2022231 h 2467708"/>
                <a:gd name="connsiteX84" fmla="*/ 2555631 w 4161692"/>
                <a:gd name="connsiteY84" fmla="*/ 2022231 h 2467708"/>
                <a:gd name="connsiteX85" fmla="*/ 2555631 w 4161692"/>
                <a:gd name="connsiteY85" fmla="*/ 2121877 h 2467708"/>
                <a:gd name="connsiteX86" fmla="*/ 2760785 w 4161692"/>
                <a:gd name="connsiteY86" fmla="*/ 2121877 h 2467708"/>
                <a:gd name="connsiteX87" fmla="*/ 2760785 w 4161692"/>
                <a:gd name="connsiteY87" fmla="*/ 2168769 h 2467708"/>
                <a:gd name="connsiteX88" fmla="*/ 3012831 w 4161692"/>
                <a:gd name="connsiteY88" fmla="*/ 2168769 h 2467708"/>
                <a:gd name="connsiteX89" fmla="*/ 3012831 w 4161692"/>
                <a:gd name="connsiteY89" fmla="*/ 2244969 h 2467708"/>
                <a:gd name="connsiteX90" fmla="*/ 3223846 w 4161692"/>
                <a:gd name="connsiteY90" fmla="*/ 2244969 h 2467708"/>
                <a:gd name="connsiteX91" fmla="*/ 3223846 w 4161692"/>
                <a:gd name="connsiteY91" fmla="*/ 2297723 h 2467708"/>
                <a:gd name="connsiteX92" fmla="*/ 3557954 w 4161692"/>
                <a:gd name="connsiteY92" fmla="*/ 2297723 h 2467708"/>
                <a:gd name="connsiteX93" fmla="*/ 3557954 w 4161692"/>
                <a:gd name="connsiteY93" fmla="*/ 2327031 h 2467708"/>
                <a:gd name="connsiteX94" fmla="*/ 3681046 w 4161692"/>
                <a:gd name="connsiteY94" fmla="*/ 2327031 h 2467708"/>
                <a:gd name="connsiteX95" fmla="*/ 3681046 w 4161692"/>
                <a:gd name="connsiteY95" fmla="*/ 2379785 h 2467708"/>
                <a:gd name="connsiteX96" fmla="*/ 4067908 w 4161692"/>
                <a:gd name="connsiteY96" fmla="*/ 2379785 h 2467708"/>
                <a:gd name="connsiteX97" fmla="*/ 4067908 w 4161692"/>
                <a:gd name="connsiteY97" fmla="*/ 2467708 h 2467708"/>
                <a:gd name="connsiteX98" fmla="*/ 4161692 w 4161692"/>
                <a:gd name="connsiteY98" fmla="*/ 2467708 h 246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161692" h="2467708">
                  <a:moveTo>
                    <a:pt x="0" y="0"/>
                  </a:moveTo>
                  <a:lnTo>
                    <a:pt x="123092" y="17585"/>
                  </a:lnTo>
                  <a:lnTo>
                    <a:pt x="169985" y="35169"/>
                  </a:lnTo>
                  <a:cubicBezTo>
                    <a:pt x="187441" y="41403"/>
                    <a:pt x="205154" y="46892"/>
                    <a:pt x="222739" y="52754"/>
                  </a:cubicBezTo>
                  <a:lnTo>
                    <a:pt x="240323" y="58615"/>
                  </a:lnTo>
                  <a:cubicBezTo>
                    <a:pt x="246185" y="60569"/>
                    <a:pt x="251914" y="62979"/>
                    <a:pt x="257908" y="64477"/>
                  </a:cubicBezTo>
                  <a:cubicBezTo>
                    <a:pt x="265723" y="66431"/>
                    <a:pt x="273638" y="68023"/>
                    <a:pt x="281354" y="70338"/>
                  </a:cubicBezTo>
                  <a:cubicBezTo>
                    <a:pt x="293190" y="73889"/>
                    <a:pt x="316523" y="82061"/>
                    <a:pt x="316523" y="82061"/>
                  </a:cubicBezTo>
                  <a:cubicBezTo>
                    <a:pt x="331009" y="96548"/>
                    <a:pt x="322719" y="93785"/>
                    <a:pt x="339969" y="93785"/>
                  </a:cubicBezTo>
                  <a:lnTo>
                    <a:pt x="363416" y="123092"/>
                  </a:lnTo>
                  <a:cubicBezTo>
                    <a:pt x="369277" y="138723"/>
                    <a:pt x="375385" y="154264"/>
                    <a:pt x="381000" y="169985"/>
                  </a:cubicBezTo>
                  <a:cubicBezTo>
                    <a:pt x="385156" y="181622"/>
                    <a:pt x="388815" y="193431"/>
                    <a:pt x="392723" y="205154"/>
                  </a:cubicBezTo>
                  <a:lnTo>
                    <a:pt x="416169" y="275492"/>
                  </a:lnTo>
                  <a:lnTo>
                    <a:pt x="433754" y="328246"/>
                  </a:lnTo>
                  <a:lnTo>
                    <a:pt x="439616" y="345831"/>
                  </a:lnTo>
                  <a:lnTo>
                    <a:pt x="445477" y="363415"/>
                  </a:lnTo>
                  <a:cubicBezTo>
                    <a:pt x="447431" y="396630"/>
                    <a:pt x="447035" y="430068"/>
                    <a:pt x="451339" y="463061"/>
                  </a:cubicBezTo>
                  <a:cubicBezTo>
                    <a:pt x="452937" y="475315"/>
                    <a:pt x="459154" y="486508"/>
                    <a:pt x="463062" y="498231"/>
                  </a:cubicBezTo>
                  <a:lnTo>
                    <a:pt x="468923" y="515815"/>
                  </a:lnTo>
                  <a:lnTo>
                    <a:pt x="486508" y="568569"/>
                  </a:lnTo>
                  <a:cubicBezTo>
                    <a:pt x="486510" y="568574"/>
                    <a:pt x="498227" y="603733"/>
                    <a:pt x="498231" y="603738"/>
                  </a:cubicBezTo>
                  <a:cubicBezTo>
                    <a:pt x="506046" y="615461"/>
                    <a:pt x="509954" y="631093"/>
                    <a:pt x="521677" y="638908"/>
                  </a:cubicBezTo>
                  <a:lnTo>
                    <a:pt x="539262" y="650631"/>
                  </a:lnTo>
                  <a:cubicBezTo>
                    <a:pt x="543170" y="656492"/>
                    <a:pt x="546004" y="663234"/>
                    <a:pt x="550985" y="668215"/>
                  </a:cubicBezTo>
                  <a:cubicBezTo>
                    <a:pt x="564919" y="682149"/>
                    <a:pt x="586325" y="685856"/>
                    <a:pt x="603739" y="691661"/>
                  </a:cubicBezTo>
                  <a:lnTo>
                    <a:pt x="621323" y="697523"/>
                  </a:lnTo>
                  <a:lnTo>
                    <a:pt x="709246" y="726831"/>
                  </a:lnTo>
                  <a:cubicBezTo>
                    <a:pt x="762585" y="744611"/>
                    <a:pt x="678360" y="717341"/>
                    <a:pt x="756139" y="738554"/>
                  </a:cubicBezTo>
                  <a:cubicBezTo>
                    <a:pt x="768061" y="741805"/>
                    <a:pt x="791308" y="750277"/>
                    <a:pt x="791308" y="750277"/>
                  </a:cubicBezTo>
                  <a:lnTo>
                    <a:pt x="808892" y="803031"/>
                  </a:lnTo>
                  <a:cubicBezTo>
                    <a:pt x="810846" y="808892"/>
                    <a:pt x="811327" y="815474"/>
                    <a:pt x="814754" y="820615"/>
                  </a:cubicBezTo>
                  <a:lnTo>
                    <a:pt x="861646" y="890954"/>
                  </a:lnTo>
                  <a:cubicBezTo>
                    <a:pt x="865554" y="896815"/>
                    <a:pt x="871141" y="901855"/>
                    <a:pt x="873369" y="908538"/>
                  </a:cubicBezTo>
                  <a:cubicBezTo>
                    <a:pt x="875323" y="914400"/>
                    <a:pt x="875371" y="921298"/>
                    <a:pt x="879231" y="926123"/>
                  </a:cubicBezTo>
                  <a:cubicBezTo>
                    <a:pt x="883632" y="931624"/>
                    <a:pt x="890954" y="933938"/>
                    <a:pt x="896816" y="937846"/>
                  </a:cubicBezTo>
                  <a:cubicBezTo>
                    <a:pt x="907132" y="968798"/>
                    <a:pt x="899249" y="950289"/>
                    <a:pt x="926123" y="990600"/>
                  </a:cubicBezTo>
                  <a:lnTo>
                    <a:pt x="949569" y="1025769"/>
                  </a:lnTo>
                  <a:cubicBezTo>
                    <a:pt x="955431" y="1031631"/>
                    <a:pt x="962065" y="1036811"/>
                    <a:pt x="967154" y="1043354"/>
                  </a:cubicBezTo>
                  <a:cubicBezTo>
                    <a:pt x="975804" y="1054475"/>
                    <a:pt x="982785" y="1066800"/>
                    <a:pt x="990600" y="1078523"/>
                  </a:cubicBezTo>
                  <a:cubicBezTo>
                    <a:pt x="994508" y="1084385"/>
                    <a:pt x="996461" y="1092200"/>
                    <a:pt x="1002323" y="1096108"/>
                  </a:cubicBezTo>
                  <a:cubicBezTo>
                    <a:pt x="1014046" y="1103923"/>
                    <a:pt x="1027529" y="1109592"/>
                    <a:pt x="1037492" y="1119554"/>
                  </a:cubicBezTo>
                  <a:cubicBezTo>
                    <a:pt x="1051379" y="1133440"/>
                    <a:pt x="1064503" y="1148095"/>
                    <a:pt x="1084385" y="1154723"/>
                  </a:cubicBezTo>
                  <a:cubicBezTo>
                    <a:pt x="1108652" y="1162813"/>
                    <a:pt x="1096828" y="1157158"/>
                    <a:pt x="1119554" y="1172308"/>
                  </a:cubicBezTo>
                  <a:cubicBezTo>
                    <a:pt x="1123462" y="1178169"/>
                    <a:pt x="1125776" y="1185491"/>
                    <a:pt x="1131277" y="1189892"/>
                  </a:cubicBezTo>
                  <a:cubicBezTo>
                    <a:pt x="1136102" y="1193752"/>
                    <a:pt x="1143336" y="1192991"/>
                    <a:pt x="1148862" y="1195754"/>
                  </a:cubicBezTo>
                  <a:cubicBezTo>
                    <a:pt x="1189338" y="1215993"/>
                    <a:pt x="1141098" y="1201141"/>
                    <a:pt x="1189892" y="1213338"/>
                  </a:cubicBezTo>
                  <a:cubicBezTo>
                    <a:pt x="1195754" y="1217246"/>
                    <a:pt x="1202175" y="1220422"/>
                    <a:pt x="1207477" y="1225061"/>
                  </a:cubicBezTo>
                  <a:cubicBezTo>
                    <a:pt x="1234909" y="1249063"/>
                    <a:pt x="1232618" y="1248119"/>
                    <a:pt x="1248508" y="1271954"/>
                  </a:cubicBezTo>
                  <a:cubicBezTo>
                    <a:pt x="1252416" y="1283677"/>
                    <a:pt x="1253376" y="1296841"/>
                    <a:pt x="1260231" y="1307123"/>
                  </a:cubicBezTo>
                  <a:cubicBezTo>
                    <a:pt x="1268046" y="1318846"/>
                    <a:pt x="1279221" y="1328926"/>
                    <a:pt x="1283677" y="1342292"/>
                  </a:cubicBezTo>
                  <a:cubicBezTo>
                    <a:pt x="1292160" y="1367741"/>
                    <a:pt x="1285170" y="1355508"/>
                    <a:pt x="1307123" y="1377461"/>
                  </a:cubicBezTo>
                  <a:cubicBezTo>
                    <a:pt x="1310317" y="1387042"/>
                    <a:pt x="1315140" y="1406651"/>
                    <a:pt x="1324708" y="1412631"/>
                  </a:cubicBezTo>
                  <a:cubicBezTo>
                    <a:pt x="1335187" y="1419180"/>
                    <a:pt x="1359877" y="1424354"/>
                    <a:pt x="1359877" y="1424354"/>
                  </a:cubicBezTo>
                  <a:lnTo>
                    <a:pt x="1383323" y="1459523"/>
                  </a:lnTo>
                  <a:cubicBezTo>
                    <a:pt x="1387231" y="1465385"/>
                    <a:pt x="1388363" y="1474880"/>
                    <a:pt x="1395046" y="1477108"/>
                  </a:cubicBezTo>
                  <a:lnTo>
                    <a:pt x="1412631" y="1482969"/>
                  </a:lnTo>
                  <a:cubicBezTo>
                    <a:pt x="1418493" y="1486877"/>
                    <a:pt x="1425815" y="1489191"/>
                    <a:pt x="1430216" y="1494692"/>
                  </a:cubicBezTo>
                  <a:cubicBezTo>
                    <a:pt x="1434076" y="1499517"/>
                    <a:pt x="1433314" y="1506751"/>
                    <a:pt x="1436077" y="1512277"/>
                  </a:cubicBezTo>
                  <a:cubicBezTo>
                    <a:pt x="1442704" y="1525531"/>
                    <a:pt x="1445419" y="1527480"/>
                    <a:pt x="1453662" y="1535723"/>
                  </a:cubicBezTo>
                  <a:lnTo>
                    <a:pt x="1594339" y="1535723"/>
                  </a:lnTo>
                  <a:lnTo>
                    <a:pt x="1594339" y="1553308"/>
                  </a:lnTo>
                  <a:cubicBezTo>
                    <a:pt x="1611923" y="1561123"/>
                    <a:pt x="1630199" y="1567540"/>
                    <a:pt x="1647092" y="1576754"/>
                  </a:cubicBezTo>
                  <a:cubicBezTo>
                    <a:pt x="1651944" y="1579400"/>
                    <a:pt x="1655363" y="1584162"/>
                    <a:pt x="1658816" y="1588477"/>
                  </a:cubicBezTo>
                  <a:cubicBezTo>
                    <a:pt x="1668249" y="1600268"/>
                    <a:pt x="1670312" y="1605608"/>
                    <a:pt x="1676400" y="1617785"/>
                  </a:cubicBezTo>
                  <a:lnTo>
                    <a:pt x="1729154" y="1676400"/>
                  </a:lnTo>
                  <a:cubicBezTo>
                    <a:pt x="1738923" y="1690077"/>
                    <a:pt x="1746577" y="1705546"/>
                    <a:pt x="1758462" y="1717431"/>
                  </a:cubicBezTo>
                  <a:cubicBezTo>
                    <a:pt x="1762831" y="1721800"/>
                    <a:pt x="1770520" y="1720529"/>
                    <a:pt x="1776046" y="1723292"/>
                  </a:cubicBezTo>
                  <a:cubicBezTo>
                    <a:pt x="1782347" y="1726442"/>
                    <a:pt x="1787769" y="1731107"/>
                    <a:pt x="1793631" y="1735015"/>
                  </a:cubicBezTo>
                  <a:cubicBezTo>
                    <a:pt x="1804051" y="1750646"/>
                    <a:pt x="1826194" y="1793631"/>
                    <a:pt x="1852246" y="1793631"/>
                  </a:cubicBezTo>
                  <a:lnTo>
                    <a:pt x="1858108" y="1793631"/>
                  </a:lnTo>
                  <a:lnTo>
                    <a:pt x="1975339" y="1793631"/>
                  </a:lnTo>
                  <a:lnTo>
                    <a:pt x="2069123" y="1852246"/>
                  </a:lnTo>
                  <a:cubicBezTo>
                    <a:pt x="2086708" y="1860061"/>
                    <a:pt x="2104114" y="1868291"/>
                    <a:pt x="2121877" y="1875692"/>
                  </a:cubicBezTo>
                  <a:cubicBezTo>
                    <a:pt x="2127580" y="1878068"/>
                    <a:pt x="2134061" y="1878553"/>
                    <a:pt x="2139462" y="1881554"/>
                  </a:cubicBezTo>
                  <a:cubicBezTo>
                    <a:pt x="2151778" y="1888396"/>
                    <a:pt x="2162908" y="1897185"/>
                    <a:pt x="2174631" y="1905000"/>
                  </a:cubicBezTo>
                  <a:cubicBezTo>
                    <a:pt x="2180493" y="1908908"/>
                    <a:pt x="2187235" y="1911741"/>
                    <a:pt x="2192216" y="1916723"/>
                  </a:cubicBezTo>
                  <a:cubicBezTo>
                    <a:pt x="2198077" y="1922585"/>
                    <a:pt x="2202554" y="1930282"/>
                    <a:pt x="2209800" y="1934308"/>
                  </a:cubicBezTo>
                  <a:cubicBezTo>
                    <a:pt x="2209809" y="1934313"/>
                    <a:pt x="2253757" y="1948960"/>
                    <a:pt x="2262554" y="1951892"/>
                  </a:cubicBezTo>
                  <a:cubicBezTo>
                    <a:pt x="2268416" y="1953846"/>
                    <a:pt x="2274998" y="1954327"/>
                    <a:pt x="2280139" y="1957754"/>
                  </a:cubicBezTo>
                  <a:cubicBezTo>
                    <a:pt x="2291862" y="1965569"/>
                    <a:pt x="2301942" y="1976745"/>
                    <a:pt x="2315308" y="1981200"/>
                  </a:cubicBezTo>
                  <a:lnTo>
                    <a:pt x="2385646" y="2004646"/>
                  </a:lnTo>
                  <a:lnTo>
                    <a:pt x="2420816" y="2016369"/>
                  </a:lnTo>
                  <a:cubicBezTo>
                    <a:pt x="2426677" y="2018323"/>
                    <a:pt x="2432222" y="2022231"/>
                    <a:pt x="2438400" y="2022231"/>
                  </a:cubicBezTo>
                  <a:lnTo>
                    <a:pt x="2455985" y="2022231"/>
                  </a:lnTo>
                  <a:lnTo>
                    <a:pt x="2555631" y="2022231"/>
                  </a:lnTo>
                  <a:lnTo>
                    <a:pt x="2555631" y="2121877"/>
                  </a:lnTo>
                  <a:lnTo>
                    <a:pt x="2760785" y="2121877"/>
                  </a:lnTo>
                  <a:lnTo>
                    <a:pt x="2760785" y="2168769"/>
                  </a:lnTo>
                  <a:lnTo>
                    <a:pt x="3012831" y="2168769"/>
                  </a:lnTo>
                  <a:lnTo>
                    <a:pt x="3012831" y="2244969"/>
                  </a:lnTo>
                  <a:lnTo>
                    <a:pt x="3223846" y="2244969"/>
                  </a:lnTo>
                  <a:lnTo>
                    <a:pt x="3223846" y="2297723"/>
                  </a:lnTo>
                  <a:lnTo>
                    <a:pt x="3557954" y="2297723"/>
                  </a:lnTo>
                  <a:lnTo>
                    <a:pt x="3557954" y="2327031"/>
                  </a:lnTo>
                  <a:lnTo>
                    <a:pt x="3681046" y="2327031"/>
                  </a:lnTo>
                  <a:lnTo>
                    <a:pt x="3681046" y="2379785"/>
                  </a:lnTo>
                  <a:lnTo>
                    <a:pt x="4067908" y="2379785"/>
                  </a:lnTo>
                  <a:lnTo>
                    <a:pt x="4067908" y="2467708"/>
                  </a:lnTo>
                  <a:lnTo>
                    <a:pt x="4161692" y="2467708"/>
                  </a:lnTo>
                </a:path>
              </a:pathLst>
            </a:cu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Forme libre 137">
              <a:extLst>
                <a:ext uri="{FF2B5EF4-FFF2-40B4-BE49-F238E27FC236}">
                  <a16:creationId xmlns:a16="http://schemas.microsoft.com/office/drawing/2014/main" id="{8DC949F2-E3B7-F56E-78FF-5A9A987F66B7}"/>
                </a:ext>
              </a:extLst>
            </p:cNvPr>
            <p:cNvSpPr/>
            <p:nvPr/>
          </p:nvSpPr>
          <p:spPr>
            <a:xfrm>
              <a:off x="6893169" y="2121877"/>
              <a:ext cx="3704493" cy="2555631"/>
            </a:xfrm>
            <a:custGeom>
              <a:avLst/>
              <a:gdLst>
                <a:gd name="connsiteX0" fmla="*/ 0 w 3704493"/>
                <a:gd name="connsiteY0" fmla="*/ 0 h 2555631"/>
                <a:gd name="connsiteX1" fmla="*/ 0 w 3704493"/>
                <a:gd name="connsiteY1" fmla="*/ 0 h 2555631"/>
                <a:gd name="connsiteX2" fmla="*/ 52754 w 3704493"/>
                <a:gd name="connsiteY2" fmla="*/ 11723 h 2555631"/>
                <a:gd name="connsiteX3" fmla="*/ 87923 w 3704493"/>
                <a:gd name="connsiteY3" fmla="*/ 23446 h 2555631"/>
                <a:gd name="connsiteX4" fmla="*/ 123093 w 3704493"/>
                <a:gd name="connsiteY4" fmla="*/ 35169 h 2555631"/>
                <a:gd name="connsiteX5" fmla="*/ 175846 w 3704493"/>
                <a:gd name="connsiteY5" fmla="*/ 52754 h 2555631"/>
                <a:gd name="connsiteX6" fmla="*/ 193431 w 3704493"/>
                <a:gd name="connsiteY6" fmla="*/ 58615 h 2555631"/>
                <a:gd name="connsiteX7" fmla="*/ 211016 w 3704493"/>
                <a:gd name="connsiteY7" fmla="*/ 76200 h 2555631"/>
                <a:gd name="connsiteX8" fmla="*/ 246185 w 3704493"/>
                <a:gd name="connsiteY8" fmla="*/ 99646 h 2555631"/>
                <a:gd name="connsiteX9" fmla="*/ 263769 w 3704493"/>
                <a:gd name="connsiteY9" fmla="*/ 134815 h 2555631"/>
                <a:gd name="connsiteX10" fmla="*/ 275493 w 3704493"/>
                <a:gd name="connsiteY10" fmla="*/ 146538 h 2555631"/>
                <a:gd name="connsiteX11" fmla="*/ 298939 w 3704493"/>
                <a:gd name="connsiteY11" fmla="*/ 181708 h 2555631"/>
                <a:gd name="connsiteX12" fmla="*/ 304800 w 3704493"/>
                <a:gd name="connsiteY12" fmla="*/ 199292 h 2555631"/>
                <a:gd name="connsiteX13" fmla="*/ 339969 w 3704493"/>
                <a:gd name="connsiteY13" fmla="*/ 246185 h 2555631"/>
                <a:gd name="connsiteX14" fmla="*/ 410308 w 3704493"/>
                <a:gd name="connsiteY14" fmla="*/ 592015 h 2555631"/>
                <a:gd name="connsiteX15" fmla="*/ 416169 w 3704493"/>
                <a:gd name="connsiteY15" fmla="*/ 644769 h 2555631"/>
                <a:gd name="connsiteX16" fmla="*/ 422031 w 3704493"/>
                <a:gd name="connsiteY16" fmla="*/ 679938 h 2555631"/>
                <a:gd name="connsiteX17" fmla="*/ 422031 w 3704493"/>
                <a:gd name="connsiteY17" fmla="*/ 955431 h 2555631"/>
                <a:gd name="connsiteX18" fmla="*/ 451339 w 3704493"/>
                <a:gd name="connsiteY18" fmla="*/ 1037492 h 2555631"/>
                <a:gd name="connsiteX19" fmla="*/ 457200 w 3704493"/>
                <a:gd name="connsiteY19" fmla="*/ 1055077 h 2555631"/>
                <a:gd name="connsiteX20" fmla="*/ 463062 w 3704493"/>
                <a:gd name="connsiteY20" fmla="*/ 1160585 h 2555631"/>
                <a:gd name="connsiteX21" fmla="*/ 468923 w 3704493"/>
                <a:gd name="connsiteY21" fmla="*/ 1184031 h 2555631"/>
                <a:gd name="connsiteX22" fmla="*/ 474785 w 3704493"/>
                <a:gd name="connsiteY22" fmla="*/ 1213338 h 2555631"/>
                <a:gd name="connsiteX23" fmla="*/ 486508 w 3704493"/>
                <a:gd name="connsiteY23" fmla="*/ 1248508 h 2555631"/>
                <a:gd name="connsiteX24" fmla="*/ 492369 w 3704493"/>
                <a:gd name="connsiteY24" fmla="*/ 1266092 h 2555631"/>
                <a:gd name="connsiteX25" fmla="*/ 504093 w 3704493"/>
                <a:gd name="connsiteY25" fmla="*/ 1277815 h 2555631"/>
                <a:gd name="connsiteX26" fmla="*/ 545123 w 3704493"/>
                <a:gd name="connsiteY26" fmla="*/ 1318846 h 2555631"/>
                <a:gd name="connsiteX27" fmla="*/ 562708 w 3704493"/>
                <a:gd name="connsiteY27" fmla="*/ 1330569 h 2555631"/>
                <a:gd name="connsiteX28" fmla="*/ 580293 w 3704493"/>
                <a:gd name="connsiteY28" fmla="*/ 1342292 h 2555631"/>
                <a:gd name="connsiteX29" fmla="*/ 621323 w 3704493"/>
                <a:gd name="connsiteY29" fmla="*/ 1389185 h 2555631"/>
                <a:gd name="connsiteX30" fmla="*/ 638908 w 3704493"/>
                <a:gd name="connsiteY30" fmla="*/ 1395046 h 2555631"/>
                <a:gd name="connsiteX31" fmla="*/ 691662 w 3704493"/>
                <a:gd name="connsiteY31" fmla="*/ 1418492 h 2555631"/>
                <a:gd name="connsiteX32" fmla="*/ 691662 w 3704493"/>
                <a:gd name="connsiteY32" fmla="*/ 1406769 h 2555631"/>
                <a:gd name="connsiteX33" fmla="*/ 738554 w 3704493"/>
                <a:gd name="connsiteY33" fmla="*/ 1459523 h 2555631"/>
                <a:gd name="connsiteX34" fmla="*/ 779585 w 3704493"/>
                <a:gd name="connsiteY34" fmla="*/ 1488831 h 2555631"/>
                <a:gd name="connsiteX35" fmla="*/ 814754 w 3704493"/>
                <a:gd name="connsiteY35" fmla="*/ 1559169 h 2555631"/>
                <a:gd name="connsiteX36" fmla="*/ 844062 w 3704493"/>
                <a:gd name="connsiteY36" fmla="*/ 1647092 h 2555631"/>
                <a:gd name="connsiteX37" fmla="*/ 861646 w 3704493"/>
                <a:gd name="connsiteY37" fmla="*/ 1699846 h 2555631"/>
                <a:gd name="connsiteX38" fmla="*/ 867508 w 3704493"/>
                <a:gd name="connsiteY38" fmla="*/ 1717431 h 2555631"/>
                <a:gd name="connsiteX39" fmla="*/ 879231 w 3704493"/>
                <a:gd name="connsiteY39" fmla="*/ 1735015 h 2555631"/>
                <a:gd name="connsiteX40" fmla="*/ 890954 w 3704493"/>
                <a:gd name="connsiteY40" fmla="*/ 1770185 h 2555631"/>
                <a:gd name="connsiteX41" fmla="*/ 926123 w 3704493"/>
                <a:gd name="connsiteY41" fmla="*/ 1822938 h 2555631"/>
                <a:gd name="connsiteX42" fmla="*/ 937846 w 3704493"/>
                <a:gd name="connsiteY42" fmla="*/ 1840523 h 2555631"/>
                <a:gd name="connsiteX43" fmla="*/ 949569 w 3704493"/>
                <a:gd name="connsiteY43" fmla="*/ 1858108 h 2555631"/>
                <a:gd name="connsiteX44" fmla="*/ 961293 w 3704493"/>
                <a:gd name="connsiteY44" fmla="*/ 1869831 h 2555631"/>
                <a:gd name="connsiteX45" fmla="*/ 967154 w 3704493"/>
                <a:gd name="connsiteY45" fmla="*/ 1887415 h 2555631"/>
                <a:gd name="connsiteX46" fmla="*/ 978877 w 3704493"/>
                <a:gd name="connsiteY46" fmla="*/ 1905000 h 2555631"/>
                <a:gd name="connsiteX47" fmla="*/ 1031631 w 3704493"/>
                <a:gd name="connsiteY47" fmla="*/ 1928446 h 2555631"/>
                <a:gd name="connsiteX48" fmla="*/ 1049216 w 3704493"/>
                <a:gd name="connsiteY48" fmla="*/ 1934308 h 2555631"/>
                <a:gd name="connsiteX49" fmla="*/ 1066800 w 3704493"/>
                <a:gd name="connsiteY49" fmla="*/ 1940169 h 2555631"/>
                <a:gd name="connsiteX50" fmla="*/ 1084385 w 3704493"/>
                <a:gd name="connsiteY50" fmla="*/ 1951892 h 2555631"/>
                <a:gd name="connsiteX51" fmla="*/ 1119554 w 3704493"/>
                <a:gd name="connsiteY51" fmla="*/ 1963615 h 2555631"/>
                <a:gd name="connsiteX52" fmla="*/ 1172308 w 3704493"/>
                <a:gd name="connsiteY52" fmla="*/ 1981200 h 2555631"/>
                <a:gd name="connsiteX53" fmla="*/ 1207477 w 3704493"/>
                <a:gd name="connsiteY53" fmla="*/ 1992923 h 2555631"/>
                <a:gd name="connsiteX54" fmla="*/ 1260231 w 3704493"/>
                <a:gd name="connsiteY54" fmla="*/ 2033954 h 2555631"/>
                <a:gd name="connsiteX55" fmla="*/ 1277816 w 3704493"/>
                <a:gd name="connsiteY55" fmla="*/ 2086708 h 2555631"/>
                <a:gd name="connsiteX56" fmla="*/ 1283677 w 3704493"/>
                <a:gd name="connsiteY56" fmla="*/ 2104292 h 2555631"/>
                <a:gd name="connsiteX57" fmla="*/ 1266093 w 3704493"/>
                <a:gd name="connsiteY57" fmla="*/ 2098431 h 2555631"/>
                <a:gd name="connsiteX58" fmla="*/ 1342293 w 3704493"/>
                <a:gd name="connsiteY58" fmla="*/ 2157046 h 2555631"/>
                <a:gd name="connsiteX59" fmla="*/ 1424354 w 3704493"/>
                <a:gd name="connsiteY59" fmla="*/ 2186354 h 2555631"/>
                <a:gd name="connsiteX60" fmla="*/ 1441939 w 3704493"/>
                <a:gd name="connsiteY60" fmla="*/ 2192215 h 2555631"/>
                <a:gd name="connsiteX61" fmla="*/ 1529862 w 3704493"/>
                <a:gd name="connsiteY61" fmla="*/ 2203938 h 2555631"/>
                <a:gd name="connsiteX62" fmla="*/ 1565031 w 3704493"/>
                <a:gd name="connsiteY62" fmla="*/ 2215661 h 2555631"/>
                <a:gd name="connsiteX63" fmla="*/ 1600200 w 3704493"/>
                <a:gd name="connsiteY63" fmla="*/ 2227385 h 2555631"/>
                <a:gd name="connsiteX64" fmla="*/ 1635369 w 3704493"/>
                <a:gd name="connsiteY64" fmla="*/ 2250831 h 2555631"/>
                <a:gd name="connsiteX65" fmla="*/ 1664677 w 3704493"/>
                <a:gd name="connsiteY65" fmla="*/ 2274277 h 2555631"/>
                <a:gd name="connsiteX66" fmla="*/ 1688123 w 3704493"/>
                <a:gd name="connsiteY66" fmla="*/ 2303585 h 2555631"/>
                <a:gd name="connsiteX67" fmla="*/ 1740877 w 3704493"/>
                <a:gd name="connsiteY67" fmla="*/ 2327031 h 2555631"/>
                <a:gd name="connsiteX68" fmla="*/ 1787769 w 3704493"/>
                <a:gd name="connsiteY68" fmla="*/ 2338754 h 2555631"/>
                <a:gd name="connsiteX69" fmla="*/ 1834662 w 3704493"/>
                <a:gd name="connsiteY69" fmla="*/ 2350477 h 2555631"/>
                <a:gd name="connsiteX70" fmla="*/ 1887416 w 3704493"/>
                <a:gd name="connsiteY70" fmla="*/ 2368061 h 2555631"/>
                <a:gd name="connsiteX71" fmla="*/ 1922585 w 3704493"/>
                <a:gd name="connsiteY71" fmla="*/ 2379785 h 2555631"/>
                <a:gd name="connsiteX72" fmla="*/ 1940169 w 3704493"/>
                <a:gd name="connsiteY72" fmla="*/ 2385646 h 2555631"/>
                <a:gd name="connsiteX73" fmla="*/ 1975339 w 3704493"/>
                <a:gd name="connsiteY73" fmla="*/ 2391508 h 2555631"/>
                <a:gd name="connsiteX74" fmla="*/ 2010508 w 3704493"/>
                <a:gd name="connsiteY74" fmla="*/ 2403231 h 2555631"/>
                <a:gd name="connsiteX75" fmla="*/ 2022231 w 3704493"/>
                <a:gd name="connsiteY75" fmla="*/ 2420815 h 2555631"/>
                <a:gd name="connsiteX76" fmla="*/ 2028093 w 3704493"/>
                <a:gd name="connsiteY76" fmla="*/ 2438400 h 2555631"/>
                <a:gd name="connsiteX77" fmla="*/ 2051539 w 3704493"/>
                <a:gd name="connsiteY77" fmla="*/ 2444261 h 2555631"/>
                <a:gd name="connsiteX78" fmla="*/ 2080846 w 3704493"/>
                <a:gd name="connsiteY78" fmla="*/ 2450123 h 2555631"/>
                <a:gd name="connsiteX79" fmla="*/ 2116016 w 3704493"/>
                <a:gd name="connsiteY79" fmla="*/ 2461846 h 2555631"/>
                <a:gd name="connsiteX80" fmla="*/ 2098431 w 3704493"/>
                <a:gd name="connsiteY80" fmla="*/ 2450123 h 2555631"/>
                <a:gd name="connsiteX81" fmla="*/ 2180493 w 3704493"/>
                <a:gd name="connsiteY81" fmla="*/ 2467708 h 2555631"/>
                <a:gd name="connsiteX82" fmla="*/ 2233246 w 3704493"/>
                <a:gd name="connsiteY82" fmla="*/ 2479431 h 2555631"/>
                <a:gd name="connsiteX83" fmla="*/ 2250831 w 3704493"/>
                <a:gd name="connsiteY83" fmla="*/ 2485292 h 2555631"/>
                <a:gd name="connsiteX84" fmla="*/ 2432539 w 3704493"/>
                <a:gd name="connsiteY84" fmla="*/ 2491154 h 2555631"/>
                <a:gd name="connsiteX85" fmla="*/ 2514600 w 3704493"/>
                <a:gd name="connsiteY85" fmla="*/ 2514600 h 2555631"/>
                <a:gd name="connsiteX86" fmla="*/ 2784231 w 3704493"/>
                <a:gd name="connsiteY86" fmla="*/ 2520461 h 2555631"/>
                <a:gd name="connsiteX87" fmla="*/ 2784231 w 3704493"/>
                <a:gd name="connsiteY87" fmla="*/ 2520461 h 2555631"/>
                <a:gd name="connsiteX88" fmla="*/ 2784231 w 3704493"/>
                <a:gd name="connsiteY88" fmla="*/ 2520461 h 2555631"/>
                <a:gd name="connsiteX89" fmla="*/ 2854569 w 3704493"/>
                <a:gd name="connsiteY89" fmla="*/ 2555631 h 2555631"/>
                <a:gd name="connsiteX90" fmla="*/ 3704493 w 3704493"/>
                <a:gd name="connsiteY90" fmla="*/ 2555631 h 2555631"/>
                <a:gd name="connsiteX0" fmla="*/ 0 w 3704493"/>
                <a:gd name="connsiteY0" fmla="*/ 0 h 2555631"/>
                <a:gd name="connsiteX1" fmla="*/ 0 w 3704493"/>
                <a:gd name="connsiteY1" fmla="*/ 0 h 2555631"/>
                <a:gd name="connsiteX2" fmla="*/ 52754 w 3704493"/>
                <a:gd name="connsiteY2" fmla="*/ 11723 h 2555631"/>
                <a:gd name="connsiteX3" fmla="*/ 87923 w 3704493"/>
                <a:gd name="connsiteY3" fmla="*/ 23446 h 2555631"/>
                <a:gd name="connsiteX4" fmla="*/ 123093 w 3704493"/>
                <a:gd name="connsiteY4" fmla="*/ 35169 h 2555631"/>
                <a:gd name="connsiteX5" fmla="*/ 175846 w 3704493"/>
                <a:gd name="connsiteY5" fmla="*/ 52754 h 2555631"/>
                <a:gd name="connsiteX6" fmla="*/ 193431 w 3704493"/>
                <a:gd name="connsiteY6" fmla="*/ 58615 h 2555631"/>
                <a:gd name="connsiteX7" fmla="*/ 211016 w 3704493"/>
                <a:gd name="connsiteY7" fmla="*/ 76200 h 2555631"/>
                <a:gd name="connsiteX8" fmla="*/ 246185 w 3704493"/>
                <a:gd name="connsiteY8" fmla="*/ 99646 h 2555631"/>
                <a:gd name="connsiteX9" fmla="*/ 263769 w 3704493"/>
                <a:gd name="connsiteY9" fmla="*/ 134815 h 2555631"/>
                <a:gd name="connsiteX10" fmla="*/ 275493 w 3704493"/>
                <a:gd name="connsiteY10" fmla="*/ 146538 h 2555631"/>
                <a:gd name="connsiteX11" fmla="*/ 298939 w 3704493"/>
                <a:gd name="connsiteY11" fmla="*/ 181708 h 2555631"/>
                <a:gd name="connsiteX12" fmla="*/ 304800 w 3704493"/>
                <a:gd name="connsiteY12" fmla="*/ 199292 h 2555631"/>
                <a:gd name="connsiteX13" fmla="*/ 339969 w 3704493"/>
                <a:gd name="connsiteY13" fmla="*/ 246185 h 2555631"/>
                <a:gd name="connsiteX14" fmla="*/ 410308 w 3704493"/>
                <a:gd name="connsiteY14" fmla="*/ 592015 h 2555631"/>
                <a:gd name="connsiteX15" fmla="*/ 416169 w 3704493"/>
                <a:gd name="connsiteY15" fmla="*/ 644769 h 2555631"/>
                <a:gd name="connsiteX16" fmla="*/ 422031 w 3704493"/>
                <a:gd name="connsiteY16" fmla="*/ 679938 h 2555631"/>
                <a:gd name="connsiteX17" fmla="*/ 422031 w 3704493"/>
                <a:gd name="connsiteY17" fmla="*/ 955431 h 2555631"/>
                <a:gd name="connsiteX18" fmla="*/ 451339 w 3704493"/>
                <a:gd name="connsiteY18" fmla="*/ 1037492 h 2555631"/>
                <a:gd name="connsiteX19" fmla="*/ 457200 w 3704493"/>
                <a:gd name="connsiteY19" fmla="*/ 1055077 h 2555631"/>
                <a:gd name="connsiteX20" fmla="*/ 463062 w 3704493"/>
                <a:gd name="connsiteY20" fmla="*/ 1160585 h 2555631"/>
                <a:gd name="connsiteX21" fmla="*/ 468923 w 3704493"/>
                <a:gd name="connsiteY21" fmla="*/ 1184031 h 2555631"/>
                <a:gd name="connsiteX22" fmla="*/ 474785 w 3704493"/>
                <a:gd name="connsiteY22" fmla="*/ 1213338 h 2555631"/>
                <a:gd name="connsiteX23" fmla="*/ 486508 w 3704493"/>
                <a:gd name="connsiteY23" fmla="*/ 1248508 h 2555631"/>
                <a:gd name="connsiteX24" fmla="*/ 492369 w 3704493"/>
                <a:gd name="connsiteY24" fmla="*/ 1266092 h 2555631"/>
                <a:gd name="connsiteX25" fmla="*/ 504093 w 3704493"/>
                <a:gd name="connsiteY25" fmla="*/ 1277815 h 2555631"/>
                <a:gd name="connsiteX26" fmla="*/ 545123 w 3704493"/>
                <a:gd name="connsiteY26" fmla="*/ 1318846 h 2555631"/>
                <a:gd name="connsiteX27" fmla="*/ 562708 w 3704493"/>
                <a:gd name="connsiteY27" fmla="*/ 1330569 h 2555631"/>
                <a:gd name="connsiteX28" fmla="*/ 580293 w 3704493"/>
                <a:gd name="connsiteY28" fmla="*/ 1342292 h 2555631"/>
                <a:gd name="connsiteX29" fmla="*/ 621323 w 3704493"/>
                <a:gd name="connsiteY29" fmla="*/ 1389185 h 2555631"/>
                <a:gd name="connsiteX30" fmla="*/ 638908 w 3704493"/>
                <a:gd name="connsiteY30" fmla="*/ 1395046 h 2555631"/>
                <a:gd name="connsiteX31" fmla="*/ 691662 w 3704493"/>
                <a:gd name="connsiteY31" fmla="*/ 1418492 h 2555631"/>
                <a:gd name="connsiteX32" fmla="*/ 691662 w 3704493"/>
                <a:gd name="connsiteY32" fmla="*/ 1406769 h 2555631"/>
                <a:gd name="connsiteX33" fmla="*/ 738554 w 3704493"/>
                <a:gd name="connsiteY33" fmla="*/ 1459523 h 2555631"/>
                <a:gd name="connsiteX34" fmla="*/ 779585 w 3704493"/>
                <a:gd name="connsiteY34" fmla="*/ 1488831 h 2555631"/>
                <a:gd name="connsiteX35" fmla="*/ 814754 w 3704493"/>
                <a:gd name="connsiteY35" fmla="*/ 1559169 h 2555631"/>
                <a:gd name="connsiteX36" fmla="*/ 844062 w 3704493"/>
                <a:gd name="connsiteY36" fmla="*/ 1647092 h 2555631"/>
                <a:gd name="connsiteX37" fmla="*/ 861646 w 3704493"/>
                <a:gd name="connsiteY37" fmla="*/ 1699846 h 2555631"/>
                <a:gd name="connsiteX38" fmla="*/ 867508 w 3704493"/>
                <a:gd name="connsiteY38" fmla="*/ 1717431 h 2555631"/>
                <a:gd name="connsiteX39" fmla="*/ 879231 w 3704493"/>
                <a:gd name="connsiteY39" fmla="*/ 1735015 h 2555631"/>
                <a:gd name="connsiteX40" fmla="*/ 890954 w 3704493"/>
                <a:gd name="connsiteY40" fmla="*/ 1770185 h 2555631"/>
                <a:gd name="connsiteX41" fmla="*/ 926123 w 3704493"/>
                <a:gd name="connsiteY41" fmla="*/ 1822938 h 2555631"/>
                <a:gd name="connsiteX42" fmla="*/ 937846 w 3704493"/>
                <a:gd name="connsiteY42" fmla="*/ 1840523 h 2555631"/>
                <a:gd name="connsiteX43" fmla="*/ 949569 w 3704493"/>
                <a:gd name="connsiteY43" fmla="*/ 1858108 h 2555631"/>
                <a:gd name="connsiteX44" fmla="*/ 961293 w 3704493"/>
                <a:gd name="connsiteY44" fmla="*/ 1869831 h 2555631"/>
                <a:gd name="connsiteX45" fmla="*/ 967154 w 3704493"/>
                <a:gd name="connsiteY45" fmla="*/ 1887415 h 2555631"/>
                <a:gd name="connsiteX46" fmla="*/ 978877 w 3704493"/>
                <a:gd name="connsiteY46" fmla="*/ 1905000 h 2555631"/>
                <a:gd name="connsiteX47" fmla="*/ 1031631 w 3704493"/>
                <a:gd name="connsiteY47" fmla="*/ 1928446 h 2555631"/>
                <a:gd name="connsiteX48" fmla="*/ 1049216 w 3704493"/>
                <a:gd name="connsiteY48" fmla="*/ 1934308 h 2555631"/>
                <a:gd name="connsiteX49" fmla="*/ 1066800 w 3704493"/>
                <a:gd name="connsiteY49" fmla="*/ 1940169 h 2555631"/>
                <a:gd name="connsiteX50" fmla="*/ 1084385 w 3704493"/>
                <a:gd name="connsiteY50" fmla="*/ 1951892 h 2555631"/>
                <a:gd name="connsiteX51" fmla="*/ 1119554 w 3704493"/>
                <a:gd name="connsiteY51" fmla="*/ 1963615 h 2555631"/>
                <a:gd name="connsiteX52" fmla="*/ 1172308 w 3704493"/>
                <a:gd name="connsiteY52" fmla="*/ 1981200 h 2555631"/>
                <a:gd name="connsiteX53" fmla="*/ 1207477 w 3704493"/>
                <a:gd name="connsiteY53" fmla="*/ 1992923 h 2555631"/>
                <a:gd name="connsiteX54" fmla="*/ 1260231 w 3704493"/>
                <a:gd name="connsiteY54" fmla="*/ 2033954 h 2555631"/>
                <a:gd name="connsiteX55" fmla="*/ 1277816 w 3704493"/>
                <a:gd name="connsiteY55" fmla="*/ 2086708 h 2555631"/>
                <a:gd name="connsiteX56" fmla="*/ 1283677 w 3704493"/>
                <a:gd name="connsiteY56" fmla="*/ 2104292 h 2555631"/>
                <a:gd name="connsiteX57" fmla="*/ 1342293 w 3704493"/>
                <a:gd name="connsiteY57" fmla="*/ 2157046 h 2555631"/>
                <a:gd name="connsiteX58" fmla="*/ 1424354 w 3704493"/>
                <a:gd name="connsiteY58" fmla="*/ 2186354 h 2555631"/>
                <a:gd name="connsiteX59" fmla="*/ 1441939 w 3704493"/>
                <a:gd name="connsiteY59" fmla="*/ 2192215 h 2555631"/>
                <a:gd name="connsiteX60" fmla="*/ 1529862 w 3704493"/>
                <a:gd name="connsiteY60" fmla="*/ 2203938 h 2555631"/>
                <a:gd name="connsiteX61" fmla="*/ 1565031 w 3704493"/>
                <a:gd name="connsiteY61" fmla="*/ 2215661 h 2555631"/>
                <a:gd name="connsiteX62" fmla="*/ 1600200 w 3704493"/>
                <a:gd name="connsiteY62" fmla="*/ 2227385 h 2555631"/>
                <a:gd name="connsiteX63" fmla="*/ 1635369 w 3704493"/>
                <a:gd name="connsiteY63" fmla="*/ 2250831 h 2555631"/>
                <a:gd name="connsiteX64" fmla="*/ 1664677 w 3704493"/>
                <a:gd name="connsiteY64" fmla="*/ 2274277 h 2555631"/>
                <a:gd name="connsiteX65" fmla="*/ 1688123 w 3704493"/>
                <a:gd name="connsiteY65" fmla="*/ 2303585 h 2555631"/>
                <a:gd name="connsiteX66" fmla="*/ 1740877 w 3704493"/>
                <a:gd name="connsiteY66" fmla="*/ 2327031 h 2555631"/>
                <a:gd name="connsiteX67" fmla="*/ 1787769 w 3704493"/>
                <a:gd name="connsiteY67" fmla="*/ 2338754 h 2555631"/>
                <a:gd name="connsiteX68" fmla="*/ 1834662 w 3704493"/>
                <a:gd name="connsiteY68" fmla="*/ 2350477 h 2555631"/>
                <a:gd name="connsiteX69" fmla="*/ 1887416 w 3704493"/>
                <a:gd name="connsiteY69" fmla="*/ 2368061 h 2555631"/>
                <a:gd name="connsiteX70" fmla="*/ 1922585 w 3704493"/>
                <a:gd name="connsiteY70" fmla="*/ 2379785 h 2555631"/>
                <a:gd name="connsiteX71" fmla="*/ 1940169 w 3704493"/>
                <a:gd name="connsiteY71" fmla="*/ 2385646 h 2555631"/>
                <a:gd name="connsiteX72" fmla="*/ 1975339 w 3704493"/>
                <a:gd name="connsiteY72" fmla="*/ 2391508 h 2555631"/>
                <a:gd name="connsiteX73" fmla="*/ 2010508 w 3704493"/>
                <a:gd name="connsiteY73" fmla="*/ 2403231 h 2555631"/>
                <a:gd name="connsiteX74" fmla="*/ 2022231 w 3704493"/>
                <a:gd name="connsiteY74" fmla="*/ 2420815 h 2555631"/>
                <a:gd name="connsiteX75" fmla="*/ 2028093 w 3704493"/>
                <a:gd name="connsiteY75" fmla="*/ 2438400 h 2555631"/>
                <a:gd name="connsiteX76" fmla="*/ 2051539 w 3704493"/>
                <a:gd name="connsiteY76" fmla="*/ 2444261 h 2555631"/>
                <a:gd name="connsiteX77" fmla="*/ 2080846 w 3704493"/>
                <a:gd name="connsiteY77" fmla="*/ 2450123 h 2555631"/>
                <a:gd name="connsiteX78" fmla="*/ 2116016 w 3704493"/>
                <a:gd name="connsiteY78" fmla="*/ 2461846 h 2555631"/>
                <a:gd name="connsiteX79" fmla="*/ 2098431 w 3704493"/>
                <a:gd name="connsiteY79" fmla="*/ 2450123 h 2555631"/>
                <a:gd name="connsiteX80" fmla="*/ 2180493 w 3704493"/>
                <a:gd name="connsiteY80" fmla="*/ 2467708 h 2555631"/>
                <a:gd name="connsiteX81" fmla="*/ 2233246 w 3704493"/>
                <a:gd name="connsiteY81" fmla="*/ 2479431 h 2555631"/>
                <a:gd name="connsiteX82" fmla="*/ 2250831 w 3704493"/>
                <a:gd name="connsiteY82" fmla="*/ 2485292 h 2555631"/>
                <a:gd name="connsiteX83" fmla="*/ 2432539 w 3704493"/>
                <a:gd name="connsiteY83" fmla="*/ 2491154 h 2555631"/>
                <a:gd name="connsiteX84" fmla="*/ 2514600 w 3704493"/>
                <a:gd name="connsiteY84" fmla="*/ 2514600 h 2555631"/>
                <a:gd name="connsiteX85" fmla="*/ 2784231 w 3704493"/>
                <a:gd name="connsiteY85" fmla="*/ 2520461 h 2555631"/>
                <a:gd name="connsiteX86" fmla="*/ 2784231 w 3704493"/>
                <a:gd name="connsiteY86" fmla="*/ 2520461 h 2555631"/>
                <a:gd name="connsiteX87" fmla="*/ 2784231 w 3704493"/>
                <a:gd name="connsiteY87" fmla="*/ 2520461 h 2555631"/>
                <a:gd name="connsiteX88" fmla="*/ 2854569 w 3704493"/>
                <a:gd name="connsiteY88" fmla="*/ 2555631 h 2555631"/>
                <a:gd name="connsiteX89" fmla="*/ 3704493 w 3704493"/>
                <a:gd name="connsiteY89" fmla="*/ 2555631 h 2555631"/>
                <a:gd name="connsiteX0" fmla="*/ 0 w 3704493"/>
                <a:gd name="connsiteY0" fmla="*/ 0 h 2555631"/>
                <a:gd name="connsiteX1" fmla="*/ 0 w 3704493"/>
                <a:gd name="connsiteY1" fmla="*/ 0 h 2555631"/>
                <a:gd name="connsiteX2" fmla="*/ 52754 w 3704493"/>
                <a:gd name="connsiteY2" fmla="*/ 11723 h 2555631"/>
                <a:gd name="connsiteX3" fmla="*/ 87923 w 3704493"/>
                <a:gd name="connsiteY3" fmla="*/ 23446 h 2555631"/>
                <a:gd name="connsiteX4" fmla="*/ 123093 w 3704493"/>
                <a:gd name="connsiteY4" fmla="*/ 35169 h 2555631"/>
                <a:gd name="connsiteX5" fmla="*/ 175846 w 3704493"/>
                <a:gd name="connsiteY5" fmla="*/ 52754 h 2555631"/>
                <a:gd name="connsiteX6" fmla="*/ 193431 w 3704493"/>
                <a:gd name="connsiteY6" fmla="*/ 58615 h 2555631"/>
                <a:gd name="connsiteX7" fmla="*/ 211016 w 3704493"/>
                <a:gd name="connsiteY7" fmla="*/ 76200 h 2555631"/>
                <a:gd name="connsiteX8" fmla="*/ 246185 w 3704493"/>
                <a:gd name="connsiteY8" fmla="*/ 99646 h 2555631"/>
                <a:gd name="connsiteX9" fmla="*/ 263769 w 3704493"/>
                <a:gd name="connsiteY9" fmla="*/ 134815 h 2555631"/>
                <a:gd name="connsiteX10" fmla="*/ 275493 w 3704493"/>
                <a:gd name="connsiteY10" fmla="*/ 146538 h 2555631"/>
                <a:gd name="connsiteX11" fmla="*/ 298939 w 3704493"/>
                <a:gd name="connsiteY11" fmla="*/ 181708 h 2555631"/>
                <a:gd name="connsiteX12" fmla="*/ 304800 w 3704493"/>
                <a:gd name="connsiteY12" fmla="*/ 199292 h 2555631"/>
                <a:gd name="connsiteX13" fmla="*/ 339969 w 3704493"/>
                <a:gd name="connsiteY13" fmla="*/ 246185 h 2555631"/>
                <a:gd name="connsiteX14" fmla="*/ 410308 w 3704493"/>
                <a:gd name="connsiteY14" fmla="*/ 592015 h 2555631"/>
                <a:gd name="connsiteX15" fmla="*/ 416169 w 3704493"/>
                <a:gd name="connsiteY15" fmla="*/ 644769 h 2555631"/>
                <a:gd name="connsiteX16" fmla="*/ 422031 w 3704493"/>
                <a:gd name="connsiteY16" fmla="*/ 679938 h 2555631"/>
                <a:gd name="connsiteX17" fmla="*/ 422031 w 3704493"/>
                <a:gd name="connsiteY17" fmla="*/ 955431 h 2555631"/>
                <a:gd name="connsiteX18" fmla="*/ 451339 w 3704493"/>
                <a:gd name="connsiteY18" fmla="*/ 1037492 h 2555631"/>
                <a:gd name="connsiteX19" fmla="*/ 457200 w 3704493"/>
                <a:gd name="connsiteY19" fmla="*/ 1055077 h 2555631"/>
                <a:gd name="connsiteX20" fmla="*/ 463062 w 3704493"/>
                <a:gd name="connsiteY20" fmla="*/ 1160585 h 2555631"/>
                <a:gd name="connsiteX21" fmla="*/ 468923 w 3704493"/>
                <a:gd name="connsiteY21" fmla="*/ 1184031 h 2555631"/>
                <a:gd name="connsiteX22" fmla="*/ 474785 w 3704493"/>
                <a:gd name="connsiteY22" fmla="*/ 1213338 h 2555631"/>
                <a:gd name="connsiteX23" fmla="*/ 486508 w 3704493"/>
                <a:gd name="connsiteY23" fmla="*/ 1248508 h 2555631"/>
                <a:gd name="connsiteX24" fmla="*/ 492369 w 3704493"/>
                <a:gd name="connsiteY24" fmla="*/ 1266092 h 2555631"/>
                <a:gd name="connsiteX25" fmla="*/ 504093 w 3704493"/>
                <a:gd name="connsiteY25" fmla="*/ 1277815 h 2555631"/>
                <a:gd name="connsiteX26" fmla="*/ 545123 w 3704493"/>
                <a:gd name="connsiteY26" fmla="*/ 1318846 h 2555631"/>
                <a:gd name="connsiteX27" fmla="*/ 562708 w 3704493"/>
                <a:gd name="connsiteY27" fmla="*/ 1330569 h 2555631"/>
                <a:gd name="connsiteX28" fmla="*/ 580293 w 3704493"/>
                <a:gd name="connsiteY28" fmla="*/ 1342292 h 2555631"/>
                <a:gd name="connsiteX29" fmla="*/ 621323 w 3704493"/>
                <a:gd name="connsiteY29" fmla="*/ 1389185 h 2555631"/>
                <a:gd name="connsiteX30" fmla="*/ 638908 w 3704493"/>
                <a:gd name="connsiteY30" fmla="*/ 1395046 h 2555631"/>
                <a:gd name="connsiteX31" fmla="*/ 691662 w 3704493"/>
                <a:gd name="connsiteY31" fmla="*/ 1418492 h 2555631"/>
                <a:gd name="connsiteX32" fmla="*/ 691662 w 3704493"/>
                <a:gd name="connsiteY32" fmla="*/ 1406769 h 2555631"/>
                <a:gd name="connsiteX33" fmla="*/ 738554 w 3704493"/>
                <a:gd name="connsiteY33" fmla="*/ 1459523 h 2555631"/>
                <a:gd name="connsiteX34" fmla="*/ 779585 w 3704493"/>
                <a:gd name="connsiteY34" fmla="*/ 1488831 h 2555631"/>
                <a:gd name="connsiteX35" fmla="*/ 814754 w 3704493"/>
                <a:gd name="connsiteY35" fmla="*/ 1559169 h 2555631"/>
                <a:gd name="connsiteX36" fmla="*/ 844062 w 3704493"/>
                <a:gd name="connsiteY36" fmla="*/ 1647092 h 2555631"/>
                <a:gd name="connsiteX37" fmla="*/ 861646 w 3704493"/>
                <a:gd name="connsiteY37" fmla="*/ 1699846 h 2555631"/>
                <a:gd name="connsiteX38" fmla="*/ 867508 w 3704493"/>
                <a:gd name="connsiteY38" fmla="*/ 1717431 h 2555631"/>
                <a:gd name="connsiteX39" fmla="*/ 879231 w 3704493"/>
                <a:gd name="connsiteY39" fmla="*/ 1735015 h 2555631"/>
                <a:gd name="connsiteX40" fmla="*/ 890954 w 3704493"/>
                <a:gd name="connsiteY40" fmla="*/ 1770185 h 2555631"/>
                <a:gd name="connsiteX41" fmla="*/ 926123 w 3704493"/>
                <a:gd name="connsiteY41" fmla="*/ 1822938 h 2555631"/>
                <a:gd name="connsiteX42" fmla="*/ 937846 w 3704493"/>
                <a:gd name="connsiteY42" fmla="*/ 1840523 h 2555631"/>
                <a:gd name="connsiteX43" fmla="*/ 949569 w 3704493"/>
                <a:gd name="connsiteY43" fmla="*/ 1858108 h 2555631"/>
                <a:gd name="connsiteX44" fmla="*/ 961293 w 3704493"/>
                <a:gd name="connsiteY44" fmla="*/ 1869831 h 2555631"/>
                <a:gd name="connsiteX45" fmla="*/ 967154 w 3704493"/>
                <a:gd name="connsiteY45" fmla="*/ 1887415 h 2555631"/>
                <a:gd name="connsiteX46" fmla="*/ 978877 w 3704493"/>
                <a:gd name="connsiteY46" fmla="*/ 1905000 h 2555631"/>
                <a:gd name="connsiteX47" fmla="*/ 1031631 w 3704493"/>
                <a:gd name="connsiteY47" fmla="*/ 1928446 h 2555631"/>
                <a:gd name="connsiteX48" fmla="*/ 1049216 w 3704493"/>
                <a:gd name="connsiteY48" fmla="*/ 1934308 h 2555631"/>
                <a:gd name="connsiteX49" fmla="*/ 1066800 w 3704493"/>
                <a:gd name="connsiteY49" fmla="*/ 1940169 h 2555631"/>
                <a:gd name="connsiteX50" fmla="*/ 1084385 w 3704493"/>
                <a:gd name="connsiteY50" fmla="*/ 1951892 h 2555631"/>
                <a:gd name="connsiteX51" fmla="*/ 1119554 w 3704493"/>
                <a:gd name="connsiteY51" fmla="*/ 1963615 h 2555631"/>
                <a:gd name="connsiteX52" fmla="*/ 1172308 w 3704493"/>
                <a:gd name="connsiteY52" fmla="*/ 1981200 h 2555631"/>
                <a:gd name="connsiteX53" fmla="*/ 1207477 w 3704493"/>
                <a:gd name="connsiteY53" fmla="*/ 1992923 h 2555631"/>
                <a:gd name="connsiteX54" fmla="*/ 1260231 w 3704493"/>
                <a:gd name="connsiteY54" fmla="*/ 2033954 h 2555631"/>
                <a:gd name="connsiteX55" fmla="*/ 1277816 w 3704493"/>
                <a:gd name="connsiteY55" fmla="*/ 2086708 h 2555631"/>
                <a:gd name="connsiteX56" fmla="*/ 1342293 w 3704493"/>
                <a:gd name="connsiteY56" fmla="*/ 2157046 h 2555631"/>
                <a:gd name="connsiteX57" fmla="*/ 1424354 w 3704493"/>
                <a:gd name="connsiteY57" fmla="*/ 2186354 h 2555631"/>
                <a:gd name="connsiteX58" fmla="*/ 1441939 w 3704493"/>
                <a:gd name="connsiteY58" fmla="*/ 2192215 h 2555631"/>
                <a:gd name="connsiteX59" fmla="*/ 1529862 w 3704493"/>
                <a:gd name="connsiteY59" fmla="*/ 2203938 h 2555631"/>
                <a:gd name="connsiteX60" fmla="*/ 1565031 w 3704493"/>
                <a:gd name="connsiteY60" fmla="*/ 2215661 h 2555631"/>
                <a:gd name="connsiteX61" fmla="*/ 1600200 w 3704493"/>
                <a:gd name="connsiteY61" fmla="*/ 2227385 h 2555631"/>
                <a:gd name="connsiteX62" fmla="*/ 1635369 w 3704493"/>
                <a:gd name="connsiteY62" fmla="*/ 2250831 h 2555631"/>
                <a:gd name="connsiteX63" fmla="*/ 1664677 w 3704493"/>
                <a:gd name="connsiteY63" fmla="*/ 2274277 h 2555631"/>
                <a:gd name="connsiteX64" fmla="*/ 1688123 w 3704493"/>
                <a:gd name="connsiteY64" fmla="*/ 2303585 h 2555631"/>
                <a:gd name="connsiteX65" fmla="*/ 1740877 w 3704493"/>
                <a:gd name="connsiteY65" fmla="*/ 2327031 h 2555631"/>
                <a:gd name="connsiteX66" fmla="*/ 1787769 w 3704493"/>
                <a:gd name="connsiteY66" fmla="*/ 2338754 h 2555631"/>
                <a:gd name="connsiteX67" fmla="*/ 1834662 w 3704493"/>
                <a:gd name="connsiteY67" fmla="*/ 2350477 h 2555631"/>
                <a:gd name="connsiteX68" fmla="*/ 1887416 w 3704493"/>
                <a:gd name="connsiteY68" fmla="*/ 2368061 h 2555631"/>
                <a:gd name="connsiteX69" fmla="*/ 1922585 w 3704493"/>
                <a:gd name="connsiteY69" fmla="*/ 2379785 h 2555631"/>
                <a:gd name="connsiteX70" fmla="*/ 1940169 w 3704493"/>
                <a:gd name="connsiteY70" fmla="*/ 2385646 h 2555631"/>
                <a:gd name="connsiteX71" fmla="*/ 1975339 w 3704493"/>
                <a:gd name="connsiteY71" fmla="*/ 2391508 h 2555631"/>
                <a:gd name="connsiteX72" fmla="*/ 2010508 w 3704493"/>
                <a:gd name="connsiteY72" fmla="*/ 2403231 h 2555631"/>
                <a:gd name="connsiteX73" fmla="*/ 2022231 w 3704493"/>
                <a:gd name="connsiteY73" fmla="*/ 2420815 h 2555631"/>
                <a:gd name="connsiteX74" fmla="*/ 2028093 w 3704493"/>
                <a:gd name="connsiteY74" fmla="*/ 2438400 h 2555631"/>
                <a:gd name="connsiteX75" fmla="*/ 2051539 w 3704493"/>
                <a:gd name="connsiteY75" fmla="*/ 2444261 h 2555631"/>
                <a:gd name="connsiteX76" fmla="*/ 2080846 w 3704493"/>
                <a:gd name="connsiteY76" fmla="*/ 2450123 h 2555631"/>
                <a:gd name="connsiteX77" fmla="*/ 2116016 w 3704493"/>
                <a:gd name="connsiteY77" fmla="*/ 2461846 h 2555631"/>
                <a:gd name="connsiteX78" fmla="*/ 2098431 w 3704493"/>
                <a:gd name="connsiteY78" fmla="*/ 2450123 h 2555631"/>
                <a:gd name="connsiteX79" fmla="*/ 2180493 w 3704493"/>
                <a:gd name="connsiteY79" fmla="*/ 2467708 h 2555631"/>
                <a:gd name="connsiteX80" fmla="*/ 2233246 w 3704493"/>
                <a:gd name="connsiteY80" fmla="*/ 2479431 h 2555631"/>
                <a:gd name="connsiteX81" fmla="*/ 2250831 w 3704493"/>
                <a:gd name="connsiteY81" fmla="*/ 2485292 h 2555631"/>
                <a:gd name="connsiteX82" fmla="*/ 2432539 w 3704493"/>
                <a:gd name="connsiteY82" fmla="*/ 2491154 h 2555631"/>
                <a:gd name="connsiteX83" fmla="*/ 2514600 w 3704493"/>
                <a:gd name="connsiteY83" fmla="*/ 2514600 h 2555631"/>
                <a:gd name="connsiteX84" fmla="*/ 2784231 w 3704493"/>
                <a:gd name="connsiteY84" fmla="*/ 2520461 h 2555631"/>
                <a:gd name="connsiteX85" fmla="*/ 2784231 w 3704493"/>
                <a:gd name="connsiteY85" fmla="*/ 2520461 h 2555631"/>
                <a:gd name="connsiteX86" fmla="*/ 2784231 w 3704493"/>
                <a:gd name="connsiteY86" fmla="*/ 2520461 h 2555631"/>
                <a:gd name="connsiteX87" fmla="*/ 2854569 w 3704493"/>
                <a:gd name="connsiteY87" fmla="*/ 2555631 h 2555631"/>
                <a:gd name="connsiteX88" fmla="*/ 3704493 w 3704493"/>
                <a:gd name="connsiteY88" fmla="*/ 2555631 h 2555631"/>
                <a:gd name="connsiteX0" fmla="*/ 0 w 3704493"/>
                <a:gd name="connsiteY0" fmla="*/ 0 h 2555631"/>
                <a:gd name="connsiteX1" fmla="*/ 0 w 3704493"/>
                <a:gd name="connsiteY1" fmla="*/ 0 h 2555631"/>
                <a:gd name="connsiteX2" fmla="*/ 52754 w 3704493"/>
                <a:gd name="connsiteY2" fmla="*/ 11723 h 2555631"/>
                <a:gd name="connsiteX3" fmla="*/ 87923 w 3704493"/>
                <a:gd name="connsiteY3" fmla="*/ 23446 h 2555631"/>
                <a:gd name="connsiteX4" fmla="*/ 123093 w 3704493"/>
                <a:gd name="connsiteY4" fmla="*/ 35169 h 2555631"/>
                <a:gd name="connsiteX5" fmla="*/ 175846 w 3704493"/>
                <a:gd name="connsiteY5" fmla="*/ 52754 h 2555631"/>
                <a:gd name="connsiteX6" fmla="*/ 193431 w 3704493"/>
                <a:gd name="connsiteY6" fmla="*/ 58615 h 2555631"/>
                <a:gd name="connsiteX7" fmla="*/ 211016 w 3704493"/>
                <a:gd name="connsiteY7" fmla="*/ 76200 h 2555631"/>
                <a:gd name="connsiteX8" fmla="*/ 246185 w 3704493"/>
                <a:gd name="connsiteY8" fmla="*/ 99646 h 2555631"/>
                <a:gd name="connsiteX9" fmla="*/ 263769 w 3704493"/>
                <a:gd name="connsiteY9" fmla="*/ 134815 h 2555631"/>
                <a:gd name="connsiteX10" fmla="*/ 275493 w 3704493"/>
                <a:gd name="connsiteY10" fmla="*/ 146538 h 2555631"/>
                <a:gd name="connsiteX11" fmla="*/ 298939 w 3704493"/>
                <a:gd name="connsiteY11" fmla="*/ 181708 h 2555631"/>
                <a:gd name="connsiteX12" fmla="*/ 304800 w 3704493"/>
                <a:gd name="connsiteY12" fmla="*/ 199292 h 2555631"/>
                <a:gd name="connsiteX13" fmla="*/ 339969 w 3704493"/>
                <a:gd name="connsiteY13" fmla="*/ 246185 h 2555631"/>
                <a:gd name="connsiteX14" fmla="*/ 410308 w 3704493"/>
                <a:gd name="connsiteY14" fmla="*/ 592015 h 2555631"/>
                <a:gd name="connsiteX15" fmla="*/ 416169 w 3704493"/>
                <a:gd name="connsiteY15" fmla="*/ 644769 h 2555631"/>
                <a:gd name="connsiteX16" fmla="*/ 422031 w 3704493"/>
                <a:gd name="connsiteY16" fmla="*/ 679938 h 2555631"/>
                <a:gd name="connsiteX17" fmla="*/ 422031 w 3704493"/>
                <a:gd name="connsiteY17" fmla="*/ 955431 h 2555631"/>
                <a:gd name="connsiteX18" fmla="*/ 451339 w 3704493"/>
                <a:gd name="connsiteY18" fmla="*/ 1037492 h 2555631"/>
                <a:gd name="connsiteX19" fmla="*/ 457200 w 3704493"/>
                <a:gd name="connsiteY19" fmla="*/ 1055077 h 2555631"/>
                <a:gd name="connsiteX20" fmla="*/ 463062 w 3704493"/>
                <a:gd name="connsiteY20" fmla="*/ 1160585 h 2555631"/>
                <a:gd name="connsiteX21" fmla="*/ 468923 w 3704493"/>
                <a:gd name="connsiteY21" fmla="*/ 1184031 h 2555631"/>
                <a:gd name="connsiteX22" fmla="*/ 474785 w 3704493"/>
                <a:gd name="connsiteY22" fmla="*/ 1213338 h 2555631"/>
                <a:gd name="connsiteX23" fmla="*/ 486508 w 3704493"/>
                <a:gd name="connsiteY23" fmla="*/ 1248508 h 2555631"/>
                <a:gd name="connsiteX24" fmla="*/ 492369 w 3704493"/>
                <a:gd name="connsiteY24" fmla="*/ 1266092 h 2555631"/>
                <a:gd name="connsiteX25" fmla="*/ 504093 w 3704493"/>
                <a:gd name="connsiteY25" fmla="*/ 1277815 h 2555631"/>
                <a:gd name="connsiteX26" fmla="*/ 545123 w 3704493"/>
                <a:gd name="connsiteY26" fmla="*/ 1318846 h 2555631"/>
                <a:gd name="connsiteX27" fmla="*/ 562708 w 3704493"/>
                <a:gd name="connsiteY27" fmla="*/ 1330569 h 2555631"/>
                <a:gd name="connsiteX28" fmla="*/ 580293 w 3704493"/>
                <a:gd name="connsiteY28" fmla="*/ 1342292 h 2555631"/>
                <a:gd name="connsiteX29" fmla="*/ 621323 w 3704493"/>
                <a:gd name="connsiteY29" fmla="*/ 1389185 h 2555631"/>
                <a:gd name="connsiteX30" fmla="*/ 638908 w 3704493"/>
                <a:gd name="connsiteY30" fmla="*/ 1395046 h 2555631"/>
                <a:gd name="connsiteX31" fmla="*/ 691662 w 3704493"/>
                <a:gd name="connsiteY31" fmla="*/ 1418492 h 2555631"/>
                <a:gd name="connsiteX32" fmla="*/ 738554 w 3704493"/>
                <a:gd name="connsiteY32" fmla="*/ 1459523 h 2555631"/>
                <a:gd name="connsiteX33" fmla="*/ 779585 w 3704493"/>
                <a:gd name="connsiteY33" fmla="*/ 1488831 h 2555631"/>
                <a:gd name="connsiteX34" fmla="*/ 814754 w 3704493"/>
                <a:gd name="connsiteY34" fmla="*/ 1559169 h 2555631"/>
                <a:gd name="connsiteX35" fmla="*/ 844062 w 3704493"/>
                <a:gd name="connsiteY35" fmla="*/ 1647092 h 2555631"/>
                <a:gd name="connsiteX36" fmla="*/ 861646 w 3704493"/>
                <a:gd name="connsiteY36" fmla="*/ 1699846 h 2555631"/>
                <a:gd name="connsiteX37" fmla="*/ 867508 w 3704493"/>
                <a:gd name="connsiteY37" fmla="*/ 1717431 h 2555631"/>
                <a:gd name="connsiteX38" fmla="*/ 879231 w 3704493"/>
                <a:gd name="connsiteY38" fmla="*/ 1735015 h 2555631"/>
                <a:gd name="connsiteX39" fmla="*/ 890954 w 3704493"/>
                <a:gd name="connsiteY39" fmla="*/ 1770185 h 2555631"/>
                <a:gd name="connsiteX40" fmla="*/ 926123 w 3704493"/>
                <a:gd name="connsiteY40" fmla="*/ 1822938 h 2555631"/>
                <a:gd name="connsiteX41" fmla="*/ 937846 w 3704493"/>
                <a:gd name="connsiteY41" fmla="*/ 1840523 h 2555631"/>
                <a:gd name="connsiteX42" fmla="*/ 949569 w 3704493"/>
                <a:gd name="connsiteY42" fmla="*/ 1858108 h 2555631"/>
                <a:gd name="connsiteX43" fmla="*/ 961293 w 3704493"/>
                <a:gd name="connsiteY43" fmla="*/ 1869831 h 2555631"/>
                <a:gd name="connsiteX44" fmla="*/ 967154 w 3704493"/>
                <a:gd name="connsiteY44" fmla="*/ 1887415 h 2555631"/>
                <a:gd name="connsiteX45" fmla="*/ 978877 w 3704493"/>
                <a:gd name="connsiteY45" fmla="*/ 1905000 h 2555631"/>
                <a:gd name="connsiteX46" fmla="*/ 1031631 w 3704493"/>
                <a:gd name="connsiteY46" fmla="*/ 1928446 h 2555631"/>
                <a:gd name="connsiteX47" fmla="*/ 1049216 w 3704493"/>
                <a:gd name="connsiteY47" fmla="*/ 1934308 h 2555631"/>
                <a:gd name="connsiteX48" fmla="*/ 1066800 w 3704493"/>
                <a:gd name="connsiteY48" fmla="*/ 1940169 h 2555631"/>
                <a:gd name="connsiteX49" fmla="*/ 1084385 w 3704493"/>
                <a:gd name="connsiteY49" fmla="*/ 1951892 h 2555631"/>
                <a:gd name="connsiteX50" fmla="*/ 1119554 w 3704493"/>
                <a:gd name="connsiteY50" fmla="*/ 1963615 h 2555631"/>
                <a:gd name="connsiteX51" fmla="*/ 1172308 w 3704493"/>
                <a:gd name="connsiteY51" fmla="*/ 1981200 h 2555631"/>
                <a:gd name="connsiteX52" fmla="*/ 1207477 w 3704493"/>
                <a:gd name="connsiteY52" fmla="*/ 1992923 h 2555631"/>
                <a:gd name="connsiteX53" fmla="*/ 1260231 w 3704493"/>
                <a:gd name="connsiteY53" fmla="*/ 2033954 h 2555631"/>
                <a:gd name="connsiteX54" fmla="*/ 1277816 w 3704493"/>
                <a:gd name="connsiteY54" fmla="*/ 2086708 h 2555631"/>
                <a:gd name="connsiteX55" fmla="*/ 1342293 w 3704493"/>
                <a:gd name="connsiteY55" fmla="*/ 2157046 h 2555631"/>
                <a:gd name="connsiteX56" fmla="*/ 1424354 w 3704493"/>
                <a:gd name="connsiteY56" fmla="*/ 2186354 h 2555631"/>
                <a:gd name="connsiteX57" fmla="*/ 1441939 w 3704493"/>
                <a:gd name="connsiteY57" fmla="*/ 2192215 h 2555631"/>
                <a:gd name="connsiteX58" fmla="*/ 1529862 w 3704493"/>
                <a:gd name="connsiteY58" fmla="*/ 2203938 h 2555631"/>
                <a:gd name="connsiteX59" fmla="*/ 1565031 w 3704493"/>
                <a:gd name="connsiteY59" fmla="*/ 2215661 h 2555631"/>
                <a:gd name="connsiteX60" fmla="*/ 1600200 w 3704493"/>
                <a:gd name="connsiteY60" fmla="*/ 2227385 h 2555631"/>
                <a:gd name="connsiteX61" fmla="*/ 1635369 w 3704493"/>
                <a:gd name="connsiteY61" fmla="*/ 2250831 h 2555631"/>
                <a:gd name="connsiteX62" fmla="*/ 1664677 w 3704493"/>
                <a:gd name="connsiteY62" fmla="*/ 2274277 h 2555631"/>
                <a:gd name="connsiteX63" fmla="*/ 1688123 w 3704493"/>
                <a:gd name="connsiteY63" fmla="*/ 2303585 h 2555631"/>
                <a:gd name="connsiteX64" fmla="*/ 1740877 w 3704493"/>
                <a:gd name="connsiteY64" fmla="*/ 2327031 h 2555631"/>
                <a:gd name="connsiteX65" fmla="*/ 1787769 w 3704493"/>
                <a:gd name="connsiteY65" fmla="*/ 2338754 h 2555631"/>
                <a:gd name="connsiteX66" fmla="*/ 1834662 w 3704493"/>
                <a:gd name="connsiteY66" fmla="*/ 2350477 h 2555631"/>
                <a:gd name="connsiteX67" fmla="*/ 1887416 w 3704493"/>
                <a:gd name="connsiteY67" fmla="*/ 2368061 h 2555631"/>
                <a:gd name="connsiteX68" fmla="*/ 1922585 w 3704493"/>
                <a:gd name="connsiteY68" fmla="*/ 2379785 h 2555631"/>
                <a:gd name="connsiteX69" fmla="*/ 1940169 w 3704493"/>
                <a:gd name="connsiteY69" fmla="*/ 2385646 h 2555631"/>
                <a:gd name="connsiteX70" fmla="*/ 1975339 w 3704493"/>
                <a:gd name="connsiteY70" fmla="*/ 2391508 h 2555631"/>
                <a:gd name="connsiteX71" fmla="*/ 2010508 w 3704493"/>
                <a:gd name="connsiteY71" fmla="*/ 2403231 h 2555631"/>
                <a:gd name="connsiteX72" fmla="*/ 2022231 w 3704493"/>
                <a:gd name="connsiteY72" fmla="*/ 2420815 h 2555631"/>
                <a:gd name="connsiteX73" fmla="*/ 2028093 w 3704493"/>
                <a:gd name="connsiteY73" fmla="*/ 2438400 h 2555631"/>
                <a:gd name="connsiteX74" fmla="*/ 2051539 w 3704493"/>
                <a:gd name="connsiteY74" fmla="*/ 2444261 h 2555631"/>
                <a:gd name="connsiteX75" fmla="*/ 2080846 w 3704493"/>
                <a:gd name="connsiteY75" fmla="*/ 2450123 h 2555631"/>
                <a:gd name="connsiteX76" fmla="*/ 2116016 w 3704493"/>
                <a:gd name="connsiteY76" fmla="*/ 2461846 h 2555631"/>
                <a:gd name="connsiteX77" fmla="*/ 2098431 w 3704493"/>
                <a:gd name="connsiteY77" fmla="*/ 2450123 h 2555631"/>
                <a:gd name="connsiteX78" fmla="*/ 2180493 w 3704493"/>
                <a:gd name="connsiteY78" fmla="*/ 2467708 h 2555631"/>
                <a:gd name="connsiteX79" fmla="*/ 2233246 w 3704493"/>
                <a:gd name="connsiteY79" fmla="*/ 2479431 h 2555631"/>
                <a:gd name="connsiteX80" fmla="*/ 2250831 w 3704493"/>
                <a:gd name="connsiteY80" fmla="*/ 2485292 h 2555631"/>
                <a:gd name="connsiteX81" fmla="*/ 2432539 w 3704493"/>
                <a:gd name="connsiteY81" fmla="*/ 2491154 h 2555631"/>
                <a:gd name="connsiteX82" fmla="*/ 2514600 w 3704493"/>
                <a:gd name="connsiteY82" fmla="*/ 2514600 h 2555631"/>
                <a:gd name="connsiteX83" fmla="*/ 2784231 w 3704493"/>
                <a:gd name="connsiteY83" fmla="*/ 2520461 h 2555631"/>
                <a:gd name="connsiteX84" fmla="*/ 2784231 w 3704493"/>
                <a:gd name="connsiteY84" fmla="*/ 2520461 h 2555631"/>
                <a:gd name="connsiteX85" fmla="*/ 2784231 w 3704493"/>
                <a:gd name="connsiteY85" fmla="*/ 2520461 h 2555631"/>
                <a:gd name="connsiteX86" fmla="*/ 2854569 w 3704493"/>
                <a:gd name="connsiteY86" fmla="*/ 2555631 h 2555631"/>
                <a:gd name="connsiteX87" fmla="*/ 3704493 w 3704493"/>
                <a:gd name="connsiteY87" fmla="*/ 2555631 h 2555631"/>
                <a:gd name="connsiteX0" fmla="*/ 0 w 3704493"/>
                <a:gd name="connsiteY0" fmla="*/ 0 h 2555631"/>
                <a:gd name="connsiteX1" fmla="*/ 0 w 3704493"/>
                <a:gd name="connsiteY1" fmla="*/ 0 h 2555631"/>
                <a:gd name="connsiteX2" fmla="*/ 52754 w 3704493"/>
                <a:gd name="connsiteY2" fmla="*/ 11723 h 2555631"/>
                <a:gd name="connsiteX3" fmla="*/ 87923 w 3704493"/>
                <a:gd name="connsiteY3" fmla="*/ 23446 h 2555631"/>
                <a:gd name="connsiteX4" fmla="*/ 123093 w 3704493"/>
                <a:gd name="connsiteY4" fmla="*/ 35169 h 2555631"/>
                <a:gd name="connsiteX5" fmla="*/ 175846 w 3704493"/>
                <a:gd name="connsiteY5" fmla="*/ 52754 h 2555631"/>
                <a:gd name="connsiteX6" fmla="*/ 193431 w 3704493"/>
                <a:gd name="connsiteY6" fmla="*/ 58615 h 2555631"/>
                <a:gd name="connsiteX7" fmla="*/ 211016 w 3704493"/>
                <a:gd name="connsiteY7" fmla="*/ 76200 h 2555631"/>
                <a:gd name="connsiteX8" fmla="*/ 246185 w 3704493"/>
                <a:gd name="connsiteY8" fmla="*/ 99646 h 2555631"/>
                <a:gd name="connsiteX9" fmla="*/ 263769 w 3704493"/>
                <a:gd name="connsiteY9" fmla="*/ 134815 h 2555631"/>
                <a:gd name="connsiteX10" fmla="*/ 275493 w 3704493"/>
                <a:gd name="connsiteY10" fmla="*/ 146538 h 2555631"/>
                <a:gd name="connsiteX11" fmla="*/ 298939 w 3704493"/>
                <a:gd name="connsiteY11" fmla="*/ 181708 h 2555631"/>
                <a:gd name="connsiteX12" fmla="*/ 304800 w 3704493"/>
                <a:gd name="connsiteY12" fmla="*/ 199292 h 2555631"/>
                <a:gd name="connsiteX13" fmla="*/ 339969 w 3704493"/>
                <a:gd name="connsiteY13" fmla="*/ 246185 h 2555631"/>
                <a:gd name="connsiteX14" fmla="*/ 410308 w 3704493"/>
                <a:gd name="connsiteY14" fmla="*/ 592015 h 2555631"/>
                <a:gd name="connsiteX15" fmla="*/ 416169 w 3704493"/>
                <a:gd name="connsiteY15" fmla="*/ 644769 h 2555631"/>
                <a:gd name="connsiteX16" fmla="*/ 422031 w 3704493"/>
                <a:gd name="connsiteY16" fmla="*/ 679938 h 2555631"/>
                <a:gd name="connsiteX17" fmla="*/ 422031 w 3704493"/>
                <a:gd name="connsiteY17" fmla="*/ 955431 h 2555631"/>
                <a:gd name="connsiteX18" fmla="*/ 451339 w 3704493"/>
                <a:gd name="connsiteY18" fmla="*/ 1037492 h 2555631"/>
                <a:gd name="connsiteX19" fmla="*/ 457200 w 3704493"/>
                <a:gd name="connsiteY19" fmla="*/ 1055077 h 2555631"/>
                <a:gd name="connsiteX20" fmla="*/ 463062 w 3704493"/>
                <a:gd name="connsiteY20" fmla="*/ 1160585 h 2555631"/>
                <a:gd name="connsiteX21" fmla="*/ 468923 w 3704493"/>
                <a:gd name="connsiteY21" fmla="*/ 1184031 h 2555631"/>
                <a:gd name="connsiteX22" fmla="*/ 474785 w 3704493"/>
                <a:gd name="connsiteY22" fmla="*/ 1213338 h 2555631"/>
                <a:gd name="connsiteX23" fmla="*/ 486508 w 3704493"/>
                <a:gd name="connsiteY23" fmla="*/ 1248508 h 2555631"/>
                <a:gd name="connsiteX24" fmla="*/ 492369 w 3704493"/>
                <a:gd name="connsiteY24" fmla="*/ 1266092 h 2555631"/>
                <a:gd name="connsiteX25" fmla="*/ 504093 w 3704493"/>
                <a:gd name="connsiteY25" fmla="*/ 1277815 h 2555631"/>
                <a:gd name="connsiteX26" fmla="*/ 545123 w 3704493"/>
                <a:gd name="connsiteY26" fmla="*/ 1318846 h 2555631"/>
                <a:gd name="connsiteX27" fmla="*/ 562708 w 3704493"/>
                <a:gd name="connsiteY27" fmla="*/ 1330569 h 2555631"/>
                <a:gd name="connsiteX28" fmla="*/ 580293 w 3704493"/>
                <a:gd name="connsiteY28" fmla="*/ 1342292 h 2555631"/>
                <a:gd name="connsiteX29" fmla="*/ 621323 w 3704493"/>
                <a:gd name="connsiteY29" fmla="*/ 1389185 h 2555631"/>
                <a:gd name="connsiteX30" fmla="*/ 638908 w 3704493"/>
                <a:gd name="connsiteY30" fmla="*/ 1395046 h 2555631"/>
                <a:gd name="connsiteX31" fmla="*/ 738554 w 3704493"/>
                <a:gd name="connsiteY31" fmla="*/ 1459523 h 2555631"/>
                <a:gd name="connsiteX32" fmla="*/ 779585 w 3704493"/>
                <a:gd name="connsiteY32" fmla="*/ 1488831 h 2555631"/>
                <a:gd name="connsiteX33" fmla="*/ 814754 w 3704493"/>
                <a:gd name="connsiteY33" fmla="*/ 1559169 h 2555631"/>
                <a:gd name="connsiteX34" fmla="*/ 844062 w 3704493"/>
                <a:gd name="connsiteY34" fmla="*/ 1647092 h 2555631"/>
                <a:gd name="connsiteX35" fmla="*/ 861646 w 3704493"/>
                <a:gd name="connsiteY35" fmla="*/ 1699846 h 2555631"/>
                <a:gd name="connsiteX36" fmla="*/ 867508 w 3704493"/>
                <a:gd name="connsiteY36" fmla="*/ 1717431 h 2555631"/>
                <a:gd name="connsiteX37" fmla="*/ 879231 w 3704493"/>
                <a:gd name="connsiteY37" fmla="*/ 1735015 h 2555631"/>
                <a:gd name="connsiteX38" fmla="*/ 890954 w 3704493"/>
                <a:gd name="connsiteY38" fmla="*/ 1770185 h 2555631"/>
                <a:gd name="connsiteX39" fmla="*/ 926123 w 3704493"/>
                <a:gd name="connsiteY39" fmla="*/ 1822938 h 2555631"/>
                <a:gd name="connsiteX40" fmla="*/ 937846 w 3704493"/>
                <a:gd name="connsiteY40" fmla="*/ 1840523 h 2555631"/>
                <a:gd name="connsiteX41" fmla="*/ 949569 w 3704493"/>
                <a:gd name="connsiteY41" fmla="*/ 1858108 h 2555631"/>
                <a:gd name="connsiteX42" fmla="*/ 961293 w 3704493"/>
                <a:gd name="connsiteY42" fmla="*/ 1869831 h 2555631"/>
                <a:gd name="connsiteX43" fmla="*/ 967154 w 3704493"/>
                <a:gd name="connsiteY43" fmla="*/ 1887415 h 2555631"/>
                <a:gd name="connsiteX44" fmla="*/ 978877 w 3704493"/>
                <a:gd name="connsiteY44" fmla="*/ 1905000 h 2555631"/>
                <a:gd name="connsiteX45" fmla="*/ 1031631 w 3704493"/>
                <a:gd name="connsiteY45" fmla="*/ 1928446 h 2555631"/>
                <a:gd name="connsiteX46" fmla="*/ 1049216 w 3704493"/>
                <a:gd name="connsiteY46" fmla="*/ 1934308 h 2555631"/>
                <a:gd name="connsiteX47" fmla="*/ 1066800 w 3704493"/>
                <a:gd name="connsiteY47" fmla="*/ 1940169 h 2555631"/>
                <a:gd name="connsiteX48" fmla="*/ 1084385 w 3704493"/>
                <a:gd name="connsiteY48" fmla="*/ 1951892 h 2555631"/>
                <a:gd name="connsiteX49" fmla="*/ 1119554 w 3704493"/>
                <a:gd name="connsiteY49" fmla="*/ 1963615 h 2555631"/>
                <a:gd name="connsiteX50" fmla="*/ 1172308 w 3704493"/>
                <a:gd name="connsiteY50" fmla="*/ 1981200 h 2555631"/>
                <a:gd name="connsiteX51" fmla="*/ 1207477 w 3704493"/>
                <a:gd name="connsiteY51" fmla="*/ 1992923 h 2555631"/>
                <a:gd name="connsiteX52" fmla="*/ 1260231 w 3704493"/>
                <a:gd name="connsiteY52" fmla="*/ 2033954 h 2555631"/>
                <a:gd name="connsiteX53" fmla="*/ 1277816 w 3704493"/>
                <a:gd name="connsiteY53" fmla="*/ 2086708 h 2555631"/>
                <a:gd name="connsiteX54" fmla="*/ 1342293 w 3704493"/>
                <a:gd name="connsiteY54" fmla="*/ 2157046 h 2555631"/>
                <a:gd name="connsiteX55" fmla="*/ 1424354 w 3704493"/>
                <a:gd name="connsiteY55" fmla="*/ 2186354 h 2555631"/>
                <a:gd name="connsiteX56" fmla="*/ 1441939 w 3704493"/>
                <a:gd name="connsiteY56" fmla="*/ 2192215 h 2555631"/>
                <a:gd name="connsiteX57" fmla="*/ 1529862 w 3704493"/>
                <a:gd name="connsiteY57" fmla="*/ 2203938 h 2555631"/>
                <a:gd name="connsiteX58" fmla="*/ 1565031 w 3704493"/>
                <a:gd name="connsiteY58" fmla="*/ 2215661 h 2555631"/>
                <a:gd name="connsiteX59" fmla="*/ 1600200 w 3704493"/>
                <a:gd name="connsiteY59" fmla="*/ 2227385 h 2555631"/>
                <a:gd name="connsiteX60" fmla="*/ 1635369 w 3704493"/>
                <a:gd name="connsiteY60" fmla="*/ 2250831 h 2555631"/>
                <a:gd name="connsiteX61" fmla="*/ 1664677 w 3704493"/>
                <a:gd name="connsiteY61" fmla="*/ 2274277 h 2555631"/>
                <a:gd name="connsiteX62" fmla="*/ 1688123 w 3704493"/>
                <a:gd name="connsiteY62" fmla="*/ 2303585 h 2555631"/>
                <a:gd name="connsiteX63" fmla="*/ 1740877 w 3704493"/>
                <a:gd name="connsiteY63" fmla="*/ 2327031 h 2555631"/>
                <a:gd name="connsiteX64" fmla="*/ 1787769 w 3704493"/>
                <a:gd name="connsiteY64" fmla="*/ 2338754 h 2555631"/>
                <a:gd name="connsiteX65" fmla="*/ 1834662 w 3704493"/>
                <a:gd name="connsiteY65" fmla="*/ 2350477 h 2555631"/>
                <a:gd name="connsiteX66" fmla="*/ 1887416 w 3704493"/>
                <a:gd name="connsiteY66" fmla="*/ 2368061 h 2555631"/>
                <a:gd name="connsiteX67" fmla="*/ 1922585 w 3704493"/>
                <a:gd name="connsiteY67" fmla="*/ 2379785 h 2555631"/>
                <a:gd name="connsiteX68" fmla="*/ 1940169 w 3704493"/>
                <a:gd name="connsiteY68" fmla="*/ 2385646 h 2555631"/>
                <a:gd name="connsiteX69" fmla="*/ 1975339 w 3704493"/>
                <a:gd name="connsiteY69" fmla="*/ 2391508 h 2555631"/>
                <a:gd name="connsiteX70" fmla="*/ 2010508 w 3704493"/>
                <a:gd name="connsiteY70" fmla="*/ 2403231 h 2555631"/>
                <a:gd name="connsiteX71" fmla="*/ 2022231 w 3704493"/>
                <a:gd name="connsiteY71" fmla="*/ 2420815 h 2555631"/>
                <a:gd name="connsiteX72" fmla="*/ 2028093 w 3704493"/>
                <a:gd name="connsiteY72" fmla="*/ 2438400 h 2555631"/>
                <a:gd name="connsiteX73" fmla="*/ 2051539 w 3704493"/>
                <a:gd name="connsiteY73" fmla="*/ 2444261 h 2555631"/>
                <a:gd name="connsiteX74" fmla="*/ 2080846 w 3704493"/>
                <a:gd name="connsiteY74" fmla="*/ 2450123 h 2555631"/>
                <a:gd name="connsiteX75" fmla="*/ 2116016 w 3704493"/>
                <a:gd name="connsiteY75" fmla="*/ 2461846 h 2555631"/>
                <a:gd name="connsiteX76" fmla="*/ 2098431 w 3704493"/>
                <a:gd name="connsiteY76" fmla="*/ 2450123 h 2555631"/>
                <a:gd name="connsiteX77" fmla="*/ 2180493 w 3704493"/>
                <a:gd name="connsiteY77" fmla="*/ 2467708 h 2555631"/>
                <a:gd name="connsiteX78" fmla="*/ 2233246 w 3704493"/>
                <a:gd name="connsiteY78" fmla="*/ 2479431 h 2555631"/>
                <a:gd name="connsiteX79" fmla="*/ 2250831 w 3704493"/>
                <a:gd name="connsiteY79" fmla="*/ 2485292 h 2555631"/>
                <a:gd name="connsiteX80" fmla="*/ 2432539 w 3704493"/>
                <a:gd name="connsiteY80" fmla="*/ 2491154 h 2555631"/>
                <a:gd name="connsiteX81" fmla="*/ 2514600 w 3704493"/>
                <a:gd name="connsiteY81" fmla="*/ 2514600 h 2555631"/>
                <a:gd name="connsiteX82" fmla="*/ 2784231 w 3704493"/>
                <a:gd name="connsiteY82" fmla="*/ 2520461 h 2555631"/>
                <a:gd name="connsiteX83" fmla="*/ 2784231 w 3704493"/>
                <a:gd name="connsiteY83" fmla="*/ 2520461 h 2555631"/>
                <a:gd name="connsiteX84" fmla="*/ 2784231 w 3704493"/>
                <a:gd name="connsiteY84" fmla="*/ 2520461 h 2555631"/>
                <a:gd name="connsiteX85" fmla="*/ 2854569 w 3704493"/>
                <a:gd name="connsiteY85" fmla="*/ 2555631 h 2555631"/>
                <a:gd name="connsiteX86" fmla="*/ 3704493 w 3704493"/>
                <a:gd name="connsiteY86" fmla="*/ 2555631 h 255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704493" h="2555631">
                  <a:moveTo>
                    <a:pt x="0" y="0"/>
                  </a:moveTo>
                  <a:lnTo>
                    <a:pt x="0" y="0"/>
                  </a:lnTo>
                  <a:cubicBezTo>
                    <a:pt x="17585" y="3908"/>
                    <a:pt x="35349" y="7082"/>
                    <a:pt x="52754" y="11723"/>
                  </a:cubicBezTo>
                  <a:cubicBezTo>
                    <a:pt x="64694" y="14907"/>
                    <a:pt x="76200" y="19538"/>
                    <a:pt x="87923" y="23446"/>
                  </a:cubicBezTo>
                  <a:lnTo>
                    <a:pt x="123093" y="35169"/>
                  </a:lnTo>
                  <a:lnTo>
                    <a:pt x="175846" y="52754"/>
                  </a:lnTo>
                  <a:lnTo>
                    <a:pt x="193431" y="58615"/>
                  </a:lnTo>
                  <a:cubicBezTo>
                    <a:pt x="199293" y="64477"/>
                    <a:pt x="204473" y="71111"/>
                    <a:pt x="211016" y="76200"/>
                  </a:cubicBezTo>
                  <a:cubicBezTo>
                    <a:pt x="222137" y="84850"/>
                    <a:pt x="246185" y="99646"/>
                    <a:pt x="246185" y="99646"/>
                  </a:cubicBezTo>
                  <a:cubicBezTo>
                    <a:pt x="252375" y="118219"/>
                    <a:pt x="250783" y="118583"/>
                    <a:pt x="263769" y="134815"/>
                  </a:cubicBezTo>
                  <a:cubicBezTo>
                    <a:pt x="267222" y="139130"/>
                    <a:pt x="272177" y="142117"/>
                    <a:pt x="275493" y="146538"/>
                  </a:cubicBezTo>
                  <a:cubicBezTo>
                    <a:pt x="283947" y="157810"/>
                    <a:pt x="298939" y="181708"/>
                    <a:pt x="298939" y="181708"/>
                  </a:cubicBezTo>
                  <a:cubicBezTo>
                    <a:pt x="300893" y="187569"/>
                    <a:pt x="301800" y="193891"/>
                    <a:pt x="304800" y="199292"/>
                  </a:cubicBezTo>
                  <a:cubicBezTo>
                    <a:pt x="321368" y="229115"/>
                    <a:pt x="321408" y="176824"/>
                    <a:pt x="339969" y="246185"/>
                  </a:cubicBezTo>
                  <a:lnTo>
                    <a:pt x="410308" y="592015"/>
                  </a:lnTo>
                  <a:cubicBezTo>
                    <a:pt x="412262" y="609600"/>
                    <a:pt x="413260" y="627317"/>
                    <a:pt x="416169" y="644769"/>
                  </a:cubicBezTo>
                  <a:cubicBezTo>
                    <a:pt x="423885" y="691063"/>
                    <a:pt x="422031" y="634216"/>
                    <a:pt x="422031" y="679938"/>
                  </a:cubicBezTo>
                  <a:lnTo>
                    <a:pt x="422031" y="955431"/>
                  </a:lnTo>
                  <a:cubicBezTo>
                    <a:pt x="443947" y="1013872"/>
                    <a:pt x="434343" y="986502"/>
                    <a:pt x="451339" y="1037492"/>
                  </a:cubicBezTo>
                  <a:lnTo>
                    <a:pt x="457200" y="1055077"/>
                  </a:lnTo>
                  <a:cubicBezTo>
                    <a:pt x="459154" y="1090246"/>
                    <a:pt x="459873" y="1125506"/>
                    <a:pt x="463062" y="1160585"/>
                  </a:cubicBezTo>
                  <a:cubicBezTo>
                    <a:pt x="463791" y="1168608"/>
                    <a:pt x="467175" y="1176167"/>
                    <a:pt x="468923" y="1184031"/>
                  </a:cubicBezTo>
                  <a:cubicBezTo>
                    <a:pt x="471084" y="1193756"/>
                    <a:pt x="472164" y="1203727"/>
                    <a:pt x="474785" y="1213338"/>
                  </a:cubicBezTo>
                  <a:cubicBezTo>
                    <a:pt x="478037" y="1225260"/>
                    <a:pt x="482600" y="1236785"/>
                    <a:pt x="486508" y="1248508"/>
                  </a:cubicBezTo>
                  <a:cubicBezTo>
                    <a:pt x="488462" y="1254369"/>
                    <a:pt x="488000" y="1261723"/>
                    <a:pt x="492369" y="1266092"/>
                  </a:cubicBezTo>
                  <a:lnTo>
                    <a:pt x="504093" y="1277815"/>
                  </a:lnTo>
                  <a:cubicBezTo>
                    <a:pt x="514409" y="1308766"/>
                    <a:pt x="504813" y="1291973"/>
                    <a:pt x="545123" y="1318846"/>
                  </a:cubicBezTo>
                  <a:lnTo>
                    <a:pt x="562708" y="1330569"/>
                  </a:lnTo>
                  <a:lnTo>
                    <a:pt x="580293" y="1342292"/>
                  </a:lnTo>
                  <a:cubicBezTo>
                    <a:pt x="589688" y="1356385"/>
                    <a:pt x="606629" y="1384287"/>
                    <a:pt x="621323" y="1389185"/>
                  </a:cubicBezTo>
                  <a:lnTo>
                    <a:pt x="638908" y="1395046"/>
                  </a:lnTo>
                  <a:cubicBezTo>
                    <a:pt x="658446" y="1406769"/>
                    <a:pt x="715108" y="1443892"/>
                    <a:pt x="738554" y="1459523"/>
                  </a:cubicBezTo>
                  <a:cubicBezTo>
                    <a:pt x="752231" y="1469292"/>
                    <a:pt x="767700" y="1476946"/>
                    <a:pt x="779585" y="1488831"/>
                  </a:cubicBezTo>
                  <a:cubicBezTo>
                    <a:pt x="802311" y="1511557"/>
                    <a:pt x="805219" y="1530565"/>
                    <a:pt x="814754" y="1559169"/>
                  </a:cubicBezTo>
                  <a:lnTo>
                    <a:pt x="844062" y="1647092"/>
                  </a:lnTo>
                  <a:lnTo>
                    <a:pt x="861646" y="1699846"/>
                  </a:lnTo>
                  <a:cubicBezTo>
                    <a:pt x="863600" y="1705708"/>
                    <a:pt x="864081" y="1712290"/>
                    <a:pt x="867508" y="1717431"/>
                  </a:cubicBezTo>
                  <a:cubicBezTo>
                    <a:pt x="871416" y="1723292"/>
                    <a:pt x="876370" y="1728578"/>
                    <a:pt x="879231" y="1735015"/>
                  </a:cubicBezTo>
                  <a:cubicBezTo>
                    <a:pt x="884250" y="1746307"/>
                    <a:pt x="884099" y="1759903"/>
                    <a:pt x="890954" y="1770185"/>
                  </a:cubicBezTo>
                  <a:lnTo>
                    <a:pt x="926123" y="1822938"/>
                  </a:lnTo>
                  <a:lnTo>
                    <a:pt x="937846" y="1840523"/>
                  </a:lnTo>
                  <a:cubicBezTo>
                    <a:pt x="941754" y="1846385"/>
                    <a:pt x="944587" y="1853127"/>
                    <a:pt x="949569" y="1858108"/>
                  </a:cubicBezTo>
                  <a:lnTo>
                    <a:pt x="961293" y="1869831"/>
                  </a:lnTo>
                  <a:cubicBezTo>
                    <a:pt x="963247" y="1875692"/>
                    <a:pt x="964391" y="1881889"/>
                    <a:pt x="967154" y="1887415"/>
                  </a:cubicBezTo>
                  <a:cubicBezTo>
                    <a:pt x="970304" y="1893716"/>
                    <a:pt x="973896" y="1900019"/>
                    <a:pt x="978877" y="1905000"/>
                  </a:cubicBezTo>
                  <a:cubicBezTo>
                    <a:pt x="992810" y="1918933"/>
                    <a:pt x="1014220" y="1922642"/>
                    <a:pt x="1031631" y="1928446"/>
                  </a:cubicBezTo>
                  <a:lnTo>
                    <a:pt x="1049216" y="1934308"/>
                  </a:lnTo>
                  <a:lnTo>
                    <a:pt x="1066800" y="1940169"/>
                  </a:lnTo>
                  <a:cubicBezTo>
                    <a:pt x="1072662" y="1944077"/>
                    <a:pt x="1077947" y="1949031"/>
                    <a:pt x="1084385" y="1951892"/>
                  </a:cubicBezTo>
                  <a:cubicBezTo>
                    <a:pt x="1095677" y="1956911"/>
                    <a:pt x="1107831" y="1959707"/>
                    <a:pt x="1119554" y="1963615"/>
                  </a:cubicBezTo>
                  <a:lnTo>
                    <a:pt x="1172308" y="1981200"/>
                  </a:lnTo>
                  <a:cubicBezTo>
                    <a:pt x="1172313" y="1981202"/>
                    <a:pt x="1207472" y="1992919"/>
                    <a:pt x="1207477" y="1992923"/>
                  </a:cubicBezTo>
                  <a:cubicBezTo>
                    <a:pt x="1249543" y="2020967"/>
                    <a:pt x="1232683" y="2006406"/>
                    <a:pt x="1260231" y="2033954"/>
                  </a:cubicBezTo>
                  <a:lnTo>
                    <a:pt x="1277816" y="2086708"/>
                  </a:lnTo>
                  <a:cubicBezTo>
                    <a:pt x="1291493" y="2107223"/>
                    <a:pt x="1317870" y="2140438"/>
                    <a:pt x="1342293" y="2157046"/>
                  </a:cubicBezTo>
                  <a:cubicBezTo>
                    <a:pt x="1400734" y="2178962"/>
                    <a:pt x="1373364" y="2169358"/>
                    <a:pt x="1424354" y="2186354"/>
                  </a:cubicBezTo>
                  <a:cubicBezTo>
                    <a:pt x="1430216" y="2188308"/>
                    <a:pt x="1435791" y="2191600"/>
                    <a:pt x="1441939" y="2192215"/>
                  </a:cubicBezTo>
                  <a:cubicBezTo>
                    <a:pt x="1470157" y="2195037"/>
                    <a:pt x="1501752" y="2196272"/>
                    <a:pt x="1529862" y="2203938"/>
                  </a:cubicBezTo>
                  <a:cubicBezTo>
                    <a:pt x="1541784" y="2207189"/>
                    <a:pt x="1553308" y="2211753"/>
                    <a:pt x="1565031" y="2215661"/>
                  </a:cubicBezTo>
                  <a:cubicBezTo>
                    <a:pt x="1565032" y="2215661"/>
                    <a:pt x="1600199" y="2227384"/>
                    <a:pt x="1600200" y="2227385"/>
                  </a:cubicBezTo>
                  <a:cubicBezTo>
                    <a:pt x="1611923" y="2235200"/>
                    <a:pt x="1625406" y="2240869"/>
                    <a:pt x="1635369" y="2250831"/>
                  </a:cubicBezTo>
                  <a:cubicBezTo>
                    <a:pt x="1652074" y="2267535"/>
                    <a:pt x="1642495" y="2259488"/>
                    <a:pt x="1664677" y="2274277"/>
                  </a:cubicBezTo>
                  <a:cubicBezTo>
                    <a:pt x="1673380" y="2287331"/>
                    <a:pt x="1676194" y="2294041"/>
                    <a:pt x="1688123" y="2303585"/>
                  </a:cubicBezTo>
                  <a:cubicBezTo>
                    <a:pt x="1708025" y="2319507"/>
                    <a:pt x="1712995" y="2317737"/>
                    <a:pt x="1740877" y="2327031"/>
                  </a:cubicBezTo>
                  <a:cubicBezTo>
                    <a:pt x="1774485" y="2338233"/>
                    <a:pt x="1741808" y="2328147"/>
                    <a:pt x="1787769" y="2338754"/>
                  </a:cubicBezTo>
                  <a:cubicBezTo>
                    <a:pt x="1803468" y="2342377"/>
                    <a:pt x="1819377" y="2345382"/>
                    <a:pt x="1834662" y="2350477"/>
                  </a:cubicBezTo>
                  <a:lnTo>
                    <a:pt x="1887416" y="2368061"/>
                  </a:lnTo>
                  <a:lnTo>
                    <a:pt x="1922585" y="2379785"/>
                  </a:lnTo>
                  <a:cubicBezTo>
                    <a:pt x="1928446" y="2381739"/>
                    <a:pt x="1934075" y="2384630"/>
                    <a:pt x="1940169" y="2385646"/>
                  </a:cubicBezTo>
                  <a:cubicBezTo>
                    <a:pt x="1951892" y="2387600"/>
                    <a:pt x="1963809" y="2388625"/>
                    <a:pt x="1975339" y="2391508"/>
                  </a:cubicBezTo>
                  <a:cubicBezTo>
                    <a:pt x="1987327" y="2394505"/>
                    <a:pt x="2010508" y="2403231"/>
                    <a:pt x="2010508" y="2403231"/>
                  </a:cubicBezTo>
                  <a:cubicBezTo>
                    <a:pt x="2014416" y="2409092"/>
                    <a:pt x="2019081" y="2414514"/>
                    <a:pt x="2022231" y="2420815"/>
                  </a:cubicBezTo>
                  <a:cubicBezTo>
                    <a:pt x="2024994" y="2426341"/>
                    <a:pt x="2023268" y="2434540"/>
                    <a:pt x="2028093" y="2438400"/>
                  </a:cubicBezTo>
                  <a:cubicBezTo>
                    <a:pt x="2034384" y="2443432"/>
                    <a:pt x="2043675" y="2442513"/>
                    <a:pt x="2051539" y="2444261"/>
                  </a:cubicBezTo>
                  <a:cubicBezTo>
                    <a:pt x="2061264" y="2446422"/>
                    <a:pt x="2071235" y="2447502"/>
                    <a:pt x="2080846" y="2450123"/>
                  </a:cubicBezTo>
                  <a:cubicBezTo>
                    <a:pt x="2092768" y="2453375"/>
                    <a:pt x="2116016" y="2461846"/>
                    <a:pt x="2116016" y="2461846"/>
                  </a:cubicBezTo>
                  <a:lnTo>
                    <a:pt x="2098431" y="2450123"/>
                  </a:lnTo>
                  <a:lnTo>
                    <a:pt x="2180493" y="2467708"/>
                  </a:lnTo>
                  <a:cubicBezTo>
                    <a:pt x="2198077" y="2471616"/>
                    <a:pt x="2215771" y="2475062"/>
                    <a:pt x="2233246" y="2479431"/>
                  </a:cubicBezTo>
                  <a:cubicBezTo>
                    <a:pt x="2239240" y="2480930"/>
                    <a:pt x="2244663" y="2484929"/>
                    <a:pt x="2250831" y="2485292"/>
                  </a:cubicBezTo>
                  <a:cubicBezTo>
                    <a:pt x="2311327" y="2488851"/>
                    <a:pt x="2371970" y="2489200"/>
                    <a:pt x="2432539" y="2491154"/>
                  </a:cubicBezTo>
                  <a:cubicBezTo>
                    <a:pt x="2457009" y="2527858"/>
                    <a:pt x="2438256" y="2509675"/>
                    <a:pt x="2514600" y="2514600"/>
                  </a:cubicBezTo>
                  <a:cubicBezTo>
                    <a:pt x="2648419" y="2523233"/>
                    <a:pt x="2631696" y="2520461"/>
                    <a:pt x="2784231" y="2520461"/>
                  </a:cubicBezTo>
                  <a:lnTo>
                    <a:pt x="2784231" y="2520461"/>
                  </a:lnTo>
                  <a:lnTo>
                    <a:pt x="2784231" y="2520461"/>
                  </a:lnTo>
                  <a:lnTo>
                    <a:pt x="2854569" y="2555631"/>
                  </a:lnTo>
                  <a:lnTo>
                    <a:pt x="3704493" y="2555631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76887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CCRm Phase III R : FTD/TPI +/- Bev en L3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Tabernero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704180"/>
            <a:ext cx="10332000" cy="582613"/>
          </a:xfrm>
          <a:prstGeom prst="rect">
            <a:avLst/>
          </a:prstGeom>
        </p:spPr>
        <p:txBody>
          <a:bodyPr/>
          <a:lstStyle/>
          <a:p>
            <a:r>
              <a:rPr lang="da-DK" dirty="0"/>
              <a:t>Résultats de l’analyse de sous groupe </a:t>
            </a:r>
          </a:p>
        </p:txBody>
      </p:sp>
      <p:graphicFrame>
        <p:nvGraphicFramePr>
          <p:cNvPr id="8" name="Tableau 9">
            <a:extLst>
              <a:ext uri="{FF2B5EF4-FFF2-40B4-BE49-F238E27FC236}">
                <a16:creationId xmlns:a16="http://schemas.microsoft.com/office/drawing/2014/main" id="{C3B8394C-C3FA-6FDF-09D4-416C2A07B0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8362347"/>
              </p:ext>
            </p:extLst>
          </p:nvPr>
        </p:nvGraphicFramePr>
        <p:xfrm>
          <a:off x="1501896" y="1209253"/>
          <a:ext cx="9237049" cy="47812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9421">
                  <a:extLst>
                    <a:ext uri="{9D8B030D-6E8A-4147-A177-3AD203B41FA5}">
                      <a16:colId xmlns:a16="http://schemas.microsoft.com/office/drawing/2014/main" val="515018139"/>
                    </a:ext>
                  </a:extLst>
                </a:gridCol>
                <a:gridCol w="1066675">
                  <a:extLst>
                    <a:ext uri="{9D8B030D-6E8A-4147-A177-3AD203B41FA5}">
                      <a16:colId xmlns:a16="http://schemas.microsoft.com/office/drawing/2014/main" val="253144233"/>
                    </a:ext>
                  </a:extLst>
                </a:gridCol>
                <a:gridCol w="1066675">
                  <a:extLst>
                    <a:ext uri="{9D8B030D-6E8A-4147-A177-3AD203B41FA5}">
                      <a16:colId xmlns:a16="http://schemas.microsoft.com/office/drawing/2014/main" val="827574591"/>
                    </a:ext>
                  </a:extLst>
                </a:gridCol>
                <a:gridCol w="1129421">
                  <a:extLst>
                    <a:ext uri="{9D8B030D-6E8A-4147-A177-3AD203B41FA5}">
                      <a16:colId xmlns:a16="http://schemas.microsoft.com/office/drawing/2014/main" val="3542349853"/>
                    </a:ext>
                  </a:extLst>
                </a:gridCol>
                <a:gridCol w="1129421">
                  <a:extLst>
                    <a:ext uri="{9D8B030D-6E8A-4147-A177-3AD203B41FA5}">
                      <a16:colId xmlns:a16="http://schemas.microsoft.com/office/drawing/2014/main" val="4206983112"/>
                    </a:ext>
                  </a:extLst>
                </a:gridCol>
                <a:gridCol w="2290214">
                  <a:extLst>
                    <a:ext uri="{9D8B030D-6E8A-4147-A177-3AD203B41FA5}">
                      <a16:colId xmlns:a16="http://schemas.microsoft.com/office/drawing/2014/main" val="1253404653"/>
                    </a:ext>
                  </a:extLst>
                </a:gridCol>
                <a:gridCol w="1425222">
                  <a:extLst>
                    <a:ext uri="{9D8B030D-6E8A-4147-A177-3AD203B41FA5}">
                      <a16:colId xmlns:a16="http://schemas.microsoft.com/office/drawing/2014/main" val="1956734446"/>
                    </a:ext>
                  </a:extLst>
                </a:gridCol>
              </a:tblGrid>
              <a:tr h="199217">
                <a:tc>
                  <a:txBody>
                    <a:bodyPr/>
                    <a:lstStyle/>
                    <a:p>
                      <a:r>
                        <a:rPr lang="fr-FR" sz="700" dirty="0"/>
                        <a:t>Sous groupe </a:t>
                      </a:r>
                    </a:p>
                  </a:txBody>
                  <a:tcPr marL="79687" marR="79687" marT="39844" marB="39844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FTD/TPI + BEVA</a:t>
                      </a:r>
                    </a:p>
                  </a:txBody>
                  <a:tcPr marL="79687" marR="79687" marT="39844" marB="39844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FTD/TPI</a:t>
                      </a:r>
                    </a:p>
                  </a:txBody>
                  <a:tcPr marL="79687" marR="79687" marT="39844" marB="39844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FTD/TPI + BEVA </a:t>
                      </a:r>
                    </a:p>
                  </a:txBody>
                  <a:tcPr marL="79687" marR="79687" marT="39844" marB="39844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FTD/TPI </a:t>
                      </a:r>
                    </a:p>
                  </a:txBody>
                  <a:tcPr marL="79687" marR="79687" marT="39844" marB="39844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HR</a:t>
                      </a:r>
                    </a:p>
                  </a:txBody>
                  <a:tcPr marL="85236" marR="85236" marT="42618" marB="42618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fr-FR" sz="1050" dirty="0"/>
                        <a:t>HR</a:t>
                      </a:r>
                    </a:p>
                  </a:txBody>
                  <a:tcPr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5500838"/>
                  </a:ext>
                </a:extLst>
              </a:tr>
              <a:tr h="199217">
                <a:tc>
                  <a:txBody>
                    <a:bodyPr/>
                    <a:lstStyle/>
                    <a:p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/>
                        <a:t>Nombre évènements total</a:t>
                      </a:r>
                    </a:p>
                  </a:txBody>
                  <a:tcPr marL="85236" marR="85236" marT="42618" marB="42618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/>
                        <a:t>SG médiane (95% CI)</a:t>
                      </a:r>
                    </a:p>
                  </a:txBody>
                  <a:tcPr marL="85236" marR="85236" marT="42618" marB="42618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2959359"/>
                  </a:ext>
                </a:extLst>
              </a:tr>
              <a:tr h="19921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/>
                        <a:t>Région</a:t>
                      </a:r>
                    </a:p>
                  </a:txBody>
                  <a:tcPr marL="85236" marR="85236" marT="42618" marB="42618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8967621"/>
                  </a:ext>
                </a:extLst>
              </a:tr>
              <a:tr h="438278">
                <a:tc>
                  <a:txBody>
                    <a:bodyPr/>
                    <a:lstStyle/>
                    <a:p>
                      <a:r>
                        <a:rPr lang="fr-FR" sz="700" dirty="0"/>
                        <a:t>Union européenne</a:t>
                      </a:r>
                    </a:p>
                    <a:p>
                      <a:r>
                        <a:rPr lang="fr-FR" sz="700" dirty="0"/>
                        <a:t>Amérique du nord</a:t>
                      </a:r>
                    </a:p>
                    <a:p>
                      <a:r>
                        <a:rPr lang="fr-FR" sz="700" dirty="0"/>
                        <a:t>Reste du monde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97/158</a:t>
                      </a:r>
                    </a:p>
                    <a:p>
                      <a:pPr algn="ctr"/>
                      <a:r>
                        <a:rPr lang="fr-FR" sz="700" dirty="0"/>
                        <a:t>0/8</a:t>
                      </a:r>
                    </a:p>
                    <a:p>
                      <a:pPr algn="ctr"/>
                      <a:r>
                        <a:rPr lang="fr-FR" sz="700" dirty="0"/>
                        <a:t>51/80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121/157</a:t>
                      </a:r>
                    </a:p>
                    <a:p>
                      <a:pPr algn="ctr"/>
                      <a:r>
                        <a:rPr lang="fr-FR" sz="700" dirty="0"/>
                        <a:t>4/8</a:t>
                      </a:r>
                    </a:p>
                    <a:p>
                      <a:pPr algn="ctr"/>
                      <a:r>
                        <a:rPr lang="fr-FR" sz="700" dirty="0"/>
                        <a:t>58/81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10.6(9.0-11.8)</a:t>
                      </a:r>
                    </a:p>
                    <a:p>
                      <a:pPr algn="ctr"/>
                      <a:r>
                        <a:rPr lang="fr-FR" sz="700" dirty="0"/>
                        <a:t>NE</a:t>
                      </a:r>
                    </a:p>
                    <a:p>
                      <a:pPr algn="ctr"/>
                      <a:r>
                        <a:rPr lang="fr-FR" sz="700" dirty="0"/>
                        <a:t>10.7 (8.5-14.2)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7.0 (6.0-8.5)</a:t>
                      </a:r>
                    </a:p>
                    <a:p>
                      <a:pPr algn="ctr"/>
                      <a:r>
                        <a:rPr lang="fr-FR" sz="700" dirty="0"/>
                        <a:t>6.0 ‘4.2-NE)</a:t>
                      </a:r>
                    </a:p>
                    <a:p>
                      <a:pPr algn="ctr"/>
                      <a:r>
                        <a:rPr lang="fr-FR" sz="700" dirty="0"/>
                        <a:t>8.5 (6.3-10.7)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0.61 (0.47-0.80)</a:t>
                      </a:r>
                    </a:p>
                    <a:p>
                      <a:pPr algn="ctr"/>
                      <a:r>
                        <a:rPr lang="fr-FR" sz="700" dirty="0"/>
                        <a:t>&lt;0.01 (&lt;0.01-NE)</a:t>
                      </a:r>
                    </a:p>
                    <a:p>
                      <a:pPr algn="ctr"/>
                      <a:r>
                        <a:rPr lang="fr-FR" sz="700" dirty="0"/>
                        <a:t>0.70 (0.48-1.02)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6157591"/>
                  </a:ext>
                </a:extLst>
              </a:tr>
              <a:tr h="19921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/>
                        <a:t>Temps écoulé depuis le diagnostic de la 1ère métastase, mois</a:t>
                      </a:r>
                    </a:p>
                  </a:txBody>
                  <a:tcPr marL="85236" marR="85236" marT="42618" marB="42618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338760"/>
                  </a:ext>
                </a:extLst>
              </a:tr>
              <a:tr h="318748">
                <a:tc>
                  <a:txBody>
                    <a:bodyPr/>
                    <a:lstStyle/>
                    <a:p>
                      <a:r>
                        <a:rPr lang="fr-FR" sz="700" dirty="0"/>
                        <a:t>&lt;18</a:t>
                      </a:r>
                    </a:p>
                    <a:p>
                      <a:r>
                        <a:rPr lang="fr-FR" sz="700" dirty="0"/>
                        <a:t>≥ 18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65/104</a:t>
                      </a:r>
                    </a:p>
                    <a:p>
                      <a:pPr algn="ctr"/>
                      <a:r>
                        <a:rPr lang="fr-FR" sz="700" dirty="0"/>
                        <a:t>83/142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82/105</a:t>
                      </a:r>
                    </a:p>
                    <a:p>
                      <a:pPr algn="ctr"/>
                      <a:r>
                        <a:rPr lang="fr-FR" sz="700" dirty="0"/>
                        <a:t>101/141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10.8 (8.8-12.5)</a:t>
                      </a:r>
                    </a:p>
                    <a:p>
                      <a:pPr algn="ctr"/>
                      <a:r>
                        <a:rPr lang="fr-FR" sz="700" dirty="0"/>
                        <a:t>10.8 (9.0-12.1)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6.1 (5.1-7.4)</a:t>
                      </a:r>
                    </a:p>
                    <a:p>
                      <a:pPr algn="ctr"/>
                      <a:r>
                        <a:rPr lang="fr-FR" sz="700" dirty="0"/>
                        <a:t>8.6 (7.2-10.6)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0.52 (0.37-0.72)</a:t>
                      </a:r>
                    </a:p>
                    <a:p>
                      <a:pPr algn="ctr"/>
                      <a:r>
                        <a:rPr lang="fr-FR" sz="700" dirty="0"/>
                        <a:t>0.70 (0.53-0.94)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2542538"/>
                  </a:ext>
                </a:extLst>
              </a:tr>
              <a:tr h="19921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/>
                        <a:t>Statut </a:t>
                      </a:r>
                      <a:r>
                        <a:rPr lang="fr-FR" sz="700" i="1" dirty="0"/>
                        <a:t>RAS</a:t>
                      </a:r>
                    </a:p>
                  </a:txBody>
                  <a:tcPr marL="85236" marR="85236" marT="42618" marB="42618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8289299"/>
                  </a:ext>
                </a:extLst>
              </a:tr>
              <a:tr h="318748">
                <a:tc>
                  <a:txBody>
                    <a:bodyPr/>
                    <a:lstStyle/>
                    <a:p>
                      <a:r>
                        <a:rPr lang="fr-FR" sz="700" dirty="0"/>
                        <a:t>Muté</a:t>
                      </a:r>
                    </a:p>
                    <a:p>
                      <a:r>
                        <a:rPr lang="fr-FR" sz="700" dirty="0"/>
                        <a:t>Wild-type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103/171</a:t>
                      </a:r>
                    </a:p>
                    <a:p>
                      <a:pPr algn="ctr"/>
                      <a:r>
                        <a:rPr lang="fr-FR" sz="700" dirty="0"/>
                        <a:t>45/75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128/169</a:t>
                      </a:r>
                    </a:p>
                    <a:p>
                      <a:pPr algn="ctr"/>
                      <a:r>
                        <a:rPr lang="fr-FR" sz="700" dirty="0"/>
                        <a:t>63/77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10.7 (9.3-12.2)</a:t>
                      </a:r>
                    </a:p>
                    <a:p>
                      <a:pPr algn="ctr"/>
                      <a:r>
                        <a:rPr lang="fr-FR" sz="700" dirty="0"/>
                        <a:t>10.8 (8.5-11.9)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7.5 (6.3-8.6)</a:t>
                      </a:r>
                    </a:p>
                    <a:p>
                      <a:pPr algn="ctr"/>
                      <a:r>
                        <a:rPr lang="fr-FR" sz="700" dirty="0"/>
                        <a:t>7.1 (5.9-10.9)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0.62 (0.48-0.81)</a:t>
                      </a:r>
                    </a:p>
                    <a:p>
                      <a:pPr algn="ctr"/>
                      <a:r>
                        <a:rPr lang="fr-FR" sz="700" dirty="0"/>
                        <a:t>0.64 (0.43-0.96)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9249673"/>
                  </a:ext>
                </a:extLst>
              </a:tr>
              <a:tr h="19921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/>
                        <a:t>Localisation de la maladie primaire</a:t>
                      </a:r>
                    </a:p>
                  </a:txBody>
                  <a:tcPr marL="85236" marR="85236" marT="42618" marB="42618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616627"/>
                  </a:ext>
                </a:extLst>
              </a:tr>
              <a:tr h="318748">
                <a:tc>
                  <a:txBody>
                    <a:bodyPr/>
                    <a:lstStyle/>
                    <a:p>
                      <a:r>
                        <a:rPr lang="fr-FR" sz="700" dirty="0"/>
                        <a:t>Gauche</a:t>
                      </a:r>
                    </a:p>
                    <a:p>
                      <a:r>
                        <a:rPr lang="fr-FR" sz="700" dirty="0"/>
                        <a:t>Droite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108/184</a:t>
                      </a:r>
                    </a:p>
                    <a:p>
                      <a:pPr algn="ctr"/>
                      <a:r>
                        <a:rPr lang="fr-FR" sz="700" dirty="0"/>
                        <a:t>40/62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120/169</a:t>
                      </a:r>
                    </a:p>
                    <a:p>
                      <a:pPr algn="ctr"/>
                      <a:r>
                        <a:rPr lang="fr-FR" sz="700" dirty="0"/>
                        <a:t>63/77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10.7 (9.3-12.2)</a:t>
                      </a:r>
                    </a:p>
                    <a:p>
                      <a:pPr algn="ctr"/>
                      <a:r>
                        <a:rPr lang="fr-FR" sz="700" dirty="0"/>
                        <a:t>10.8 (8.5-11.9)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8.2 (6.7-9.3)</a:t>
                      </a:r>
                    </a:p>
                    <a:p>
                      <a:pPr algn="ctr"/>
                      <a:r>
                        <a:rPr lang="fr-FR" sz="700" dirty="0"/>
                        <a:t>6.2 (5.2-8.0)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0.65 (0.50-0.85)</a:t>
                      </a:r>
                    </a:p>
                    <a:p>
                      <a:pPr algn="ctr"/>
                      <a:r>
                        <a:rPr lang="fr-FR" sz="700" dirty="0"/>
                        <a:t>0.59 (0.40-0.87)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6916068"/>
                  </a:ext>
                </a:extLst>
              </a:tr>
              <a:tr h="438278">
                <a:tc>
                  <a:txBody>
                    <a:bodyPr/>
                    <a:lstStyle/>
                    <a:p>
                      <a:r>
                        <a:rPr lang="fr-FR" sz="700" dirty="0"/>
                        <a:t>ECOG PS</a:t>
                      </a:r>
                    </a:p>
                    <a:p>
                      <a:r>
                        <a:rPr lang="fr-FR" sz="700" dirty="0"/>
                        <a:t>0</a:t>
                      </a:r>
                    </a:p>
                    <a:p>
                      <a:r>
                        <a:rPr lang="fr-FR" sz="700" dirty="0"/>
                        <a:t>≥ 1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70/119</a:t>
                      </a:r>
                    </a:p>
                    <a:p>
                      <a:pPr algn="ctr"/>
                      <a:r>
                        <a:rPr lang="fr-FR" sz="700" dirty="0"/>
                        <a:t>78/127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74/106</a:t>
                      </a:r>
                    </a:p>
                    <a:p>
                      <a:pPr algn="ctr"/>
                      <a:r>
                        <a:rPr lang="fr-FR" sz="700" dirty="0"/>
                        <a:t>109/140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10.8 (8.8-14.5)</a:t>
                      </a:r>
                    </a:p>
                    <a:p>
                      <a:pPr algn="ctr"/>
                      <a:r>
                        <a:rPr lang="fr-FR" sz="700" dirty="0"/>
                        <a:t>10.8 (9.0-11.9)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9.3 (7.7-11.6)</a:t>
                      </a:r>
                    </a:p>
                    <a:p>
                      <a:pPr algn="ctr"/>
                      <a:r>
                        <a:rPr lang="fr-FR" sz="700" dirty="0"/>
                        <a:t>6.3 (5.4-7.5)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0.74 (0.53-1.02)</a:t>
                      </a:r>
                    </a:p>
                    <a:p>
                      <a:pPr algn="ctr"/>
                      <a:r>
                        <a:rPr lang="fr-FR" sz="700" dirty="0"/>
                        <a:t>0.54 (0.41-0.73)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0586721"/>
                  </a:ext>
                </a:extLst>
              </a:tr>
              <a:tr h="19921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/>
                        <a:t>Sexe</a:t>
                      </a:r>
                    </a:p>
                  </a:txBody>
                  <a:tcPr marL="85236" marR="85236" marT="42618" marB="42618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9418810"/>
                  </a:ext>
                </a:extLst>
              </a:tr>
              <a:tr h="318748">
                <a:tc>
                  <a:txBody>
                    <a:bodyPr/>
                    <a:lstStyle/>
                    <a:p>
                      <a:r>
                        <a:rPr lang="fr-FR" sz="700" dirty="0"/>
                        <a:t>Femme</a:t>
                      </a:r>
                    </a:p>
                    <a:p>
                      <a:r>
                        <a:rPr lang="fr-FR" sz="700" dirty="0"/>
                        <a:t>Homme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79/124</a:t>
                      </a:r>
                    </a:p>
                    <a:p>
                      <a:pPr algn="ctr"/>
                      <a:r>
                        <a:rPr lang="fr-FR" sz="700" dirty="0"/>
                        <a:t>69/122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85/112</a:t>
                      </a:r>
                    </a:p>
                    <a:p>
                      <a:pPr algn="ctr"/>
                      <a:r>
                        <a:rPr lang="fr-FR" sz="700" dirty="0"/>
                        <a:t>98/134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10.7 (9.0-11.4)</a:t>
                      </a:r>
                    </a:p>
                    <a:p>
                      <a:pPr algn="ctr"/>
                      <a:r>
                        <a:rPr lang="fr-FR" sz="700" dirty="0"/>
                        <a:t>10.8 (9.0-14.6)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6.9 (6.0-9.0)</a:t>
                      </a:r>
                    </a:p>
                    <a:p>
                      <a:pPr algn="ctr"/>
                      <a:r>
                        <a:rPr lang="fr-FR" sz="700" dirty="0"/>
                        <a:t>7.8 (6.5-9.4)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0.62 (0.46-0.85)</a:t>
                      </a:r>
                    </a:p>
                    <a:p>
                      <a:pPr algn="ctr"/>
                      <a:r>
                        <a:rPr lang="fr-FR" sz="700" dirty="0"/>
                        <a:t>0.62 (0.45-0.84)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98578"/>
                  </a:ext>
                </a:extLst>
              </a:tr>
              <a:tr h="19921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/>
                        <a:t>Age, années</a:t>
                      </a:r>
                    </a:p>
                  </a:txBody>
                  <a:tcPr marL="85236" marR="85236" marT="42618" marB="42618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3589053"/>
                  </a:ext>
                </a:extLst>
              </a:tr>
              <a:tr h="318748">
                <a:tc>
                  <a:txBody>
                    <a:bodyPr/>
                    <a:lstStyle/>
                    <a:p>
                      <a:r>
                        <a:rPr lang="fr-FR" sz="700" dirty="0"/>
                        <a:t>&lt; 65</a:t>
                      </a:r>
                    </a:p>
                    <a:p>
                      <a:r>
                        <a:rPr lang="fr-FR" sz="700" dirty="0"/>
                        <a:t>≥ 65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89/146</a:t>
                      </a:r>
                    </a:p>
                    <a:p>
                      <a:pPr algn="ctr"/>
                      <a:r>
                        <a:rPr lang="fr-FR" sz="700" dirty="0"/>
                        <a:t>59/100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94/129</a:t>
                      </a:r>
                    </a:p>
                    <a:p>
                      <a:pPr algn="ctr"/>
                      <a:r>
                        <a:rPr lang="fr-FR" sz="700" dirty="0"/>
                        <a:t>89/117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10.7 (8.5-12.1)</a:t>
                      </a:r>
                    </a:p>
                    <a:p>
                      <a:pPr algn="ctr"/>
                      <a:r>
                        <a:rPr lang="fr-FR" sz="700" dirty="0"/>
                        <a:t>11.0 (9.4-12.9)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7.5 (6.3-9.3)</a:t>
                      </a:r>
                    </a:p>
                    <a:p>
                      <a:pPr algn="ctr"/>
                      <a:r>
                        <a:rPr lang="fr-FR" sz="700" dirty="0"/>
                        <a:t>7.2 (6.0-8.8)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0.65 (0.48-0.87)</a:t>
                      </a:r>
                    </a:p>
                    <a:p>
                      <a:pPr algn="ctr"/>
                      <a:r>
                        <a:rPr lang="fr-FR" sz="700" dirty="0"/>
                        <a:t>0.69 (0.42-0.81)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9321922"/>
                  </a:ext>
                </a:extLst>
              </a:tr>
              <a:tr h="19921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 err="1"/>
                        <a:t>Bévacizulab</a:t>
                      </a:r>
                      <a:r>
                        <a:rPr lang="fr-FR" sz="700" dirty="0"/>
                        <a:t> antérieur</a:t>
                      </a:r>
                    </a:p>
                  </a:txBody>
                  <a:tcPr marL="85236" marR="85236" marT="42618" marB="42618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832271"/>
                  </a:ext>
                </a:extLst>
              </a:tr>
              <a:tr h="318748">
                <a:tc>
                  <a:txBody>
                    <a:bodyPr/>
                    <a:lstStyle/>
                    <a:p>
                      <a:r>
                        <a:rPr lang="fr-FR" sz="700" dirty="0"/>
                        <a:t>Non</a:t>
                      </a:r>
                    </a:p>
                    <a:p>
                      <a:r>
                        <a:rPr lang="fr-FR" sz="700" dirty="0"/>
                        <a:t>Oui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30/68</a:t>
                      </a:r>
                    </a:p>
                    <a:p>
                      <a:pPr algn="ctr"/>
                      <a:r>
                        <a:rPr lang="fr-FR" sz="700" dirty="0"/>
                        <a:t>118/178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48/69</a:t>
                      </a:r>
                    </a:p>
                    <a:p>
                      <a:pPr algn="ctr"/>
                      <a:r>
                        <a:rPr lang="fr-FR" sz="700" dirty="0"/>
                        <a:t>135/177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15.1 (12.1-NE)</a:t>
                      </a:r>
                    </a:p>
                    <a:p>
                      <a:pPr algn="ctr"/>
                      <a:r>
                        <a:rPr lang="fr-FR" sz="700" dirty="0"/>
                        <a:t>9.0 (8.3-10.8)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8.1 (6.3-9.7)</a:t>
                      </a:r>
                    </a:p>
                    <a:p>
                      <a:pPr algn="ctr"/>
                      <a:r>
                        <a:rPr lang="fr-FR" sz="700" dirty="0"/>
                        <a:t>7.1 (6.0-8.5)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0.40 (0.25-0.63)</a:t>
                      </a:r>
                    </a:p>
                    <a:p>
                      <a:pPr algn="ctr"/>
                      <a:r>
                        <a:rPr lang="fr-FR" sz="700" dirty="0"/>
                        <a:t>0.72 (0.56-0.92)</a:t>
                      </a:r>
                    </a:p>
                  </a:txBody>
                  <a:tcPr marL="79687" marR="79687" marT="39844" marB="39844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0631235"/>
                  </a:ext>
                </a:extLst>
              </a:tr>
              <a:tr h="1992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/>
                        <a:t>Tous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148/246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183/246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10.8 (9.4-11.8)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7.5 (6.3-8.6)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700" dirty="0"/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/>
                        <a:t>0.62 (0.50-0.77)</a:t>
                      </a:r>
                    </a:p>
                  </a:txBody>
                  <a:tcPr marL="79687" marR="79687" marT="39844" marB="3984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8157805"/>
                  </a:ext>
                </a:extLst>
              </a:tr>
            </a:tbl>
          </a:graphicData>
        </a:graphic>
      </p:graphicFrame>
      <p:grpSp>
        <p:nvGrpSpPr>
          <p:cNvPr id="10" name="Groupe 9">
            <a:extLst>
              <a:ext uri="{FF2B5EF4-FFF2-40B4-BE49-F238E27FC236}">
                <a16:creationId xmlns:a16="http://schemas.microsoft.com/office/drawing/2014/main" id="{FABB1029-A55C-9928-A514-3144680314C3}"/>
              </a:ext>
            </a:extLst>
          </p:cNvPr>
          <p:cNvGrpSpPr/>
          <p:nvPr/>
        </p:nvGrpSpPr>
        <p:grpSpPr>
          <a:xfrm>
            <a:off x="7099271" y="1392518"/>
            <a:ext cx="1719970" cy="4884896"/>
            <a:chOff x="7578938" y="980102"/>
            <a:chExt cx="1973651" cy="5605377"/>
          </a:xfrm>
        </p:grpSpPr>
        <p:cxnSp>
          <p:nvCxnSpPr>
            <p:cNvPr id="11" name="Connecteur droit 10">
              <a:extLst>
                <a:ext uri="{FF2B5EF4-FFF2-40B4-BE49-F238E27FC236}">
                  <a16:creationId xmlns:a16="http://schemas.microsoft.com/office/drawing/2014/main" id="{692786C8-BC3D-65AB-7C87-C26FD14AF00C}"/>
                </a:ext>
              </a:extLst>
            </p:cNvPr>
            <p:cNvCxnSpPr>
              <a:cxnSpLocks/>
            </p:cNvCxnSpPr>
            <p:nvPr/>
          </p:nvCxnSpPr>
          <p:spPr>
            <a:xfrm>
              <a:off x="9010665" y="980102"/>
              <a:ext cx="0" cy="5304484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necteur droit 11">
              <a:extLst>
                <a:ext uri="{FF2B5EF4-FFF2-40B4-BE49-F238E27FC236}">
                  <a16:creationId xmlns:a16="http://schemas.microsoft.com/office/drawing/2014/main" id="{63596828-F02F-7842-DD49-FE0594583EF2}"/>
                </a:ext>
              </a:extLst>
            </p:cNvPr>
            <p:cNvCxnSpPr>
              <a:cxnSpLocks/>
            </p:cNvCxnSpPr>
            <p:nvPr/>
          </p:nvCxnSpPr>
          <p:spPr>
            <a:xfrm>
              <a:off x="9010665" y="6260810"/>
              <a:ext cx="0" cy="132907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85A603C9-7CD2-AF23-CAF7-397C9F61F4F1}"/>
                </a:ext>
              </a:extLst>
            </p:cNvPr>
            <p:cNvSpPr txBox="1"/>
            <p:nvPr/>
          </p:nvSpPr>
          <p:spPr>
            <a:xfrm>
              <a:off x="8889478" y="6370035"/>
              <a:ext cx="24237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/>
                <a:t>1</a:t>
              </a:r>
            </a:p>
          </p:txBody>
        </p:sp>
        <p:cxnSp>
          <p:nvCxnSpPr>
            <p:cNvPr id="14" name="Connecteur droit 13">
              <a:extLst>
                <a:ext uri="{FF2B5EF4-FFF2-40B4-BE49-F238E27FC236}">
                  <a16:creationId xmlns:a16="http://schemas.microsoft.com/office/drawing/2014/main" id="{6AC36685-4ADF-8A98-364F-454B761BC67A}"/>
                </a:ext>
              </a:extLst>
            </p:cNvPr>
            <p:cNvCxnSpPr>
              <a:cxnSpLocks/>
            </p:cNvCxnSpPr>
            <p:nvPr/>
          </p:nvCxnSpPr>
          <p:spPr>
            <a:xfrm>
              <a:off x="9388121" y="6260810"/>
              <a:ext cx="0" cy="132907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51C434E5-3669-36CA-254E-27F1A8A26C3D}"/>
                </a:ext>
              </a:extLst>
            </p:cNvPr>
            <p:cNvSpPr txBox="1"/>
            <p:nvPr/>
          </p:nvSpPr>
          <p:spPr>
            <a:xfrm>
              <a:off x="9223653" y="6370035"/>
              <a:ext cx="32893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/>
                <a:t>1.5</a:t>
              </a:r>
            </a:p>
          </p:txBody>
        </p:sp>
        <p:cxnSp>
          <p:nvCxnSpPr>
            <p:cNvPr id="16" name="Connecteur droit 15">
              <a:extLst>
                <a:ext uri="{FF2B5EF4-FFF2-40B4-BE49-F238E27FC236}">
                  <a16:creationId xmlns:a16="http://schemas.microsoft.com/office/drawing/2014/main" id="{2D9ADE44-53C1-D056-D9FA-F7CAC9520D37}"/>
                </a:ext>
              </a:extLst>
            </p:cNvPr>
            <p:cNvCxnSpPr>
              <a:cxnSpLocks/>
            </p:cNvCxnSpPr>
            <p:nvPr/>
          </p:nvCxnSpPr>
          <p:spPr>
            <a:xfrm>
              <a:off x="8625909" y="6260810"/>
              <a:ext cx="0" cy="132907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A68C7177-D941-7C75-932A-1DBB402830DA}"/>
                </a:ext>
              </a:extLst>
            </p:cNvPr>
            <p:cNvSpPr txBox="1"/>
            <p:nvPr/>
          </p:nvSpPr>
          <p:spPr>
            <a:xfrm>
              <a:off x="8461441" y="6370035"/>
              <a:ext cx="32893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/>
                <a:t>0.5</a:t>
              </a:r>
            </a:p>
          </p:txBody>
        </p:sp>
        <p:cxnSp>
          <p:nvCxnSpPr>
            <p:cNvPr id="18" name="Connecteur droit 17">
              <a:extLst>
                <a:ext uri="{FF2B5EF4-FFF2-40B4-BE49-F238E27FC236}">
                  <a16:creationId xmlns:a16="http://schemas.microsoft.com/office/drawing/2014/main" id="{ADC4D936-2A6F-82C2-9C6B-5488A3B320FB}"/>
                </a:ext>
              </a:extLst>
            </p:cNvPr>
            <p:cNvCxnSpPr>
              <a:cxnSpLocks/>
            </p:cNvCxnSpPr>
            <p:nvPr/>
          </p:nvCxnSpPr>
          <p:spPr>
            <a:xfrm>
              <a:off x="7743406" y="6260810"/>
              <a:ext cx="0" cy="132907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A4BD8219-9A8A-35D9-3067-17F093283104}"/>
                </a:ext>
              </a:extLst>
            </p:cNvPr>
            <p:cNvSpPr txBox="1"/>
            <p:nvPr/>
          </p:nvSpPr>
          <p:spPr>
            <a:xfrm>
              <a:off x="7578938" y="6370035"/>
              <a:ext cx="32893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/>
                <a:t>0.1</a:t>
              </a:r>
            </a:p>
          </p:txBody>
        </p:sp>
        <p:grpSp>
          <p:nvGrpSpPr>
            <p:cNvPr id="20" name="Groupe 19">
              <a:extLst>
                <a:ext uri="{FF2B5EF4-FFF2-40B4-BE49-F238E27FC236}">
                  <a16:creationId xmlns:a16="http://schemas.microsoft.com/office/drawing/2014/main" id="{5B6CE673-4450-4C7E-07C4-A5DC982FD059}"/>
                </a:ext>
              </a:extLst>
            </p:cNvPr>
            <p:cNvGrpSpPr/>
            <p:nvPr/>
          </p:nvGrpSpPr>
          <p:grpSpPr>
            <a:xfrm>
              <a:off x="8608954" y="6108643"/>
              <a:ext cx="263569" cy="54000"/>
              <a:chOff x="14682364" y="6109357"/>
              <a:chExt cx="263569" cy="54000"/>
            </a:xfrm>
          </p:grpSpPr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65F03865-8E15-2665-37E6-DCDF7515F426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72" name="Connecteur droit 71">
                <a:extLst>
                  <a:ext uri="{FF2B5EF4-FFF2-40B4-BE49-F238E27FC236}">
                    <a16:creationId xmlns:a16="http://schemas.microsoft.com/office/drawing/2014/main" id="{BC9F3CF6-6377-6F9D-654F-BF6EB7E904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82364" y="6136357"/>
                <a:ext cx="263569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Groupe 20">
              <a:extLst>
                <a:ext uri="{FF2B5EF4-FFF2-40B4-BE49-F238E27FC236}">
                  <a16:creationId xmlns:a16="http://schemas.microsoft.com/office/drawing/2014/main" id="{763655BF-45B9-E845-11EF-EED5670F9B31}"/>
                </a:ext>
              </a:extLst>
            </p:cNvPr>
            <p:cNvGrpSpPr/>
            <p:nvPr/>
          </p:nvGrpSpPr>
          <p:grpSpPr>
            <a:xfrm>
              <a:off x="8684568" y="5854410"/>
              <a:ext cx="263569" cy="54000"/>
              <a:chOff x="14682364" y="6109357"/>
              <a:chExt cx="263569" cy="54000"/>
            </a:xfrm>
          </p:grpSpPr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0E093A43-CFF1-D960-EF6A-4CF32C9945F4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70" name="Connecteur droit 69">
                <a:extLst>
                  <a:ext uri="{FF2B5EF4-FFF2-40B4-BE49-F238E27FC236}">
                    <a16:creationId xmlns:a16="http://schemas.microsoft.com/office/drawing/2014/main" id="{8496F2BB-2354-A691-5842-6829644E97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82364" y="6136357"/>
                <a:ext cx="263569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Groupe 21">
              <a:extLst>
                <a:ext uri="{FF2B5EF4-FFF2-40B4-BE49-F238E27FC236}">
                  <a16:creationId xmlns:a16="http://schemas.microsoft.com/office/drawing/2014/main" id="{C7434C2F-6B1E-427B-847D-AAB85853D570}"/>
                </a:ext>
              </a:extLst>
            </p:cNvPr>
            <p:cNvGrpSpPr/>
            <p:nvPr/>
          </p:nvGrpSpPr>
          <p:grpSpPr>
            <a:xfrm>
              <a:off x="8224379" y="5716560"/>
              <a:ext cx="543359" cy="54000"/>
              <a:chOff x="14566674" y="6109357"/>
              <a:chExt cx="543359" cy="54000"/>
            </a:xfrm>
          </p:grpSpPr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08157572-057A-0A1E-70BD-0642C4A71A6F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68" name="Connecteur droit 67">
                <a:extLst>
                  <a:ext uri="{FF2B5EF4-FFF2-40B4-BE49-F238E27FC236}">
                    <a16:creationId xmlns:a16="http://schemas.microsoft.com/office/drawing/2014/main" id="{90DCF2C5-399A-3762-559F-EBAAD3A173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566674" y="6136357"/>
                <a:ext cx="543359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e 22">
              <a:extLst>
                <a:ext uri="{FF2B5EF4-FFF2-40B4-BE49-F238E27FC236}">
                  <a16:creationId xmlns:a16="http://schemas.microsoft.com/office/drawing/2014/main" id="{2D5A114D-891B-ECE6-4782-91129E4E52D3}"/>
                </a:ext>
              </a:extLst>
            </p:cNvPr>
            <p:cNvGrpSpPr/>
            <p:nvPr/>
          </p:nvGrpSpPr>
          <p:grpSpPr>
            <a:xfrm>
              <a:off x="8561658" y="5265394"/>
              <a:ext cx="327820" cy="54000"/>
              <a:chOff x="14635069" y="6109357"/>
              <a:chExt cx="327820" cy="54000"/>
            </a:xfrm>
          </p:grpSpPr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2056630C-8176-CC08-3A5B-B8CCACD6A440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66" name="Connecteur droit 65">
                <a:extLst>
                  <a:ext uri="{FF2B5EF4-FFF2-40B4-BE49-F238E27FC236}">
                    <a16:creationId xmlns:a16="http://schemas.microsoft.com/office/drawing/2014/main" id="{E82B23D6-801E-EF37-9D2F-35A5048F25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35069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e 24">
              <a:extLst>
                <a:ext uri="{FF2B5EF4-FFF2-40B4-BE49-F238E27FC236}">
                  <a16:creationId xmlns:a16="http://schemas.microsoft.com/office/drawing/2014/main" id="{D96E5120-3235-15B1-727B-3E0339A9DCB8}"/>
                </a:ext>
              </a:extLst>
            </p:cNvPr>
            <p:cNvGrpSpPr/>
            <p:nvPr/>
          </p:nvGrpSpPr>
          <p:grpSpPr>
            <a:xfrm>
              <a:off x="8608954" y="5142513"/>
              <a:ext cx="327820" cy="54000"/>
              <a:chOff x="14635069" y="6109357"/>
              <a:chExt cx="327820" cy="54000"/>
            </a:xfrm>
          </p:grpSpPr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E3987CD4-BC5F-46B0-FE47-DD17BC7F1EC5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64" name="Connecteur droit 63">
                <a:extLst>
                  <a:ext uri="{FF2B5EF4-FFF2-40B4-BE49-F238E27FC236}">
                    <a16:creationId xmlns:a16="http://schemas.microsoft.com/office/drawing/2014/main" id="{12A31BFA-719A-8D8D-0979-9AF9CF5F22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35069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e 26">
              <a:extLst>
                <a:ext uri="{FF2B5EF4-FFF2-40B4-BE49-F238E27FC236}">
                  <a16:creationId xmlns:a16="http://schemas.microsoft.com/office/drawing/2014/main" id="{CF5E52E8-BACB-8B49-CC66-A60C2DA794D1}"/>
                </a:ext>
              </a:extLst>
            </p:cNvPr>
            <p:cNvGrpSpPr/>
            <p:nvPr/>
          </p:nvGrpSpPr>
          <p:grpSpPr>
            <a:xfrm>
              <a:off x="8576827" y="4673287"/>
              <a:ext cx="327820" cy="54000"/>
              <a:chOff x="14635069" y="6109357"/>
              <a:chExt cx="327820" cy="54000"/>
            </a:xfrm>
          </p:grpSpPr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5623BF6C-3E1A-B4E5-323F-B0B09905FFF0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62" name="Connecteur droit 61">
                <a:extLst>
                  <a:ext uri="{FF2B5EF4-FFF2-40B4-BE49-F238E27FC236}">
                    <a16:creationId xmlns:a16="http://schemas.microsoft.com/office/drawing/2014/main" id="{A453FAFC-2A64-B29D-4CC6-52240ACB4C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35069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e 27">
              <a:extLst>
                <a:ext uri="{FF2B5EF4-FFF2-40B4-BE49-F238E27FC236}">
                  <a16:creationId xmlns:a16="http://schemas.microsoft.com/office/drawing/2014/main" id="{64C75587-BC4B-A4A9-2018-DE4883D244C2}"/>
                </a:ext>
              </a:extLst>
            </p:cNvPr>
            <p:cNvGrpSpPr/>
            <p:nvPr/>
          </p:nvGrpSpPr>
          <p:grpSpPr>
            <a:xfrm>
              <a:off x="8576792" y="4536865"/>
              <a:ext cx="327820" cy="54000"/>
              <a:chOff x="14635069" y="6109357"/>
              <a:chExt cx="327820" cy="54000"/>
            </a:xfrm>
          </p:grpSpPr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A40A8EF5-03DF-7936-D7A4-4EB273D19EA6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60" name="Connecteur droit 59">
                <a:extLst>
                  <a:ext uri="{FF2B5EF4-FFF2-40B4-BE49-F238E27FC236}">
                    <a16:creationId xmlns:a16="http://schemas.microsoft.com/office/drawing/2014/main" id="{FD0F3E5C-C9C8-A2DF-B1BA-1AE2D5142B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35069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" name="Groupe 28">
              <a:extLst>
                <a:ext uri="{FF2B5EF4-FFF2-40B4-BE49-F238E27FC236}">
                  <a16:creationId xmlns:a16="http://schemas.microsoft.com/office/drawing/2014/main" id="{F48A5051-E732-2AFC-E5B2-995A660341C8}"/>
                </a:ext>
              </a:extLst>
            </p:cNvPr>
            <p:cNvGrpSpPr/>
            <p:nvPr/>
          </p:nvGrpSpPr>
          <p:grpSpPr>
            <a:xfrm>
              <a:off x="8529751" y="4018222"/>
              <a:ext cx="327820" cy="54000"/>
              <a:chOff x="14668762" y="6109357"/>
              <a:chExt cx="327820" cy="54000"/>
            </a:xfrm>
          </p:grpSpPr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75AEAA40-8CD7-342D-EAD0-C9AAEB5D3E8E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58" name="Connecteur droit 57">
                <a:extLst>
                  <a:ext uri="{FF2B5EF4-FFF2-40B4-BE49-F238E27FC236}">
                    <a16:creationId xmlns:a16="http://schemas.microsoft.com/office/drawing/2014/main" id="{06AFB5CD-0E01-2081-62E1-9EB29961DD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68762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" name="Groupe 29">
              <a:extLst>
                <a:ext uri="{FF2B5EF4-FFF2-40B4-BE49-F238E27FC236}">
                  <a16:creationId xmlns:a16="http://schemas.microsoft.com/office/drawing/2014/main" id="{F483BEBE-DFBF-B557-FA63-61F26E198999}"/>
                </a:ext>
              </a:extLst>
            </p:cNvPr>
            <p:cNvGrpSpPr/>
            <p:nvPr/>
          </p:nvGrpSpPr>
          <p:grpSpPr>
            <a:xfrm>
              <a:off x="8687657" y="3873498"/>
              <a:ext cx="327820" cy="54000"/>
              <a:chOff x="14668762" y="6109357"/>
              <a:chExt cx="327820" cy="54000"/>
            </a:xfrm>
          </p:grpSpPr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4DB895B1-C26C-6F03-426A-0218BBBA0920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56" name="Connecteur droit 55">
                <a:extLst>
                  <a:ext uri="{FF2B5EF4-FFF2-40B4-BE49-F238E27FC236}">
                    <a16:creationId xmlns:a16="http://schemas.microsoft.com/office/drawing/2014/main" id="{6E69E564-114D-58CE-FD69-E271945AB3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68762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e 30">
              <a:extLst>
                <a:ext uri="{FF2B5EF4-FFF2-40B4-BE49-F238E27FC236}">
                  <a16:creationId xmlns:a16="http://schemas.microsoft.com/office/drawing/2014/main" id="{1DC41867-37F4-91A7-081C-80EDDEC0839A}"/>
                </a:ext>
              </a:extLst>
            </p:cNvPr>
            <p:cNvGrpSpPr/>
            <p:nvPr/>
          </p:nvGrpSpPr>
          <p:grpSpPr>
            <a:xfrm>
              <a:off x="8523942" y="3586758"/>
              <a:ext cx="427460" cy="54000"/>
              <a:chOff x="14623756" y="6109357"/>
              <a:chExt cx="427460" cy="54000"/>
            </a:xfrm>
          </p:grpSpPr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C7AD73B2-268A-C49B-430E-3E0308508DFF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54" name="Connecteur droit 53">
                <a:extLst>
                  <a:ext uri="{FF2B5EF4-FFF2-40B4-BE49-F238E27FC236}">
                    <a16:creationId xmlns:a16="http://schemas.microsoft.com/office/drawing/2014/main" id="{D613D123-82E7-7AEC-6341-362C3FD4D6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23756" y="6136357"/>
                <a:ext cx="427460" cy="310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e 31">
              <a:extLst>
                <a:ext uri="{FF2B5EF4-FFF2-40B4-BE49-F238E27FC236}">
                  <a16:creationId xmlns:a16="http://schemas.microsoft.com/office/drawing/2014/main" id="{044EFDA2-3588-ED8B-F749-1C8B74C38467}"/>
                </a:ext>
              </a:extLst>
            </p:cNvPr>
            <p:cNvGrpSpPr/>
            <p:nvPr/>
          </p:nvGrpSpPr>
          <p:grpSpPr>
            <a:xfrm>
              <a:off x="8633210" y="3418133"/>
              <a:ext cx="327820" cy="54000"/>
              <a:chOff x="14668762" y="6109357"/>
              <a:chExt cx="327820" cy="5400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551F2F27-ACC4-7AEB-94BF-B33773DBFC60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52" name="Connecteur droit 51">
                <a:extLst>
                  <a:ext uri="{FF2B5EF4-FFF2-40B4-BE49-F238E27FC236}">
                    <a16:creationId xmlns:a16="http://schemas.microsoft.com/office/drawing/2014/main" id="{F3DB9A2A-F829-B6BA-FDD2-23BECCECF1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68762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" name="Groupe 32">
              <a:extLst>
                <a:ext uri="{FF2B5EF4-FFF2-40B4-BE49-F238E27FC236}">
                  <a16:creationId xmlns:a16="http://schemas.microsoft.com/office/drawing/2014/main" id="{9BEED6FF-E4F5-41C6-F136-FD9C51770052}"/>
                </a:ext>
              </a:extLst>
            </p:cNvPr>
            <p:cNvGrpSpPr/>
            <p:nvPr/>
          </p:nvGrpSpPr>
          <p:grpSpPr>
            <a:xfrm>
              <a:off x="8585356" y="2992178"/>
              <a:ext cx="375674" cy="54000"/>
              <a:chOff x="14640344" y="6109357"/>
              <a:chExt cx="375674" cy="54000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5527ED53-2C8D-0198-2FF4-75FD1F897EAF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50" name="Connecteur droit 49">
                <a:extLst>
                  <a:ext uri="{FF2B5EF4-FFF2-40B4-BE49-F238E27FC236}">
                    <a16:creationId xmlns:a16="http://schemas.microsoft.com/office/drawing/2014/main" id="{3C82110D-F57B-DCD1-B88B-9054E29DA8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40344" y="6136357"/>
                <a:ext cx="375674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" name="Groupe 33">
              <a:extLst>
                <a:ext uri="{FF2B5EF4-FFF2-40B4-BE49-F238E27FC236}">
                  <a16:creationId xmlns:a16="http://schemas.microsoft.com/office/drawing/2014/main" id="{20C82B7B-5E82-2DEF-9636-40D722C9B1EF}"/>
                </a:ext>
              </a:extLst>
            </p:cNvPr>
            <p:cNvGrpSpPr/>
            <p:nvPr/>
          </p:nvGrpSpPr>
          <p:grpSpPr>
            <a:xfrm>
              <a:off x="8591961" y="2831183"/>
              <a:ext cx="327820" cy="54000"/>
              <a:chOff x="14668762" y="6109357"/>
              <a:chExt cx="327820" cy="54000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22AE36D1-902A-CA50-180F-AE3831306573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48" name="Connecteur droit 47">
                <a:extLst>
                  <a:ext uri="{FF2B5EF4-FFF2-40B4-BE49-F238E27FC236}">
                    <a16:creationId xmlns:a16="http://schemas.microsoft.com/office/drawing/2014/main" id="{E6609B6B-1F87-00D6-9591-EC0F16ECFC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68762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" name="Groupe 34">
              <a:extLst>
                <a:ext uri="{FF2B5EF4-FFF2-40B4-BE49-F238E27FC236}">
                  <a16:creationId xmlns:a16="http://schemas.microsoft.com/office/drawing/2014/main" id="{17292D5A-EABD-AEE2-143D-0EEE0398E606}"/>
                </a:ext>
              </a:extLst>
            </p:cNvPr>
            <p:cNvGrpSpPr/>
            <p:nvPr/>
          </p:nvGrpSpPr>
          <p:grpSpPr>
            <a:xfrm>
              <a:off x="8669133" y="2414098"/>
              <a:ext cx="327820" cy="54000"/>
              <a:chOff x="14668762" y="6109357"/>
              <a:chExt cx="327820" cy="54000"/>
            </a:xfrm>
          </p:grpSpPr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027AD810-E202-A8FD-ED3D-4C662B0B0A8D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46" name="Connecteur droit 45">
                <a:extLst>
                  <a:ext uri="{FF2B5EF4-FFF2-40B4-BE49-F238E27FC236}">
                    <a16:creationId xmlns:a16="http://schemas.microsoft.com/office/drawing/2014/main" id="{4BC0AED7-7DEE-FD5E-A4F9-FF9C6276D5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68762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7195842C-1F3A-0A42-E9F2-EB32B2F316DF}"/>
                </a:ext>
              </a:extLst>
            </p:cNvPr>
            <p:cNvGrpSpPr/>
            <p:nvPr/>
          </p:nvGrpSpPr>
          <p:grpSpPr>
            <a:xfrm>
              <a:off x="8505223" y="2212422"/>
              <a:ext cx="327820" cy="54000"/>
              <a:chOff x="14668762" y="6109357"/>
              <a:chExt cx="327820" cy="54000"/>
            </a:xfrm>
          </p:grpSpPr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A6792162-6FB9-E46A-AFA2-30D56E9AC2B2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44" name="Connecteur droit 43">
                <a:extLst>
                  <a:ext uri="{FF2B5EF4-FFF2-40B4-BE49-F238E27FC236}">
                    <a16:creationId xmlns:a16="http://schemas.microsoft.com/office/drawing/2014/main" id="{55009E60-E417-BB83-9C94-323B33C491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68762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" name="Groupe 36">
              <a:extLst>
                <a:ext uri="{FF2B5EF4-FFF2-40B4-BE49-F238E27FC236}">
                  <a16:creationId xmlns:a16="http://schemas.microsoft.com/office/drawing/2014/main" id="{5B846BE8-46A0-2AD9-EF1D-753B638C656F}"/>
                </a:ext>
              </a:extLst>
            </p:cNvPr>
            <p:cNvGrpSpPr/>
            <p:nvPr/>
          </p:nvGrpSpPr>
          <p:grpSpPr>
            <a:xfrm>
              <a:off x="8652442" y="1824908"/>
              <a:ext cx="327820" cy="54000"/>
              <a:chOff x="14668762" y="6109357"/>
              <a:chExt cx="327820" cy="54000"/>
            </a:xfrm>
          </p:grpSpPr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453EB8A8-9D9A-5C89-E6ED-721E0EC860D7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42" name="Connecteur droit 41">
                <a:extLst>
                  <a:ext uri="{FF2B5EF4-FFF2-40B4-BE49-F238E27FC236}">
                    <a16:creationId xmlns:a16="http://schemas.microsoft.com/office/drawing/2014/main" id="{E83E49CE-39CD-CCEF-E5BA-386AAC8DAC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68762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368A63D1-1A45-0FC7-A5C1-7B6C019BA74B}"/>
                </a:ext>
              </a:extLst>
            </p:cNvPr>
            <p:cNvGrpSpPr/>
            <p:nvPr/>
          </p:nvGrpSpPr>
          <p:grpSpPr>
            <a:xfrm>
              <a:off x="8599189" y="1534910"/>
              <a:ext cx="327820" cy="54000"/>
              <a:chOff x="14668762" y="6109357"/>
              <a:chExt cx="327820" cy="54000"/>
            </a:xfrm>
          </p:grpSpPr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72624E22-021E-81A6-A64F-63A77FAE2693}"/>
                  </a:ext>
                </a:extLst>
              </p:cNvPr>
              <p:cNvSpPr/>
              <p:nvPr/>
            </p:nvSpPr>
            <p:spPr>
              <a:xfrm>
                <a:off x="14787148" y="6109357"/>
                <a:ext cx="54000" cy="54000"/>
              </a:xfrm>
              <a:prstGeom prst="rect">
                <a:avLst/>
              </a:prstGeom>
              <a:solidFill>
                <a:srgbClr val="D26923"/>
              </a:solidFill>
              <a:ln>
                <a:solidFill>
                  <a:srgbClr val="D2692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40" name="Connecteur droit 39">
                <a:extLst>
                  <a:ext uri="{FF2B5EF4-FFF2-40B4-BE49-F238E27FC236}">
                    <a16:creationId xmlns:a16="http://schemas.microsoft.com/office/drawing/2014/main" id="{E4536328-F652-2E10-7FE9-4480100023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668762" y="6136357"/>
                <a:ext cx="327820" cy="0"/>
              </a:xfrm>
              <a:prstGeom prst="line">
                <a:avLst/>
              </a:prstGeom>
              <a:ln w="12700">
                <a:solidFill>
                  <a:srgbClr val="D2692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6097620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CCRm Phase III R : FTD/TPI +/- Bev en L3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Tabernero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Résultats</a:t>
            </a:r>
          </a:p>
        </p:txBody>
      </p: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830CAC0A-DEAE-814C-2860-598EDD76ADD4}"/>
              </a:ext>
            </a:extLst>
          </p:cNvPr>
          <p:cNvGrpSpPr/>
          <p:nvPr/>
        </p:nvGrpSpPr>
        <p:grpSpPr>
          <a:xfrm>
            <a:off x="2407332" y="5325626"/>
            <a:ext cx="7377336" cy="717562"/>
            <a:chOff x="1453708" y="5422978"/>
            <a:chExt cx="7377336" cy="717562"/>
          </a:xfrm>
        </p:grpSpPr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AB815703-DDD0-0DC7-A1BE-0D0731541B82}"/>
                </a:ext>
              </a:extLst>
            </p:cNvPr>
            <p:cNvSpPr txBox="1"/>
            <p:nvPr/>
          </p:nvSpPr>
          <p:spPr>
            <a:xfrm>
              <a:off x="1453708" y="5422978"/>
              <a:ext cx="7377336" cy="717562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97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Bénéfice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dans tous les sous groupes et retarde le temps jusqu’à degradation sans franche surtoxicité</a:t>
              </a:r>
            </a:p>
          </p:txBody>
        </p:sp>
        <p:sp>
          <p:nvSpPr>
            <p:cNvPr id="32" name="Chevron 31">
              <a:extLst>
                <a:ext uri="{FF2B5EF4-FFF2-40B4-BE49-F238E27FC236}">
                  <a16:creationId xmlns:a16="http://schemas.microsoft.com/office/drawing/2014/main" id="{11246422-F929-D936-EE87-87A5B700250D}"/>
                </a:ext>
              </a:extLst>
            </p:cNvPr>
            <p:cNvSpPr/>
            <p:nvPr/>
          </p:nvSpPr>
          <p:spPr>
            <a:xfrm>
              <a:off x="1659507" y="5654998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67" name="Tableau 66">
            <a:extLst>
              <a:ext uri="{FF2B5EF4-FFF2-40B4-BE49-F238E27FC236}">
                <a16:creationId xmlns:a16="http://schemas.microsoft.com/office/drawing/2014/main" id="{5FA663B7-C419-9255-6F46-427B18E6A262}"/>
              </a:ext>
            </a:extLst>
          </p:cNvPr>
          <p:cNvGraphicFramePr>
            <a:graphicFrameLocks noGrp="1"/>
          </p:cNvGraphicFramePr>
          <p:nvPr/>
        </p:nvGraphicFramePr>
        <p:xfrm>
          <a:off x="2434879" y="1759675"/>
          <a:ext cx="3356495" cy="9950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404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</a:tblGrid>
              <a:tr h="35896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8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+ Bev </a:t>
                      </a:r>
                      <a:r>
                        <a:rPr kumimoji="0" lang="fr-FR" sz="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  <a:endParaRPr lang="fr-FR" sz="7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</a:t>
                      </a:r>
                      <a:r>
                        <a:rPr kumimoji="0" lang="fr-F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716">
                <a:tc rowSpan="2">
                  <a:txBody>
                    <a:bodyPr/>
                    <a:lstStyle/>
                    <a:p>
                      <a:r>
                        <a:rPr lang="fr-FR" sz="800" dirty="0"/>
                        <a:t>Délai médian d'aggravation jusqu'à  ECOG PS de ≥ 2, mois (rang)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9.3 (0.03-18.0)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6.3 (0.03-16.1)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375">
                <a:tc vMerge="1">
                  <a:txBody>
                    <a:bodyPr/>
                    <a:lstStyle/>
                    <a:p>
                      <a:endParaRPr lang="fr-FR" sz="600" dirty="0"/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HR, 0.54 (95% CI, 0.43-0.67)</a:t>
                      </a:r>
                      <a:br>
                        <a:rPr lang="fr-FR" sz="9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1" i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p&lt;0.001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900" b="1" i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" name="Groupe 78">
            <a:extLst>
              <a:ext uri="{FF2B5EF4-FFF2-40B4-BE49-F238E27FC236}">
                <a16:creationId xmlns:a16="http://schemas.microsoft.com/office/drawing/2014/main" id="{DA475D16-2E3C-379B-0C35-6AFDA3A99119}"/>
              </a:ext>
            </a:extLst>
          </p:cNvPr>
          <p:cNvGrpSpPr/>
          <p:nvPr/>
        </p:nvGrpSpPr>
        <p:grpSpPr>
          <a:xfrm>
            <a:off x="417243" y="1296127"/>
            <a:ext cx="5481139" cy="3788339"/>
            <a:chOff x="417243" y="1296127"/>
            <a:chExt cx="5481139" cy="3788339"/>
          </a:xfrm>
        </p:grpSpPr>
        <p:sp>
          <p:nvSpPr>
            <p:cNvPr id="33" name="Rectangle à coins arrondis 33">
              <a:extLst>
                <a:ext uri="{FF2B5EF4-FFF2-40B4-BE49-F238E27FC236}">
                  <a16:creationId xmlns:a16="http://schemas.microsoft.com/office/drawing/2014/main" id="{40326658-1270-E695-EDB2-91AA24862140}"/>
                </a:ext>
              </a:extLst>
            </p:cNvPr>
            <p:cNvSpPr/>
            <p:nvPr/>
          </p:nvSpPr>
          <p:spPr>
            <a:xfrm>
              <a:off x="417243" y="1446963"/>
              <a:ext cx="5481139" cy="3637503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EEC301A2-268E-DF2D-DE70-3986F9060E40}"/>
                </a:ext>
              </a:extLst>
            </p:cNvPr>
            <p:cNvSpPr txBox="1"/>
            <p:nvPr/>
          </p:nvSpPr>
          <p:spPr>
            <a:xfrm>
              <a:off x="567733" y="1296127"/>
              <a:ext cx="5009102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Temps jusqu’à dégradation de l’état général </a:t>
              </a:r>
              <a:r>
                <a:rPr kumimoji="0" lang="da-DK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(ECOG PS ≥2)</a:t>
              </a:r>
              <a:endPara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EF290677-7C28-F742-571F-FD8331170AA8}"/>
                </a:ext>
              </a:extLst>
            </p:cNvPr>
            <p:cNvSpPr txBox="1"/>
            <p:nvPr/>
          </p:nvSpPr>
          <p:spPr>
            <a:xfrm>
              <a:off x="567733" y="1592871"/>
              <a:ext cx="3461656" cy="276999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Probabilité de survie (%)</a:t>
              </a:r>
            </a:p>
          </p:txBody>
        </p:sp>
        <p:sp>
          <p:nvSpPr>
            <p:cNvPr id="36" name="Forme libre 35">
              <a:extLst>
                <a:ext uri="{FF2B5EF4-FFF2-40B4-BE49-F238E27FC236}">
                  <a16:creationId xmlns:a16="http://schemas.microsoft.com/office/drawing/2014/main" id="{FF003D1A-1E9A-489E-398B-4016E57B1816}"/>
                </a:ext>
              </a:extLst>
            </p:cNvPr>
            <p:cNvSpPr/>
            <p:nvPr/>
          </p:nvSpPr>
          <p:spPr>
            <a:xfrm>
              <a:off x="921965" y="1929284"/>
              <a:ext cx="4278686" cy="2764488"/>
            </a:xfrm>
            <a:custGeom>
              <a:avLst/>
              <a:gdLst>
                <a:gd name="connsiteX0" fmla="*/ 0 w 4442848"/>
                <a:gd name="connsiteY0" fmla="*/ 0 h 1947620"/>
                <a:gd name="connsiteX1" fmla="*/ 0 w 4442848"/>
                <a:gd name="connsiteY1" fmla="*/ 1947620 h 1947620"/>
                <a:gd name="connsiteX2" fmla="*/ 4442848 w 4442848"/>
                <a:gd name="connsiteY2" fmla="*/ 1947620 h 194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2848" h="1947620">
                  <a:moveTo>
                    <a:pt x="0" y="0"/>
                  </a:moveTo>
                  <a:lnTo>
                    <a:pt x="0" y="1947620"/>
                  </a:lnTo>
                  <a:lnTo>
                    <a:pt x="4442848" y="194762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B38D6072-FE95-FFA9-8CA1-AB00E6A10E59}"/>
                </a:ext>
              </a:extLst>
            </p:cNvPr>
            <p:cNvSpPr txBox="1"/>
            <p:nvPr/>
          </p:nvSpPr>
          <p:spPr>
            <a:xfrm>
              <a:off x="633417" y="2054044"/>
              <a:ext cx="226024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6CCBE276-7017-79B7-F6A1-7C079BE23DB8}"/>
                </a:ext>
              </a:extLst>
            </p:cNvPr>
            <p:cNvSpPr txBox="1"/>
            <p:nvPr/>
          </p:nvSpPr>
          <p:spPr>
            <a:xfrm>
              <a:off x="708758" y="2561497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7DF3AEB2-D0F1-3D57-41E5-C9CFCBAD95EA}"/>
                </a:ext>
              </a:extLst>
            </p:cNvPr>
            <p:cNvSpPr txBox="1"/>
            <p:nvPr/>
          </p:nvSpPr>
          <p:spPr>
            <a:xfrm>
              <a:off x="708758" y="3068950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39A35BAF-D4EF-7BD3-381D-8D601730A3BC}"/>
                </a:ext>
              </a:extLst>
            </p:cNvPr>
            <p:cNvSpPr txBox="1"/>
            <p:nvPr/>
          </p:nvSpPr>
          <p:spPr>
            <a:xfrm>
              <a:off x="708759" y="3576403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04BF290F-BC14-1F51-0150-C2E9C0EEACC6}"/>
                </a:ext>
              </a:extLst>
            </p:cNvPr>
            <p:cNvSpPr txBox="1"/>
            <p:nvPr/>
          </p:nvSpPr>
          <p:spPr>
            <a:xfrm>
              <a:off x="708759" y="4083856"/>
              <a:ext cx="15068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9B27D1F8-AE5B-C2DA-B5C3-BAC7679B42CB}"/>
                </a:ext>
              </a:extLst>
            </p:cNvPr>
            <p:cNvSpPr txBox="1"/>
            <p:nvPr/>
          </p:nvSpPr>
          <p:spPr>
            <a:xfrm>
              <a:off x="784100" y="4591309"/>
              <a:ext cx="7534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grpSp>
          <p:nvGrpSpPr>
            <p:cNvPr id="43" name="Groupe 42">
              <a:extLst>
                <a:ext uri="{FF2B5EF4-FFF2-40B4-BE49-F238E27FC236}">
                  <a16:creationId xmlns:a16="http://schemas.microsoft.com/office/drawing/2014/main" id="{6FF66EA3-A835-BEA9-976B-439163305DD9}"/>
                </a:ext>
              </a:extLst>
            </p:cNvPr>
            <p:cNvGrpSpPr/>
            <p:nvPr/>
          </p:nvGrpSpPr>
          <p:grpSpPr>
            <a:xfrm>
              <a:off x="772155" y="4705364"/>
              <a:ext cx="4332016" cy="161583"/>
              <a:chOff x="772155" y="4705364"/>
              <a:chExt cx="4332016" cy="161583"/>
            </a:xfrm>
          </p:grpSpPr>
          <p:sp>
            <p:nvSpPr>
              <p:cNvPr id="44" name="ZoneTexte 43">
                <a:extLst>
                  <a:ext uri="{FF2B5EF4-FFF2-40B4-BE49-F238E27FC236}">
                    <a16:creationId xmlns:a16="http://schemas.microsoft.com/office/drawing/2014/main" id="{BAF8341E-DEC7-6D75-4C38-BCDFDA0FE6F1}"/>
                  </a:ext>
                </a:extLst>
              </p:cNvPr>
              <p:cNvSpPr txBox="1"/>
              <p:nvPr/>
            </p:nvSpPr>
            <p:spPr>
              <a:xfrm>
                <a:off x="77215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45" name="ZoneTexte 44">
                <a:extLst>
                  <a:ext uri="{FF2B5EF4-FFF2-40B4-BE49-F238E27FC236}">
                    <a16:creationId xmlns:a16="http://schemas.microsoft.com/office/drawing/2014/main" id="{F840D0B9-65B0-C634-EF2A-8DCEC88843C2}"/>
                  </a:ext>
                </a:extLst>
              </p:cNvPr>
              <p:cNvSpPr txBox="1"/>
              <p:nvPr/>
            </p:nvSpPr>
            <p:spPr>
              <a:xfrm>
                <a:off x="98467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46" name="ZoneTexte 45">
                <a:extLst>
                  <a:ext uri="{FF2B5EF4-FFF2-40B4-BE49-F238E27FC236}">
                    <a16:creationId xmlns:a16="http://schemas.microsoft.com/office/drawing/2014/main" id="{5E2584E5-0F15-EC11-8871-917A510F689C}"/>
                  </a:ext>
                </a:extLst>
              </p:cNvPr>
              <p:cNvSpPr txBox="1"/>
              <p:nvPr/>
            </p:nvSpPr>
            <p:spPr>
              <a:xfrm>
                <a:off x="119719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47" name="ZoneTexte 46">
                <a:extLst>
                  <a:ext uri="{FF2B5EF4-FFF2-40B4-BE49-F238E27FC236}">
                    <a16:creationId xmlns:a16="http://schemas.microsoft.com/office/drawing/2014/main" id="{955D634D-2FC7-E8AE-94B0-5BEB38ADC3DD}"/>
                  </a:ext>
                </a:extLst>
              </p:cNvPr>
              <p:cNvSpPr txBox="1"/>
              <p:nvPr/>
            </p:nvSpPr>
            <p:spPr>
              <a:xfrm>
                <a:off x="140972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48" name="ZoneTexte 47">
                <a:extLst>
                  <a:ext uri="{FF2B5EF4-FFF2-40B4-BE49-F238E27FC236}">
                    <a16:creationId xmlns:a16="http://schemas.microsoft.com/office/drawing/2014/main" id="{6CAE0DDE-121E-4B05-C852-E8F09BA7A6A0}"/>
                  </a:ext>
                </a:extLst>
              </p:cNvPr>
              <p:cNvSpPr txBox="1"/>
              <p:nvPr/>
            </p:nvSpPr>
            <p:spPr>
              <a:xfrm>
                <a:off x="162224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49" name="ZoneTexte 48">
                <a:extLst>
                  <a:ext uri="{FF2B5EF4-FFF2-40B4-BE49-F238E27FC236}">
                    <a16:creationId xmlns:a16="http://schemas.microsoft.com/office/drawing/2014/main" id="{633F9A70-8E84-B4B7-72A7-3E4CDEA6FEA0}"/>
                  </a:ext>
                </a:extLst>
              </p:cNvPr>
              <p:cNvSpPr txBox="1"/>
              <p:nvPr/>
            </p:nvSpPr>
            <p:spPr>
              <a:xfrm>
                <a:off x="183476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50" name="ZoneTexte 49">
                <a:extLst>
                  <a:ext uri="{FF2B5EF4-FFF2-40B4-BE49-F238E27FC236}">
                    <a16:creationId xmlns:a16="http://schemas.microsoft.com/office/drawing/2014/main" id="{170BC31A-ED32-4F12-5773-F360D53C6943}"/>
                  </a:ext>
                </a:extLst>
              </p:cNvPr>
              <p:cNvSpPr txBox="1"/>
              <p:nvPr/>
            </p:nvSpPr>
            <p:spPr>
              <a:xfrm>
                <a:off x="204728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</a:t>
                </a:r>
              </a:p>
            </p:txBody>
          </p:sp>
          <p:sp>
            <p:nvSpPr>
              <p:cNvPr id="51" name="ZoneTexte 50">
                <a:extLst>
                  <a:ext uri="{FF2B5EF4-FFF2-40B4-BE49-F238E27FC236}">
                    <a16:creationId xmlns:a16="http://schemas.microsoft.com/office/drawing/2014/main" id="{5504AE87-1D7E-A9FA-A132-A6FE0D0A6CCF}"/>
                  </a:ext>
                </a:extLst>
              </p:cNvPr>
              <p:cNvSpPr txBox="1"/>
              <p:nvPr/>
            </p:nvSpPr>
            <p:spPr>
              <a:xfrm>
                <a:off x="225980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</a:t>
                </a:r>
              </a:p>
            </p:txBody>
          </p:sp>
          <p:sp>
            <p:nvSpPr>
              <p:cNvPr id="52" name="ZoneTexte 51">
                <a:extLst>
                  <a:ext uri="{FF2B5EF4-FFF2-40B4-BE49-F238E27FC236}">
                    <a16:creationId xmlns:a16="http://schemas.microsoft.com/office/drawing/2014/main" id="{9932539B-D476-8BC5-81D6-271262DD6DEF}"/>
                  </a:ext>
                </a:extLst>
              </p:cNvPr>
              <p:cNvSpPr txBox="1"/>
              <p:nvPr/>
            </p:nvSpPr>
            <p:spPr>
              <a:xfrm>
                <a:off x="247233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</a:t>
                </a:r>
              </a:p>
            </p:txBody>
          </p:sp>
          <p:sp>
            <p:nvSpPr>
              <p:cNvPr id="53" name="ZoneTexte 52">
                <a:extLst>
                  <a:ext uri="{FF2B5EF4-FFF2-40B4-BE49-F238E27FC236}">
                    <a16:creationId xmlns:a16="http://schemas.microsoft.com/office/drawing/2014/main" id="{CF6C9C0C-45ED-55A9-B8BA-AA3DD2993C0D}"/>
                  </a:ext>
                </a:extLst>
              </p:cNvPr>
              <p:cNvSpPr txBox="1"/>
              <p:nvPr/>
            </p:nvSpPr>
            <p:spPr>
              <a:xfrm>
                <a:off x="268485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</a:t>
                </a:r>
              </a:p>
            </p:txBody>
          </p:sp>
          <p:sp>
            <p:nvSpPr>
              <p:cNvPr id="54" name="ZoneTexte 53">
                <a:extLst>
                  <a:ext uri="{FF2B5EF4-FFF2-40B4-BE49-F238E27FC236}">
                    <a16:creationId xmlns:a16="http://schemas.microsoft.com/office/drawing/2014/main" id="{0694F054-E3C0-6740-AE0F-BF46DCAFEA38}"/>
                  </a:ext>
                </a:extLst>
              </p:cNvPr>
              <p:cNvSpPr txBox="1"/>
              <p:nvPr/>
            </p:nvSpPr>
            <p:spPr>
              <a:xfrm>
                <a:off x="289737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</a:t>
                </a:r>
              </a:p>
            </p:txBody>
          </p:sp>
          <p:sp>
            <p:nvSpPr>
              <p:cNvPr id="55" name="ZoneTexte 54">
                <a:extLst>
                  <a:ext uri="{FF2B5EF4-FFF2-40B4-BE49-F238E27FC236}">
                    <a16:creationId xmlns:a16="http://schemas.microsoft.com/office/drawing/2014/main" id="{55E562A6-3E9A-73A3-C40E-A51069066CEC}"/>
                  </a:ext>
                </a:extLst>
              </p:cNvPr>
              <p:cNvSpPr txBox="1"/>
              <p:nvPr/>
            </p:nvSpPr>
            <p:spPr>
              <a:xfrm>
                <a:off x="310989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11</a:t>
                </a:r>
              </a:p>
            </p:txBody>
          </p:sp>
          <p:sp>
            <p:nvSpPr>
              <p:cNvPr id="57" name="ZoneTexte 56">
                <a:extLst>
                  <a:ext uri="{FF2B5EF4-FFF2-40B4-BE49-F238E27FC236}">
                    <a16:creationId xmlns:a16="http://schemas.microsoft.com/office/drawing/2014/main" id="{9C9268A0-6D44-82A2-8624-57CB6137E6D6}"/>
                  </a:ext>
                </a:extLst>
              </p:cNvPr>
              <p:cNvSpPr txBox="1"/>
              <p:nvPr/>
            </p:nvSpPr>
            <p:spPr>
              <a:xfrm>
                <a:off x="332241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</a:t>
                </a:r>
              </a:p>
            </p:txBody>
          </p:sp>
          <p:sp>
            <p:nvSpPr>
              <p:cNvPr id="58" name="ZoneTexte 57">
                <a:extLst>
                  <a:ext uri="{FF2B5EF4-FFF2-40B4-BE49-F238E27FC236}">
                    <a16:creationId xmlns:a16="http://schemas.microsoft.com/office/drawing/2014/main" id="{5CA65BB4-0C9A-0EFD-46BD-06A8BA63BC39}"/>
                  </a:ext>
                </a:extLst>
              </p:cNvPr>
              <p:cNvSpPr txBox="1"/>
              <p:nvPr/>
            </p:nvSpPr>
            <p:spPr>
              <a:xfrm>
                <a:off x="353494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13</a:t>
                </a:r>
              </a:p>
            </p:txBody>
          </p:sp>
          <p:sp>
            <p:nvSpPr>
              <p:cNvPr id="59" name="ZoneTexte 58">
                <a:extLst>
                  <a:ext uri="{FF2B5EF4-FFF2-40B4-BE49-F238E27FC236}">
                    <a16:creationId xmlns:a16="http://schemas.microsoft.com/office/drawing/2014/main" id="{119A1F82-AC7C-10A5-130D-B6D92666CC46}"/>
                  </a:ext>
                </a:extLst>
              </p:cNvPr>
              <p:cNvSpPr txBox="1"/>
              <p:nvPr/>
            </p:nvSpPr>
            <p:spPr>
              <a:xfrm>
                <a:off x="374746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14</a:t>
                </a:r>
              </a:p>
            </p:txBody>
          </p:sp>
          <p:sp>
            <p:nvSpPr>
              <p:cNvPr id="60" name="ZoneTexte 59">
                <a:extLst>
                  <a:ext uri="{FF2B5EF4-FFF2-40B4-BE49-F238E27FC236}">
                    <a16:creationId xmlns:a16="http://schemas.microsoft.com/office/drawing/2014/main" id="{D3F36B27-17AC-2529-5D96-41B0F2E9BE2F}"/>
                  </a:ext>
                </a:extLst>
              </p:cNvPr>
              <p:cNvSpPr txBox="1"/>
              <p:nvPr/>
            </p:nvSpPr>
            <p:spPr>
              <a:xfrm>
                <a:off x="395998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61" name="ZoneTexte 60">
                <a:extLst>
                  <a:ext uri="{FF2B5EF4-FFF2-40B4-BE49-F238E27FC236}">
                    <a16:creationId xmlns:a16="http://schemas.microsoft.com/office/drawing/2014/main" id="{CAC361C9-C402-D53D-6931-8F67AAC6A261}"/>
                  </a:ext>
                </a:extLst>
              </p:cNvPr>
              <p:cNvSpPr txBox="1"/>
              <p:nvPr/>
            </p:nvSpPr>
            <p:spPr>
              <a:xfrm>
                <a:off x="417250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16</a:t>
                </a:r>
              </a:p>
            </p:txBody>
          </p:sp>
          <p:sp>
            <p:nvSpPr>
              <p:cNvPr id="62" name="ZoneTexte 61">
                <a:extLst>
                  <a:ext uri="{FF2B5EF4-FFF2-40B4-BE49-F238E27FC236}">
                    <a16:creationId xmlns:a16="http://schemas.microsoft.com/office/drawing/2014/main" id="{69A345FC-9585-A46E-ADC7-530E5F09D7D3}"/>
                  </a:ext>
                </a:extLst>
              </p:cNvPr>
              <p:cNvSpPr txBox="1"/>
              <p:nvPr/>
            </p:nvSpPr>
            <p:spPr>
              <a:xfrm>
                <a:off x="438502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17</a:t>
                </a:r>
              </a:p>
            </p:txBody>
          </p:sp>
          <p:sp>
            <p:nvSpPr>
              <p:cNvPr id="63" name="ZoneTexte 62">
                <a:extLst>
                  <a:ext uri="{FF2B5EF4-FFF2-40B4-BE49-F238E27FC236}">
                    <a16:creationId xmlns:a16="http://schemas.microsoft.com/office/drawing/2014/main" id="{A899FA48-278E-10CC-B0EE-7558BBF54633}"/>
                  </a:ext>
                </a:extLst>
              </p:cNvPr>
              <p:cNvSpPr txBox="1"/>
              <p:nvPr/>
            </p:nvSpPr>
            <p:spPr>
              <a:xfrm>
                <a:off x="459755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</p:txBody>
          </p:sp>
          <p:sp>
            <p:nvSpPr>
              <p:cNvPr id="64" name="ZoneTexte 63">
                <a:extLst>
                  <a:ext uri="{FF2B5EF4-FFF2-40B4-BE49-F238E27FC236}">
                    <a16:creationId xmlns:a16="http://schemas.microsoft.com/office/drawing/2014/main" id="{D38846D6-461C-34FB-C04A-7A3E5D463B61}"/>
                  </a:ext>
                </a:extLst>
              </p:cNvPr>
              <p:cNvSpPr txBox="1"/>
              <p:nvPr/>
            </p:nvSpPr>
            <p:spPr>
              <a:xfrm>
                <a:off x="481007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19</a:t>
                </a:r>
              </a:p>
            </p:txBody>
          </p:sp>
        </p:grp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F506174C-111C-5287-7425-95F873C1ED12}"/>
                </a:ext>
              </a:extLst>
            </p:cNvPr>
            <p:cNvSpPr txBox="1"/>
            <p:nvPr/>
          </p:nvSpPr>
          <p:spPr>
            <a:xfrm>
              <a:off x="5270988" y="4608388"/>
              <a:ext cx="465993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</a:t>
              </a: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95638230-EF7C-7A12-87F4-99538D4BB4B2}"/>
                </a:ext>
              </a:extLst>
            </p:cNvPr>
            <p:cNvSpPr txBox="1"/>
            <p:nvPr/>
          </p:nvSpPr>
          <p:spPr>
            <a:xfrm>
              <a:off x="2369429" y="4469645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FTD/TPI</a:t>
              </a:r>
            </a:p>
          </p:txBody>
        </p:sp>
        <p:sp>
          <p:nvSpPr>
            <p:cNvPr id="68" name="ZoneTexte 67">
              <a:extLst>
                <a:ext uri="{FF2B5EF4-FFF2-40B4-BE49-F238E27FC236}">
                  <a16:creationId xmlns:a16="http://schemas.microsoft.com/office/drawing/2014/main" id="{B50EF478-3A2C-E1FE-4253-36907E04ABDE}"/>
                </a:ext>
              </a:extLst>
            </p:cNvPr>
            <p:cNvSpPr txBox="1"/>
            <p:nvPr/>
          </p:nvSpPr>
          <p:spPr>
            <a:xfrm>
              <a:off x="4370736" y="4240151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FTD/TPI + Bev</a:t>
              </a:r>
            </a:p>
          </p:txBody>
        </p:sp>
        <p:sp>
          <p:nvSpPr>
            <p:cNvPr id="74" name="Forme libre 73">
              <a:extLst>
                <a:ext uri="{FF2B5EF4-FFF2-40B4-BE49-F238E27FC236}">
                  <a16:creationId xmlns:a16="http://schemas.microsoft.com/office/drawing/2014/main" id="{89DFF606-6BA1-BF98-77AE-0A7EEA398DFB}"/>
                </a:ext>
              </a:extLst>
            </p:cNvPr>
            <p:cNvSpPr/>
            <p:nvPr/>
          </p:nvSpPr>
          <p:spPr>
            <a:xfrm>
              <a:off x="974912" y="2124635"/>
              <a:ext cx="3334870" cy="2554941"/>
            </a:xfrm>
            <a:custGeom>
              <a:avLst/>
              <a:gdLst>
                <a:gd name="connsiteX0" fmla="*/ 0 w 3334870"/>
                <a:gd name="connsiteY0" fmla="*/ 0 h 2554941"/>
                <a:gd name="connsiteX1" fmla="*/ 0 w 3334870"/>
                <a:gd name="connsiteY1" fmla="*/ 0 h 2554941"/>
                <a:gd name="connsiteX2" fmla="*/ 47064 w 3334870"/>
                <a:gd name="connsiteY2" fmla="*/ 33618 h 2554941"/>
                <a:gd name="connsiteX3" fmla="*/ 60512 w 3334870"/>
                <a:gd name="connsiteY3" fmla="*/ 47065 h 2554941"/>
                <a:gd name="connsiteX4" fmla="*/ 100853 w 3334870"/>
                <a:gd name="connsiteY4" fmla="*/ 60512 h 2554941"/>
                <a:gd name="connsiteX5" fmla="*/ 141194 w 3334870"/>
                <a:gd name="connsiteY5" fmla="*/ 87406 h 2554941"/>
                <a:gd name="connsiteX6" fmla="*/ 161364 w 3334870"/>
                <a:gd name="connsiteY6" fmla="*/ 100853 h 2554941"/>
                <a:gd name="connsiteX7" fmla="*/ 194982 w 3334870"/>
                <a:gd name="connsiteY7" fmla="*/ 127747 h 2554941"/>
                <a:gd name="connsiteX8" fmla="*/ 215153 w 3334870"/>
                <a:gd name="connsiteY8" fmla="*/ 134471 h 2554941"/>
                <a:gd name="connsiteX9" fmla="*/ 255494 w 3334870"/>
                <a:gd name="connsiteY9" fmla="*/ 161365 h 2554941"/>
                <a:gd name="connsiteX10" fmla="*/ 275664 w 3334870"/>
                <a:gd name="connsiteY10" fmla="*/ 174812 h 2554941"/>
                <a:gd name="connsiteX11" fmla="*/ 289112 w 3334870"/>
                <a:gd name="connsiteY11" fmla="*/ 188259 h 2554941"/>
                <a:gd name="connsiteX12" fmla="*/ 329453 w 3334870"/>
                <a:gd name="connsiteY12" fmla="*/ 215153 h 2554941"/>
                <a:gd name="connsiteX13" fmla="*/ 349623 w 3334870"/>
                <a:gd name="connsiteY13" fmla="*/ 255494 h 2554941"/>
                <a:gd name="connsiteX14" fmla="*/ 369794 w 3334870"/>
                <a:gd name="connsiteY14" fmla="*/ 268941 h 2554941"/>
                <a:gd name="connsiteX15" fmla="*/ 383241 w 3334870"/>
                <a:gd name="connsiteY15" fmla="*/ 309283 h 2554941"/>
                <a:gd name="connsiteX16" fmla="*/ 437029 w 3334870"/>
                <a:gd name="connsiteY16" fmla="*/ 389965 h 2554941"/>
                <a:gd name="connsiteX17" fmla="*/ 463923 w 3334870"/>
                <a:gd name="connsiteY17" fmla="*/ 430306 h 2554941"/>
                <a:gd name="connsiteX18" fmla="*/ 504264 w 3334870"/>
                <a:gd name="connsiteY18" fmla="*/ 457200 h 2554941"/>
                <a:gd name="connsiteX19" fmla="*/ 537882 w 3334870"/>
                <a:gd name="connsiteY19" fmla="*/ 484094 h 2554941"/>
                <a:gd name="connsiteX20" fmla="*/ 571500 w 3334870"/>
                <a:gd name="connsiteY20" fmla="*/ 544606 h 2554941"/>
                <a:gd name="connsiteX21" fmla="*/ 584947 w 3334870"/>
                <a:gd name="connsiteY21" fmla="*/ 564777 h 2554941"/>
                <a:gd name="connsiteX22" fmla="*/ 605117 w 3334870"/>
                <a:gd name="connsiteY22" fmla="*/ 578224 h 2554941"/>
                <a:gd name="connsiteX23" fmla="*/ 625288 w 3334870"/>
                <a:gd name="connsiteY23" fmla="*/ 618565 h 2554941"/>
                <a:gd name="connsiteX24" fmla="*/ 638735 w 3334870"/>
                <a:gd name="connsiteY24" fmla="*/ 658906 h 2554941"/>
                <a:gd name="connsiteX25" fmla="*/ 652182 w 3334870"/>
                <a:gd name="connsiteY25" fmla="*/ 679077 h 2554941"/>
                <a:gd name="connsiteX26" fmla="*/ 658906 w 3334870"/>
                <a:gd name="connsiteY26" fmla="*/ 699247 h 2554941"/>
                <a:gd name="connsiteX27" fmla="*/ 679076 w 3334870"/>
                <a:gd name="connsiteY27" fmla="*/ 719418 h 2554941"/>
                <a:gd name="connsiteX28" fmla="*/ 705970 w 3334870"/>
                <a:gd name="connsiteY28" fmla="*/ 759759 h 2554941"/>
                <a:gd name="connsiteX29" fmla="*/ 719417 w 3334870"/>
                <a:gd name="connsiteY29" fmla="*/ 779930 h 2554941"/>
                <a:gd name="connsiteX30" fmla="*/ 726141 w 3334870"/>
                <a:gd name="connsiteY30" fmla="*/ 800100 h 2554941"/>
                <a:gd name="connsiteX31" fmla="*/ 746312 w 3334870"/>
                <a:gd name="connsiteY31" fmla="*/ 813547 h 2554941"/>
                <a:gd name="connsiteX32" fmla="*/ 779929 w 3334870"/>
                <a:gd name="connsiteY32" fmla="*/ 847165 h 2554941"/>
                <a:gd name="connsiteX33" fmla="*/ 793376 w 3334870"/>
                <a:gd name="connsiteY33" fmla="*/ 867336 h 2554941"/>
                <a:gd name="connsiteX34" fmla="*/ 833717 w 3334870"/>
                <a:gd name="connsiteY34" fmla="*/ 894230 h 2554941"/>
                <a:gd name="connsiteX35" fmla="*/ 874059 w 3334870"/>
                <a:gd name="connsiteY35" fmla="*/ 914400 h 2554941"/>
                <a:gd name="connsiteX36" fmla="*/ 914400 w 3334870"/>
                <a:gd name="connsiteY36" fmla="*/ 934571 h 2554941"/>
                <a:gd name="connsiteX37" fmla="*/ 934570 w 3334870"/>
                <a:gd name="connsiteY37" fmla="*/ 948018 h 2554941"/>
                <a:gd name="connsiteX38" fmla="*/ 948017 w 3334870"/>
                <a:gd name="connsiteY38" fmla="*/ 968189 h 2554941"/>
                <a:gd name="connsiteX39" fmla="*/ 988359 w 3334870"/>
                <a:gd name="connsiteY39" fmla="*/ 988359 h 2554941"/>
                <a:gd name="connsiteX40" fmla="*/ 1035423 w 3334870"/>
                <a:gd name="connsiteY40" fmla="*/ 1048871 h 2554941"/>
                <a:gd name="connsiteX41" fmla="*/ 1048870 w 3334870"/>
                <a:gd name="connsiteY41" fmla="*/ 1069041 h 2554941"/>
                <a:gd name="connsiteX42" fmla="*/ 1102659 w 3334870"/>
                <a:gd name="connsiteY42" fmla="*/ 1109383 h 2554941"/>
                <a:gd name="connsiteX43" fmla="*/ 1143000 w 3334870"/>
                <a:gd name="connsiteY43" fmla="*/ 1129553 h 2554941"/>
                <a:gd name="connsiteX44" fmla="*/ 1183341 w 3334870"/>
                <a:gd name="connsiteY44" fmla="*/ 1156447 h 2554941"/>
                <a:gd name="connsiteX45" fmla="*/ 1203512 w 3334870"/>
                <a:gd name="connsiteY45" fmla="*/ 1169894 h 2554941"/>
                <a:gd name="connsiteX46" fmla="*/ 1216959 w 3334870"/>
                <a:gd name="connsiteY46" fmla="*/ 1190065 h 2554941"/>
                <a:gd name="connsiteX47" fmla="*/ 1237129 w 3334870"/>
                <a:gd name="connsiteY47" fmla="*/ 1196789 h 2554941"/>
                <a:gd name="connsiteX48" fmla="*/ 1257300 w 3334870"/>
                <a:gd name="connsiteY48" fmla="*/ 1210236 h 2554941"/>
                <a:gd name="connsiteX49" fmla="*/ 1284194 w 3334870"/>
                <a:gd name="connsiteY49" fmla="*/ 1270747 h 2554941"/>
                <a:gd name="connsiteX50" fmla="*/ 1297641 w 3334870"/>
                <a:gd name="connsiteY50" fmla="*/ 1311089 h 2554941"/>
                <a:gd name="connsiteX51" fmla="*/ 1317812 w 3334870"/>
                <a:gd name="connsiteY51" fmla="*/ 1331259 h 2554941"/>
                <a:gd name="connsiteX52" fmla="*/ 1358153 w 3334870"/>
                <a:gd name="connsiteY52" fmla="*/ 1358153 h 2554941"/>
                <a:gd name="connsiteX53" fmla="*/ 1378323 w 3334870"/>
                <a:gd name="connsiteY53" fmla="*/ 1371600 h 2554941"/>
                <a:gd name="connsiteX54" fmla="*/ 1418664 w 3334870"/>
                <a:gd name="connsiteY54" fmla="*/ 1398494 h 2554941"/>
                <a:gd name="connsiteX55" fmla="*/ 1452282 w 3334870"/>
                <a:gd name="connsiteY55" fmla="*/ 1425389 h 2554941"/>
                <a:gd name="connsiteX56" fmla="*/ 1472453 w 3334870"/>
                <a:gd name="connsiteY56" fmla="*/ 1432112 h 2554941"/>
                <a:gd name="connsiteX57" fmla="*/ 1485900 w 3334870"/>
                <a:gd name="connsiteY57" fmla="*/ 1452283 h 2554941"/>
                <a:gd name="connsiteX58" fmla="*/ 1526241 w 3334870"/>
                <a:gd name="connsiteY58" fmla="*/ 1479177 h 2554941"/>
                <a:gd name="connsiteX59" fmla="*/ 1566582 w 3334870"/>
                <a:gd name="connsiteY59" fmla="*/ 1499347 h 2554941"/>
                <a:gd name="connsiteX60" fmla="*/ 1627094 w 3334870"/>
                <a:gd name="connsiteY60" fmla="*/ 1553136 h 2554941"/>
                <a:gd name="connsiteX61" fmla="*/ 1640541 w 3334870"/>
                <a:gd name="connsiteY61" fmla="*/ 1573306 h 2554941"/>
                <a:gd name="connsiteX62" fmla="*/ 1660712 w 3334870"/>
                <a:gd name="connsiteY62" fmla="*/ 1580030 h 2554941"/>
                <a:gd name="connsiteX63" fmla="*/ 1680882 w 3334870"/>
                <a:gd name="connsiteY63" fmla="*/ 1593477 h 2554941"/>
                <a:gd name="connsiteX64" fmla="*/ 1721223 w 3334870"/>
                <a:gd name="connsiteY64" fmla="*/ 1653989 h 2554941"/>
                <a:gd name="connsiteX65" fmla="*/ 1734670 w 3334870"/>
                <a:gd name="connsiteY65" fmla="*/ 1674159 h 2554941"/>
                <a:gd name="connsiteX66" fmla="*/ 1754841 w 3334870"/>
                <a:gd name="connsiteY66" fmla="*/ 1680883 h 2554941"/>
                <a:gd name="connsiteX67" fmla="*/ 1795182 w 3334870"/>
                <a:gd name="connsiteY67" fmla="*/ 1707777 h 2554941"/>
                <a:gd name="connsiteX68" fmla="*/ 1815353 w 3334870"/>
                <a:gd name="connsiteY68" fmla="*/ 1721224 h 2554941"/>
                <a:gd name="connsiteX69" fmla="*/ 1855694 w 3334870"/>
                <a:gd name="connsiteY69" fmla="*/ 1748118 h 2554941"/>
                <a:gd name="connsiteX70" fmla="*/ 1875864 w 3334870"/>
                <a:gd name="connsiteY70" fmla="*/ 1754841 h 2554941"/>
                <a:gd name="connsiteX71" fmla="*/ 1929653 w 3334870"/>
                <a:gd name="connsiteY71" fmla="*/ 1795183 h 2554941"/>
                <a:gd name="connsiteX72" fmla="*/ 1969994 w 3334870"/>
                <a:gd name="connsiteY72" fmla="*/ 1822077 h 2554941"/>
                <a:gd name="connsiteX73" fmla="*/ 1990164 w 3334870"/>
                <a:gd name="connsiteY73" fmla="*/ 1835524 h 2554941"/>
                <a:gd name="connsiteX74" fmla="*/ 2003612 w 3334870"/>
                <a:gd name="connsiteY74" fmla="*/ 1848971 h 2554941"/>
                <a:gd name="connsiteX75" fmla="*/ 2023782 w 3334870"/>
                <a:gd name="connsiteY75" fmla="*/ 1855694 h 2554941"/>
                <a:gd name="connsiteX76" fmla="*/ 2043953 w 3334870"/>
                <a:gd name="connsiteY76" fmla="*/ 1875865 h 2554941"/>
                <a:gd name="connsiteX77" fmla="*/ 2077570 w 3334870"/>
                <a:gd name="connsiteY77" fmla="*/ 1916206 h 2554941"/>
                <a:gd name="connsiteX78" fmla="*/ 2097741 w 3334870"/>
                <a:gd name="connsiteY78" fmla="*/ 1929653 h 2554941"/>
                <a:gd name="connsiteX79" fmla="*/ 2158253 w 3334870"/>
                <a:gd name="connsiteY79" fmla="*/ 1976718 h 2554941"/>
                <a:gd name="connsiteX80" fmla="*/ 2178423 w 3334870"/>
                <a:gd name="connsiteY80" fmla="*/ 1990165 h 2554941"/>
                <a:gd name="connsiteX81" fmla="*/ 2218764 w 3334870"/>
                <a:gd name="connsiteY81" fmla="*/ 2003612 h 2554941"/>
                <a:gd name="connsiteX82" fmla="*/ 2259106 w 3334870"/>
                <a:gd name="connsiteY82" fmla="*/ 2017059 h 2554941"/>
                <a:gd name="connsiteX83" fmla="*/ 2279276 w 3334870"/>
                <a:gd name="connsiteY83" fmla="*/ 2023783 h 2554941"/>
                <a:gd name="connsiteX84" fmla="*/ 2319617 w 3334870"/>
                <a:gd name="connsiteY84" fmla="*/ 2050677 h 2554941"/>
                <a:gd name="connsiteX85" fmla="*/ 2353235 w 3334870"/>
                <a:gd name="connsiteY85" fmla="*/ 2077571 h 2554941"/>
                <a:gd name="connsiteX86" fmla="*/ 2393576 w 3334870"/>
                <a:gd name="connsiteY86" fmla="*/ 2104465 h 2554941"/>
                <a:gd name="connsiteX87" fmla="*/ 2447364 w 3334870"/>
                <a:gd name="connsiteY87" fmla="*/ 2151530 h 2554941"/>
                <a:gd name="connsiteX88" fmla="*/ 2480982 w 3334870"/>
                <a:gd name="connsiteY88" fmla="*/ 2171700 h 2554941"/>
                <a:gd name="connsiteX89" fmla="*/ 2521323 w 3334870"/>
                <a:gd name="connsiteY89" fmla="*/ 2198594 h 2554941"/>
                <a:gd name="connsiteX90" fmla="*/ 2541494 w 3334870"/>
                <a:gd name="connsiteY90" fmla="*/ 2212041 h 2554941"/>
                <a:gd name="connsiteX91" fmla="*/ 2575112 w 3334870"/>
                <a:gd name="connsiteY91" fmla="*/ 2232212 h 2554941"/>
                <a:gd name="connsiteX92" fmla="*/ 2615453 w 3334870"/>
                <a:gd name="connsiteY92" fmla="*/ 2259106 h 2554941"/>
                <a:gd name="connsiteX93" fmla="*/ 2675964 w 3334870"/>
                <a:gd name="connsiteY93" fmla="*/ 2306171 h 2554941"/>
                <a:gd name="connsiteX94" fmla="*/ 2696135 w 3334870"/>
                <a:gd name="connsiteY94" fmla="*/ 2312894 h 2554941"/>
                <a:gd name="connsiteX95" fmla="*/ 2716306 w 3334870"/>
                <a:gd name="connsiteY95" fmla="*/ 2326341 h 2554941"/>
                <a:gd name="connsiteX96" fmla="*/ 2729753 w 3334870"/>
                <a:gd name="connsiteY96" fmla="*/ 2339789 h 2554941"/>
                <a:gd name="connsiteX97" fmla="*/ 2749923 w 3334870"/>
                <a:gd name="connsiteY97" fmla="*/ 2346512 h 2554941"/>
                <a:gd name="connsiteX98" fmla="*/ 2770094 w 3334870"/>
                <a:gd name="connsiteY98" fmla="*/ 2359959 h 2554941"/>
                <a:gd name="connsiteX99" fmla="*/ 2803712 w 3334870"/>
                <a:gd name="connsiteY99" fmla="*/ 2393577 h 2554941"/>
                <a:gd name="connsiteX100" fmla="*/ 2864223 w 3334870"/>
                <a:gd name="connsiteY100" fmla="*/ 2413747 h 2554941"/>
                <a:gd name="connsiteX101" fmla="*/ 2884394 w 3334870"/>
                <a:gd name="connsiteY101" fmla="*/ 2420471 h 2554941"/>
                <a:gd name="connsiteX102" fmla="*/ 2918012 w 3334870"/>
                <a:gd name="connsiteY102" fmla="*/ 2447365 h 2554941"/>
                <a:gd name="connsiteX103" fmla="*/ 2924735 w 3334870"/>
                <a:gd name="connsiteY103" fmla="*/ 2467536 h 2554941"/>
                <a:gd name="connsiteX104" fmla="*/ 3072653 w 3334870"/>
                <a:gd name="connsiteY104" fmla="*/ 2467536 h 2554941"/>
                <a:gd name="connsiteX105" fmla="*/ 3119717 w 3334870"/>
                <a:gd name="connsiteY105" fmla="*/ 2501153 h 2554941"/>
                <a:gd name="connsiteX106" fmla="*/ 3186953 w 3334870"/>
                <a:gd name="connsiteY106" fmla="*/ 2514600 h 2554941"/>
                <a:gd name="connsiteX107" fmla="*/ 3213847 w 3334870"/>
                <a:gd name="connsiteY107" fmla="*/ 2521324 h 2554941"/>
                <a:gd name="connsiteX108" fmla="*/ 3260912 w 3334870"/>
                <a:gd name="connsiteY108" fmla="*/ 2528047 h 2554941"/>
                <a:gd name="connsiteX109" fmla="*/ 3301253 w 3334870"/>
                <a:gd name="connsiteY109" fmla="*/ 2541494 h 2554941"/>
                <a:gd name="connsiteX110" fmla="*/ 3321423 w 3334870"/>
                <a:gd name="connsiteY110" fmla="*/ 2548218 h 2554941"/>
                <a:gd name="connsiteX111" fmla="*/ 3334870 w 3334870"/>
                <a:gd name="connsiteY111" fmla="*/ 2554941 h 2554941"/>
                <a:gd name="connsiteX112" fmla="*/ 3334870 w 3334870"/>
                <a:gd name="connsiteY112" fmla="*/ 2554941 h 25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3334870" h="2554941">
                  <a:moveTo>
                    <a:pt x="0" y="0"/>
                  </a:moveTo>
                  <a:lnTo>
                    <a:pt x="0" y="0"/>
                  </a:lnTo>
                  <a:cubicBezTo>
                    <a:pt x="15688" y="11206"/>
                    <a:pt x="31846" y="21782"/>
                    <a:pt x="47064" y="33618"/>
                  </a:cubicBezTo>
                  <a:cubicBezTo>
                    <a:pt x="52068" y="37510"/>
                    <a:pt x="54842" y="44230"/>
                    <a:pt x="60512" y="47065"/>
                  </a:cubicBezTo>
                  <a:cubicBezTo>
                    <a:pt x="73190" y="53404"/>
                    <a:pt x="100853" y="60512"/>
                    <a:pt x="100853" y="60512"/>
                  </a:cubicBezTo>
                  <a:lnTo>
                    <a:pt x="141194" y="87406"/>
                  </a:lnTo>
                  <a:cubicBezTo>
                    <a:pt x="147917" y="91888"/>
                    <a:pt x="155650" y="95139"/>
                    <a:pt x="161364" y="100853"/>
                  </a:cubicBezTo>
                  <a:cubicBezTo>
                    <a:pt x="173871" y="113359"/>
                    <a:pt x="178021" y="119266"/>
                    <a:pt x="194982" y="127747"/>
                  </a:cubicBezTo>
                  <a:cubicBezTo>
                    <a:pt x="201321" y="130917"/>
                    <a:pt x="208958" y="131029"/>
                    <a:pt x="215153" y="134471"/>
                  </a:cubicBezTo>
                  <a:cubicBezTo>
                    <a:pt x="229280" y="142320"/>
                    <a:pt x="242047" y="152400"/>
                    <a:pt x="255494" y="161365"/>
                  </a:cubicBezTo>
                  <a:cubicBezTo>
                    <a:pt x="262217" y="165847"/>
                    <a:pt x="269950" y="169098"/>
                    <a:pt x="275664" y="174812"/>
                  </a:cubicBezTo>
                  <a:cubicBezTo>
                    <a:pt x="280147" y="179294"/>
                    <a:pt x="284041" y="184456"/>
                    <a:pt x="289112" y="188259"/>
                  </a:cubicBezTo>
                  <a:cubicBezTo>
                    <a:pt x="302041" y="197956"/>
                    <a:pt x="329453" y="215153"/>
                    <a:pt x="329453" y="215153"/>
                  </a:cubicBezTo>
                  <a:cubicBezTo>
                    <a:pt x="334921" y="231559"/>
                    <a:pt x="336588" y="242460"/>
                    <a:pt x="349623" y="255494"/>
                  </a:cubicBezTo>
                  <a:cubicBezTo>
                    <a:pt x="355337" y="261208"/>
                    <a:pt x="363070" y="264459"/>
                    <a:pt x="369794" y="268941"/>
                  </a:cubicBezTo>
                  <a:cubicBezTo>
                    <a:pt x="374276" y="282388"/>
                    <a:pt x="375378" y="297489"/>
                    <a:pt x="383241" y="309283"/>
                  </a:cubicBezTo>
                  <a:lnTo>
                    <a:pt x="437029" y="389965"/>
                  </a:lnTo>
                  <a:cubicBezTo>
                    <a:pt x="437030" y="389966"/>
                    <a:pt x="463921" y="430305"/>
                    <a:pt x="463923" y="430306"/>
                  </a:cubicBezTo>
                  <a:cubicBezTo>
                    <a:pt x="477370" y="439271"/>
                    <a:pt x="492836" y="445773"/>
                    <a:pt x="504264" y="457200"/>
                  </a:cubicBezTo>
                  <a:cubicBezTo>
                    <a:pt x="523426" y="476361"/>
                    <a:pt x="512437" y="467131"/>
                    <a:pt x="537882" y="484094"/>
                  </a:cubicBezTo>
                  <a:cubicBezTo>
                    <a:pt x="549717" y="519597"/>
                    <a:pt x="540674" y="498367"/>
                    <a:pt x="571500" y="544606"/>
                  </a:cubicBezTo>
                  <a:cubicBezTo>
                    <a:pt x="575982" y="551330"/>
                    <a:pt x="578223" y="560295"/>
                    <a:pt x="584947" y="564777"/>
                  </a:cubicBezTo>
                  <a:lnTo>
                    <a:pt x="605117" y="578224"/>
                  </a:lnTo>
                  <a:cubicBezTo>
                    <a:pt x="629644" y="651797"/>
                    <a:pt x="590525" y="540347"/>
                    <a:pt x="625288" y="618565"/>
                  </a:cubicBezTo>
                  <a:cubicBezTo>
                    <a:pt x="631045" y="631518"/>
                    <a:pt x="630873" y="647112"/>
                    <a:pt x="638735" y="658906"/>
                  </a:cubicBezTo>
                  <a:cubicBezTo>
                    <a:pt x="643217" y="665630"/>
                    <a:pt x="648568" y="671849"/>
                    <a:pt x="652182" y="679077"/>
                  </a:cubicBezTo>
                  <a:cubicBezTo>
                    <a:pt x="655352" y="685416"/>
                    <a:pt x="654975" y="693350"/>
                    <a:pt x="658906" y="699247"/>
                  </a:cubicBezTo>
                  <a:cubicBezTo>
                    <a:pt x="664180" y="707159"/>
                    <a:pt x="673238" y="711912"/>
                    <a:pt x="679076" y="719418"/>
                  </a:cubicBezTo>
                  <a:cubicBezTo>
                    <a:pt x="688998" y="732175"/>
                    <a:pt x="697005" y="746312"/>
                    <a:pt x="705970" y="759759"/>
                  </a:cubicBezTo>
                  <a:cubicBezTo>
                    <a:pt x="710452" y="766483"/>
                    <a:pt x="716861" y="772264"/>
                    <a:pt x="719417" y="779930"/>
                  </a:cubicBezTo>
                  <a:cubicBezTo>
                    <a:pt x="721658" y="786653"/>
                    <a:pt x="721714" y="794566"/>
                    <a:pt x="726141" y="800100"/>
                  </a:cubicBezTo>
                  <a:cubicBezTo>
                    <a:pt x="731189" y="806410"/>
                    <a:pt x="739588" y="809065"/>
                    <a:pt x="746312" y="813547"/>
                  </a:cubicBezTo>
                  <a:cubicBezTo>
                    <a:pt x="782171" y="867337"/>
                    <a:pt x="735106" y="802341"/>
                    <a:pt x="779929" y="847165"/>
                  </a:cubicBezTo>
                  <a:cubicBezTo>
                    <a:pt x="785643" y="852879"/>
                    <a:pt x="787295" y="862015"/>
                    <a:pt x="793376" y="867336"/>
                  </a:cubicBezTo>
                  <a:cubicBezTo>
                    <a:pt x="805539" y="877978"/>
                    <a:pt x="820270" y="885265"/>
                    <a:pt x="833717" y="894230"/>
                  </a:cubicBezTo>
                  <a:cubicBezTo>
                    <a:pt x="859784" y="911608"/>
                    <a:pt x="846223" y="905122"/>
                    <a:pt x="874059" y="914400"/>
                  </a:cubicBezTo>
                  <a:cubicBezTo>
                    <a:pt x="931862" y="952936"/>
                    <a:pt x="858728" y="906734"/>
                    <a:pt x="914400" y="934571"/>
                  </a:cubicBezTo>
                  <a:cubicBezTo>
                    <a:pt x="921627" y="938185"/>
                    <a:pt x="927847" y="943536"/>
                    <a:pt x="934570" y="948018"/>
                  </a:cubicBezTo>
                  <a:cubicBezTo>
                    <a:pt x="939052" y="954742"/>
                    <a:pt x="942303" y="962475"/>
                    <a:pt x="948017" y="968189"/>
                  </a:cubicBezTo>
                  <a:cubicBezTo>
                    <a:pt x="961051" y="981223"/>
                    <a:pt x="971953" y="982891"/>
                    <a:pt x="988359" y="988359"/>
                  </a:cubicBezTo>
                  <a:cubicBezTo>
                    <a:pt x="1056327" y="1090312"/>
                    <a:pt x="982763" y="985678"/>
                    <a:pt x="1035423" y="1048871"/>
                  </a:cubicBezTo>
                  <a:cubicBezTo>
                    <a:pt x="1040596" y="1055079"/>
                    <a:pt x="1043822" y="1062731"/>
                    <a:pt x="1048870" y="1069041"/>
                  </a:cubicBezTo>
                  <a:cubicBezTo>
                    <a:pt x="1063087" y="1086813"/>
                    <a:pt x="1084213" y="1097086"/>
                    <a:pt x="1102659" y="1109383"/>
                  </a:cubicBezTo>
                  <a:cubicBezTo>
                    <a:pt x="1128728" y="1126762"/>
                    <a:pt x="1115162" y="1120274"/>
                    <a:pt x="1143000" y="1129553"/>
                  </a:cubicBezTo>
                  <a:lnTo>
                    <a:pt x="1183341" y="1156447"/>
                  </a:lnTo>
                  <a:lnTo>
                    <a:pt x="1203512" y="1169894"/>
                  </a:lnTo>
                  <a:cubicBezTo>
                    <a:pt x="1207994" y="1176618"/>
                    <a:pt x="1210649" y="1185017"/>
                    <a:pt x="1216959" y="1190065"/>
                  </a:cubicBezTo>
                  <a:cubicBezTo>
                    <a:pt x="1222493" y="1194492"/>
                    <a:pt x="1230790" y="1193619"/>
                    <a:pt x="1237129" y="1196789"/>
                  </a:cubicBezTo>
                  <a:cubicBezTo>
                    <a:pt x="1244357" y="1200403"/>
                    <a:pt x="1250576" y="1205754"/>
                    <a:pt x="1257300" y="1210236"/>
                  </a:cubicBezTo>
                  <a:cubicBezTo>
                    <a:pt x="1278609" y="1242199"/>
                    <a:pt x="1268193" y="1222742"/>
                    <a:pt x="1284194" y="1270747"/>
                  </a:cubicBezTo>
                  <a:lnTo>
                    <a:pt x="1297641" y="1311089"/>
                  </a:lnTo>
                  <a:cubicBezTo>
                    <a:pt x="1304365" y="1317812"/>
                    <a:pt x="1310306" y="1325421"/>
                    <a:pt x="1317812" y="1331259"/>
                  </a:cubicBezTo>
                  <a:cubicBezTo>
                    <a:pt x="1330569" y="1341181"/>
                    <a:pt x="1344706" y="1349188"/>
                    <a:pt x="1358153" y="1358153"/>
                  </a:cubicBezTo>
                  <a:lnTo>
                    <a:pt x="1378323" y="1371600"/>
                  </a:lnTo>
                  <a:lnTo>
                    <a:pt x="1418664" y="1398494"/>
                  </a:lnTo>
                  <a:cubicBezTo>
                    <a:pt x="1431169" y="1410998"/>
                    <a:pt x="1435323" y="1416909"/>
                    <a:pt x="1452282" y="1425389"/>
                  </a:cubicBezTo>
                  <a:cubicBezTo>
                    <a:pt x="1458621" y="1428559"/>
                    <a:pt x="1465729" y="1429871"/>
                    <a:pt x="1472453" y="1432112"/>
                  </a:cubicBezTo>
                  <a:cubicBezTo>
                    <a:pt x="1476935" y="1438836"/>
                    <a:pt x="1479819" y="1446962"/>
                    <a:pt x="1485900" y="1452283"/>
                  </a:cubicBezTo>
                  <a:cubicBezTo>
                    <a:pt x="1498063" y="1462925"/>
                    <a:pt x="1512794" y="1470212"/>
                    <a:pt x="1526241" y="1479177"/>
                  </a:cubicBezTo>
                  <a:cubicBezTo>
                    <a:pt x="1552308" y="1496555"/>
                    <a:pt x="1538747" y="1490069"/>
                    <a:pt x="1566582" y="1499347"/>
                  </a:cubicBezTo>
                  <a:cubicBezTo>
                    <a:pt x="1612637" y="1545403"/>
                    <a:pt x="1591100" y="1529140"/>
                    <a:pt x="1627094" y="1553136"/>
                  </a:cubicBezTo>
                  <a:cubicBezTo>
                    <a:pt x="1631576" y="1559859"/>
                    <a:pt x="1634231" y="1568258"/>
                    <a:pt x="1640541" y="1573306"/>
                  </a:cubicBezTo>
                  <a:cubicBezTo>
                    <a:pt x="1646075" y="1577733"/>
                    <a:pt x="1654373" y="1576860"/>
                    <a:pt x="1660712" y="1580030"/>
                  </a:cubicBezTo>
                  <a:cubicBezTo>
                    <a:pt x="1667939" y="1583644"/>
                    <a:pt x="1674159" y="1588995"/>
                    <a:pt x="1680882" y="1593477"/>
                  </a:cubicBezTo>
                  <a:lnTo>
                    <a:pt x="1721223" y="1653989"/>
                  </a:lnTo>
                  <a:cubicBezTo>
                    <a:pt x="1725705" y="1660712"/>
                    <a:pt x="1727004" y="1671604"/>
                    <a:pt x="1734670" y="1674159"/>
                  </a:cubicBezTo>
                  <a:cubicBezTo>
                    <a:pt x="1741394" y="1676400"/>
                    <a:pt x="1748646" y="1677441"/>
                    <a:pt x="1754841" y="1680883"/>
                  </a:cubicBezTo>
                  <a:cubicBezTo>
                    <a:pt x="1768968" y="1688732"/>
                    <a:pt x="1781735" y="1698812"/>
                    <a:pt x="1795182" y="1707777"/>
                  </a:cubicBezTo>
                  <a:lnTo>
                    <a:pt x="1815353" y="1721224"/>
                  </a:lnTo>
                  <a:lnTo>
                    <a:pt x="1855694" y="1748118"/>
                  </a:lnTo>
                  <a:lnTo>
                    <a:pt x="1875864" y="1754841"/>
                  </a:lnTo>
                  <a:cubicBezTo>
                    <a:pt x="1900740" y="1779717"/>
                    <a:pt x="1884037" y="1764772"/>
                    <a:pt x="1929653" y="1795183"/>
                  </a:cubicBezTo>
                  <a:lnTo>
                    <a:pt x="1969994" y="1822077"/>
                  </a:lnTo>
                  <a:cubicBezTo>
                    <a:pt x="1976717" y="1826559"/>
                    <a:pt x="1984450" y="1829810"/>
                    <a:pt x="1990164" y="1835524"/>
                  </a:cubicBezTo>
                  <a:cubicBezTo>
                    <a:pt x="1994647" y="1840006"/>
                    <a:pt x="1998176" y="1845710"/>
                    <a:pt x="2003612" y="1848971"/>
                  </a:cubicBezTo>
                  <a:cubicBezTo>
                    <a:pt x="2009689" y="1852617"/>
                    <a:pt x="2017059" y="1853453"/>
                    <a:pt x="2023782" y="1855694"/>
                  </a:cubicBezTo>
                  <a:cubicBezTo>
                    <a:pt x="2030506" y="1862418"/>
                    <a:pt x="2037866" y="1868560"/>
                    <a:pt x="2043953" y="1875865"/>
                  </a:cubicBezTo>
                  <a:cubicBezTo>
                    <a:pt x="2067992" y="1904713"/>
                    <a:pt x="2045428" y="1889422"/>
                    <a:pt x="2077570" y="1916206"/>
                  </a:cubicBezTo>
                  <a:cubicBezTo>
                    <a:pt x="2083778" y="1921379"/>
                    <a:pt x="2091533" y="1924480"/>
                    <a:pt x="2097741" y="1929653"/>
                  </a:cubicBezTo>
                  <a:cubicBezTo>
                    <a:pt x="2160944" y="1982321"/>
                    <a:pt x="2056285" y="1908739"/>
                    <a:pt x="2158253" y="1976718"/>
                  </a:cubicBezTo>
                  <a:cubicBezTo>
                    <a:pt x="2164976" y="1981200"/>
                    <a:pt x="2170757" y="1987610"/>
                    <a:pt x="2178423" y="1990165"/>
                  </a:cubicBezTo>
                  <a:lnTo>
                    <a:pt x="2218764" y="2003612"/>
                  </a:lnTo>
                  <a:lnTo>
                    <a:pt x="2259106" y="2017059"/>
                  </a:lnTo>
                  <a:cubicBezTo>
                    <a:pt x="2265829" y="2019300"/>
                    <a:pt x="2273379" y="2019852"/>
                    <a:pt x="2279276" y="2023783"/>
                  </a:cubicBezTo>
                  <a:lnTo>
                    <a:pt x="2319617" y="2050677"/>
                  </a:lnTo>
                  <a:cubicBezTo>
                    <a:pt x="2344463" y="2087945"/>
                    <a:pt x="2318848" y="2058467"/>
                    <a:pt x="2353235" y="2077571"/>
                  </a:cubicBezTo>
                  <a:cubicBezTo>
                    <a:pt x="2367362" y="2085420"/>
                    <a:pt x="2393576" y="2104465"/>
                    <a:pt x="2393576" y="2104465"/>
                  </a:cubicBezTo>
                  <a:cubicBezTo>
                    <a:pt x="2431669" y="2161606"/>
                    <a:pt x="2368937" y="2073109"/>
                    <a:pt x="2447364" y="2151530"/>
                  </a:cubicBezTo>
                  <a:cubicBezTo>
                    <a:pt x="2465823" y="2169988"/>
                    <a:pt x="2454798" y="2162972"/>
                    <a:pt x="2480982" y="2171700"/>
                  </a:cubicBezTo>
                  <a:lnTo>
                    <a:pt x="2521323" y="2198594"/>
                  </a:lnTo>
                  <a:cubicBezTo>
                    <a:pt x="2528047" y="2203076"/>
                    <a:pt x="2535780" y="2206327"/>
                    <a:pt x="2541494" y="2212041"/>
                  </a:cubicBezTo>
                  <a:cubicBezTo>
                    <a:pt x="2559952" y="2230501"/>
                    <a:pt x="2548927" y="2223485"/>
                    <a:pt x="2575112" y="2232212"/>
                  </a:cubicBezTo>
                  <a:cubicBezTo>
                    <a:pt x="2588559" y="2241177"/>
                    <a:pt x="2604026" y="2247678"/>
                    <a:pt x="2615453" y="2259106"/>
                  </a:cubicBezTo>
                  <a:cubicBezTo>
                    <a:pt x="2632856" y="2276510"/>
                    <a:pt x="2651837" y="2298130"/>
                    <a:pt x="2675964" y="2306171"/>
                  </a:cubicBezTo>
                  <a:lnTo>
                    <a:pt x="2696135" y="2312894"/>
                  </a:lnTo>
                  <a:cubicBezTo>
                    <a:pt x="2702859" y="2317376"/>
                    <a:pt x="2709996" y="2321293"/>
                    <a:pt x="2716306" y="2326341"/>
                  </a:cubicBezTo>
                  <a:cubicBezTo>
                    <a:pt x="2721256" y="2330301"/>
                    <a:pt x="2724317" y="2336527"/>
                    <a:pt x="2729753" y="2339789"/>
                  </a:cubicBezTo>
                  <a:cubicBezTo>
                    <a:pt x="2735830" y="2343435"/>
                    <a:pt x="2743200" y="2344271"/>
                    <a:pt x="2749923" y="2346512"/>
                  </a:cubicBezTo>
                  <a:cubicBezTo>
                    <a:pt x="2756647" y="2350994"/>
                    <a:pt x="2764380" y="2354245"/>
                    <a:pt x="2770094" y="2359959"/>
                  </a:cubicBezTo>
                  <a:cubicBezTo>
                    <a:pt x="2793404" y="2383269"/>
                    <a:pt x="2771437" y="2379233"/>
                    <a:pt x="2803712" y="2393577"/>
                  </a:cubicBezTo>
                  <a:cubicBezTo>
                    <a:pt x="2803722" y="2393581"/>
                    <a:pt x="2854132" y="2410383"/>
                    <a:pt x="2864223" y="2413747"/>
                  </a:cubicBezTo>
                  <a:cubicBezTo>
                    <a:pt x="2870947" y="2415988"/>
                    <a:pt x="2878497" y="2416540"/>
                    <a:pt x="2884394" y="2420471"/>
                  </a:cubicBezTo>
                  <a:cubicBezTo>
                    <a:pt x="2909839" y="2437434"/>
                    <a:pt x="2898850" y="2428204"/>
                    <a:pt x="2918012" y="2447365"/>
                  </a:cubicBezTo>
                  <a:lnTo>
                    <a:pt x="2924735" y="2467536"/>
                  </a:lnTo>
                  <a:lnTo>
                    <a:pt x="3072653" y="2467536"/>
                  </a:lnTo>
                  <a:cubicBezTo>
                    <a:pt x="3088341" y="2478742"/>
                    <a:pt x="3103185" y="2491234"/>
                    <a:pt x="3119717" y="2501153"/>
                  </a:cubicBezTo>
                  <a:cubicBezTo>
                    <a:pt x="3134728" y="2510160"/>
                    <a:pt x="3178027" y="2512977"/>
                    <a:pt x="3186953" y="2514600"/>
                  </a:cubicBezTo>
                  <a:cubicBezTo>
                    <a:pt x="3196045" y="2516253"/>
                    <a:pt x="3204755" y="2519671"/>
                    <a:pt x="3213847" y="2521324"/>
                  </a:cubicBezTo>
                  <a:cubicBezTo>
                    <a:pt x="3229439" y="2524159"/>
                    <a:pt x="3245224" y="2525806"/>
                    <a:pt x="3260912" y="2528047"/>
                  </a:cubicBezTo>
                  <a:lnTo>
                    <a:pt x="3301253" y="2541494"/>
                  </a:lnTo>
                  <a:cubicBezTo>
                    <a:pt x="3307976" y="2543735"/>
                    <a:pt x="3315084" y="2545049"/>
                    <a:pt x="3321423" y="2548218"/>
                  </a:cubicBezTo>
                  <a:lnTo>
                    <a:pt x="3334870" y="2554941"/>
                  </a:lnTo>
                  <a:lnTo>
                    <a:pt x="3334870" y="2554941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" name="Forme libre 74">
              <a:extLst>
                <a:ext uri="{FF2B5EF4-FFF2-40B4-BE49-F238E27FC236}">
                  <a16:creationId xmlns:a16="http://schemas.microsoft.com/office/drawing/2014/main" id="{6595302A-2AF7-2FE3-5D1F-76B6A60C2AA9}"/>
                </a:ext>
              </a:extLst>
            </p:cNvPr>
            <p:cNvSpPr/>
            <p:nvPr/>
          </p:nvSpPr>
          <p:spPr>
            <a:xfrm>
              <a:off x="995082" y="2124635"/>
              <a:ext cx="3771900" cy="2354084"/>
            </a:xfrm>
            <a:custGeom>
              <a:avLst/>
              <a:gdLst>
                <a:gd name="connsiteX0" fmla="*/ 0 w 3771900"/>
                <a:gd name="connsiteY0" fmla="*/ 0 h 2354084"/>
                <a:gd name="connsiteX1" fmla="*/ 0 w 3771900"/>
                <a:gd name="connsiteY1" fmla="*/ 0 h 2354084"/>
                <a:gd name="connsiteX2" fmla="*/ 67236 w 3771900"/>
                <a:gd name="connsiteY2" fmla="*/ 47065 h 2354084"/>
                <a:gd name="connsiteX3" fmla="*/ 87406 w 3771900"/>
                <a:gd name="connsiteY3" fmla="*/ 53789 h 2354084"/>
                <a:gd name="connsiteX4" fmla="*/ 107577 w 3771900"/>
                <a:gd name="connsiteY4" fmla="*/ 67236 h 2354084"/>
                <a:gd name="connsiteX5" fmla="*/ 147918 w 3771900"/>
                <a:gd name="connsiteY5" fmla="*/ 80683 h 2354084"/>
                <a:gd name="connsiteX6" fmla="*/ 168089 w 3771900"/>
                <a:gd name="connsiteY6" fmla="*/ 87406 h 2354084"/>
                <a:gd name="connsiteX7" fmla="*/ 228600 w 3771900"/>
                <a:gd name="connsiteY7" fmla="*/ 114300 h 2354084"/>
                <a:gd name="connsiteX8" fmla="*/ 248771 w 3771900"/>
                <a:gd name="connsiteY8" fmla="*/ 121024 h 2354084"/>
                <a:gd name="connsiteX9" fmla="*/ 268942 w 3771900"/>
                <a:gd name="connsiteY9" fmla="*/ 127747 h 2354084"/>
                <a:gd name="connsiteX10" fmla="*/ 309283 w 3771900"/>
                <a:gd name="connsiteY10" fmla="*/ 154641 h 2354084"/>
                <a:gd name="connsiteX11" fmla="*/ 322730 w 3771900"/>
                <a:gd name="connsiteY11" fmla="*/ 168089 h 2354084"/>
                <a:gd name="connsiteX12" fmla="*/ 342900 w 3771900"/>
                <a:gd name="connsiteY12" fmla="*/ 174812 h 2354084"/>
                <a:gd name="connsiteX13" fmla="*/ 403412 w 3771900"/>
                <a:gd name="connsiteY13" fmla="*/ 208430 h 2354084"/>
                <a:gd name="connsiteX14" fmla="*/ 423583 w 3771900"/>
                <a:gd name="connsiteY14" fmla="*/ 215153 h 2354084"/>
                <a:gd name="connsiteX15" fmla="*/ 484094 w 3771900"/>
                <a:gd name="connsiteY15" fmla="*/ 255494 h 2354084"/>
                <a:gd name="connsiteX16" fmla="*/ 504265 w 3771900"/>
                <a:gd name="connsiteY16" fmla="*/ 268941 h 2354084"/>
                <a:gd name="connsiteX17" fmla="*/ 537883 w 3771900"/>
                <a:gd name="connsiteY17" fmla="*/ 289112 h 2354084"/>
                <a:gd name="connsiteX18" fmla="*/ 558053 w 3771900"/>
                <a:gd name="connsiteY18" fmla="*/ 302559 h 2354084"/>
                <a:gd name="connsiteX19" fmla="*/ 598394 w 3771900"/>
                <a:gd name="connsiteY19" fmla="*/ 322730 h 2354084"/>
                <a:gd name="connsiteX20" fmla="*/ 632012 w 3771900"/>
                <a:gd name="connsiteY20" fmla="*/ 349624 h 2354084"/>
                <a:gd name="connsiteX21" fmla="*/ 672353 w 3771900"/>
                <a:gd name="connsiteY21" fmla="*/ 363071 h 2354084"/>
                <a:gd name="connsiteX22" fmla="*/ 712694 w 3771900"/>
                <a:gd name="connsiteY22" fmla="*/ 389965 h 2354084"/>
                <a:gd name="connsiteX23" fmla="*/ 726142 w 3771900"/>
                <a:gd name="connsiteY23" fmla="*/ 403412 h 2354084"/>
                <a:gd name="connsiteX24" fmla="*/ 773206 w 3771900"/>
                <a:gd name="connsiteY24" fmla="*/ 416859 h 2354084"/>
                <a:gd name="connsiteX25" fmla="*/ 813547 w 3771900"/>
                <a:gd name="connsiteY25" fmla="*/ 437030 h 2354084"/>
                <a:gd name="connsiteX26" fmla="*/ 874059 w 3771900"/>
                <a:gd name="connsiteY26" fmla="*/ 457200 h 2354084"/>
                <a:gd name="connsiteX27" fmla="*/ 894230 w 3771900"/>
                <a:gd name="connsiteY27" fmla="*/ 463924 h 2354084"/>
                <a:gd name="connsiteX28" fmla="*/ 914400 w 3771900"/>
                <a:gd name="connsiteY28" fmla="*/ 477371 h 2354084"/>
                <a:gd name="connsiteX29" fmla="*/ 927847 w 3771900"/>
                <a:gd name="connsiteY29" fmla="*/ 497541 h 2354084"/>
                <a:gd name="connsiteX30" fmla="*/ 941294 w 3771900"/>
                <a:gd name="connsiteY30" fmla="*/ 510989 h 2354084"/>
                <a:gd name="connsiteX31" fmla="*/ 948018 w 3771900"/>
                <a:gd name="connsiteY31" fmla="*/ 531159 h 2354084"/>
                <a:gd name="connsiteX32" fmla="*/ 981636 w 3771900"/>
                <a:gd name="connsiteY32" fmla="*/ 571500 h 2354084"/>
                <a:gd name="connsiteX33" fmla="*/ 995083 w 3771900"/>
                <a:gd name="connsiteY33" fmla="*/ 591671 h 2354084"/>
                <a:gd name="connsiteX34" fmla="*/ 1035424 w 3771900"/>
                <a:gd name="connsiteY34" fmla="*/ 605118 h 2354084"/>
                <a:gd name="connsiteX35" fmla="*/ 1055594 w 3771900"/>
                <a:gd name="connsiteY35" fmla="*/ 611841 h 2354084"/>
                <a:gd name="connsiteX36" fmla="*/ 1075765 w 3771900"/>
                <a:gd name="connsiteY36" fmla="*/ 625289 h 2354084"/>
                <a:gd name="connsiteX37" fmla="*/ 1116106 w 3771900"/>
                <a:gd name="connsiteY37" fmla="*/ 638736 h 2354084"/>
                <a:gd name="connsiteX38" fmla="*/ 1183342 w 3771900"/>
                <a:gd name="connsiteY38" fmla="*/ 739589 h 2354084"/>
                <a:gd name="connsiteX39" fmla="*/ 1196789 w 3771900"/>
                <a:gd name="connsiteY39" fmla="*/ 759759 h 2354084"/>
                <a:gd name="connsiteX40" fmla="*/ 1210236 w 3771900"/>
                <a:gd name="connsiteY40" fmla="*/ 779930 h 2354084"/>
                <a:gd name="connsiteX41" fmla="*/ 1230406 w 3771900"/>
                <a:gd name="connsiteY41" fmla="*/ 820271 h 2354084"/>
                <a:gd name="connsiteX42" fmla="*/ 1250577 w 3771900"/>
                <a:gd name="connsiteY42" fmla="*/ 833718 h 2354084"/>
                <a:gd name="connsiteX43" fmla="*/ 1290918 w 3771900"/>
                <a:gd name="connsiteY43" fmla="*/ 860612 h 2354084"/>
                <a:gd name="connsiteX44" fmla="*/ 1331259 w 3771900"/>
                <a:gd name="connsiteY44" fmla="*/ 887506 h 2354084"/>
                <a:gd name="connsiteX45" fmla="*/ 1351430 w 3771900"/>
                <a:gd name="connsiteY45" fmla="*/ 894230 h 2354084"/>
                <a:gd name="connsiteX46" fmla="*/ 1391771 w 3771900"/>
                <a:gd name="connsiteY46" fmla="*/ 921124 h 2354084"/>
                <a:gd name="connsiteX47" fmla="*/ 1432112 w 3771900"/>
                <a:gd name="connsiteY47" fmla="*/ 934571 h 2354084"/>
                <a:gd name="connsiteX48" fmla="*/ 1452283 w 3771900"/>
                <a:gd name="connsiteY48" fmla="*/ 941294 h 2354084"/>
                <a:gd name="connsiteX49" fmla="*/ 1492624 w 3771900"/>
                <a:gd name="connsiteY49" fmla="*/ 961465 h 2354084"/>
                <a:gd name="connsiteX50" fmla="*/ 1512794 w 3771900"/>
                <a:gd name="connsiteY50" fmla="*/ 974912 h 2354084"/>
                <a:gd name="connsiteX51" fmla="*/ 1553136 w 3771900"/>
                <a:gd name="connsiteY51" fmla="*/ 988359 h 2354084"/>
                <a:gd name="connsiteX52" fmla="*/ 1573306 w 3771900"/>
                <a:gd name="connsiteY52" fmla="*/ 995083 h 2354084"/>
                <a:gd name="connsiteX53" fmla="*/ 1580030 w 3771900"/>
                <a:gd name="connsiteY53" fmla="*/ 1015253 h 2354084"/>
                <a:gd name="connsiteX54" fmla="*/ 1667436 w 3771900"/>
                <a:gd name="connsiteY54" fmla="*/ 1021977 h 2354084"/>
                <a:gd name="connsiteX55" fmla="*/ 1687606 w 3771900"/>
                <a:gd name="connsiteY55" fmla="*/ 1028700 h 2354084"/>
                <a:gd name="connsiteX56" fmla="*/ 1727947 w 3771900"/>
                <a:gd name="connsiteY56" fmla="*/ 1055594 h 2354084"/>
                <a:gd name="connsiteX57" fmla="*/ 1754842 w 3771900"/>
                <a:gd name="connsiteY57" fmla="*/ 1089212 h 2354084"/>
                <a:gd name="connsiteX58" fmla="*/ 1761565 w 3771900"/>
                <a:gd name="connsiteY58" fmla="*/ 1109383 h 2354084"/>
                <a:gd name="connsiteX59" fmla="*/ 1808630 w 3771900"/>
                <a:gd name="connsiteY59" fmla="*/ 1169894 h 2354084"/>
                <a:gd name="connsiteX60" fmla="*/ 1835524 w 3771900"/>
                <a:gd name="connsiteY60" fmla="*/ 1203512 h 2354084"/>
                <a:gd name="connsiteX61" fmla="*/ 1842247 w 3771900"/>
                <a:gd name="connsiteY61" fmla="*/ 1223683 h 2354084"/>
                <a:gd name="connsiteX62" fmla="*/ 1869142 w 3771900"/>
                <a:gd name="connsiteY62" fmla="*/ 1257300 h 2354084"/>
                <a:gd name="connsiteX63" fmla="*/ 1909483 w 3771900"/>
                <a:gd name="connsiteY63" fmla="*/ 1284194 h 2354084"/>
                <a:gd name="connsiteX64" fmla="*/ 1969994 w 3771900"/>
                <a:gd name="connsiteY64" fmla="*/ 1317812 h 2354084"/>
                <a:gd name="connsiteX65" fmla="*/ 1983442 w 3771900"/>
                <a:gd name="connsiteY65" fmla="*/ 1331259 h 2354084"/>
                <a:gd name="connsiteX66" fmla="*/ 2023783 w 3771900"/>
                <a:gd name="connsiteY66" fmla="*/ 1358153 h 2354084"/>
                <a:gd name="connsiteX67" fmla="*/ 2064124 w 3771900"/>
                <a:gd name="connsiteY67" fmla="*/ 1385047 h 2354084"/>
                <a:gd name="connsiteX68" fmla="*/ 2124636 w 3771900"/>
                <a:gd name="connsiteY68" fmla="*/ 1411941 h 2354084"/>
                <a:gd name="connsiteX69" fmla="*/ 2144806 w 3771900"/>
                <a:gd name="connsiteY69" fmla="*/ 1418665 h 2354084"/>
                <a:gd name="connsiteX70" fmla="*/ 2164977 w 3771900"/>
                <a:gd name="connsiteY70" fmla="*/ 1425389 h 2354084"/>
                <a:gd name="connsiteX71" fmla="*/ 2185147 w 3771900"/>
                <a:gd name="connsiteY71" fmla="*/ 1445559 h 2354084"/>
                <a:gd name="connsiteX72" fmla="*/ 2212042 w 3771900"/>
                <a:gd name="connsiteY72" fmla="*/ 1479177 h 2354084"/>
                <a:gd name="connsiteX73" fmla="*/ 2245659 w 3771900"/>
                <a:gd name="connsiteY73" fmla="*/ 1539689 h 2354084"/>
                <a:gd name="connsiteX74" fmla="*/ 2259106 w 3771900"/>
                <a:gd name="connsiteY74" fmla="*/ 1559859 h 2354084"/>
                <a:gd name="connsiteX75" fmla="*/ 2265830 w 3771900"/>
                <a:gd name="connsiteY75" fmla="*/ 1580030 h 2354084"/>
                <a:gd name="connsiteX76" fmla="*/ 2286000 w 3771900"/>
                <a:gd name="connsiteY76" fmla="*/ 1600200 h 2354084"/>
                <a:gd name="connsiteX77" fmla="*/ 2319618 w 3771900"/>
                <a:gd name="connsiteY77" fmla="*/ 1640541 h 2354084"/>
                <a:gd name="connsiteX78" fmla="*/ 2339789 w 3771900"/>
                <a:gd name="connsiteY78" fmla="*/ 1647265 h 2354084"/>
                <a:gd name="connsiteX79" fmla="*/ 2380130 w 3771900"/>
                <a:gd name="connsiteY79" fmla="*/ 1674159 h 2354084"/>
                <a:gd name="connsiteX80" fmla="*/ 2440642 w 3771900"/>
                <a:gd name="connsiteY80" fmla="*/ 1714500 h 2354084"/>
                <a:gd name="connsiteX81" fmla="*/ 2460812 w 3771900"/>
                <a:gd name="connsiteY81" fmla="*/ 1727947 h 2354084"/>
                <a:gd name="connsiteX82" fmla="*/ 2480983 w 3771900"/>
                <a:gd name="connsiteY82" fmla="*/ 1741394 h 2354084"/>
                <a:gd name="connsiteX83" fmla="*/ 2507877 w 3771900"/>
                <a:gd name="connsiteY83" fmla="*/ 1781736 h 2354084"/>
                <a:gd name="connsiteX84" fmla="*/ 2534771 w 3771900"/>
                <a:gd name="connsiteY84" fmla="*/ 1842247 h 2354084"/>
                <a:gd name="connsiteX85" fmla="*/ 2581836 w 3771900"/>
                <a:gd name="connsiteY85" fmla="*/ 1808630 h 2354084"/>
                <a:gd name="connsiteX86" fmla="*/ 2642347 w 3771900"/>
                <a:gd name="connsiteY86" fmla="*/ 1889312 h 2354084"/>
                <a:gd name="connsiteX87" fmla="*/ 2689412 w 3771900"/>
                <a:gd name="connsiteY87" fmla="*/ 1922930 h 2354084"/>
                <a:gd name="connsiteX88" fmla="*/ 2709583 w 3771900"/>
                <a:gd name="connsiteY88" fmla="*/ 1929653 h 2354084"/>
                <a:gd name="connsiteX89" fmla="*/ 2857500 w 3771900"/>
                <a:gd name="connsiteY89" fmla="*/ 1936377 h 2354084"/>
                <a:gd name="connsiteX90" fmla="*/ 2951630 w 3771900"/>
                <a:gd name="connsiteY90" fmla="*/ 1963271 h 2354084"/>
                <a:gd name="connsiteX91" fmla="*/ 2971800 w 3771900"/>
                <a:gd name="connsiteY91" fmla="*/ 1969994 h 2354084"/>
                <a:gd name="connsiteX92" fmla="*/ 2991971 w 3771900"/>
                <a:gd name="connsiteY92" fmla="*/ 1976718 h 2354084"/>
                <a:gd name="connsiteX93" fmla="*/ 3012142 w 3771900"/>
                <a:gd name="connsiteY93" fmla="*/ 1996889 h 2354084"/>
                <a:gd name="connsiteX94" fmla="*/ 3032312 w 3771900"/>
                <a:gd name="connsiteY94" fmla="*/ 2010336 h 2354084"/>
                <a:gd name="connsiteX95" fmla="*/ 3045759 w 3771900"/>
                <a:gd name="connsiteY95" fmla="*/ 2030506 h 2354084"/>
                <a:gd name="connsiteX96" fmla="*/ 3086100 w 3771900"/>
                <a:gd name="connsiteY96" fmla="*/ 2043953 h 2354084"/>
                <a:gd name="connsiteX97" fmla="*/ 3126442 w 3771900"/>
                <a:gd name="connsiteY97" fmla="*/ 2057400 h 2354084"/>
                <a:gd name="connsiteX98" fmla="*/ 3146612 w 3771900"/>
                <a:gd name="connsiteY98" fmla="*/ 2064124 h 2354084"/>
                <a:gd name="connsiteX99" fmla="*/ 3166783 w 3771900"/>
                <a:gd name="connsiteY99" fmla="*/ 2104465 h 2354084"/>
                <a:gd name="connsiteX100" fmla="*/ 3186953 w 3771900"/>
                <a:gd name="connsiteY100" fmla="*/ 2117912 h 2354084"/>
                <a:gd name="connsiteX101" fmla="*/ 3213847 w 3771900"/>
                <a:gd name="connsiteY101" fmla="*/ 2151530 h 2354084"/>
                <a:gd name="connsiteX102" fmla="*/ 3254189 w 3771900"/>
                <a:gd name="connsiteY102" fmla="*/ 2185147 h 2354084"/>
                <a:gd name="connsiteX103" fmla="*/ 3334871 w 3771900"/>
                <a:gd name="connsiteY103" fmla="*/ 2191871 h 2354084"/>
                <a:gd name="connsiteX104" fmla="*/ 3395383 w 3771900"/>
                <a:gd name="connsiteY104" fmla="*/ 2198594 h 2354084"/>
                <a:gd name="connsiteX105" fmla="*/ 3408830 w 3771900"/>
                <a:gd name="connsiteY105" fmla="*/ 2238936 h 2354084"/>
                <a:gd name="connsiteX106" fmla="*/ 3435724 w 3771900"/>
                <a:gd name="connsiteY106" fmla="*/ 2245659 h 2354084"/>
                <a:gd name="connsiteX107" fmla="*/ 3455894 w 3771900"/>
                <a:gd name="connsiteY107" fmla="*/ 2252383 h 2354084"/>
                <a:gd name="connsiteX108" fmla="*/ 3576918 w 3771900"/>
                <a:gd name="connsiteY108" fmla="*/ 2259106 h 2354084"/>
                <a:gd name="connsiteX109" fmla="*/ 3583642 w 3771900"/>
                <a:gd name="connsiteY109" fmla="*/ 2319618 h 2354084"/>
                <a:gd name="connsiteX110" fmla="*/ 3590365 w 3771900"/>
                <a:gd name="connsiteY110" fmla="*/ 2346512 h 2354084"/>
                <a:gd name="connsiteX111" fmla="*/ 3617259 w 3771900"/>
                <a:gd name="connsiteY111" fmla="*/ 2353236 h 2354084"/>
                <a:gd name="connsiteX112" fmla="*/ 3771900 w 3771900"/>
                <a:gd name="connsiteY112" fmla="*/ 2353236 h 2354084"/>
                <a:gd name="connsiteX113" fmla="*/ 3771900 w 3771900"/>
                <a:gd name="connsiteY113" fmla="*/ 2353236 h 2354084"/>
                <a:gd name="connsiteX0" fmla="*/ 0 w 3771900"/>
                <a:gd name="connsiteY0" fmla="*/ 0 h 2354084"/>
                <a:gd name="connsiteX1" fmla="*/ 0 w 3771900"/>
                <a:gd name="connsiteY1" fmla="*/ 0 h 2354084"/>
                <a:gd name="connsiteX2" fmla="*/ 67236 w 3771900"/>
                <a:gd name="connsiteY2" fmla="*/ 47065 h 2354084"/>
                <a:gd name="connsiteX3" fmla="*/ 87406 w 3771900"/>
                <a:gd name="connsiteY3" fmla="*/ 53789 h 2354084"/>
                <a:gd name="connsiteX4" fmla="*/ 107577 w 3771900"/>
                <a:gd name="connsiteY4" fmla="*/ 67236 h 2354084"/>
                <a:gd name="connsiteX5" fmla="*/ 147918 w 3771900"/>
                <a:gd name="connsiteY5" fmla="*/ 80683 h 2354084"/>
                <a:gd name="connsiteX6" fmla="*/ 168089 w 3771900"/>
                <a:gd name="connsiteY6" fmla="*/ 87406 h 2354084"/>
                <a:gd name="connsiteX7" fmla="*/ 228600 w 3771900"/>
                <a:gd name="connsiteY7" fmla="*/ 114300 h 2354084"/>
                <a:gd name="connsiteX8" fmla="*/ 248771 w 3771900"/>
                <a:gd name="connsiteY8" fmla="*/ 121024 h 2354084"/>
                <a:gd name="connsiteX9" fmla="*/ 268942 w 3771900"/>
                <a:gd name="connsiteY9" fmla="*/ 127747 h 2354084"/>
                <a:gd name="connsiteX10" fmla="*/ 309283 w 3771900"/>
                <a:gd name="connsiteY10" fmla="*/ 154641 h 2354084"/>
                <a:gd name="connsiteX11" fmla="*/ 322730 w 3771900"/>
                <a:gd name="connsiteY11" fmla="*/ 168089 h 2354084"/>
                <a:gd name="connsiteX12" fmla="*/ 342900 w 3771900"/>
                <a:gd name="connsiteY12" fmla="*/ 174812 h 2354084"/>
                <a:gd name="connsiteX13" fmla="*/ 403412 w 3771900"/>
                <a:gd name="connsiteY13" fmla="*/ 208430 h 2354084"/>
                <a:gd name="connsiteX14" fmla="*/ 423583 w 3771900"/>
                <a:gd name="connsiteY14" fmla="*/ 215153 h 2354084"/>
                <a:gd name="connsiteX15" fmla="*/ 484094 w 3771900"/>
                <a:gd name="connsiteY15" fmla="*/ 255494 h 2354084"/>
                <a:gd name="connsiteX16" fmla="*/ 504265 w 3771900"/>
                <a:gd name="connsiteY16" fmla="*/ 268941 h 2354084"/>
                <a:gd name="connsiteX17" fmla="*/ 537883 w 3771900"/>
                <a:gd name="connsiteY17" fmla="*/ 289112 h 2354084"/>
                <a:gd name="connsiteX18" fmla="*/ 558053 w 3771900"/>
                <a:gd name="connsiteY18" fmla="*/ 302559 h 2354084"/>
                <a:gd name="connsiteX19" fmla="*/ 598394 w 3771900"/>
                <a:gd name="connsiteY19" fmla="*/ 322730 h 2354084"/>
                <a:gd name="connsiteX20" fmla="*/ 632012 w 3771900"/>
                <a:gd name="connsiteY20" fmla="*/ 349624 h 2354084"/>
                <a:gd name="connsiteX21" fmla="*/ 672353 w 3771900"/>
                <a:gd name="connsiteY21" fmla="*/ 363071 h 2354084"/>
                <a:gd name="connsiteX22" fmla="*/ 712694 w 3771900"/>
                <a:gd name="connsiteY22" fmla="*/ 389965 h 2354084"/>
                <a:gd name="connsiteX23" fmla="*/ 726142 w 3771900"/>
                <a:gd name="connsiteY23" fmla="*/ 403412 h 2354084"/>
                <a:gd name="connsiteX24" fmla="*/ 773206 w 3771900"/>
                <a:gd name="connsiteY24" fmla="*/ 416859 h 2354084"/>
                <a:gd name="connsiteX25" fmla="*/ 813547 w 3771900"/>
                <a:gd name="connsiteY25" fmla="*/ 437030 h 2354084"/>
                <a:gd name="connsiteX26" fmla="*/ 874059 w 3771900"/>
                <a:gd name="connsiteY26" fmla="*/ 457200 h 2354084"/>
                <a:gd name="connsiteX27" fmla="*/ 894230 w 3771900"/>
                <a:gd name="connsiteY27" fmla="*/ 463924 h 2354084"/>
                <a:gd name="connsiteX28" fmla="*/ 914400 w 3771900"/>
                <a:gd name="connsiteY28" fmla="*/ 477371 h 2354084"/>
                <a:gd name="connsiteX29" fmla="*/ 927847 w 3771900"/>
                <a:gd name="connsiteY29" fmla="*/ 497541 h 2354084"/>
                <a:gd name="connsiteX30" fmla="*/ 941294 w 3771900"/>
                <a:gd name="connsiteY30" fmla="*/ 510989 h 2354084"/>
                <a:gd name="connsiteX31" fmla="*/ 948018 w 3771900"/>
                <a:gd name="connsiteY31" fmla="*/ 531159 h 2354084"/>
                <a:gd name="connsiteX32" fmla="*/ 981636 w 3771900"/>
                <a:gd name="connsiteY32" fmla="*/ 571500 h 2354084"/>
                <a:gd name="connsiteX33" fmla="*/ 995083 w 3771900"/>
                <a:gd name="connsiteY33" fmla="*/ 591671 h 2354084"/>
                <a:gd name="connsiteX34" fmla="*/ 1035424 w 3771900"/>
                <a:gd name="connsiteY34" fmla="*/ 605118 h 2354084"/>
                <a:gd name="connsiteX35" fmla="*/ 1055594 w 3771900"/>
                <a:gd name="connsiteY35" fmla="*/ 611841 h 2354084"/>
                <a:gd name="connsiteX36" fmla="*/ 1075765 w 3771900"/>
                <a:gd name="connsiteY36" fmla="*/ 625289 h 2354084"/>
                <a:gd name="connsiteX37" fmla="*/ 1116106 w 3771900"/>
                <a:gd name="connsiteY37" fmla="*/ 638736 h 2354084"/>
                <a:gd name="connsiteX38" fmla="*/ 1183342 w 3771900"/>
                <a:gd name="connsiteY38" fmla="*/ 739589 h 2354084"/>
                <a:gd name="connsiteX39" fmla="*/ 1196789 w 3771900"/>
                <a:gd name="connsiteY39" fmla="*/ 759759 h 2354084"/>
                <a:gd name="connsiteX40" fmla="*/ 1210236 w 3771900"/>
                <a:gd name="connsiteY40" fmla="*/ 779930 h 2354084"/>
                <a:gd name="connsiteX41" fmla="*/ 1230406 w 3771900"/>
                <a:gd name="connsiteY41" fmla="*/ 820271 h 2354084"/>
                <a:gd name="connsiteX42" fmla="*/ 1250577 w 3771900"/>
                <a:gd name="connsiteY42" fmla="*/ 833718 h 2354084"/>
                <a:gd name="connsiteX43" fmla="*/ 1290918 w 3771900"/>
                <a:gd name="connsiteY43" fmla="*/ 860612 h 2354084"/>
                <a:gd name="connsiteX44" fmla="*/ 1331259 w 3771900"/>
                <a:gd name="connsiteY44" fmla="*/ 887506 h 2354084"/>
                <a:gd name="connsiteX45" fmla="*/ 1351430 w 3771900"/>
                <a:gd name="connsiteY45" fmla="*/ 894230 h 2354084"/>
                <a:gd name="connsiteX46" fmla="*/ 1391771 w 3771900"/>
                <a:gd name="connsiteY46" fmla="*/ 921124 h 2354084"/>
                <a:gd name="connsiteX47" fmla="*/ 1432112 w 3771900"/>
                <a:gd name="connsiteY47" fmla="*/ 934571 h 2354084"/>
                <a:gd name="connsiteX48" fmla="*/ 1452283 w 3771900"/>
                <a:gd name="connsiteY48" fmla="*/ 941294 h 2354084"/>
                <a:gd name="connsiteX49" fmla="*/ 1492624 w 3771900"/>
                <a:gd name="connsiteY49" fmla="*/ 961465 h 2354084"/>
                <a:gd name="connsiteX50" fmla="*/ 1512794 w 3771900"/>
                <a:gd name="connsiteY50" fmla="*/ 974912 h 2354084"/>
                <a:gd name="connsiteX51" fmla="*/ 1553136 w 3771900"/>
                <a:gd name="connsiteY51" fmla="*/ 988359 h 2354084"/>
                <a:gd name="connsiteX52" fmla="*/ 1573306 w 3771900"/>
                <a:gd name="connsiteY52" fmla="*/ 995083 h 2354084"/>
                <a:gd name="connsiteX53" fmla="*/ 1580030 w 3771900"/>
                <a:gd name="connsiteY53" fmla="*/ 1015253 h 2354084"/>
                <a:gd name="connsiteX54" fmla="*/ 1667436 w 3771900"/>
                <a:gd name="connsiteY54" fmla="*/ 1021977 h 2354084"/>
                <a:gd name="connsiteX55" fmla="*/ 1687606 w 3771900"/>
                <a:gd name="connsiteY55" fmla="*/ 1028700 h 2354084"/>
                <a:gd name="connsiteX56" fmla="*/ 1727947 w 3771900"/>
                <a:gd name="connsiteY56" fmla="*/ 1055594 h 2354084"/>
                <a:gd name="connsiteX57" fmla="*/ 1754842 w 3771900"/>
                <a:gd name="connsiteY57" fmla="*/ 1089212 h 2354084"/>
                <a:gd name="connsiteX58" fmla="*/ 1761565 w 3771900"/>
                <a:gd name="connsiteY58" fmla="*/ 1109383 h 2354084"/>
                <a:gd name="connsiteX59" fmla="*/ 1808630 w 3771900"/>
                <a:gd name="connsiteY59" fmla="*/ 1169894 h 2354084"/>
                <a:gd name="connsiteX60" fmla="*/ 1835524 w 3771900"/>
                <a:gd name="connsiteY60" fmla="*/ 1203512 h 2354084"/>
                <a:gd name="connsiteX61" fmla="*/ 1842247 w 3771900"/>
                <a:gd name="connsiteY61" fmla="*/ 1223683 h 2354084"/>
                <a:gd name="connsiteX62" fmla="*/ 1869142 w 3771900"/>
                <a:gd name="connsiteY62" fmla="*/ 1257300 h 2354084"/>
                <a:gd name="connsiteX63" fmla="*/ 1909483 w 3771900"/>
                <a:gd name="connsiteY63" fmla="*/ 1284194 h 2354084"/>
                <a:gd name="connsiteX64" fmla="*/ 1969994 w 3771900"/>
                <a:gd name="connsiteY64" fmla="*/ 1317812 h 2354084"/>
                <a:gd name="connsiteX65" fmla="*/ 1983442 w 3771900"/>
                <a:gd name="connsiteY65" fmla="*/ 1331259 h 2354084"/>
                <a:gd name="connsiteX66" fmla="*/ 2023783 w 3771900"/>
                <a:gd name="connsiteY66" fmla="*/ 1358153 h 2354084"/>
                <a:gd name="connsiteX67" fmla="*/ 2064124 w 3771900"/>
                <a:gd name="connsiteY67" fmla="*/ 1385047 h 2354084"/>
                <a:gd name="connsiteX68" fmla="*/ 2124636 w 3771900"/>
                <a:gd name="connsiteY68" fmla="*/ 1411941 h 2354084"/>
                <a:gd name="connsiteX69" fmla="*/ 2144806 w 3771900"/>
                <a:gd name="connsiteY69" fmla="*/ 1418665 h 2354084"/>
                <a:gd name="connsiteX70" fmla="*/ 2164977 w 3771900"/>
                <a:gd name="connsiteY70" fmla="*/ 1425389 h 2354084"/>
                <a:gd name="connsiteX71" fmla="*/ 2185147 w 3771900"/>
                <a:gd name="connsiteY71" fmla="*/ 1445559 h 2354084"/>
                <a:gd name="connsiteX72" fmla="*/ 2212042 w 3771900"/>
                <a:gd name="connsiteY72" fmla="*/ 1479177 h 2354084"/>
                <a:gd name="connsiteX73" fmla="*/ 2245659 w 3771900"/>
                <a:gd name="connsiteY73" fmla="*/ 1539689 h 2354084"/>
                <a:gd name="connsiteX74" fmla="*/ 2259106 w 3771900"/>
                <a:gd name="connsiteY74" fmla="*/ 1559859 h 2354084"/>
                <a:gd name="connsiteX75" fmla="*/ 2265830 w 3771900"/>
                <a:gd name="connsiteY75" fmla="*/ 1580030 h 2354084"/>
                <a:gd name="connsiteX76" fmla="*/ 2286000 w 3771900"/>
                <a:gd name="connsiteY76" fmla="*/ 1600200 h 2354084"/>
                <a:gd name="connsiteX77" fmla="*/ 2319618 w 3771900"/>
                <a:gd name="connsiteY77" fmla="*/ 1640541 h 2354084"/>
                <a:gd name="connsiteX78" fmla="*/ 2339789 w 3771900"/>
                <a:gd name="connsiteY78" fmla="*/ 1647265 h 2354084"/>
                <a:gd name="connsiteX79" fmla="*/ 2380130 w 3771900"/>
                <a:gd name="connsiteY79" fmla="*/ 1674159 h 2354084"/>
                <a:gd name="connsiteX80" fmla="*/ 2440642 w 3771900"/>
                <a:gd name="connsiteY80" fmla="*/ 1714500 h 2354084"/>
                <a:gd name="connsiteX81" fmla="*/ 2460812 w 3771900"/>
                <a:gd name="connsiteY81" fmla="*/ 1727947 h 2354084"/>
                <a:gd name="connsiteX82" fmla="*/ 2480983 w 3771900"/>
                <a:gd name="connsiteY82" fmla="*/ 1741394 h 2354084"/>
                <a:gd name="connsiteX83" fmla="*/ 2507877 w 3771900"/>
                <a:gd name="connsiteY83" fmla="*/ 1781736 h 2354084"/>
                <a:gd name="connsiteX84" fmla="*/ 2534771 w 3771900"/>
                <a:gd name="connsiteY84" fmla="*/ 1842247 h 2354084"/>
                <a:gd name="connsiteX85" fmla="*/ 2642347 w 3771900"/>
                <a:gd name="connsiteY85" fmla="*/ 1889312 h 2354084"/>
                <a:gd name="connsiteX86" fmla="*/ 2689412 w 3771900"/>
                <a:gd name="connsiteY86" fmla="*/ 1922930 h 2354084"/>
                <a:gd name="connsiteX87" fmla="*/ 2709583 w 3771900"/>
                <a:gd name="connsiteY87" fmla="*/ 1929653 h 2354084"/>
                <a:gd name="connsiteX88" fmla="*/ 2857500 w 3771900"/>
                <a:gd name="connsiteY88" fmla="*/ 1936377 h 2354084"/>
                <a:gd name="connsiteX89" fmla="*/ 2951630 w 3771900"/>
                <a:gd name="connsiteY89" fmla="*/ 1963271 h 2354084"/>
                <a:gd name="connsiteX90" fmla="*/ 2971800 w 3771900"/>
                <a:gd name="connsiteY90" fmla="*/ 1969994 h 2354084"/>
                <a:gd name="connsiteX91" fmla="*/ 2991971 w 3771900"/>
                <a:gd name="connsiteY91" fmla="*/ 1976718 h 2354084"/>
                <a:gd name="connsiteX92" fmla="*/ 3012142 w 3771900"/>
                <a:gd name="connsiteY92" fmla="*/ 1996889 h 2354084"/>
                <a:gd name="connsiteX93" fmla="*/ 3032312 w 3771900"/>
                <a:gd name="connsiteY93" fmla="*/ 2010336 h 2354084"/>
                <a:gd name="connsiteX94" fmla="*/ 3045759 w 3771900"/>
                <a:gd name="connsiteY94" fmla="*/ 2030506 h 2354084"/>
                <a:gd name="connsiteX95" fmla="*/ 3086100 w 3771900"/>
                <a:gd name="connsiteY95" fmla="*/ 2043953 h 2354084"/>
                <a:gd name="connsiteX96" fmla="*/ 3126442 w 3771900"/>
                <a:gd name="connsiteY96" fmla="*/ 2057400 h 2354084"/>
                <a:gd name="connsiteX97" fmla="*/ 3146612 w 3771900"/>
                <a:gd name="connsiteY97" fmla="*/ 2064124 h 2354084"/>
                <a:gd name="connsiteX98" fmla="*/ 3166783 w 3771900"/>
                <a:gd name="connsiteY98" fmla="*/ 2104465 h 2354084"/>
                <a:gd name="connsiteX99" fmla="*/ 3186953 w 3771900"/>
                <a:gd name="connsiteY99" fmla="*/ 2117912 h 2354084"/>
                <a:gd name="connsiteX100" fmla="*/ 3213847 w 3771900"/>
                <a:gd name="connsiteY100" fmla="*/ 2151530 h 2354084"/>
                <a:gd name="connsiteX101" fmla="*/ 3254189 w 3771900"/>
                <a:gd name="connsiteY101" fmla="*/ 2185147 h 2354084"/>
                <a:gd name="connsiteX102" fmla="*/ 3334871 w 3771900"/>
                <a:gd name="connsiteY102" fmla="*/ 2191871 h 2354084"/>
                <a:gd name="connsiteX103" fmla="*/ 3395383 w 3771900"/>
                <a:gd name="connsiteY103" fmla="*/ 2198594 h 2354084"/>
                <a:gd name="connsiteX104" fmla="*/ 3408830 w 3771900"/>
                <a:gd name="connsiteY104" fmla="*/ 2238936 h 2354084"/>
                <a:gd name="connsiteX105" fmla="*/ 3435724 w 3771900"/>
                <a:gd name="connsiteY105" fmla="*/ 2245659 h 2354084"/>
                <a:gd name="connsiteX106" fmla="*/ 3455894 w 3771900"/>
                <a:gd name="connsiteY106" fmla="*/ 2252383 h 2354084"/>
                <a:gd name="connsiteX107" fmla="*/ 3576918 w 3771900"/>
                <a:gd name="connsiteY107" fmla="*/ 2259106 h 2354084"/>
                <a:gd name="connsiteX108" fmla="*/ 3583642 w 3771900"/>
                <a:gd name="connsiteY108" fmla="*/ 2319618 h 2354084"/>
                <a:gd name="connsiteX109" fmla="*/ 3590365 w 3771900"/>
                <a:gd name="connsiteY109" fmla="*/ 2346512 h 2354084"/>
                <a:gd name="connsiteX110" fmla="*/ 3617259 w 3771900"/>
                <a:gd name="connsiteY110" fmla="*/ 2353236 h 2354084"/>
                <a:gd name="connsiteX111" fmla="*/ 3771900 w 3771900"/>
                <a:gd name="connsiteY111" fmla="*/ 2353236 h 2354084"/>
                <a:gd name="connsiteX112" fmla="*/ 3771900 w 3771900"/>
                <a:gd name="connsiteY112" fmla="*/ 2353236 h 23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3771900" h="2354084">
                  <a:moveTo>
                    <a:pt x="0" y="0"/>
                  </a:moveTo>
                  <a:lnTo>
                    <a:pt x="0" y="0"/>
                  </a:lnTo>
                  <a:cubicBezTo>
                    <a:pt x="22412" y="15688"/>
                    <a:pt x="41283" y="38413"/>
                    <a:pt x="67236" y="47065"/>
                  </a:cubicBezTo>
                  <a:cubicBezTo>
                    <a:pt x="73959" y="49306"/>
                    <a:pt x="81067" y="50619"/>
                    <a:pt x="87406" y="53789"/>
                  </a:cubicBezTo>
                  <a:cubicBezTo>
                    <a:pt x="94634" y="57403"/>
                    <a:pt x="100193" y="63954"/>
                    <a:pt x="107577" y="67236"/>
                  </a:cubicBezTo>
                  <a:cubicBezTo>
                    <a:pt x="120530" y="72993"/>
                    <a:pt x="134471" y="76201"/>
                    <a:pt x="147918" y="80683"/>
                  </a:cubicBezTo>
                  <a:lnTo>
                    <a:pt x="168089" y="87406"/>
                  </a:lnTo>
                  <a:cubicBezTo>
                    <a:pt x="200053" y="108716"/>
                    <a:pt x="180592" y="98297"/>
                    <a:pt x="228600" y="114300"/>
                  </a:cubicBezTo>
                  <a:lnTo>
                    <a:pt x="248771" y="121024"/>
                  </a:lnTo>
                  <a:lnTo>
                    <a:pt x="268942" y="127747"/>
                  </a:lnTo>
                  <a:cubicBezTo>
                    <a:pt x="282389" y="136712"/>
                    <a:pt x="297856" y="143213"/>
                    <a:pt x="309283" y="154641"/>
                  </a:cubicBezTo>
                  <a:cubicBezTo>
                    <a:pt x="313765" y="159124"/>
                    <a:pt x="317294" y="164827"/>
                    <a:pt x="322730" y="168089"/>
                  </a:cubicBezTo>
                  <a:cubicBezTo>
                    <a:pt x="328807" y="171735"/>
                    <a:pt x="336177" y="172571"/>
                    <a:pt x="342900" y="174812"/>
                  </a:cubicBezTo>
                  <a:cubicBezTo>
                    <a:pt x="373093" y="205005"/>
                    <a:pt x="354051" y="191977"/>
                    <a:pt x="403412" y="208430"/>
                  </a:cubicBezTo>
                  <a:lnTo>
                    <a:pt x="423583" y="215153"/>
                  </a:lnTo>
                  <a:lnTo>
                    <a:pt x="484094" y="255494"/>
                  </a:lnTo>
                  <a:cubicBezTo>
                    <a:pt x="490818" y="259976"/>
                    <a:pt x="498551" y="263227"/>
                    <a:pt x="504265" y="268941"/>
                  </a:cubicBezTo>
                  <a:cubicBezTo>
                    <a:pt x="522723" y="287401"/>
                    <a:pt x="511698" y="280385"/>
                    <a:pt x="537883" y="289112"/>
                  </a:cubicBezTo>
                  <a:cubicBezTo>
                    <a:pt x="544606" y="293594"/>
                    <a:pt x="550826" y="298945"/>
                    <a:pt x="558053" y="302559"/>
                  </a:cubicBezTo>
                  <a:cubicBezTo>
                    <a:pt x="591195" y="319131"/>
                    <a:pt x="566278" y="297038"/>
                    <a:pt x="598394" y="322730"/>
                  </a:cubicBezTo>
                  <a:cubicBezTo>
                    <a:pt x="615855" y="336698"/>
                    <a:pt x="608736" y="339279"/>
                    <a:pt x="632012" y="349624"/>
                  </a:cubicBezTo>
                  <a:cubicBezTo>
                    <a:pt x="644965" y="355381"/>
                    <a:pt x="660559" y="355208"/>
                    <a:pt x="672353" y="363071"/>
                  </a:cubicBezTo>
                  <a:cubicBezTo>
                    <a:pt x="685800" y="372036"/>
                    <a:pt x="701266" y="378538"/>
                    <a:pt x="712694" y="389965"/>
                  </a:cubicBezTo>
                  <a:cubicBezTo>
                    <a:pt x="717177" y="394447"/>
                    <a:pt x="720706" y="400150"/>
                    <a:pt x="726142" y="403412"/>
                  </a:cubicBezTo>
                  <a:cubicBezTo>
                    <a:pt x="733474" y="407811"/>
                    <a:pt x="767605" y="415259"/>
                    <a:pt x="773206" y="416859"/>
                  </a:cubicBezTo>
                  <a:cubicBezTo>
                    <a:pt x="824700" y="431571"/>
                    <a:pt x="760508" y="413457"/>
                    <a:pt x="813547" y="437030"/>
                  </a:cubicBezTo>
                  <a:cubicBezTo>
                    <a:pt x="813554" y="437033"/>
                    <a:pt x="863970" y="453837"/>
                    <a:pt x="874059" y="457200"/>
                  </a:cubicBezTo>
                  <a:cubicBezTo>
                    <a:pt x="880783" y="459441"/>
                    <a:pt x="888333" y="459993"/>
                    <a:pt x="894230" y="463924"/>
                  </a:cubicBezTo>
                  <a:lnTo>
                    <a:pt x="914400" y="477371"/>
                  </a:lnTo>
                  <a:cubicBezTo>
                    <a:pt x="918882" y="484094"/>
                    <a:pt x="922799" y="491231"/>
                    <a:pt x="927847" y="497541"/>
                  </a:cubicBezTo>
                  <a:cubicBezTo>
                    <a:pt x="931807" y="502491"/>
                    <a:pt x="938032" y="505553"/>
                    <a:pt x="941294" y="510989"/>
                  </a:cubicBezTo>
                  <a:cubicBezTo>
                    <a:pt x="944940" y="517066"/>
                    <a:pt x="944848" y="524820"/>
                    <a:pt x="948018" y="531159"/>
                  </a:cubicBezTo>
                  <a:cubicBezTo>
                    <a:pt x="960541" y="556204"/>
                    <a:pt x="963045" y="549191"/>
                    <a:pt x="981636" y="571500"/>
                  </a:cubicBezTo>
                  <a:cubicBezTo>
                    <a:pt x="986809" y="577708"/>
                    <a:pt x="988231" y="587388"/>
                    <a:pt x="995083" y="591671"/>
                  </a:cubicBezTo>
                  <a:cubicBezTo>
                    <a:pt x="1007103" y="599183"/>
                    <a:pt x="1021977" y="600636"/>
                    <a:pt x="1035424" y="605118"/>
                  </a:cubicBezTo>
                  <a:lnTo>
                    <a:pt x="1055594" y="611841"/>
                  </a:lnTo>
                  <a:cubicBezTo>
                    <a:pt x="1062318" y="616324"/>
                    <a:pt x="1068381" y="622007"/>
                    <a:pt x="1075765" y="625289"/>
                  </a:cubicBezTo>
                  <a:cubicBezTo>
                    <a:pt x="1088718" y="631046"/>
                    <a:pt x="1116106" y="638736"/>
                    <a:pt x="1116106" y="638736"/>
                  </a:cubicBezTo>
                  <a:lnTo>
                    <a:pt x="1183342" y="739589"/>
                  </a:lnTo>
                  <a:lnTo>
                    <a:pt x="1196789" y="759759"/>
                  </a:lnTo>
                  <a:lnTo>
                    <a:pt x="1210236" y="779930"/>
                  </a:lnTo>
                  <a:cubicBezTo>
                    <a:pt x="1215704" y="796335"/>
                    <a:pt x="1217372" y="807237"/>
                    <a:pt x="1230406" y="820271"/>
                  </a:cubicBezTo>
                  <a:cubicBezTo>
                    <a:pt x="1236120" y="825985"/>
                    <a:pt x="1244369" y="828545"/>
                    <a:pt x="1250577" y="833718"/>
                  </a:cubicBezTo>
                  <a:cubicBezTo>
                    <a:pt x="1284153" y="861699"/>
                    <a:pt x="1255469" y="848797"/>
                    <a:pt x="1290918" y="860612"/>
                  </a:cubicBezTo>
                  <a:cubicBezTo>
                    <a:pt x="1304365" y="869577"/>
                    <a:pt x="1315927" y="882395"/>
                    <a:pt x="1331259" y="887506"/>
                  </a:cubicBezTo>
                  <a:cubicBezTo>
                    <a:pt x="1337983" y="889747"/>
                    <a:pt x="1345235" y="890788"/>
                    <a:pt x="1351430" y="894230"/>
                  </a:cubicBezTo>
                  <a:cubicBezTo>
                    <a:pt x="1365557" y="902079"/>
                    <a:pt x="1376439" y="916013"/>
                    <a:pt x="1391771" y="921124"/>
                  </a:cubicBezTo>
                  <a:lnTo>
                    <a:pt x="1432112" y="934571"/>
                  </a:lnTo>
                  <a:lnTo>
                    <a:pt x="1452283" y="941294"/>
                  </a:lnTo>
                  <a:cubicBezTo>
                    <a:pt x="1510086" y="979830"/>
                    <a:pt x="1436952" y="933628"/>
                    <a:pt x="1492624" y="961465"/>
                  </a:cubicBezTo>
                  <a:cubicBezTo>
                    <a:pt x="1499851" y="965079"/>
                    <a:pt x="1505410" y="971630"/>
                    <a:pt x="1512794" y="974912"/>
                  </a:cubicBezTo>
                  <a:cubicBezTo>
                    <a:pt x="1525747" y="980669"/>
                    <a:pt x="1539689" y="983876"/>
                    <a:pt x="1553136" y="988359"/>
                  </a:cubicBezTo>
                  <a:lnTo>
                    <a:pt x="1573306" y="995083"/>
                  </a:lnTo>
                  <a:cubicBezTo>
                    <a:pt x="1575547" y="1001806"/>
                    <a:pt x="1573216" y="1013306"/>
                    <a:pt x="1580030" y="1015253"/>
                  </a:cubicBezTo>
                  <a:cubicBezTo>
                    <a:pt x="1608127" y="1023281"/>
                    <a:pt x="1638440" y="1018353"/>
                    <a:pt x="1667436" y="1021977"/>
                  </a:cubicBezTo>
                  <a:cubicBezTo>
                    <a:pt x="1674468" y="1022856"/>
                    <a:pt x="1680883" y="1026459"/>
                    <a:pt x="1687606" y="1028700"/>
                  </a:cubicBezTo>
                  <a:cubicBezTo>
                    <a:pt x="1701053" y="1037665"/>
                    <a:pt x="1718982" y="1042147"/>
                    <a:pt x="1727947" y="1055594"/>
                  </a:cubicBezTo>
                  <a:cubicBezTo>
                    <a:pt x="1744910" y="1081040"/>
                    <a:pt x="1735680" y="1070051"/>
                    <a:pt x="1754842" y="1089212"/>
                  </a:cubicBezTo>
                  <a:cubicBezTo>
                    <a:pt x="1757083" y="1095936"/>
                    <a:pt x="1758123" y="1103188"/>
                    <a:pt x="1761565" y="1109383"/>
                  </a:cubicBezTo>
                  <a:cubicBezTo>
                    <a:pt x="1781670" y="1145573"/>
                    <a:pt x="1784128" y="1145394"/>
                    <a:pt x="1808630" y="1169894"/>
                  </a:cubicBezTo>
                  <a:cubicBezTo>
                    <a:pt x="1825528" y="1220594"/>
                    <a:pt x="1800767" y="1160066"/>
                    <a:pt x="1835524" y="1203512"/>
                  </a:cubicBezTo>
                  <a:cubicBezTo>
                    <a:pt x="1839951" y="1209046"/>
                    <a:pt x="1839078" y="1217344"/>
                    <a:pt x="1842247" y="1223683"/>
                  </a:cubicBezTo>
                  <a:cubicBezTo>
                    <a:pt x="1847541" y="1234270"/>
                    <a:pt x="1859135" y="1249795"/>
                    <a:pt x="1869142" y="1257300"/>
                  </a:cubicBezTo>
                  <a:cubicBezTo>
                    <a:pt x="1882071" y="1266997"/>
                    <a:pt x="1894151" y="1279083"/>
                    <a:pt x="1909483" y="1284194"/>
                  </a:cubicBezTo>
                  <a:cubicBezTo>
                    <a:pt x="1934847" y="1292650"/>
                    <a:pt x="1946874" y="1294693"/>
                    <a:pt x="1969994" y="1317812"/>
                  </a:cubicBezTo>
                  <a:cubicBezTo>
                    <a:pt x="1974477" y="1322294"/>
                    <a:pt x="1978371" y="1327456"/>
                    <a:pt x="1983442" y="1331259"/>
                  </a:cubicBezTo>
                  <a:cubicBezTo>
                    <a:pt x="1996371" y="1340956"/>
                    <a:pt x="2012356" y="1346725"/>
                    <a:pt x="2023783" y="1358153"/>
                  </a:cubicBezTo>
                  <a:cubicBezTo>
                    <a:pt x="2048964" y="1383336"/>
                    <a:pt x="2034932" y="1375317"/>
                    <a:pt x="2064124" y="1385047"/>
                  </a:cubicBezTo>
                  <a:cubicBezTo>
                    <a:pt x="2096089" y="1406358"/>
                    <a:pt x="2076626" y="1395937"/>
                    <a:pt x="2124636" y="1411941"/>
                  </a:cubicBezTo>
                  <a:lnTo>
                    <a:pt x="2144806" y="1418665"/>
                  </a:lnTo>
                  <a:lnTo>
                    <a:pt x="2164977" y="1425389"/>
                  </a:lnTo>
                  <a:cubicBezTo>
                    <a:pt x="2171700" y="1432112"/>
                    <a:pt x="2179060" y="1438255"/>
                    <a:pt x="2185147" y="1445559"/>
                  </a:cubicBezTo>
                  <a:cubicBezTo>
                    <a:pt x="2227545" y="1496438"/>
                    <a:pt x="2172927" y="1440065"/>
                    <a:pt x="2212042" y="1479177"/>
                  </a:cubicBezTo>
                  <a:cubicBezTo>
                    <a:pt x="2223875" y="1514679"/>
                    <a:pt x="2214834" y="1493452"/>
                    <a:pt x="2245659" y="1539689"/>
                  </a:cubicBezTo>
                  <a:cubicBezTo>
                    <a:pt x="2250141" y="1546412"/>
                    <a:pt x="2256551" y="1552193"/>
                    <a:pt x="2259106" y="1559859"/>
                  </a:cubicBezTo>
                  <a:cubicBezTo>
                    <a:pt x="2261347" y="1566583"/>
                    <a:pt x="2261899" y="1574133"/>
                    <a:pt x="2265830" y="1580030"/>
                  </a:cubicBezTo>
                  <a:cubicBezTo>
                    <a:pt x="2271104" y="1587941"/>
                    <a:pt x="2279913" y="1592896"/>
                    <a:pt x="2286000" y="1600200"/>
                  </a:cubicBezTo>
                  <a:cubicBezTo>
                    <a:pt x="2301505" y="1618806"/>
                    <a:pt x="2297517" y="1625807"/>
                    <a:pt x="2319618" y="1640541"/>
                  </a:cubicBezTo>
                  <a:cubicBezTo>
                    <a:pt x="2325515" y="1644472"/>
                    <a:pt x="2333594" y="1643823"/>
                    <a:pt x="2339789" y="1647265"/>
                  </a:cubicBezTo>
                  <a:cubicBezTo>
                    <a:pt x="2353916" y="1655114"/>
                    <a:pt x="2366683" y="1665194"/>
                    <a:pt x="2380130" y="1674159"/>
                  </a:cubicBezTo>
                  <a:lnTo>
                    <a:pt x="2440642" y="1714500"/>
                  </a:lnTo>
                  <a:lnTo>
                    <a:pt x="2460812" y="1727947"/>
                  </a:lnTo>
                  <a:lnTo>
                    <a:pt x="2480983" y="1741394"/>
                  </a:lnTo>
                  <a:cubicBezTo>
                    <a:pt x="2489948" y="1754841"/>
                    <a:pt x="2502766" y="1766404"/>
                    <a:pt x="2507877" y="1781736"/>
                  </a:cubicBezTo>
                  <a:cubicBezTo>
                    <a:pt x="2523879" y="1829743"/>
                    <a:pt x="2513461" y="1810283"/>
                    <a:pt x="2534771" y="1842247"/>
                  </a:cubicBezTo>
                  <a:cubicBezTo>
                    <a:pt x="2557183" y="1860176"/>
                    <a:pt x="2616574" y="1875865"/>
                    <a:pt x="2642347" y="1889312"/>
                  </a:cubicBezTo>
                  <a:cubicBezTo>
                    <a:pt x="2658035" y="1900518"/>
                    <a:pt x="2672880" y="1913011"/>
                    <a:pt x="2689412" y="1922930"/>
                  </a:cubicBezTo>
                  <a:cubicBezTo>
                    <a:pt x="2695489" y="1926576"/>
                    <a:pt x="2702518" y="1929088"/>
                    <a:pt x="2709583" y="1929653"/>
                  </a:cubicBezTo>
                  <a:cubicBezTo>
                    <a:pt x="2758782" y="1933589"/>
                    <a:pt x="2808194" y="1934136"/>
                    <a:pt x="2857500" y="1936377"/>
                  </a:cubicBezTo>
                  <a:cubicBezTo>
                    <a:pt x="2925045" y="1953263"/>
                    <a:pt x="2893752" y="1943979"/>
                    <a:pt x="2951630" y="1963271"/>
                  </a:cubicBezTo>
                  <a:lnTo>
                    <a:pt x="2971800" y="1969994"/>
                  </a:lnTo>
                  <a:lnTo>
                    <a:pt x="2991971" y="1976718"/>
                  </a:lnTo>
                  <a:cubicBezTo>
                    <a:pt x="2998695" y="1983442"/>
                    <a:pt x="3004837" y="1990802"/>
                    <a:pt x="3012142" y="1996889"/>
                  </a:cubicBezTo>
                  <a:cubicBezTo>
                    <a:pt x="3018350" y="2002062"/>
                    <a:pt x="3026598" y="2004622"/>
                    <a:pt x="3032312" y="2010336"/>
                  </a:cubicBezTo>
                  <a:cubicBezTo>
                    <a:pt x="3038026" y="2016050"/>
                    <a:pt x="3038907" y="2026223"/>
                    <a:pt x="3045759" y="2030506"/>
                  </a:cubicBezTo>
                  <a:cubicBezTo>
                    <a:pt x="3057779" y="2038018"/>
                    <a:pt x="3072653" y="2039471"/>
                    <a:pt x="3086100" y="2043953"/>
                  </a:cubicBezTo>
                  <a:lnTo>
                    <a:pt x="3126442" y="2057400"/>
                  </a:lnTo>
                  <a:lnTo>
                    <a:pt x="3146612" y="2064124"/>
                  </a:lnTo>
                  <a:cubicBezTo>
                    <a:pt x="3152081" y="2080528"/>
                    <a:pt x="3153750" y="2091432"/>
                    <a:pt x="3166783" y="2104465"/>
                  </a:cubicBezTo>
                  <a:cubicBezTo>
                    <a:pt x="3172497" y="2110179"/>
                    <a:pt x="3180230" y="2113430"/>
                    <a:pt x="3186953" y="2117912"/>
                  </a:cubicBezTo>
                  <a:cubicBezTo>
                    <a:pt x="3197991" y="2151024"/>
                    <a:pt x="3185775" y="2128137"/>
                    <a:pt x="3213847" y="2151530"/>
                  </a:cubicBezTo>
                  <a:cubicBezTo>
                    <a:pt x="3222195" y="2158486"/>
                    <a:pt x="3241011" y="2182511"/>
                    <a:pt x="3254189" y="2185147"/>
                  </a:cubicBezTo>
                  <a:cubicBezTo>
                    <a:pt x="3280652" y="2190440"/>
                    <a:pt x="3308005" y="2189312"/>
                    <a:pt x="3334871" y="2191871"/>
                  </a:cubicBezTo>
                  <a:cubicBezTo>
                    <a:pt x="3355074" y="2193795"/>
                    <a:pt x="3375212" y="2196353"/>
                    <a:pt x="3395383" y="2198594"/>
                  </a:cubicBezTo>
                  <a:cubicBezTo>
                    <a:pt x="3399865" y="2212041"/>
                    <a:pt x="3395078" y="2235498"/>
                    <a:pt x="3408830" y="2238936"/>
                  </a:cubicBezTo>
                  <a:cubicBezTo>
                    <a:pt x="3417795" y="2241177"/>
                    <a:pt x="3426839" y="2243120"/>
                    <a:pt x="3435724" y="2245659"/>
                  </a:cubicBezTo>
                  <a:cubicBezTo>
                    <a:pt x="3442538" y="2247606"/>
                    <a:pt x="3448839" y="2251711"/>
                    <a:pt x="3455894" y="2252383"/>
                  </a:cubicBezTo>
                  <a:cubicBezTo>
                    <a:pt x="3496116" y="2256214"/>
                    <a:pt x="3536577" y="2256865"/>
                    <a:pt x="3576918" y="2259106"/>
                  </a:cubicBezTo>
                  <a:cubicBezTo>
                    <a:pt x="3579159" y="2279277"/>
                    <a:pt x="3580556" y="2299559"/>
                    <a:pt x="3583642" y="2319618"/>
                  </a:cubicBezTo>
                  <a:cubicBezTo>
                    <a:pt x="3585047" y="2328751"/>
                    <a:pt x="3583831" y="2339978"/>
                    <a:pt x="3590365" y="2346512"/>
                  </a:cubicBezTo>
                  <a:cubicBezTo>
                    <a:pt x="3596899" y="2353046"/>
                    <a:pt x="3608025" y="2352894"/>
                    <a:pt x="3617259" y="2353236"/>
                  </a:cubicBezTo>
                  <a:cubicBezTo>
                    <a:pt x="3668771" y="2355144"/>
                    <a:pt x="3720353" y="2353236"/>
                    <a:pt x="3771900" y="2353236"/>
                  </a:cubicBezTo>
                  <a:lnTo>
                    <a:pt x="3771900" y="2353236"/>
                  </a:lnTo>
                </a:path>
              </a:pathLst>
            </a:cu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76" name="Tableau 75">
            <a:extLst>
              <a:ext uri="{FF2B5EF4-FFF2-40B4-BE49-F238E27FC236}">
                <a16:creationId xmlns:a16="http://schemas.microsoft.com/office/drawing/2014/main" id="{A2DC955A-95D1-FD1E-3DF4-BA245C6D275F}"/>
              </a:ext>
            </a:extLst>
          </p:cNvPr>
          <p:cNvGraphicFramePr>
            <a:graphicFrameLocks noGrp="1"/>
          </p:cNvGraphicFramePr>
          <p:nvPr/>
        </p:nvGraphicFramePr>
        <p:xfrm>
          <a:off x="6074252" y="1205803"/>
          <a:ext cx="5868000" cy="38729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1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7683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50" b="0" dirty="0" err="1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+ Bevacizumab </a:t>
                      </a:r>
                      <a:b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</a:t>
                      </a:r>
                      <a:b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(n=246)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444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Evènement (toute cause),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5483828"/>
                  </a:ext>
                </a:extLst>
              </a:tr>
              <a:tr h="316444">
                <a:tc>
                  <a:txBody>
                    <a:bodyPr/>
                    <a:lstStyle/>
                    <a:p>
                      <a:r>
                        <a:rPr lang="fr-FR" sz="105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Tout </a:t>
                      </a:r>
                      <a:r>
                        <a:rPr lang="fr-FR" sz="105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EIs</a:t>
                      </a:r>
                      <a:endParaRPr lang="fr-FR" sz="105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241 (98)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241 (98)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644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EIs liés à la FTD/TPI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221 (90)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200 (81)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6444">
                <a:tc>
                  <a:txBody>
                    <a:bodyPr/>
                    <a:lstStyle/>
                    <a:p>
                      <a:r>
                        <a:rPr lang="fr-FR" sz="105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EIs</a:t>
                      </a:r>
                      <a:r>
                        <a:rPr lang="fr-FR" sz="105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liés à la </a:t>
                      </a:r>
                      <a:r>
                        <a:rPr lang="fr-FR" sz="105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Bevacizumab</a:t>
                      </a:r>
                      <a:endParaRPr lang="fr-FR" sz="105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119 (48)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NA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6444">
                <a:tc>
                  <a:txBody>
                    <a:bodyPr/>
                    <a:lstStyle/>
                    <a:p>
                      <a:r>
                        <a:rPr lang="fr-FR" sz="105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EIs</a:t>
                      </a:r>
                      <a:r>
                        <a:rPr lang="fr-FR" sz="105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graves (grade &gt;=3)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178 (72)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171 (70)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6444">
                <a:tc>
                  <a:txBody>
                    <a:bodyPr/>
                    <a:lstStyle/>
                    <a:p>
                      <a:r>
                        <a:rPr lang="fr-FR" sz="105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EIs</a:t>
                      </a:r>
                      <a:r>
                        <a:rPr lang="fr-FR" sz="105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graves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61 (25)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77 (31)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6444">
                <a:tc>
                  <a:txBody>
                    <a:bodyPr/>
                    <a:lstStyle/>
                    <a:p>
                      <a:r>
                        <a:rPr lang="fr-FR" sz="105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Décès liés au traitement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644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EIs</a:t>
                      </a:r>
                      <a:r>
                        <a:rPr lang="fr-FR" sz="105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entraînant l'abandon de l'étude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 (13)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 (13)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6444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dirty="0">
                          <a:solidFill>
                            <a:schemeClr val="bg1"/>
                          </a:solidFill>
                        </a:rPr>
                        <a:t>Modification de doses,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644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dirty="0"/>
                        <a:t>Réductions de dose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 (16)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 (12)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8892958"/>
                  </a:ext>
                </a:extLst>
              </a:tr>
              <a:tr h="31644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dirty="0"/>
                        <a:t>Retards de dose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171 (70)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131 (53)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4715894"/>
                  </a:ext>
                </a:extLst>
              </a:tr>
            </a:tbl>
          </a:graphicData>
        </a:graphic>
      </p:graphicFrame>
      <p:sp>
        <p:nvSpPr>
          <p:cNvPr id="78" name="ZoneTexte 77">
            <a:extLst>
              <a:ext uri="{FF2B5EF4-FFF2-40B4-BE49-F238E27FC236}">
                <a16:creationId xmlns:a16="http://schemas.microsoft.com/office/drawing/2014/main" id="{FB7381FE-B8A0-653A-B6FE-10A1F1A914D4}"/>
              </a:ext>
            </a:extLst>
          </p:cNvPr>
          <p:cNvSpPr txBox="1"/>
          <p:nvPr/>
        </p:nvSpPr>
        <p:spPr>
          <a:xfrm>
            <a:off x="5983795" y="1235838"/>
            <a:ext cx="1281164" cy="307777"/>
          </a:xfrm>
          <a:prstGeom prst="rect">
            <a:avLst/>
          </a:prstGeom>
          <a:solidFill>
            <a:schemeClr val="bg1"/>
          </a:solidFill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Toxicités</a:t>
            </a:r>
            <a:endParaRPr kumimoji="0" lang="da-DK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915964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116640" y="1379234"/>
            <a:ext cx="9885658" cy="4461127"/>
          </a:xfrm>
        </p:spPr>
        <p:txBody>
          <a:bodyPr/>
          <a:lstStyle/>
          <a:p>
            <a:r>
              <a:rPr lang="fr-FR" dirty="0"/>
              <a:t>La CT </a:t>
            </a:r>
            <a:r>
              <a:rPr lang="fr-FR" dirty="0" err="1"/>
              <a:t>périopératoire</a:t>
            </a:r>
            <a:r>
              <a:rPr lang="fr-FR" dirty="0"/>
              <a:t> n’est pas inférieure à la RCT dans cette étude</a:t>
            </a:r>
          </a:p>
          <a:p>
            <a:pPr lvl="1">
              <a:spcBef>
                <a:spcPts val="200"/>
              </a:spcBef>
            </a:pPr>
            <a:r>
              <a:rPr lang="fr-FR" dirty="0"/>
              <a:t>Survie globale similaire, </a:t>
            </a:r>
          </a:p>
          <a:p>
            <a:pPr lvl="1">
              <a:spcBef>
                <a:spcPts val="200"/>
              </a:spcBef>
            </a:pPr>
            <a:r>
              <a:rPr lang="fr-FR" dirty="0"/>
              <a:t>RCT &gt; CT sur la réponse histologiques et résections R0</a:t>
            </a:r>
          </a:p>
          <a:p>
            <a:pPr lvl="1">
              <a:spcBef>
                <a:spcPts val="200"/>
              </a:spcBef>
            </a:pPr>
            <a:r>
              <a:rPr lang="fr-FR" dirty="0"/>
              <a:t>pas de différence sur le taux de complications post-opératoires</a:t>
            </a:r>
            <a:endParaRPr lang="fr-FR" sz="1800" dirty="0"/>
          </a:p>
          <a:p>
            <a:pPr>
              <a:spcBef>
                <a:spcPts val="1800"/>
              </a:spcBef>
            </a:pPr>
            <a:r>
              <a:rPr lang="fr-FR" dirty="0"/>
              <a:t>Des limites: </a:t>
            </a:r>
          </a:p>
          <a:p>
            <a:pPr lvl="1">
              <a:spcBef>
                <a:spcPts val="200"/>
              </a:spcBef>
            </a:pPr>
            <a:r>
              <a:rPr lang="fr-FR" dirty="0"/>
              <a:t>Changement de design</a:t>
            </a:r>
          </a:p>
          <a:p>
            <a:pPr lvl="1">
              <a:spcBef>
                <a:spcPts val="200"/>
              </a:spcBef>
            </a:pPr>
            <a:r>
              <a:rPr lang="fr-FR" dirty="0"/>
              <a:t>Pas de </a:t>
            </a:r>
            <a:r>
              <a:rPr lang="fr-FR" dirty="0" err="1"/>
              <a:t>nivolumab</a:t>
            </a:r>
            <a:r>
              <a:rPr lang="fr-FR" dirty="0"/>
              <a:t> adjuvant dans le bras RCT</a:t>
            </a:r>
          </a:p>
          <a:p>
            <a:pPr lvl="1">
              <a:spcBef>
                <a:spcPts val="200"/>
              </a:spcBef>
            </a:pPr>
            <a:r>
              <a:rPr lang="fr-FR" dirty="0"/>
              <a:t>Bras CT sous-optimale </a:t>
            </a:r>
          </a:p>
          <a:p>
            <a:pPr lvl="2">
              <a:spcBef>
                <a:spcPts val="200"/>
              </a:spcBef>
            </a:pPr>
            <a:r>
              <a:rPr lang="fr-FR" b="1" dirty="0"/>
              <a:t>15</a:t>
            </a:r>
            <a:r>
              <a:rPr lang="fr-FR" sz="1200" b="1" dirty="0"/>
              <a:t>%</a:t>
            </a:r>
            <a:r>
              <a:rPr lang="fr-FR" b="1" dirty="0"/>
              <a:t> </a:t>
            </a:r>
            <a:r>
              <a:rPr lang="fr-FR" dirty="0"/>
              <a:t>seulement traités par FLOT </a:t>
            </a:r>
          </a:p>
          <a:p>
            <a:pPr lvl="2">
              <a:spcBef>
                <a:spcPts val="200"/>
              </a:spcBef>
            </a:pPr>
            <a:r>
              <a:rPr lang="fr-FR" dirty="0"/>
              <a:t>Taux de </a:t>
            </a:r>
            <a:r>
              <a:rPr lang="fr-FR" dirty="0" err="1"/>
              <a:t>pCR</a:t>
            </a:r>
            <a:r>
              <a:rPr lang="fr-FR" dirty="0"/>
              <a:t> de </a:t>
            </a:r>
            <a:r>
              <a:rPr lang="fr-FR" b="1" dirty="0"/>
              <a:t>5</a:t>
            </a:r>
            <a:r>
              <a:rPr lang="fr-FR" sz="1200" b="1" dirty="0"/>
              <a:t>%</a:t>
            </a:r>
            <a:r>
              <a:rPr lang="fr-FR" b="1" dirty="0"/>
              <a:t> </a:t>
            </a:r>
            <a:r>
              <a:rPr lang="fr-FR" dirty="0"/>
              <a:t>seulement (FLOT </a:t>
            </a:r>
            <a:r>
              <a:rPr lang="fr-FR" i="1" dirty="0"/>
              <a:t>vs </a:t>
            </a:r>
            <a:r>
              <a:rPr lang="fr-FR" dirty="0"/>
              <a:t>ECF: </a:t>
            </a:r>
            <a:r>
              <a:rPr lang="fr-FR" dirty="0" err="1"/>
              <a:t>pCR</a:t>
            </a:r>
            <a:r>
              <a:rPr lang="fr-FR" dirty="0"/>
              <a:t>=16% </a:t>
            </a:r>
            <a:r>
              <a:rPr lang="fr-FR" i="1" dirty="0"/>
              <a:t>vs</a:t>
            </a:r>
            <a:r>
              <a:rPr lang="fr-FR" dirty="0"/>
              <a:t> 6% </a:t>
            </a:r>
            <a:r>
              <a:rPr lang="fr-FR" sz="1400" i="1" dirty="0"/>
              <a:t>(Al-</a:t>
            </a:r>
            <a:r>
              <a:rPr lang="fr-FR" sz="1400" i="1" dirty="0" err="1"/>
              <a:t>Batran</a:t>
            </a:r>
            <a:r>
              <a:rPr lang="fr-FR" sz="1400" i="1" dirty="0"/>
              <a:t> Lancet </a:t>
            </a:r>
            <a:r>
              <a:rPr lang="fr-FR" sz="1400" i="1" dirty="0" err="1"/>
              <a:t>oncol</a:t>
            </a:r>
            <a:r>
              <a:rPr lang="fr-FR" sz="1400" i="1" dirty="0"/>
              <a:t> 2016))</a:t>
            </a:r>
            <a:endParaRPr lang="fr-FR" dirty="0"/>
          </a:p>
          <a:p>
            <a:pPr>
              <a:spcBef>
                <a:spcPts val="1800"/>
              </a:spcBef>
            </a:pPr>
            <a:r>
              <a:rPr lang="fr-FR" dirty="0"/>
              <a:t>En pratique, les options actuelles restent </a:t>
            </a:r>
          </a:p>
          <a:p>
            <a:pPr lvl="1">
              <a:spcBef>
                <a:spcPts val="200"/>
              </a:spcBef>
            </a:pPr>
            <a:r>
              <a:rPr lang="fr-FR" dirty="0"/>
              <a:t>FLOT </a:t>
            </a:r>
            <a:r>
              <a:rPr lang="fr-FR" dirty="0" err="1"/>
              <a:t>périopératoire</a:t>
            </a:r>
            <a:endParaRPr lang="fr-FR" dirty="0"/>
          </a:p>
          <a:p>
            <a:pPr lvl="1">
              <a:spcBef>
                <a:spcPts val="200"/>
              </a:spcBef>
            </a:pPr>
            <a:r>
              <a:rPr lang="fr-FR" dirty="0"/>
              <a:t>RCT néo-adjuvant + </a:t>
            </a:r>
            <a:r>
              <a:rPr lang="fr-FR" dirty="0" err="1"/>
              <a:t>nivolumab</a:t>
            </a:r>
            <a:r>
              <a:rPr lang="fr-FR" dirty="0"/>
              <a:t> adjuvant 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Conclusions</a:t>
            </a:r>
            <a:endParaRPr lang="en-US" dirty="0"/>
          </a:p>
        </p:txBody>
      </p:sp>
      <p:sp>
        <p:nvSpPr>
          <p:cNvPr id="5" name="Espace réservé du texte 17">
            <a:extLst>
              <a:ext uri="{FF2B5EF4-FFF2-40B4-BE49-F238E27FC236}">
                <a16:creationId xmlns:a16="http://schemas.microsoft.com/office/drawing/2014/main" id="{B8549AAA-0F87-E371-F54F-6030E0C06D1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sz="1200" i="1" dirty="0"/>
              <a:t>MA </a:t>
            </a:r>
            <a:r>
              <a:rPr lang="fr-FR" sz="1200" i="1" dirty="0" err="1"/>
              <a:t>Lowery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#295</a:t>
            </a:r>
          </a:p>
        </p:txBody>
      </p:sp>
      <p:sp>
        <p:nvSpPr>
          <p:cNvPr id="6" name="Titre 23">
            <a:extLst>
              <a:ext uri="{FF2B5EF4-FFF2-40B4-BE49-F238E27FC236}">
                <a16:creationId xmlns:a16="http://schemas.microsoft.com/office/drawing/2014/main" id="{9E13A436-F8F2-38E3-FE61-3DCD8D6524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</p:spPr>
        <p:txBody>
          <a:bodyPr/>
          <a:lstStyle/>
          <a:p>
            <a:r>
              <a:rPr lang="da-DK" dirty="0"/>
              <a:t>NEO-AEGIS : </a:t>
            </a:r>
            <a:r>
              <a:rPr lang="da-DK" b="0" dirty="0"/>
              <a:t>CROSS ou MAGIC/FLOT : Résultats actualisés </a:t>
            </a:r>
          </a:p>
        </p:txBody>
      </p:sp>
    </p:spTree>
    <p:extLst>
      <p:ext uri="{BB962C8B-B14F-4D97-AF65-F5344CB8AC3E}">
        <p14:creationId xmlns:p14="http://schemas.microsoft.com/office/powerpoint/2010/main" val="33841222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CCRm Phase III R : FTD/TPI +/- Bev en L3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Tabernero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#4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da-DK" dirty="0"/>
              <a:t>Résultats des taux de réponse  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E798AED-2793-68AB-F137-75FBD2BE3279}"/>
              </a:ext>
            </a:extLst>
          </p:cNvPr>
          <p:cNvSpPr txBox="1"/>
          <p:nvPr/>
        </p:nvSpPr>
        <p:spPr>
          <a:xfrm>
            <a:off x="1512098" y="5481235"/>
            <a:ext cx="9492225" cy="711151"/>
          </a:xfrm>
          <a:prstGeom prst="rect">
            <a:avLst/>
          </a:prstGeo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rtlCol="0" anchor="ctr">
            <a:noAutofit/>
          </a:bodyPr>
          <a:lstStyle/>
          <a:p>
            <a:pPr marL="539750">
              <a:defRPr/>
            </a:pPr>
            <a:r>
              <a:rPr lang="fr-FR" b="1" dirty="0">
                <a:solidFill>
                  <a:srgbClr val="C85E23">
                    <a:lumMod val="75000"/>
                  </a:srgbClr>
                </a:solidFill>
                <a:latin typeface="Arial"/>
              </a:rPr>
              <a:t>L’</a:t>
            </a:r>
            <a:r>
              <a:rPr lang="fr-FR" b="1" dirty="0" err="1">
                <a:solidFill>
                  <a:srgbClr val="C85E23">
                    <a:lumMod val="75000"/>
                  </a:srgbClr>
                </a:solidFill>
                <a:latin typeface="Arial"/>
              </a:rPr>
              <a:t>éude</a:t>
            </a:r>
            <a:r>
              <a:rPr lang="fr-FR" b="1" dirty="0">
                <a:solidFill>
                  <a:srgbClr val="C85E23">
                    <a:lumMod val="75000"/>
                  </a:srgbClr>
                </a:solidFill>
                <a:latin typeface="Arial"/>
              </a:rPr>
              <a:t> SUNLIGHT confirme la phase II et place la bithérapie comme le nouveau standard en L3 du </a:t>
            </a:r>
            <a:r>
              <a:rPr lang="fr-FR" b="1" dirty="0" err="1">
                <a:solidFill>
                  <a:srgbClr val="C85E23">
                    <a:lumMod val="75000"/>
                  </a:srgbClr>
                </a:solidFill>
                <a:latin typeface="Arial"/>
              </a:rPr>
              <a:t>CCRm</a:t>
            </a:r>
            <a:r>
              <a:rPr lang="fr-FR" b="1" dirty="0">
                <a:solidFill>
                  <a:srgbClr val="C85E23">
                    <a:lumMod val="75000"/>
                  </a:srgbClr>
                </a:solidFill>
                <a:latin typeface="Arial"/>
              </a:rPr>
              <a:t> </a:t>
            </a:r>
          </a:p>
        </p:txBody>
      </p:sp>
      <p:sp>
        <p:nvSpPr>
          <p:cNvPr id="7" name="Chevron 6">
            <a:extLst>
              <a:ext uri="{FF2B5EF4-FFF2-40B4-BE49-F238E27FC236}">
                <a16:creationId xmlns:a16="http://schemas.microsoft.com/office/drawing/2014/main" id="{D2B74F97-65B1-3B48-69C9-680423AADF5E}"/>
              </a:ext>
            </a:extLst>
          </p:cNvPr>
          <p:cNvSpPr/>
          <p:nvPr/>
        </p:nvSpPr>
        <p:spPr>
          <a:xfrm>
            <a:off x="1717898" y="5663283"/>
            <a:ext cx="253522" cy="253522"/>
          </a:xfrm>
          <a:prstGeom prst="chevron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 à coins arrondis 33">
            <a:extLst>
              <a:ext uri="{FF2B5EF4-FFF2-40B4-BE49-F238E27FC236}">
                <a16:creationId xmlns:a16="http://schemas.microsoft.com/office/drawing/2014/main" id="{57986EC8-8B10-DDA2-0835-7E04BB639078}"/>
              </a:ext>
            </a:extLst>
          </p:cNvPr>
          <p:cNvSpPr/>
          <p:nvPr/>
        </p:nvSpPr>
        <p:spPr>
          <a:xfrm>
            <a:off x="2958361" y="1523833"/>
            <a:ext cx="6692266" cy="3540966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02C24CE6-5BE0-3560-A987-B4B8A168C01F}"/>
              </a:ext>
            </a:extLst>
          </p:cNvPr>
          <p:cNvSpPr txBox="1"/>
          <p:nvPr/>
        </p:nvSpPr>
        <p:spPr>
          <a:xfrm>
            <a:off x="3076154" y="1277368"/>
            <a:ext cx="2796745" cy="523220"/>
          </a:xfrm>
          <a:prstGeom prst="rect">
            <a:avLst/>
          </a:prstGeom>
          <a:solidFill>
            <a:schemeClr val="bg1"/>
          </a:solidFill>
        </p:spPr>
        <p:txBody>
          <a:bodyPr wrap="square" anchor="ctr">
            <a:spAutoFit/>
          </a:bodyPr>
          <a:lstStyle/>
          <a:p>
            <a:pPr>
              <a:defRPr/>
            </a:pPr>
            <a:r>
              <a:rPr lang="fr-FR" sz="1400" b="1" dirty="0">
                <a:solidFill>
                  <a:srgbClr val="000000"/>
                </a:solidFill>
                <a:latin typeface="Arial"/>
              </a:rPr>
              <a:t>Taux de réponse objective Taux de contrôle de la maladie </a:t>
            </a:r>
          </a:p>
        </p:txBody>
      </p:sp>
      <p:grpSp>
        <p:nvGrpSpPr>
          <p:cNvPr id="60" name="Groupe 59">
            <a:extLst>
              <a:ext uri="{FF2B5EF4-FFF2-40B4-BE49-F238E27FC236}">
                <a16:creationId xmlns:a16="http://schemas.microsoft.com/office/drawing/2014/main" id="{69517550-3CEA-8A3F-B2E9-ACD20C09D9EB}"/>
              </a:ext>
            </a:extLst>
          </p:cNvPr>
          <p:cNvGrpSpPr/>
          <p:nvPr/>
        </p:nvGrpSpPr>
        <p:grpSpPr>
          <a:xfrm>
            <a:off x="3551768" y="1989981"/>
            <a:ext cx="6098859" cy="2824886"/>
            <a:chOff x="3608403" y="2136096"/>
            <a:chExt cx="6098859" cy="2824886"/>
          </a:xfrm>
        </p:grpSpPr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D4F7AABD-5123-1757-38C5-9AA8D7C7D07C}"/>
                </a:ext>
              </a:extLst>
            </p:cNvPr>
            <p:cNvSpPr txBox="1"/>
            <p:nvPr/>
          </p:nvSpPr>
          <p:spPr>
            <a:xfrm>
              <a:off x="3933507" y="2260721"/>
              <a:ext cx="226024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6932BA20-2369-7E9E-9B4D-03BBAFA43524}"/>
                </a:ext>
              </a:extLst>
            </p:cNvPr>
            <p:cNvSpPr txBox="1"/>
            <p:nvPr/>
          </p:nvSpPr>
          <p:spPr>
            <a:xfrm>
              <a:off x="4008848" y="2736140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A022B2B2-CDFF-5F16-F432-C0DF06E032B7}"/>
                </a:ext>
              </a:extLst>
            </p:cNvPr>
            <p:cNvSpPr txBox="1"/>
            <p:nvPr/>
          </p:nvSpPr>
          <p:spPr>
            <a:xfrm>
              <a:off x="4008848" y="3211559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884F5F68-34C1-282E-38EF-D3761653087C}"/>
                </a:ext>
              </a:extLst>
            </p:cNvPr>
            <p:cNvSpPr txBox="1"/>
            <p:nvPr/>
          </p:nvSpPr>
          <p:spPr>
            <a:xfrm>
              <a:off x="4008848" y="4162397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3FD6E53F-64FD-AA31-CB68-9F4DBAD306D5}"/>
                </a:ext>
              </a:extLst>
            </p:cNvPr>
            <p:cNvSpPr txBox="1"/>
            <p:nvPr/>
          </p:nvSpPr>
          <p:spPr>
            <a:xfrm>
              <a:off x="4084190" y="4637816"/>
              <a:ext cx="75341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665337AA-C70C-651D-19E8-CA72E6EE14AF}"/>
                </a:ext>
              </a:extLst>
            </p:cNvPr>
            <p:cNvSpPr txBox="1"/>
            <p:nvPr/>
          </p:nvSpPr>
          <p:spPr>
            <a:xfrm>
              <a:off x="4008848" y="3686978"/>
              <a:ext cx="150683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67" name="ZoneTexte 66">
              <a:extLst>
                <a:ext uri="{FF2B5EF4-FFF2-40B4-BE49-F238E27FC236}">
                  <a16:creationId xmlns:a16="http://schemas.microsoft.com/office/drawing/2014/main" id="{79E721EE-EF1E-3656-744C-B829825704C3}"/>
                </a:ext>
              </a:extLst>
            </p:cNvPr>
            <p:cNvSpPr txBox="1"/>
            <p:nvPr/>
          </p:nvSpPr>
          <p:spPr>
            <a:xfrm>
              <a:off x="5035426" y="4799399"/>
              <a:ext cx="29976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ORR</a:t>
              </a:r>
            </a:p>
          </p:txBody>
        </p:sp>
        <p:sp>
          <p:nvSpPr>
            <p:cNvPr id="68" name="ZoneTexte 67">
              <a:extLst>
                <a:ext uri="{FF2B5EF4-FFF2-40B4-BE49-F238E27FC236}">
                  <a16:creationId xmlns:a16="http://schemas.microsoft.com/office/drawing/2014/main" id="{91EE90CB-B9B5-7D11-45AF-EE5EF498EDBC}"/>
                </a:ext>
              </a:extLst>
            </p:cNvPr>
            <p:cNvSpPr txBox="1"/>
            <p:nvPr/>
          </p:nvSpPr>
          <p:spPr>
            <a:xfrm>
              <a:off x="6893451" y="4799399"/>
              <a:ext cx="293350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DCR</a:t>
              </a:r>
            </a:p>
          </p:txBody>
        </p:sp>
        <p:cxnSp>
          <p:nvCxnSpPr>
            <p:cNvPr id="69" name="Connecteur en angle 68">
              <a:extLst>
                <a:ext uri="{FF2B5EF4-FFF2-40B4-BE49-F238E27FC236}">
                  <a16:creationId xmlns:a16="http://schemas.microsoft.com/office/drawing/2014/main" id="{C731CF4A-E8D5-6ABC-D90D-9F2873BF31E5}"/>
                </a:ext>
              </a:extLst>
            </p:cNvPr>
            <p:cNvCxnSpPr>
              <a:cxnSpLocks/>
            </p:cNvCxnSpPr>
            <p:nvPr/>
          </p:nvCxnSpPr>
          <p:spPr>
            <a:xfrm>
              <a:off x="4255741" y="2341512"/>
              <a:ext cx="3726352" cy="2377095"/>
            </a:xfrm>
            <a:prstGeom prst="bentConnector3">
              <a:avLst>
                <a:gd name="adj1" fmla="val 0"/>
              </a:avLst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ZoneTexte 69">
              <a:extLst>
                <a:ext uri="{FF2B5EF4-FFF2-40B4-BE49-F238E27FC236}">
                  <a16:creationId xmlns:a16="http://schemas.microsoft.com/office/drawing/2014/main" id="{8090BECC-FFC9-B5AD-2E3B-1A2B3A4875A0}"/>
                </a:ext>
              </a:extLst>
            </p:cNvPr>
            <p:cNvSpPr txBox="1"/>
            <p:nvPr/>
          </p:nvSpPr>
          <p:spPr>
            <a:xfrm rot="16200000">
              <a:off x="2558355" y="3391560"/>
              <a:ext cx="2377095" cy="276999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Patients (%)</a:t>
              </a:r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E8FB678F-B129-2316-3D61-C1DF7452A1C5}"/>
                </a:ext>
              </a:extLst>
            </p:cNvPr>
            <p:cNvSpPr/>
            <p:nvPr/>
          </p:nvSpPr>
          <p:spPr>
            <a:xfrm>
              <a:off x="4570814" y="4567451"/>
              <a:ext cx="293521" cy="151156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2" name="Groupe 71">
              <a:extLst>
                <a:ext uri="{FF2B5EF4-FFF2-40B4-BE49-F238E27FC236}">
                  <a16:creationId xmlns:a16="http://schemas.microsoft.com/office/drawing/2014/main" id="{B0948378-EB34-4987-04BA-78F04473C146}"/>
                </a:ext>
              </a:extLst>
            </p:cNvPr>
            <p:cNvGrpSpPr/>
            <p:nvPr/>
          </p:nvGrpSpPr>
          <p:grpSpPr>
            <a:xfrm>
              <a:off x="4696782" y="4468331"/>
              <a:ext cx="41585" cy="169485"/>
              <a:chOff x="4696783" y="4468331"/>
              <a:chExt cx="41585" cy="169485"/>
            </a:xfrm>
          </p:grpSpPr>
          <p:cxnSp>
            <p:nvCxnSpPr>
              <p:cNvPr id="103" name="Connecteur droit 102">
                <a:extLst>
                  <a:ext uri="{FF2B5EF4-FFF2-40B4-BE49-F238E27FC236}">
                    <a16:creationId xmlns:a16="http://schemas.microsoft.com/office/drawing/2014/main" id="{57B9BB70-DA91-B6FE-CA1B-3380E75899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17575" y="4471916"/>
                <a:ext cx="0" cy="165900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Connecteur droit 103">
                <a:extLst>
                  <a:ext uri="{FF2B5EF4-FFF2-40B4-BE49-F238E27FC236}">
                    <a16:creationId xmlns:a16="http://schemas.microsoft.com/office/drawing/2014/main" id="{0D7C06EA-2503-E4DB-9AB0-C476817460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96783" y="4468331"/>
                <a:ext cx="41585" cy="0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Connecteur droit 104">
                <a:extLst>
                  <a:ext uri="{FF2B5EF4-FFF2-40B4-BE49-F238E27FC236}">
                    <a16:creationId xmlns:a16="http://schemas.microsoft.com/office/drawing/2014/main" id="{06550287-A170-B6C3-17A6-E8B8A7E751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96783" y="4633282"/>
                <a:ext cx="41585" cy="0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ZoneTexte 72">
              <a:extLst>
                <a:ext uri="{FF2B5EF4-FFF2-40B4-BE49-F238E27FC236}">
                  <a16:creationId xmlns:a16="http://schemas.microsoft.com/office/drawing/2014/main" id="{EEDD2A78-7974-5CE2-2DA2-DC2FDE9C0FD8}"/>
                </a:ext>
              </a:extLst>
            </p:cNvPr>
            <p:cNvSpPr txBox="1"/>
            <p:nvPr/>
          </p:nvSpPr>
          <p:spPr>
            <a:xfrm>
              <a:off x="4545300" y="4222621"/>
              <a:ext cx="32893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8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6.3</a:t>
              </a:r>
            </a:p>
          </p:txBody>
        </p:sp>
        <p:grpSp>
          <p:nvGrpSpPr>
            <p:cNvPr id="74" name="Groupe 73">
              <a:extLst>
                <a:ext uri="{FF2B5EF4-FFF2-40B4-BE49-F238E27FC236}">
                  <a16:creationId xmlns:a16="http://schemas.microsoft.com/office/drawing/2014/main" id="{1DF3B418-8685-58F7-1BFD-1B35B5901FC4}"/>
                </a:ext>
              </a:extLst>
            </p:cNvPr>
            <p:cNvGrpSpPr/>
            <p:nvPr/>
          </p:nvGrpSpPr>
          <p:grpSpPr>
            <a:xfrm>
              <a:off x="5518673" y="4633282"/>
              <a:ext cx="287461" cy="76254"/>
              <a:chOff x="4586776" y="4561562"/>
              <a:chExt cx="287461" cy="76254"/>
            </a:xfrm>
          </p:grpSpPr>
          <p:cxnSp>
            <p:nvCxnSpPr>
              <p:cNvPr id="100" name="Connecteur droit 99">
                <a:extLst>
                  <a:ext uri="{FF2B5EF4-FFF2-40B4-BE49-F238E27FC236}">
                    <a16:creationId xmlns:a16="http://schemas.microsoft.com/office/drawing/2014/main" id="{C7FCD102-6E1C-6D79-550D-E3FF3BEAEC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17575" y="4561562"/>
                <a:ext cx="0" cy="76254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Connecteur droit 100">
                <a:extLst>
                  <a:ext uri="{FF2B5EF4-FFF2-40B4-BE49-F238E27FC236}">
                    <a16:creationId xmlns:a16="http://schemas.microsoft.com/office/drawing/2014/main" id="{85D8C3F0-E3C2-3342-9E0A-D865897444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96783" y="4561562"/>
                <a:ext cx="41585" cy="0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Connecteur droit 101">
                <a:extLst>
                  <a:ext uri="{FF2B5EF4-FFF2-40B4-BE49-F238E27FC236}">
                    <a16:creationId xmlns:a16="http://schemas.microsoft.com/office/drawing/2014/main" id="{785E777D-BD2B-9F61-945D-BCD29CFE84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86776" y="4633282"/>
                <a:ext cx="287461" cy="0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5" name="ZoneTexte 74">
              <a:extLst>
                <a:ext uri="{FF2B5EF4-FFF2-40B4-BE49-F238E27FC236}">
                  <a16:creationId xmlns:a16="http://schemas.microsoft.com/office/drawing/2014/main" id="{366D47C4-BE18-DD2D-ADF3-EE5DEC9D8029}"/>
                </a:ext>
              </a:extLst>
            </p:cNvPr>
            <p:cNvSpPr txBox="1"/>
            <p:nvPr/>
          </p:nvSpPr>
          <p:spPr>
            <a:xfrm>
              <a:off x="5477198" y="4435837"/>
              <a:ext cx="32893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0.9</a:t>
              </a:r>
            </a:p>
          </p:txBody>
        </p:sp>
        <p:cxnSp>
          <p:nvCxnSpPr>
            <p:cNvPr id="76" name="Connecteur en angle 75">
              <a:extLst>
                <a:ext uri="{FF2B5EF4-FFF2-40B4-BE49-F238E27FC236}">
                  <a16:creationId xmlns:a16="http://schemas.microsoft.com/office/drawing/2014/main" id="{9AF25D15-9848-BF01-FD6B-3E3797F2E335}"/>
                </a:ext>
              </a:extLst>
            </p:cNvPr>
            <p:cNvCxnSpPr>
              <a:cxnSpLocks/>
              <a:stCxn id="73" idx="0"/>
              <a:endCxn id="75" idx="0"/>
            </p:cNvCxnSpPr>
            <p:nvPr/>
          </p:nvCxnSpPr>
          <p:spPr>
            <a:xfrm rot="16200000" flipH="1">
              <a:off x="5069109" y="3863280"/>
              <a:ext cx="213216" cy="931898"/>
            </a:xfrm>
            <a:prstGeom prst="bentConnector3">
              <a:avLst>
                <a:gd name="adj1" fmla="val -63488"/>
              </a:avLst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7" name="Groupe 76">
              <a:extLst>
                <a:ext uri="{FF2B5EF4-FFF2-40B4-BE49-F238E27FC236}">
                  <a16:creationId xmlns:a16="http://schemas.microsoft.com/office/drawing/2014/main" id="{2F3F82E2-356C-A0A7-1434-52920E7A703A}"/>
                </a:ext>
              </a:extLst>
            </p:cNvPr>
            <p:cNvGrpSpPr/>
            <p:nvPr/>
          </p:nvGrpSpPr>
          <p:grpSpPr>
            <a:xfrm>
              <a:off x="4755426" y="3883944"/>
              <a:ext cx="893193" cy="215444"/>
              <a:chOff x="4755426" y="3883944"/>
              <a:chExt cx="893193" cy="215444"/>
            </a:xfrm>
          </p:grpSpPr>
          <p:sp>
            <p:nvSpPr>
              <p:cNvPr id="98" name="ZoneTexte 97">
                <a:extLst>
                  <a:ext uri="{FF2B5EF4-FFF2-40B4-BE49-F238E27FC236}">
                    <a16:creationId xmlns:a16="http://schemas.microsoft.com/office/drawing/2014/main" id="{A4AA7188-F4AB-F608-97D7-17BE04075B5A}"/>
                  </a:ext>
                </a:extLst>
              </p:cNvPr>
              <p:cNvSpPr txBox="1"/>
              <p:nvPr/>
            </p:nvSpPr>
            <p:spPr>
              <a:xfrm>
                <a:off x="4755426" y="3883944"/>
                <a:ext cx="893193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5.4% (p=0.004)</a:t>
                </a:r>
              </a:p>
            </p:txBody>
          </p:sp>
          <p:sp>
            <p:nvSpPr>
              <p:cNvPr id="99" name="Triangle 98">
                <a:extLst>
                  <a:ext uri="{FF2B5EF4-FFF2-40B4-BE49-F238E27FC236}">
                    <a16:creationId xmlns:a16="http://schemas.microsoft.com/office/drawing/2014/main" id="{9DBC598A-9F4B-4655-8334-F0FB2D696747}"/>
                  </a:ext>
                </a:extLst>
              </p:cNvPr>
              <p:cNvSpPr/>
              <p:nvPr/>
            </p:nvSpPr>
            <p:spPr>
              <a:xfrm>
                <a:off x="4755426" y="3968807"/>
                <a:ext cx="45719" cy="45719"/>
              </a:xfrm>
              <a:prstGeom prst="triangle">
                <a:avLst/>
              </a:pr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034B55DC-003B-16D2-AE63-19B16E4E978C}"/>
                </a:ext>
              </a:extLst>
            </p:cNvPr>
            <p:cNvSpPr/>
            <p:nvPr/>
          </p:nvSpPr>
          <p:spPr>
            <a:xfrm>
              <a:off x="6436124" y="2882635"/>
              <a:ext cx="293521" cy="1835972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9" name="Groupe 78">
              <a:extLst>
                <a:ext uri="{FF2B5EF4-FFF2-40B4-BE49-F238E27FC236}">
                  <a16:creationId xmlns:a16="http://schemas.microsoft.com/office/drawing/2014/main" id="{C09D2CD3-6122-8823-FE20-63E105820458}"/>
                </a:ext>
              </a:extLst>
            </p:cNvPr>
            <p:cNvGrpSpPr/>
            <p:nvPr/>
          </p:nvGrpSpPr>
          <p:grpSpPr>
            <a:xfrm>
              <a:off x="6562092" y="2779566"/>
              <a:ext cx="41585" cy="272779"/>
              <a:chOff x="4696783" y="4468331"/>
              <a:chExt cx="41585" cy="272779"/>
            </a:xfrm>
          </p:grpSpPr>
          <p:cxnSp>
            <p:nvCxnSpPr>
              <p:cNvPr id="95" name="Connecteur droit 94">
                <a:extLst>
                  <a:ext uri="{FF2B5EF4-FFF2-40B4-BE49-F238E27FC236}">
                    <a16:creationId xmlns:a16="http://schemas.microsoft.com/office/drawing/2014/main" id="{18EBF53D-CBFF-AE96-66FC-64CCD9D0DE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17575" y="4471916"/>
                <a:ext cx="0" cy="269194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Connecteur droit 95">
                <a:extLst>
                  <a:ext uri="{FF2B5EF4-FFF2-40B4-BE49-F238E27FC236}">
                    <a16:creationId xmlns:a16="http://schemas.microsoft.com/office/drawing/2014/main" id="{D141B6BC-C23F-7339-7CF1-0A2476AFF1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96783" y="4468331"/>
                <a:ext cx="41585" cy="0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Connecteur droit 96">
                <a:extLst>
                  <a:ext uri="{FF2B5EF4-FFF2-40B4-BE49-F238E27FC236}">
                    <a16:creationId xmlns:a16="http://schemas.microsoft.com/office/drawing/2014/main" id="{6C6EF632-F37B-AEE5-F2DB-A7AAE3F29D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96783" y="4741110"/>
                <a:ext cx="41585" cy="0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" name="ZoneTexte 79">
              <a:extLst>
                <a:ext uri="{FF2B5EF4-FFF2-40B4-BE49-F238E27FC236}">
                  <a16:creationId xmlns:a16="http://schemas.microsoft.com/office/drawing/2014/main" id="{DB1FF764-8585-F4EE-C42E-7462C808BF15}"/>
                </a:ext>
              </a:extLst>
            </p:cNvPr>
            <p:cNvSpPr txBox="1"/>
            <p:nvPr/>
          </p:nvSpPr>
          <p:spPr>
            <a:xfrm>
              <a:off x="6380755" y="2461054"/>
              <a:ext cx="404258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8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76.6</a:t>
              </a: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A1CDA6F1-C922-9833-BBF6-36146CF4B356}"/>
                </a:ext>
              </a:extLst>
            </p:cNvPr>
            <p:cNvSpPr/>
            <p:nvPr/>
          </p:nvSpPr>
          <p:spPr>
            <a:xfrm>
              <a:off x="7377923" y="3605847"/>
              <a:ext cx="293521" cy="1112760"/>
            </a:xfrm>
            <a:prstGeom prst="rect">
              <a:avLst/>
            </a:prstGeom>
            <a:solidFill>
              <a:srgbClr val="2258B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82" name="Groupe 81">
              <a:extLst>
                <a:ext uri="{FF2B5EF4-FFF2-40B4-BE49-F238E27FC236}">
                  <a16:creationId xmlns:a16="http://schemas.microsoft.com/office/drawing/2014/main" id="{284CA0FD-65E5-CEB7-6DE0-C76934A28B21}"/>
                </a:ext>
              </a:extLst>
            </p:cNvPr>
            <p:cNvGrpSpPr/>
            <p:nvPr/>
          </p:nvGrpSpPr>
          <p:grpSpPr>
            <a:xfrm>
              <a:off x="7503891" y="3447026"/>
              <a:ext cx="41585" cy="315909"/>
              <a:chOff x="4696783" y="4468331"/>
              <a:chExt cx="41585" cy="315909"/>
            </a:xfrm>
          </p:grpSpPr>
          <p:cxnSp>
            <p:nvCxnSpPr>
              <p:cNvPr id="92" name="Connecteur droit 91">
                <a:extLst>
                  <a:ext uri="{FF2B5EF4-FFF2-40B4-BE49-F238E27FC236}">
                    <a16:creationId xmlns:a16="http://schemas.microsoft.com/office/drawing/2014/main" id="{5A9671BA-6FC2-10E7-DBB4-187D99748D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17575" y="4471916"/>
                <a:ext cx="0" cy="312324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Connecteur droit 92">
                <a:extLst>
                  <a:ext uri="{FF2B5EF4-FFF2-40B4-BE49-F238E27FC236}">
                    <a16:creationId xmlns:a16="http://schemas.microsoft.com/office/drawing/2014/main" id="{89FE256A-A15D-4529-274C-7D1711F4CD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96783" y="4468331"/>
                <a:ext cx="41585" cy="0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Connecteur droit 93">
                <a:extLst>
                  <a:ext uri="{FF2B5EF4-FFF2-40B4-BE49-F238E27FC236}">
                    <a16:creationId xmlns:a16="http://schemas.microsoft.com/office/drawing/2014/main" id="{A3722327-FB9E-7EB3-8148-9BBD90A008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96783" y="4784240"/>
                <a:ext cx="41585" cy="0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" name="ZoneTexte 82">
              <a:extLst>
                <a:ext uri="{FF2B5EF4-FFF2-40B4-BE49-F238E27FC236}">
                  <a16:creationId xmlns:a16="http://schemas.microsoft.com/office/drawing/2014/main" id="{9015D1C7-5990-4A42-71A5-A0D62173F1B3}"/>
                </a:ext>
              </a:extLst>
            </p:cNvPr>
            <p:cNvSpPr txBox="1"/>
            <p:nvPr/>
          </p:nvSpPr>
          <p:spPr>
            <a:xfrm>
              <a:off x="7322554" y="3169602"/>
              <a:ext cx="404258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8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47.0</a:t>
              </a:r>
            </a:p>
          </p:txBody>
        </p:sp>
        <p:cxnSp>
          <p:nvCxnSpPr>
            <p:cNvPr id="84" name="Connecteur en angle 83">
              <a:extLst>
                <a:ext uri="{FF2B5EF4-FFF2-40B4-BE49-F238E27FC236}">
                  <a16:creationId xmlns:a16="http://schemas.microsoft.com/office/drawing/2014/main" id="{E89C76B7-1DC4-4EEF-294C-0A38A4E8272A}"/>
                </a:ext>
              </a:extLst>
            </p:cNvPr>
            <p:cNvCxnSpPr>
              <a:stCxn id="80" idx="0"/>
              <a:endCxn id="83" idx="0"/>
            </p:cNvCxnSpPr>
            <p:nvPr/>
          </p:nvCxnSpPr>
          <p:spPr>
            <a:xfrm rot="16200000" flipH="1">
              <a:off x="6699509" y="2344429"/>
              <a:ext cx="708548" cy="941799"/>
            </a:xfrm>
            <a:prstGeom prst="bentConnector3">
              <a:avLst>
                <a:gd name="adj1" fmla="val -13392"/>
              </a:avLst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5" name="Groupe 84">
              <a:extLst>
                <a:ext uri="{FF2B5EF4-FFF2-40B4-BE49-F238E27FC236}">
                  <a16:creationId xmlns:a16="http://schemas.microsoft.com/office/drawing/2014/main" id="{612AC4E9-3BED-F976-4EC5-35855489DD9A}"/>
                </a:ext>
              </a:extLst>
            </p:cNvPr>
            <p:cNvGrpSpPr/>
            <p:nvPr/>
          </p:nvGrpSpPr>
          <p:grpSpPr>
            <a:xfrm>
              <a:off x="6585016" y="2136096"/>
              <a:ext cx="950901" cy="215444"/>
              <a:chOff x="4755426" y="3883944"/>
              <a:chExt cx="950901" cy="215444"/>
            </a:xfrm>
          </p:grpSpPr>
          <p:sp>
            <p:nvSpPr>
              <p:cNvPr id="90" name="ZoneTexte 89">
                <a:extLst>
                  <a:ext uri="{FF2B5EF4-FFF2-40B4-BE49-F238E27FC236}">
                    <a16:creationId xmlns:a16="http://schemas.microsoft.com/office/drawing/2014/main" id="{A10671A8-AAB8-3F8B-86C2-5D72D78B7C19}"/>
                  </a:ext>
                </a:extLst>
              </p:cNvPr>
              <p:cNvSpPr txBox="1"/>
              <p:nvPr/>
            </p:nvSpPr>
            <p:spPr>
              <a:xfrm>
                <a:off x="4755426" y="3883944"/>
                <a:ext cx="950901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29.6% (p&lt;0.001)</a:t>
                </a:r>
              </a:p>
            </p:txBody>
          </p:sp>
          <p:sp>
            <p:nvSpPr>
              <p:cNvPr id="91" name="Triangle 90">
                <a:extLst>
                  <a:ext uri="{FF2B5EF4-FFF2-40B4-BE49-F238E27FC236}">
                    <a16:creationId xmlns:a16="http://schemas.microsoft.com/office/drawing/2014/main" id="{C8132192-30B6-A40A-1348-566425D23A6D}"/>
                  </a:ext>
                </a:extLst>
              </p:cNvPr>
              <p:cNvSpPr/>
              <p:nvPr/>
            </p:nvSpPr>
            <p:spPr>
              <a:xfrm>
                <a:off x="4755426" y="3968807"/>
                <a:ext cx="45719" cy="45719"/>
              </a:xfrm>
              <a:prstGeom prst="triangle">
                <a:avLst/>
              </a:pr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86" name="ZoneTexte 85">
              <a:extLst>
                <a:ext uri="{FF2B5EF4-FFF2-40B4-BE49-F238E27FC236}">
                  <a16:creationId xmlns:a16="http://schemas.microsoft.com/office/drawing/2014/main" id="{669A6C60-6378-FB37-336B-78B5761FBCC4}"/>
                </a:ext>
              </a:extLst>
            </p:cNvPr>
            <p:cNvSpPr txBox="1"/>
            <p:nvPr/>
          </p:nvSpPr>
          <p:spPr>
            <a:xfrm>
              <a:off x="7893945" y="2687434"/>
              <a:ext cx="18133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/>
                <a:t>FTD/TPI plus </a:t>
              </a:r>
              <a:r>
                <a:rPr lang="fr-FR" sz="800" dirty="0" err="1"/>
                <a:t>bevacizumab</a:t>
              </a:r>
              <a:r>
                <a:rPr lang="fr-FR" sz="800" dirty="0"/>
                <a:t> (n=222)</a:t>
              </a: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D834009D-BA98-4DA6-A154-A8354F26D253}"/>
                </a:ext>
              </a:extLst>
            </p:cNvPr>
            <p:cNvSpPr/>
            <p:nvPr/>
          </p:nvSpPr>
          <p:spPr>
            <a:xfrm>
              <a:off x="7854351" y="2755562"/>
              <a:ext cx="79188" cy="79188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" name="ZoneTexte 87">
              <a:extLst>
                <a:ext uri="{FF2B5EF4-FFF2-40B4-BE49-F238E27FC236}">
                  <a16:creationId xmlns:a16="http://schemas.microsoft.com/office/drawing/2014/main" id="{FBBE70BA-56AB-48F5-F27A-B9324CEAFBDC}"/>
                </a:ext>
              </a:extLst>
            </p:cNvPr>
            <p:cNvSpPr txBox="1"/>
            <p:nvPr/>
          </p:nvSpPr>
          <p:spPr>
            <a:xfrm>
              <a:off x="7893945" y="2963479"/>
              <a:ext cx="9589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/>
                <a:t>FTD/TPI (n=215)</a:t>
              </a: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2A240912-9365-FEFB-A019-53E9818DB610}"/>
                </a:ext>
              </a:extLst>
            </p:cNvPr>
            <p:cNvSpPr/>
            <p:nvPr/>
          </p:nvSpPr>
          <p:spPr>
            <a:xfrm>
              <a:off x="7854351" y="3031607"/>
              <a:ext cx="79188" cy="79188"/>
            </a:xfrm>
            <a:prstGeom prst="rect">
              <a:avLst/>
            </a:prstGeom>
            <a:solidFill>
              <a:srgbClr val="2258B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2613195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866775"/>
          </a:xfrm>
          <a:prstGeom prst="rect">
            <a:avLst/>
          </a:prstGeom>
        </p:spPr>
        <p:txBody>
          <a:bodyPr/>
          <a:lstStyle/>
          <a:p>
            <a:r>
              <a:rPr lang="fr-FR" dirty="0"/>
              <a:t>FTD/TPI plus </a:t>
            </a:r>
            <a:r>
              <a:rPr lang="fr-FR" dirty="0" err="1"/>
              <a:t>Bev</a:t>
            </a:r>
            <a:r>
              <a:rPr lang="fr-FR" dirty="0"/>
              <a:t> dans </a:t>
            </a:r>
            <a:r>
              <a:rPr lang="fr-FR"/>
              <a:t>le CCRm : </a:t>
            </a:r>
            <a:br>
              <a:rPr lang="fr-FR" dirty="0"/>
            </a:br>
            <a:r>
              <a:rPr lang="fr-FR" b="1" dirty="0"/>
              <a:t>Etude rétrospective observationnelle Japonaise de vraie vie</a:t>
            </a:r>
            <a:endParaRPr lang="en-US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839450"/>
            <a:ext cx="1628078" cy="3195340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Shinozaki et al,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#44 </a:t>
            </a:r>
          </a:p>
        </p:txBody>
      </p:sp>
    </p:spTree>
    <p:extLst>
      <p:ext uri="{BB962C8B-B14F-4D97-AF65-F5344CB8AC3E}">
        <p14:creationId xmlns:p14="http://schemas.microsoft.com/office/powerpoint/2010/main" val="27036088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FTD/TPI plus </a:t>
            </a:r>
            <a:r>
              <a:rPr lang="fr-FR" dirty="0" err="1"/>
              <a:t>Bev</a:t>
            </a:r>
            <a:r>
              <a:rPr lang="fr-FR" dirty="0"/>
              <a:t> dans le </a:t>
            </a:r>
            <a:r>
              <a:rPr lang="fr-FR" dirty="0" err="1"/>
              <a:t>CCRm </a:t>
            </a:r>
            <a:r>
              <a:rPr lang="fr-FR" dirty="0"/>
              <a:t>: Etude rétrospective Japonaise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Shinozaki et al., ASCO GI</a:t>
            </a:r>
            <a:r>
              <a:rPr lang="fr-FR" baseline="30000" dirty="0"/>
              <a:t>®</a:t>
            </a:r>
            <a:r>
              <a:rPr lang="fr-FR" dirty="0"/>
              <a:t> 2023, Abs #44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389651" y="1701660"/>
            <a:ext cx="3402692" cy="4166291"/>
          </a:xfrm>
        </p:spPr>
        <p:txBody>
          <a:bodyPr/>
          <a:lstStyle/>
          <a:p>
            <a:pPr>
              <a:spcBef>
                <a:spcPts val="1800"/>
              </a:spcBef>
            </a:pPr>
            <a:r>
              <a:rPr lang="fr-FR" sz="1600" b="1" dirty="0"/>
              <a:t>Utilisation d’une base de données nationale Japonaise </a:t>
            </a:r>
            <a:r>
              <a:rPr lang="fr-FR" sz="1400" i="1" dirty="0"/>
              <a:t>(</a:t>
            </a:r>
            <a:r>
              <a:rPr lang="fr-FR" sz="1400" i="1" dirty="0" err="1"/>
              <a:t>Medical</a:t>
            </a:r>
            <a:r>
              <a:rPr lang="fr-FR" sz="1400" i="1" dirty="0"/>
              <a:t> Data Vision Co Ltd)</a:t>
            </a:r>
            <a:endParaRPr lang="fr-FR" sz="1600" i="1" dirty="0"/>
          </a:p>
          <a:p>
            <a:pPr>
              <a:spcBef>
                <a:spcPts val="1800"/>
              </a:spcBef>
            </a:pPr>
            <a:r>
              <a:rPr lang="fr-FR" sz="1600" b="1" dirty="0"/>
              <a:t>Critères d’inclusion  </a:t>
            </a:r>
          </a:p>
          <a:p>
            <a:pPr lvl="1">
              <a:spcBef>
                <a:spcPts val="400"/>
              </a:spcBef>
            </a:pPr>
            <a:r>
              <a:rPr lang="fr-FR" sz="1400" dirty="0"/>
              <a:t>Patients inclus avec les codes </a:t>
            </a:r>
            <a:r>
              <a:rPr lang="fr-FR" sz="1400" dirty="0" err="1"/>
              <a:t>CCRm</a:t>
            </a:r>
            <a:r>
              <a:rPr lang="fr-FR" sz="1400" dirty="0"/>
              <a:t> </a:t>
            </a:r>
            <a:r>
              <a:rPr lang="fr-FR" sz="1200" dirty="0"/>
              <a:t>(ICD-10, C18-20)</a:t>
            </a:r>
          </a:p>
          <a:p>
            <a:pPr lvl="1">
              <a:spcBef>
                <a:spcPts val="400"/>
              </a:spcBef>
            </a:pPr>
            <a:r>
              <a:rPr lang="fr-FR" sz="1400" dirty="0"/>
              <a:t>Age &gt;20 ans</a:t>
            </a:r>
          </a:p>
          <a:p>
            <a:pPr lvl="1">
              <a:spcBef>
                <a:spcPts val="400"/>
              </a:spcBef>
            </a:pPr>
            <a:r>
              <a:rPr lang="fr-FR" sz="1400" dirty="0"/>
              <a:t>Ayant reçu leur 1</a:t>
            </a:r>
            <a:r>
              <a:rPr lang="fr-FR" sz="1400" baseline="30000" dirty="0"/>
              <a:t>ère</a:t>
            </a:r>
            <a:r>
              <a:rPr lang="fr-FR" sz="1400" dirty="0"/>
              <a:t> dose </a:t>
            </a:r>
            <a:br>
              <a:rPr lang="fr-FR" sz="1400" dirty="0"/>
            </a:br>
            <a:r>
              <a:rPr lang="fr-FR" sz="1400" dirty="0"/>
              <a:t>de FTD/TPI ou </a:t>
            </a:r>
            <a:r>
              <a:rPr lang="fr-FR" sz="1400" dirty="0" err="1"/>
              <a:t>Regorafenib</a:t>
            </a:r>
            <a:r>
              <a:rPr lang="fr-FR" sz="1400" dirty="0"/>
              <a:t> </a:t>
            </a:r>
            <a:br>
              <a:rPr lang="fr-FR" sz="1400" dirty="0"/>
            </a:br>
            <a:r>
              <a:rPr lang="fr-FR" sz="1400" dirty="0"/>
              <a:t>entre 05/2014 et 01/2021</a:t>
            </a:r>
          </a:p>
          <a:p>
            <a:pPr lvl="1">
              <a:spcBef>
                <a:spcPts val="400"/>
              </a:spcBef>
            </a:pPr>
            <a:r>
              <a:rPr lang="fr-FR" sz="1400" dirty="0"/>
              <a:t>Les patients dans le groupe FTP/TPI devaient avoir reçu </a:t>
            </a:r>
            <a:br>
              <a:rPr lang="fr-FR" sz="1400" dirty="0"/>
            </a:br>
            <a:r>
              <a:rPr lang="fr-FR" sz="1400" dirty="0"/>
              <a:t>le </a:t>
            </a:r>
            <a:r>
              <a:rPr lang="fr-FR" sz="1400" dirty="0" err="1"/>
              <a:t>Bev</a:t>
            </a:r>
            <a:r>
              <a:rPr lang="fr-FR" sz="1400" dirty="0"/>
              <a:t> dés C1</a:t>
            </a:r>
          </a:p>
          <a:p>
            <a:pPr lvl="1">
              <a:spcBef>
                <a:spcPts val="400"/>
              </a:spcBef>
            </a:pPr>
            <a:r>
              <a:rPr lang="fr-FR" sz="1400" dirty="0"/>
              <a:t>Le groupe contrôle est constitué des patients traités par FTP/TPI ou </a:t>
            </a:r>
            <a:r>
              <a:rPr lang="fr-FR" sz="1400" dirty="0" err="1"/>
              <a:t>Regorafenib</a:t>
            </a:r>
            <a:r>
              <a:rPr lang="fr-FR" sz="1400" dirty="0"/>
              <a:t> en monothérapie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Recueil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8C7A52B7-9A24-0F15-9184-5EDDB0995992}"/>
              </a:ext>
            </a:extLst>
          </p:cNvPr>
          <p:cNvGraphicFramePr>
            <a:graphicFrameLocks noGrp="1"/>
          </p:cNvGraphicFramePr>
          <p:nvPr/>
        </p:nvGraphicFramePr>
        <p:xfrm>
          <a:off x="4117016" y="977278"/>
          <a:ext cx="7731796" cy="47024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44000">
                  <a:extLst>
                    <a:ext uri="{9D8B030D-6E8A-4147-A177-3AD203B41FA5}">
                      <a16:colId xmlns:a16="http://schemas.microsoft.com/office/drawing/2014/main" val="4112881486"/>
                    </a:ext>
                  </a:extLst>
                </a:gridCol>
                <a:gridCol w="11589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58949">
                  <a:extLst>
                    <a:ext uri="{9D8B030D-6E8A-4147-A177-3AD203B41FA5}">
                      <a16:colId xmlns:a16="http://schemas.microsoft.com/office/drawing/2014/main" val="3529723803"/>
                    </a:ext>
                  </a:extLst>
                </a:gridCol>
                <a:gridCol w="11589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58949">
                  <a:extLst>
                    <a:ext uri="{9D8B030D-6E8A-4147-A177-3AD203B41FA5}">
                      <a16:colId xmlns:a16="http://schemas.microsoft.com/office/drawing/2014/main" val="4245685206"/>
                    </a:ext>
                  </a:extLst>
                </a:gridCol>
              </a:tblGrid>
              <a:tr h="188774">
                <a:tc rowSpan="2"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1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All eligible population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PSM population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6978833"/>
                  </a:ext>
                </a:extLst>
              </a:tr>
              <a:tr h="407354">
                <a:tc gridSpan="2"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1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+ Bev (n=2369), n %</a:t>
                      </a:r>
                      <a:endParaRPr lang="fr-FR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Contrôle</a:t>
                      </a:r>
                      <a:br>
                        <a:rPr lang="fr-FR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(n=9318), n %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+ Bev</a:t>
                      </a:r>
                      <a:b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(n=1787), n %</a:t>
                      </a:r>
                      <a:endParaRPr lang="fr-FR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Contrôle</a:t>
                      </a:r>
                      <a:br>
                        <a:rPr lang="fr-FR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(n=1787), n %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774">
                <a:tc rowSpan="2">
                  <a:txBody>
                    <a:bodyPr/>
                    <a:lstStyle/>
                    <a:p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Sexe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Homme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1353 (57.1)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5564 (59.7)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1034 (57.9)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1032 (57.8)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774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Femme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1016 (42.9)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3754 (40.3)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753 (42.1)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755 (42.2)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9223440"/>
                  </a:ext>
                </a:extLst>
              </a:tr>
              <a:tr h="188774">
                <a:tc>
                  <a:txBody>
                    <a:bodyPr/>
                    <a:lstStyle/>
                    <a:p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Age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Médiane (rang)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68.0 (25-93)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68.0 (22-93)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68.0 (25-89)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68.0 (29-92)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709">
                <a:tc rowSpan="3">
                  <a:txBody>
                    <a:bodyPr/>
                    <a:lstStyle/>
                    <a:p>
                      <a:r>
                        <a:rPr lang="fr-FR" sz="1100" dirty="0"/>
                        <a:t>Agents </a:t>
                      </a:r>
                      <a:br>
                        <a:rPr lang="fr-FR" sz="1100" dirty="0"/>
                      </a:br>
                      <a:r>
                        <a:rPr lang="fr-FR" sz="1100" dirty="0"/>
                        <a:t>anticancéreux précédents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dirty="0"/>
                        <a:t>Drogue FU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  <a:p>
                      <a:pPr marL="134938" indent="-134938"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fr-FR" sz="900" dirty="0" err="1"/>
                        <a:t>Irinotecan</a:t>
                      </a:r>
                      <a:endParaRPr lang="fr-FR" sz="900" dirty="0"/>
                    </a:p>
                    <a:p>
                      <a:pPr marL="134938" indent="-134938"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fr-FR" sz="900" dirty="0" err="1"/>
                        <a:t>Oxaliplatin</a:t>
                      </a:r>
                      <a:endParaRPr lang="fr-FR" sz="900" dirty="0"/>
                    </a:p>
                    <a:p>
                      <a:pPr marL="134938" indent="-134938"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fr-FR" sz="900" dirty="0" err="1"/>
                        <a:t>Bevacizumab</a:t>
                      </a:r>
                      <a:endParaRPr lang="fr-FR" sz="900" dirty="0"/>
                    </a:p>
                    <a:p>
                      <a:pPr marL="134938" indent="-134938"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fr-FR" sz="900" dirty="0" err="1"/>
                        <a:t>Ramucirumab</a:t>
                      </a:r>
                      <a:endParaRPr lang="fr-FR" sz="900" dirty="0"/>
                    </a:p>
                    <a:p>
                      <a:pPr marL="134938" indent="-134938"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fr-FR" sz="900" dirty="0" err="1"/>
                        <a:t>Afibercept</a:t>
                      </a:r>
                      <a:endParaRPr lang="fr-FR" sz="900" dirty="0"/>
                    </a:p>
                    <a:p>
                      <a:pPr marL="134938" indent="-134938"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fr-FR" sz="900" dirty="0" err="1"/>
                        <a:t>Panitumumab</a:t>
                      </a:r>
                      <a:endParaRPr lang="fr-FR" sz="900" dirty="0"/>
                    </a:p>
                    <a:p>
                      <a:pPr marL="134938" indent="-134938"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fr-FR" sz="900" dirty="0" err="1"/>
                        <a:t>Cetuximab</a:t>
                      </a:r>
                      <a:endParaRPr lang="fr-FR" sz="1100" dirty="0"/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2140 (90.3)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1865 (78.7)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1798 (75.9)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1891 (79.8)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492 (20.8)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200 (8.4)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612 (25.8)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235 (9.9)</a:t>
                      </a:r>
                      <a:endParaRPr kumimoji="0" lang="fr-FR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8528 (91.5)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7471 (80.2)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6963 (74.7)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6973 (74.8)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1156 (12.4)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351 (3.8)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2448 (26.3)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1022 (11.0)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1737 (97.2)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1540 (86.2)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1534 (85.8)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1516 (84.8)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417 (23.3)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174 (9.7)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506 (28.3)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200 (11.2)</a:t>
                      </a:r>
                      <a:endParaRPr kumimoji="0" lang="fr-FR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1744 (97.6)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1572 (88.0)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1529 (85.6)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1513 (84.7)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219 (12.3)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 (4.2)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519 (29.0)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219 (12.3)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8064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fr-FR" sz="1100" dirty="0"/>
                        <a:t>Inhibiteur anti-EGFR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778 (32.8)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3189 (34.2)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641 (35.9)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666 (37.3)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030612"/>
                  </a:ext>
                </a:extLst>
              </a:tr>
              <a:tr h="298064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fr-FR" sz="1100" dirty="0"/>
                        <a:t>Utilisation de </a:t>
                      </a:r>
                      <a:r>
                        <a:rPr lang="fr-FR" sz="1100" dirty="0" err="1"/>
                        <a:t>bevacizumab</a:t>
                      </a:r>
                      <a:r>
                        <a:rPr lang="fr-FR" sz="1100" dirty="0"/>
                        <a:t> </a:t>
                      </a:r>
                      <a:br>
                        <a:rPr lang="fr-FR" sz="1100" dirty="0"/>
                      </a:br>
                      <a:r>
                        <a:rPr lang="fr-FR" sz="1100" dirty="0"/>
                        <a:t>dans les 90 jrs 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1115 (47.1)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3511 (37.7)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855 (47.8)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836 (46.8)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5179200"/>
                  </a:ext>
                </a:extLst>
              </a:tr>
              <a:tr h="457200">
                <a:tc gridSpan="2">
                  <a:txBody>
                    <a:bodyPr/>
                    <a:lstStyle/>
                    <a:p>
                      <a:r>
                        <a:rPr lang="fr-FR" sz="1100" dirty="0"/>
                        <a:t>Nombre de TT anticancéreux </a:t>
                      </a:r>
                      <a:br>
                        <a:rPr lang="fr-FR" sz="1100" dirty="0"/>
                      </a:br>
                      <a:r>
                        <a:rPr lang="fr-FR" sz="1100" dirty="0"/>
                        <a:t>antérieurs moyen (SD)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5.1 (2.2)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5/0 (2.1)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5.6 (1.8)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5.6 (1.7)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 gridSpan="2"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Agents,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médianne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(IQR)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5.0 (4.0-7.0)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5.0 (4.0-6.0)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6.0 (5.0-7.0)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6.0 (5.0-7.0)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6A1AF909-E340-CE60-E73F-49C0A2C5E393}"/>
              </a:ext>
            </a:extLst>
          </p:cNvPr>
          <p:cNvCxnSpPr>
            <a:cxnSpLocks/>
          </p:cNvCxnSpPr>
          <p:nvPr/>
        </p:nvCxnSpPr>
        <p:spPr>
          <a:xfrm>
            <a:off x="3847171" y="1639229"/>
            <a:ext cx="0" cy="4248615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664447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/>
              <a:t>FTD/TPI plus </a:t>
            </a:r>
            <a:r>
              <a:rPr lang="fr-FR" dirty="0" err="1"/>
              <a:t>Bev</a:t>
            </a:r>
            <a:r>
              <a:rPr lang="fr-FR" dirty="0"/>
              <a:t> dans le </a:t>
            </a:r>
            <a:r>
              <a:rPr lang="fr-FR" dirty="0" err="1"/>
              <a:t>CCRm </a:t>
            </a:r>
            <a:r>
              <a:rPr lang="fr-FR" dirty="0"/>
              <a:t>: Etude rétrospective Japonaise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Shinozaki et al., ASCO GI</a:t>
            </a:r>
            <a:r>
              <a:rPr lang="fr-FR" baseline="30000" dirty="0"/>
              <a:t>®</a:t>
            </a:r>
            <a:r>
              <a:rPr lang="fr-FR" dirty="0"/>
              <a:t> 2023, Abs #44</a:t>
            </a: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DD956CAF-2B04-D870-B3F7-D877616AADDF}"/>
              </a:ext>
            </a:extLst>
          </p:cNvPr>
          <p:cNvGrpSpPr/>
          <p:nvPr/>
        </p:nvGrpSpPr>
        <p:grpSpPr>
          <a:xfrm>
            <a:off x="2337374" y="5442478"/>
            <a:ext cx="7517253" cy="600710"/>
            <a:chOff x="1453707" y="5539830"/>
            <a:chExt cx="7517253" cy="600710"/>
          </a:xfrm>
        </p:grpSpPr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83C15A2E-A642-A771-ECF1-8752BDD473D9}"/>
                </a:ext>
              </a:extLst>
            </p:cNvPr>
            <p:cNvSpPr txBox="1"/>
            <p:nvPr/>
          </p:nvSpPr>
          <p:spPr>
            <a:xfrm>
              <a:off x="1453707" y="5539830"/>
              <a:ext cx="7517253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340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Etude en accord avec la phase III SUNLIGHT</a:t>
              </a:r>
            </a:p>
          </p:txBody>
        </p:sp>
        <p:sp>
          <p:nvSpPr>
            <p:cNvPr id="22" name="Chevron 21">
              <a:extLst>
                <a:ext uri="{FF2B5EF4-FFF2-40B4-BE49-F238E27FC236}">
                  <a16:creationId xmlns:a16="http://schemas.microsoft.com/office/drawing/2014/main" id="{AAA59996-9E5F-0048-15BC-743A04B4C222}"/>
                </a:ext>
              </a:extLst>
            </p:cNvPr>
            <p:cNvSpPr/>
            <p:nvPr/>
          </p:nvSpPr>
          <p:spPr>
            <a:xfrm>
              <a:off x="1659507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3" name="Tableau 22">
            <a:extLst>
              <a:ext uri="{FF2B5EF4-FFF2-40B4-BE49-F238E27FC236}">
                <a16:creationId xmlns:a16="http://schemas.microsoft.com/office/drawing/2014/main" id="{5D880CFC-6426-138C-37EB-246441CDF342}"/>
              </a:ext>
            </a:extLst>
          </p:cNvPr>
          <p:cNvGraphicFramePr>
            <a:graphicFrameLocks noGrp="1"/>
          </p:cNvGraphicFramePr>
          <p:nvPr/>
        </p:nvGraphicFramePr>
        <p:xfrm>
          <a:off x="2450082" y="1294347"/>
          <a:ext cx="3345435" cy="821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3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31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3145">
                  <a:extLst>
                    <a:ext uri="{9D8B030D-6E8A-4147-A177-3AD203B41FA5}">
                      <a16:colId xmlns:a16="http://schemas.microsoft.com/office/drawing/2014/main" val="4177335412"/>
                    </a:ext>
                  </a:extLst>
                </a:gridCol>
                <a:gridCol w="803145">
                  <a:extLst>
                    <a:ext uri="{9D8B030D-6E8A-4147-A177-3AD203B41FA5}">
                      <a16:colId xmlns:a16="http://schemas.microsoft.com/office/drawing/2014/main" val="198746085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8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+ Bev</a:t>
                      </a:r>
                      <a:endParaRPr lang="fr-FR" sz="7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REG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800" dirty="0"/>
                        <a:t>Evènements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889/2 369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3 139/6 500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1 441/2 818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800" dirty="0"/>
                        <a:t>Médianne (mois)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17.6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12.9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i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12.1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800" dirty="0"/>
                        <a:t>95% CI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16.6-18.9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12.4-13.4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11.4-12.8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852728"/>
                  </a:ext>
                </a:extLst>
              </a:tr>
            </a:tbl>
          </a:graphicData>
        </a:graphic>
      </p:graphicFrame>
      <p:grpSp>
        <p:nvGrpSpPr>
          <p:cNvPr id="107" name="Groupe 106">
            <a:extLst>
              <a:ext uri="{FF2B5EF4-FFF2-40B4-BE49-F238E27FC236}">
                <a16:creationId xmlns:a16="http://schemas.microsoft.com/office/drawing/2014/main" id="{91355217-B3A7-3B82-3714-D8FDDD242E5C}"/>
              </a:ext>
            </a:extLst>
          </p:cNvPr>
          <p:cNvGrpSpPr/>
          <p:nvPr/>
        </p:nvGrpSpPr>
        <p:grpSpPr>
          <a:xfrm>
            <a:off x="417243" y="1006194"/>
            <a:ext cx="5481139" cy="4140890"/>
            <a:chOff x="417243" y="1006194"/>
            <a:chExt cx="5481139" cy="4140890"/>
          </a:xfrm>
        </p:grpSpPr>
        <p:sp>
          <p:nvSpPr>
            <p:cNvPr id="28" name="Rectangle à coins arrondis 33">
              <a:extLst>
                <a:ext uri="{FF2B5EF4-FFF2-40B4-BE49-F238E27FC236}">
                  <a16:creationId xmlns:a16="http://schemas.microsoft.com/office/drawing/2014/main" id="{1A12659C-FFE5-B19A-A3DC-3EED997251F4}"/>
                </a:ext>
              </a:extLst>
            </p:cNvPr>
            <p:cNvSpPr/>
            <p:nvPr/>
          </p:nvSpPr>
          <p:spPr>
            <a:xfrm>
              <a:off x="417243" y="1170878"/>
              <a:ext cx="5481139" cy="3976206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5969B731-C8FF-2C4D-98CB-AA49FE03C616}"/>
                </a:ext>
              </a:extLst>
            </p:cNvPr>
            <p:cNvSpPr txBox="1"/>
            <p:nvPr/>
          </p:nvSpPr>
          <p:spPr>
            <a:xfrm>
              <a:off x="567733" y="1006194"/>
              <a:ext cx="1495243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 Globale</a:t>
              </a:r>
              <a:endPara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5606B174-AF3E-8DC7-4FE7-1D275C447F66}"/>
                </a:ext>
              </a:extLst>
            </p:cNvPr>
            <p:cNvSpPr txBox="1"/>
            <p:nvPr/>
          </p:nvSpPr>
          <p:spPr>
            <a:xfrm>
              <a:off x="567733" y="1310633"/>
              <a:ext cx="3461656" cy="261610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Probabilité de survie (%)</a:t>
              </a:r>
            </a:p>
          </p:txBody>
        </p:sp>
        <p:sp>
          <p:nvSpPr>
            <p:cNvPr id="31" name="Forme libre 30">
              <a:extLst>
                <a:ext uri="{FF2B5EF4-FFF2-40B4-BE49-F238E27FC236}">
                  <a16:creationId xmlns:a16="http://schemas.microsoft.com/office/drawing/2014/main" id="{8924D7E8-EF70-3DAE-3C50-05289ED4C475}"/>
                </a:ext>
              </a:extLst>
            </p:cNvPr>
            <p:cNvSpPr/>
            <p:nvPr/>
          </p:nvSpPr>
          <p:spPr>
            <a:xfrm>
              <a:off x="921964" y="1851225"/>
              <a:ext cx="4627809" cy="2764488"/>
            </a:xfrm>
            <a:custGeom>
              <a:avLst/>
              <a:gdLst>
                <a:gd name="connsiteX0" fmla="*/ 0 w 4442848"/>
                <a:gd name="connsiteY0" fmla="*/ 0 h 1947620"/>
                <a:gd name="connsiteX1" fmla="*/ 0 w 4442848"/>
                <a:gd name="connsiteY1" fmla="*/ 1947620 h 1947620"/>
                <a:gd name="connsiteX2" fmla="*/ 4442848 w 4442848"/>
                <a:gd name="connsiteY2" fmla="*/ 1947620 h 194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2848" h="1947620">
                  <a:moveTo>
                    <a:pt x="0" y="0"/>
                  </a:moveTo>
                  <a:lnTo>
                    <a:pt x="0" y="1947620"/>
                  </a:lnTo>
                  <a:lnTo>
                    <a:pt x="4442848" y="194762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B6509316-042D-1921-DC43-59788052EA5B}"/>
                </a:ext>
              </a:extLst>
            </p:cNvPr>
            <p:cNvSpPr txBox="1"/>
            <p:nvPr/>
          </p:nvSpPr>
          <p:spPr>
            <a:xfrm>
              <a:off x="671889" y="1975985"/>
              <a:ext cx="18755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1.0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7F913D57-59C9-8CE7-D5E4-00E2996163B9}"/>
                </a:ext>
              </a:extLst>
            </p:cNvPr>
            <p:cNvSpPr txBox="1"/>
            <p:nvPr/>
          </p:nvSpPr>
          <p:spPr>
            <a:xfrm>
              <a:off x="671889" y="2483438"/>
              <a:ext cx="18755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0.8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B7F8B9A1-4763-FD3D-34C0-757F9FAFEB17}"/>
                </a:ext>
              </a:extLst>
            </p:cNvPr>
            <p:cNvSpPr txBox="1"/>
            <p:nvPr/>
          </p:nvSpPr>
          <p:spPr>
            <a:xfrm>
              <a:off x="671889" y="2990891"/>
              <a:ext cx="18755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0.6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D33E9503-F176-2568-BA26-A385DE096289}"/>
                </a:ext>
              </a:extLst>
            </p:cNvPr>
            <p:cNvSpPr txBox="1"/>
            <p:nvPr/>
          </p:nvSpPr>
          <p:spPr>
            <a:xfrm>
              <a:off x="671889" y="3498344"/>
              <a:ext cx="18755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0.4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6CAB5FE1-7D69-41AB-115C-C4BF31DFA9AF}"/>
                </a:ext>
              </a:extLst>
            </p:cNvPr>
            <p:cNvSpPr txBox="1"/>
            <p:nvPr/>
          </p:nvSpPr>
          <p:spPr>
            <a:xfrm>
              <a:off x="671889" y="4005797"/>
              <a:ext cx="187552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0.2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443CCF7C-8460-6107-4026-19C851CD6AC2}"/>
                </a:ext>
              </a:extLst>
            </p:cNvPr>
            <p:cNvSpPr txBox="1"/>
            <p:nvPr/>
          </p:nvSpPr>
          <p:spPr>
            <a:xfrm>
              <a:off x="784100" y="4513250"/>
              <a:ext cx="7534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8BC242E2-DB40-6A57-A47C-19278B6B40E3}"/>
                </a:ext>
              </a:extLst>
            </p:cNvPr>
            <p:cNvGrpSpPr/>
            <p:nvPr/>
          </p:nvGrpSpPr>
          <p:grpSpPr>
            <a:xfrm>
              <a:off x="772155" y="4627305"/>
              <a:ext cx="4544547" cy="161583"/>
              <a:chOff x="772155" y="4705364"/>
              <a:chExt cx="4544547" cy="161583"/>
            </a:xfrm>
          </p:grpSpPr>
          <p:sp>
            <p:nvSpPr>
              <p:cNvPr id="44" name="ZoneTexte 43">
                <a:extLst>
                  <a:ext uri="{FF2B5EF4-FFF2-40B4-BE49-F238E27FC236}">
                    <a16:creationId xmlns:a16="http://schemas.microsoft.com/office/drawing/2014/main" id="{301AFA97-6BC1-B787-7AAE-A55838DA0F9F}"/>
                  </a:ext>
                </a:extLst>
              </p:cNvPr>
              <p:cNvSpPr txBox="1"/>
              <p:nvPr/>
            </p:nvSpPr>
            <p:spPr>
              <a:xfrm>
                <a:off x="77215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46" name="ZoneTexte 45">
                <a:extLst>
                  <a:ext uri="{FF2B5EF4-FFF2-40B4-BE49-F238E27FC236}">
                    <a16:creationId xmlns:a16="http://schemas.microsoft.com/office/drawing/2014/main" id="{0B299874-F844-26DD-F3D4-3B8D9D463F58}"/>
                  </a:ext>
                </a:extLst>
              </p:cNvPr>
              <p:cNvSpPr txBox="1"/>
              <p:nvPr/>
            </p:nvSpPr>
            <p:spPr>
              <a:xfrm>
                <a:off x="115855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</a:t>
                </a:r>
              </a:p>
            </p:txBody>
          </p:sp>
          <p:sp>
            <p:nvSpPr>
              <p:cNvPr id="48" name="ZoneTexte 47">
                <a:extLst>
                  <a:ext uri="{FF2B5EF4-FFF2-40B4-BE49-F238E27FC236}">
                    <a16:creationId xmlns:a16="http://schemas.microsoft.com/office/drawing/2014/main" id="{34FF5759-995B-1F2A-5233-9BEEFE33A035}"/>
                  </a:ext>
                </a:extLst>
              </p:cNvPr>
              <p:cNvSpPr txBox="1"/>
              <p:nvPr/>
            </p:nvSpPr>
            <p:spPr>
              <a:xfrm>
                <a:off x="154496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</a:t>
                </a:r>
              </a:p>
            </p:txBody>
          </p:sp>
          <p:sp>
            <p:nvSpPr>
              <p:cNvPr id="50" name="ZoneTexte 49">
                <a:extLst>
                  <a:ext uri="{FF2B5EF4-FFF2-40B4-BE49-F238E27FC236}">
                    <a16:creationId xmlns:a16="http://schemas.microsoft.com/office/drawing/2014/main" id="{383E7167-A7C9-5133-F464-4F581367B321}"/>
                  </a:ext>
                </a:extLst>
              </p:cNvPr>
              <p:cNvSpPr txBox="1"/>
              <p:nvPr/>
            </p:nvSpPr>
            <p:spPr>
              <a:xfrm>
                <a:off x="193136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18</a:t>
                </a:r>
              </a:p>
            </p:txBody>
          </p:sp>
          <p:sp>
            <p:nvSpPr>
              <p:cNvPr id="52" name="ZoneTexte 51">
                <a:extLst>
                  <a:ext uri="{FF2B5EF4-FFF2-40B4-BE49-F238E27FC236}">
                    <a16:creationId xmlns:a16="http://schemas.microsoft.com/office/drawing/2014/main" id="{3341DF6E-B76F-FFE9-35E8-5731EF8FF8E5}"/>
                  </a:ext>
                </a:extLst>
              </p:cNvPr>
              <p:cNvSpPr txBox="1"/>
              <p:nvPr/>
            </p:nvSpPr>
            <p:spPr>
              <a:xfrm>
                <a:off x="231777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24</a:t>
                </a:r>
              </a:p>
            </p:txBody>
          </p:sp>
          <p:sp>
            <p:nvSpPr>
              <p:cNvPr id="54" name="ZoneTexte 53">
                <a:extLst>
                  <a:ext uri="{FF2B5EF4-FFF2-40B4-BE49-F238E27FC236}">
                    <a16:creationId xmlns:a16="http://schemas.microsoft.com/office/drawing/2014/main" id="{411F338B-D282-FCFB-72C6-9EA16AB1F0B8}"/>
                  </a:ext>
                </a:extLst>
              </p:cNvPr>
              <p:cNvSpPr txBox="1"/>
              <p:nvPr/>
            </p:nvSpPr>
            <p:spPr>
              <a:xfrm>
                <a:off x="270417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</a:t>
                </a:r>
              </a:p>
            </p:txBody>
          </p:sp>
          <p:sp>
            <p:nvSpPr>
              <p:cNvPr id="56" name="ZoneTexte 55">
                <a:extLst>
                  <a:ext uri="{FF2B5EF4-FFF2-40B4-BE49-F238E27FC236}">
                    <a16:creationId xmlns:a16="http://schemas.microsoft.com/office/drawing/2014/main" id="{3E2222AC-7D0C-967E-0EDC-612A98D882DB}"/>
                  </a:ext>
                </a:extLst>
              </p:cNvPr>
              <p:cNvSpPr txBox="1"/>
              <p:nvPr/>
            </p:nvSpPr>
            <p:spPr>
              <a:xfrm>
                <a:off x="5022604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72</a:t>
                </a:r>
              </a:p>
            </p:txBody>
          </p:sp>
          <p:sp>
            <p:nvSpPr>
              <p:cNvPr id="57" name="ZoneTexte 56">
                <a:extLst>
                  <a:ext uri="{FF2B5EF4-FFF2-40B4-BE49-F238E27FC236}">
                    <a16:creationId xmlns:a16="http://schemas.microsoft.com/office/drawing/2014/main" id="{7E2CB651-12B9-935D-6BCD-662B26D6B84E}"/>
                  </a:ext>
                </a:extLst>
              </p:cNvPr>
              <p:cNvSpPr txBox="1"/>
              <p:nvPr/>
            </p:nvSpPr>
            <p:spPr>
              <a:xfrm>
                <a:off x="3090579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36</a:t>
                </a:r>
              </a:p>
            </p:txBody>
          </p:sp>
          <p:sp>
            <p:nvSpPr>
              <p:cNvPr id="59" name="ZoneTexte 58">
                <a:extLst>
                  <a:ext uri="{FF2B5EF4-FFF2-40B4-BE49-F238E27FC236}">
                    <a16:creationId xmlns:a16="http://schemas.microsoft.com/office/drawing/2014/main" id="{1294392E-36B0-39B3-0AB0-7FEB2F23D014}"/>
                  </a:ext>
                </a:extLst>
              </p:cNvPr>
              <p:cNvSpPr txBox="1"/>
              <p:nvPr/>
            </p:nvSpPr>
            <p:spPr>
              <a:xfrm>
                <a:off x="3476983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48</a:t>
                </a:r>
              </a:p>
            </p:txBody>
          </p:sp>
          <p:sp>
            <p:nvSpPr>
              <p:cNvPr id="61" name="ZoneTexte 60">
                <a:extLst>
                  <a:ext uri="{FF2B5EF4-FFF2-40B4-BE49-F238E27FC236}">
                    <a16:creationId xmlns:a16="http://schemas.microsoft.com/office/drawing/2014/main" id="{20EABF71-E50A-3A7A-3270-983CE989BF42}"/>
                  </a:ext>
                </a:extLst>
              </p:cNvPr>
              <p:cNvSpPr txBox="1"/>
              <p:nvPr/>
            </p:nvSpPr>
            <p:spPr>
              <a:xfrm>
                <a:off x="3863387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54</a:t>
                </a:r>
              </a:p>
            </p:txBody>
          </p:sp>
          <p:sp>
            <p:nvSpPr>
              <p:cNvPr id="63" name="ZoneTexte 62">
                <a:extLst>
                  <a:ext uri="{FF2B5EF4-FFF2-40B4-BE49-F238E27FC236}">
                    <a16:creationId xmlns:a16="http://schemas.microsoft.com/office/drawing/2014/main" id="{EF268264-6552-C18A-4AC5-5B0119E7905A}"/>
                  </a:ext>
                </a:extLst>
              </p:cNvPr>
              <p:cNvSpPr txBox="1"/>
              <p:nvPr/>
            </p:nvSpPr>
            <p:spPr>
              <a:xfrm>
                <a:off x="4636195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66</a:t>
                </a:r>
              </a:p>
            </p:txBody>
          </p:sp>
          <p:sp>
            <p:nvSpPr>
              <p:cNvPr id="114" name="ZoneTexte 113">
                <a:extLst>
                  <a:ext uri="{FF2B5EF4-FFF2-40B4-BE49-F238E27FC236}">
                    <a16:creationId xmlns:a16="http://schemas.microsoft.com/office/drawing/2014/main" id="{DFA1AABB-AE39-FDBF-3BBC-7976507CE0F3}"/>
                  </a:ext>
                </a:extLst>
              </p:cNvPr>
              <p:cNvSpPr txBox="1"/>
              <p:nvPr/>
            </p:nvSpPr>
            <p:spPr>
              <a:xfrm>
                <a:off x="4249791" y="4705364"/>
                <a:ext cx="294098" cy="16158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60</a:t>
                </a:r>
              </a:p>
            </p:txBody>
          </p:sp>
        </p:grp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641757B2-84A9-A308-0DED-709C155EE114}"/>
                </a:ext>
              </a:extLst>
            </p:cNvPr>
            <p:cNvSpPr txBox="1"/>
            <p:nvPr/>
          </p:nvSpPr>
          <p:spPr>
            <a:xfrm>
              <a:off x="920932" y="4842457"/>
              <a:ext cx="4370817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Durée de survie (mois)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1F2337BA-77B4-3D69-4FE5-9D51060219ED}"/>
                </a:ext>
              </a:extLst>
            </p:cNvPr>
            <p:cNvSpPr txBox="1"/>
            <p:nvPr/>
          </p:nvSpPr>
          <p:spPr>
            <a:xfrm>
              <a:off x="2799409" y="4438790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FTD/TPI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82EB51E1-64B2-AF10-99AD-701C5B1F55EF}"/>
                </a:ext>
              </a:extLst>
            </p:cNvPr>
            <p:cNvSpPr txBox="1"/>
            <p:nvPr/>
          </p:nvSpPr>
          <p:spPr>
            <a:xfrm>
              <a:off x="3802714" y="4078674"/>
              <a:ext cx="11688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FTD/TPI + Bev</a:t>
              </a:r>
            </a:p>
          </p:txBody>
        </p:sp>
        <p:sp>
          <p:nvSpPr>
            <p:cNvPr id="119" name="ZoneTexte 118">
              <a:extLst>
                <a:ext uri="{FF2B5EF4-FFF2-40B4-BE49-F238E27FC236}">
                  <a16:creationId xmlns:a16="http://schemas.microsoft.com/office/drawing/2014/main" id="{55384895-6B48-3A1B-A64C-C76E7DBD28B1}"/>
                </a:ext>
              </a:extLst>
            </p:cNvPr>
            <p:cNvSpPr txBox="1"/>
            <p:nvPr/>
          </p:nvSpPr>
          <p:spPr>
            <a:xfrm>
              <a:off x="5180281" y="4303510"/>
              <a:ext cx="48899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REG</a:t>
              </a:r>
            </a:p>
          </p:txBody>
        </p:sp>
      </p:grpSp>
      <p:graphicFrame>
        <p:nvGraphicFramePr>
          <p:cNvPr id="102" name="Tableau 101">
            <a:extLst>
              <a:ext uri="{FF2B5EF4-FFF2-40B4-BE49-F238E27FC236}">
                <a16:creationId xmlns:a16="http://schemas.microsoft.com/office/drawing/2014/main" id="{579DE92E-A280-2615-3DFD-E1B273071EB1}"/>
              </a:ext>
            </a:extLst>
          </p:cNvPr>
          <p:cNvGraphicFramePr>
            <a:graphicFrameLocks noGrp="1"/>
          </p:cNvGraphicFramePr>
          <p:nvPr/>
        </p:nvGraphicFramePr>
        <p:xfrm>
          <a:off x="6088566" y="943823"/>
          <a:ext cx="5724001" cy="418574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609">
                  <a:extLst>
                    <a:ext uri="{9D8B030D-6E8A-4147-A177-3AD203B41FA5}">
                      <a16:colId xmlns:a16="http://schemas.microsoft.com/office/drawing/2014/main" val="4112881486"/>
                    </a:ext>
                  </a:extLst>
                </a:gridCol>
                <a:gridCol w="12056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5696">
                  <a:extLst>
                    <a:ext uri="{9D8B030D-6E8A-4147-A177-3AD203B41FA5}">
                      <a16:colId xmlns:a16="http://schemas.microsoft.com/office/drawing/2014/main" val="4245685206"/>
                    </a:ext>
                  </a:extLst>
                </a:gridCol>
              </a:tblGrid>
              <a:tr h="702867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2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FTD/TPI + Bev (n=1787), n %</a:t>
                      </a: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Contrôle</a:t>
                      </a:r>
                      <a:b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(n=1787), n %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986">
                <a:tc rowSpan="4">
                  <a:txBody>
                    <a:bodyPr/>
                    <a:lstStyle/>
                    <a:p>
                      <a:r>
                        <a:rPr lang="fr-FR" sz="1200" dirty="0"/>
                        <a:t>Post-traitement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Oui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898 (50.3)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809 (45.3)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698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Non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889 (49.7)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978 (54.7)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9223440"/>
                  </a:ext>
                </a:extLst>
              </a:tr>
              <a:tr h="38698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/>
                        <a:t>BSC </a:t>
                      </a:r>
                      <a:r>
                        <a:rPr lang="fr-FR" sz="900" dirty="0"/>
                        <a:t>(y compris les inconnus)</a:t>
                      </a:r>
                      <a:endParaRPr lang="fr-FR" sz="1200" dirty="0"/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513 (28.7)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485 (27.1)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6767874"/>
                  </a:ext>
                </a:extLst>
              </a:tr>
              <a:tr h="38698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Décès</a:t>
                      </a:r>
                    </a:p>
                  </a:txBody>
                  <a:tcPr marL="108000" marR="36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376 (21.0)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493 (27.6)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702267"/>
                  </a:ext>
                </a:extLst>
              </a:tr>
              <a:tr h="386986">
                <a:tc rowSpan="5">
                  <a:txBody>
                    <a:bodyPr/>
                    <a:lstStyle/>
                    <a:p>
                      <a:r>
                        <a:rPr lang="fr-FR" sz="1200" dirty="0"/>
                        <a:t>Immédiatement après le traitement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N</a:t>
                      </a:r>
                    </a:p>
                  </a:txBody>
                  <a:tcPr marL="108000" marR="3600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898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698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REG</a:t>
                      </a:r>
                    </a:p>
                  </a:txBody>
                  <a:tcPr marL="108000" marR="3600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505 (56.2)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287 (35.5)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11519"/>
                  </a:ext>
                </a:extLst>
              </a:tr>
              <a:tr h="38698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FTD/TPI + BEV</a:t>
                      </a:r>
                    </a:p>
                  </a:txBody>
                  <a:tcPr marL="108000" marR="3600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 (0)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 (10.5)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07321"/>
                  </a:ext>
                </a:extLst>
              </a:tr>
              <a:tr h="38698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FTD/TPI</a:t>
                      </a:r>
                    </a:p>
                  </a:txBody>
                  <a:tcPr marL="108000" marR="3600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 (0)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194 (24.0)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7433511"/>
                  </a:ext>
                </a:extLst>
              </a:tr>
              <a:tr h="38698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Autre</a:t>
                      </a:r>
                    </a:p>
                  </a:txBody>
                  <a:tcPr marL="108000" marR="36000" marT="60960" marB="6096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393 (43.8)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243 (30.0)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250237"/>
                  </a:ext>
                </a:extLst>
              </a:tr>
            </a:tbl>
          </a:graphicData>
        </a:graphic>
      </p:graphicFrame>
      <p:sp>
        <p:nvSpPr>
          <p:cNvPr id="106" name="ZoneTexte 105">
            <a:extLst>
              <a:ext uri="{FF2B5EF4-FFF2-40B4-BE49-F238E27FC236}">
                <a16:creationId xmlns:a16="http://schemas.microsoft.com/office/drawing/2014/main" id="{3FA3DD57-99D7-7597-3BCB-5F4A7E66CE45}"/>
              </a:ext>
            </a:extLst>
          </p:cNvPr>
          <p:cNvSpPr txBox="1"/>
          <p:nvPr/>
        </p:nvSpPr>
        <p:spPr>
          <a:xfrm>
            <a:off x="6023992" y="1006194"/>
            <a:ext cx="3143454" cy="307777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 - </a:t>
            </a:r>
            <a:r>
              <a:rPr lang="da-DK" sz="1400" b="1" dirty="0">
                <a:solidFill>
                  <a:srgbClr val="000000"/>
                </a:solidFill>
                <a:latin typeface="Arial"/>
              </a:rPr>
              <a:t>P</a:t>
            </a:r>
            <a:r>
              <a:rPr kumimoji="0" lang="da-DK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rogression</a:t>
            </a: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- Traitements reçu</a:t>
            </a:r>
          </a:p>
        </p:txBody>
      </p:sp>
      <p:sp>
        <p:nvSpPr>
          <p:cNvPr id="115" name="Forme libre 114">
            <a:extLst>
              <a:ext uri="{FF2B5EF4-FFF2-40B4-BE49-F238E27FC236}">
                <a16:creationId xmlns:a16="http://schemas.microsoft.com/office/drawing/2014/main" id="{04370D82-1256-2F9C-E41B-81693AF3962F}"/>
              </a:ext>
            </a:extLst>
          </p:cNvPr>
          <p:cNvSpPr/>
          <p:nvPr/>
        </p:nvSpPr>
        <p:spPr>
          <a:xfrm>
            <a:off x="949764" y="2046033"/>
            <a:ext cx="4152689" cy="2369357"/>
          </a:xfrm>
          <a:custGeom>
            <a:avLst/>
            <a:gdLst>
              <a:gd name="connsiteX0" fmla="*/ 0 w 4152689"/>
              <a:gd name="connsiteY0" fmla="*/ 0 h 2369357"/>
              <a:gd name="connsiteX1" fmla="*/ 0 w 4152689"/>
              <a:gd name="connsiteY1" fmla="*/ 0 h 2369357"/>
              <a:gd name="connsiteX2" fmla="*/ 15155 w 4152689"/>
              <a:gd name="connsiteY2" fmla="*/ 40416 h 2369357"/>
              <a:gd name="connsiteX3" fmla="*/ 35363 w 4152689"/>
              <a:gd name="connsiteY3" fmla="*/ 70727 h 2369357"/>
              <a:gd name="connsiteX4" fmla="*/ 50519 w 4152689"/>
              <a:gd name="connsiteY4" fmla="*/ 116195 h 2369357"/>
              <a:gd name="connsiteX5" fmla="*/ 55571 w 4152689"/>
              <a:gd name="connsiteY5" fmla="*/ 131350 h 2369357"/>
              <a:gd name="connsiteX6" fmla="*/ 60623 w 4152689"/>
              <a:gd name="connsiteY6" fmla="*/ 151558 h 2369357"/>
              <a:gd name="connsiteX7" fmla="*/ 70727 w 4152689"/>
              <a:gd name="connsiteY7" fmla="*/ 181870 h 2369357"/>
              <a:gd name="connsiteX8" fmla="*/ 80830 w 4152689"/>
              <a:gd name="connsiteY8" fmla="*/ 212181 h 2369357"/>
              <a:gd name="connsiteX9" fmla="*/ 111142 w 4152689"/>
              <a:gd name="connsiteY9" fmla="*/ 303116 h 2369357"/>
              <a:gd name="connsiteX10" fmla="*/ 121246 w 4152689"/>
              <a:gd name="connsiteY10" fmla="*/ 333428 h 2369357"/>
              <a:gd name="connsiteX11" fmla="*/ 126298 w 4152689"/>
              <a:gd name="connsiteY11" fmla="*/ 348584 h 2369357"/>
              <a:gd name="connsiteX12" fmla="*/ 136402 w 4152689"/>
              <a:gd name="connsiteY12" fmla="*/ 363739 h 2369357"/>
              <a:gd name="connsiteX13" fmla="*/ 151558 w 4152689"/>
              <a:gd name="connsiteY13" fmla="*/ 409207 h 2369357"/>
              <a:gd name="connsiteX14" fmla="*/ 156609 w 4152689"/>
              <a:gd name="connsiteY14" fmla="*/ 424363 h 2369357"/>
              <a:gd name="connsiteX15" fmla="*/ 166713 w 4152689"/>
              <a:gd name="connsiteY15" fmla="*/ 439518 h 2369357"/>
              <a:gd name="connsiteX16" fmla="*/ 176817 w 4152689"/>
              <a:gd name="connsiteY16" fmla="*/ 469830 h 2369357"/>
              <a:gd name="connsiteX17" fmla="*/ 181869 w 4152689"/>
              <a:gd name="connsiteY17" fmla="*/ 484986 h 2369357"/>
              <a:gd name="connsiteX18" fmla="*/ 202077 w 4152689"/>
              <a:gd name="connsiteY18" fmla="*/ 515297 h 2369357"/>
              <a:gd name="connsiteX19" fmla="*/ 212181 w 4152689"/>
              <a:gd name="connsiteY19" fmla="*/ 530453 h 2369357"/>
              <a:gd name="connsiteX20" fmla="*/ 222285 w 4152689"/>
              <a:gd name="connsiteY20" fmla="*/ 560765 h 2369357"/>
              <a:gd name="connsiteX21" fmla="*/ 227337 w 4152689"/>
              <a:gd name="connsiteY21" fmla="*/ 575921 h 2369357"/>
              <a:gd name="connsiteX22" fmla="*/ 237440 w 4152689"/>
              <a:gd name="connsiteY22" fmla="*/ 591076 h 2369357"/>
              <a:gd name="connsiteX23" fmla="*/ 267752 w 4152689"/>
              <a:gd name="connsiteY23" fmla="*/ 651700 h 2369357"/>
              <a:gd name="connsiteX24" fmla="*/ 277856 w 4152689"/>
              <a:gd name="connsiteY24" fmla="*/ 666855 h 2369357"/>
              <a:gd name="connsiteX25" fmla="*/ 293012 w 4152689"/>
              <a:gd name="connsiteY25" fmla="*/ 697167 h 2369357"/>
              <a:gd name="connsiteX26" fmla="*/ 303116 w 4152689"/>
              <a:gd name="connsiteY26" fmla="*/ 727479 h 2369357"/>
              <a:gd name="connsiteX27" fmla="*/ 323323 w 4152689"/>
              <a:gd name="connsiteY27" fmla="*/ 757790 h 2369357"/>
              <a:gd name="connsiteX28" fmla="*/ 328375 w 4152689"/>
              <a:gd name="connsiteY28" fmla="*/ 772946 h 2369357"/>
              <a:gd name="connsiteX29" fmla="*/ 348583 w 4152689"/>
              <a:gd name="connsiteY29" fmla="*/ 803258 h 2369357"/>
              <a:gd name="connsiteX30" fmla="*/ 358687 w 4152689"/>
              <a:gd name="connsiteY30" fmla="*/ 818413 h 2369357"/>
              <a:gd name="connsiteX31" fmla="*/ 363739 w 4152689"/>
              <a:gd name="connsiteY31" fmla="*/ 818413 h 2369357"/>
              <a:gd name="connsiteX32" fmla="*/ 429414 w 4152689"/>
              <a:gd name="connsiteY32" fmla="*/ 929556 h 2369357"/>
              <a:gd name="connsiteX33" fmla="*/ 459726 w 4152689"/>
              <a:gd name="connsiteY33" fmla="*/ 964919 h 2369357"/>
              <a:gd name="connsiteX34" fmla="*/ 474881 w 4152689"/>
              <a:gd name="connsiteY34" fmla="*/ 980075 h 2369357"/>
              <a:gd name="connsiteX35" fmla="*/ 505193 w 4152689"/>
              <a:gd name="connsiteY35" fmla="*/ 1025543 h 2369357"/>
              <a:gd name="connsiteX36" fmla="*/ 525401 w 4152689"/>
              <a:gd name="connsiteY36" fmla="*/ 1055854 h 2369357"/>
              <a:gd name="connsiteX37" fmla="*/ 535505 w 4152689"/>
              <a:gd name="connsiteY37" fmla="*/ 1071010 h 2369357"/>
              <a:gd name="connsiteX38" fmla="*/ 540556 w 4152689"/>
              <a:gd name="connsiteY38" fmla="*/ 1086166 h 2369357"/>
              <a:gd name="connsiteX39" fmla="*/ 575920 w 4152689"/>
              <a:gd name="connsiteY39" fmla="*/ 1131633 h 2369357"/>
              <a:gd name="connsiteX40" fmla="*/ 601180 w 4152689"/>
              <a:gd name="connsiteY40" fmla="*/ 1177101 h 2369357"/>
              <a:gd name="connsiteX41" fmla="*/ 631491 w 4152689"/>
              <a:gd name="connsiteY41" fmla="*/ 1222568 h 2369357"/>
              <a:gd name="connsiteX42" fmla="*/ 651699 w 4152689"/>
              <a:gd name="connsiteY42" fmla="*/ 1252880 h 2369357"/>
              <a:gd name="connsiteX43" fmla="*/ 661803 w 4152689"/>
              <a:gd name="connsiteY43" fmla="*/ 1268036 h 2369357"/>
              <a:gd name="connsiteX44" fmla="*/ 692114 w 4152689"/>
              <a:gd name="connsiteY44" fmla="*/ 1298347 h 2369357"/>
              <a:gd name="connsiteX45" fmla="*/ 702218 w 4152689"/>
              <a:gd name="connsiteY45" fmla="*/ 1313503 h 2369357"/>
              <a:gd name="connsiteX46" fmla="*/ 707270 w 4152689"/>
              <a:gd name="connsiteY46" fmla="*/ 1328659 h 2369357"/>
              <a:gd name="connsiteX47" fmla="*/ 722426 w 4152689"/>
              <a:gd name="connsiteY47" fmla="*/ 1343815 h 2369357"/>
              <a:gd name="connsiteX48" fmla="*/ 737582 w 4152689"/>
              <a:gd name="connsiteY48" fmla="*/ 1364022 h 2369357"/>
              <a:gd name="connsiteX49" fmla="*/ 757790 w 4152689"/>
              <a:gd name="connsiteY49" fmla="*/ 1394334 h 2369357"/>
              <a:gd name="connsiteX50" fmla="*/ 767893 w 4152689"/>
              <a:gd name="connsiteY50" fmla="*/ 1409490 h 2369357"/>
              <a:gd name="connsiteX51" fmla="*/ 783049 w 4152689"/>
              <a:gd name="connsiteY51" fmla="*/ 1419594 h 2369357"/>
              <a:gd name="connsiteX52" fmla="*/ 823465 w 4152689"/>
              <a:gd name="connsiteY52" fmla="*/ 1454957 h 2369357"/>
              <a:gd name="connsiteX53" fmla="*/ 838621 w 4152689"/>
              <a:gd name="connsiteY53" fmla="*/ 1465061 h 2369357"/>
              <a:gd name="connsiteX54" fmla="*/ 858828 w 4152689"/>
              <a:gd name="connsiteY54" fmla="*/ 1495373 h 2369357"/>
              <a:gd name="connsiteX55" fmla="*/ 873984 w 4152689"/>
              <a:gd name="connsiteY55" fmla="*/ 1510528 h 2369357"/>
              <a:gd name="connsiteX56" fmla="*/ 894192 w 4152689"/>
              <a:gd name="connsiteY56" fmla="*/ 1540840 h 2369357"/>
              <a:gd name="connsiteX57" fmla="*/ 914400 w 4152689"/>
              <a:gd name="connsiteY57" fmla="*/ 1555996 h 2369357"/>
              <a:gd name="connsiteX58" fmla="*/ 959867 w 4152689"/>
              <a:gd name="connsiteY58" fmla="*/ 1586307 h 2369357"/>
              <a:gd name="connsiteX59" fmla="*/ 975023 w 4152689"/>
              <a:gd name="connsiteY59" fmla="*/ 1596411 h 2369357"/>
              <a:gd name="connsiteX60" fmla="*/ 990179 w 4152689"/>
              <a:gd name="connsiteY60" fmla="*/ 1606515 h 2369357"/>
              <a:gd name="connsiteX61" fmla="*/ 1005334 w 4152689"/>
              <a:gd name="connsiteY61" fmla="*/ 1611567 h 2369357"/>
              <a:gd name="connsiteX62" fmla="*/ 1050802 w 4152689"/>
              <a:gd name="connsiteY62" fmla="*/ 1641879 h 2369357"/>
              <a:gd name="connsiteX63" fmla="*/ 1065958 w 4152689"/>
              <a:gd name="connsiteY63" fmla="*/ 1651982 h 2369357"/>
              <a:gd name="connsiteX64" fmla="*/ 1081113 w 4152689"/>
              <a:gd name="connsiteY64" fmla="*/ 1667138 h 2369357"/>
              <a:gd name="connsiteX65" fmla="*/ 1111425 w 4152689"/>
              <a:gd name="connsiteY65" fmla="*/ 1687346 h 2369357"/>
              <a:gd name="connsiteX66" fmla="*/ 1141737 w 4152689"/>
              <a:gd name="connsiteY66" fmla="*/ 1707554 h 2369357"/>
              <a:gd name="connsiteX67" fmla="*/ 1172048 w 4152689"/>
              <a:gd name="connsiteY67" fmla="*/ 1732813 h 2369357"/>
              <a:gd name="connsiteX68" fmla="*/ 1202360 w 4152689"/>
              <a:gd name="connsiteY68" fmla="*/ 1753021 h 2369357"/>
              <a:gd name="connsiteX69" fmla="*/ 1247827 w 4152689"/>
              <a:gd name="connsiteY69" fmla="*/ 1783333 h 2369357"/>
              <a:gd name="connsiteX70" fmla="*/ 1278139 w 4152689"/>
              <a:gd name="connsiteY70" fmla="*/ 1803540 h 2369357"/>
              <a:gd name="connsiteX71" fmla="*/ 1293295 w 4152689"/>
              <a:gd name="connsiteY71" fmla="*/ 1813644 h 2369357"/>
              <a:gd name="connsiteX72" fmla="*/ 1318554 w 4152689"/>
              <a:gd name="connsiteY72" fmla="*/ 1833852 h 2369357"/>
              <a:gd name="connsiteX73" fmla="*/ 1348866 w 4152689"/>
              <a:gd name="connsiteY73" fmla="*/ 1854060 h 2369357"/>
              <a:gd name="connsiteX74" fmla="*/ 1379177 w 4152689"/>
              <a:gd name="connsiteY74" fmla="*/ 1874268 h 2369357"/>
              <a:gd name="connsiteX75" fmla="*/ 1394333 w 4152689"/>
              <a:gd name="connsiteY75" fmla="*/ 1884371 h 2369357"/>
              <a:gd name="connsiteX76" fmla="*/ 1409489 w 4152689"/>
              <a:gd name="connsiteY76" fmla="*/ 1889423 h 2369357"/>
              <a:gd name="connsiteX77" fmla="*/ 1454956 w 4152689"/>
              <a:gd name="connsiteY77" fmla="*/ 1919735 h 2369357"/>
              <a:gd name="connsiteX78" fmla="*/ 1530735 w 4152689"/>
              <a:gd name="connsiteY78" fmla="*/ 1970254 h 2369357"/>
              <a:gd name="connsiteX79" fmla="*/ 1545891 w 4152689"/>
              <a:gd name="connsiteY79" fmla="*/ 1980358 h 2369357"/>
              <a:gd name="connsiteX80" fmla="*/ 1561047 w 4152689"/>
              <a:gd name="connsiteY80" fmla="*/ 1990462 h 2369357"/>
              <a:gd name="connsiteX81" fmla="*/ 1591359 w 4152689"/>
              <a:gd name="connsiteY81" fmla="*/ 2005618 h 2369357"/>
              <a:gd name="connsiteX82" fmla="*/ 1611566 w 4152689"/>
              <a:gd name="connsiteY82" fmla="*/ 2020774 h 2369357"/>
              <a:gd name="connsiteX83" fmla="*/ 1621670 w 4152689"/>
              <a:gd name="connsiteY83" fmla="*/ 2035929 h 2369357"/>
              <a:gd name="connsiteX84" fmla="*/ 1636826 w 4152689"/>
              <a:gd name="connsiteY84" fmla="*/ 2040981 h 2369357"/>
              <a:gd name="connsiteX85" fmla="*/ 1646930 w 4152689"/>
              <a:gd name="connsiteY85" fmla="*/ 2046033 h 2369357"/>
              <a:gd name="connsiteX86" fmla="*/ 1722709 w 4152689"/>
              <a:gd name="connsiteY86" fmla="*/ 2081397 h 2369357"/>
              <a:gd name="connsiteX87" fmla="*/ 1768176 w 4152689"/>
              <a:gd name="connsiteY87" fmla="*/ 2091501 h 2369357"/>
              <a:gd name="connsiteX88" fmla="*/ 1798488 w 4152689"/>
              <a:gd name="connsiteY88" fmla="*/ 2101605 h 2369357"/>
              <a:gd name="connsiteX89" fmla="*/ 1828800 w 4152689"/>
              <a:gd name="connsiteY89" fmla="*/ 2111708 h 2369357"/>
              <a:gd name="connsiteX90" fmla="*/ 1843955 w 4152689"/>
              <a:gd name="connsiteY90" fmla="*/ 2116760 h 2369357"/>
              <a:gd name="connsiteX91" fmla="*/ 1859111 w 4152689"/>
              <a:gd name="connsiteY91" fmla="*/ 2121812 h 2369357"/>
              <a:gd name="connsiteX92" fmla="*/ 1874267 w 4152689"/>
              <a:gd name="connsiteY92" fmla="*/ 2131916 h 2369357"/>
              <a:gd name="connsiteX93" fmla="*/ 1904579 w 4152689"/>
              <a:gd name="connsiteY93" fmla="*/ 2142020 h 2369357"/>
              <a:gd name="connsiteX94" fmla="*/ 1919734 w 4152689"/>
              <a:gd name="connsiteY94" fmla="*/ 2147072 h 2369357"/>
              <a:gd name="connsiteX95" fmla="*/ 1934890 w 4152689"/>
              <a:gd name="connsiteY95" fmla="*/ 2152124 h 2369357"/>
              <a:gd name="connsiteX96" fmla="*/ 1950046 w 4152689"/>
              <a:gd name="connsiteY96" fmla="*/ 2162228 h 2369357"/>
              <a:gd name="connsiteX97" fmla="*/ 1960150 w 4152689"/>
              <a:gd name="connsiteY97" fmla="*/ 2177384 h 2369357"/>
              <a:gd name="connsiteX98" fmla="*/ 1990461 w 4152689"/>
              <a:gd name="connsiteY98" fmla="*/ 2187487 h 2369357"/>
              <a:gd name="connsiteX99" fmla="*/ 2005617 w 4152689"/>
              <a:gd name="connsiteY99" fmla="*/ 2192539 h 2369357"/>
              <a:gd name="connsiteX100" fmla="*/ 2066240 w 4152689"/>
              <a:gd name="connsiteY100" fmla="*/ 2212747 h 2369357"/>
              <a:gd name="connsiteX101" fmla="*/ 2096552 w 4152689"/>
              <a:gd name="connsiteY101" fmla="*/ 2222851 h 2369357"/>
              <a:gd name="connsiteX102" fmla="*/ 2111708 w 4152689"/>
              <a:gd name="connsiteY102" fmla="*/ 2227903 h 2369357"/>
              <a:gd name="connsiteX103" fmla="*/ 2152123 w 4152689"/>
              <a:gd name="connsiteY103" fmla="*/ 2232955 h 2369357"/>
              <a:gd name="connsiteX104" fmla="*/ 2369356 w 4152689"/>
              <a:gd name="connsiteY104" fmla="*/ 2238007 h 2369357"/>
              <a:gd name="connsiteX105" fmla="*/ 2384512 w 4152689"/>
              <a:gd name="connsiteY105" fmla="*/ 2243059 h 2369357"/>
              <a:gd name="connsiteX106" fmla="*/ 2414824 w 4152689"/>
              <a:gd name="connsiteY106" fmla="*/ 2263266 h 2369357"/>
              <a:gd name="connsiteX107" fmla="*/ 2465343 w 4152689"/>
              <a:gd name="connsiteY107" fmla="*/ 2278422 h 2369357"/>
              <a:gd name="connsiteX108" fmla="*/ 2510811 w 4152689"/>
              <a:gd name="connsiteY108" fmla="*/ 2288526 h 2369357"/>
              <a:gd name="connsiteX109" fmla="*/ 2541122 w 4152689"/>
              <a:gd name="connsiteY109" fmla="*/ 2298630 h 2369357"/>
              <a:gd name="connsiteX110" fmla="*/ 2586590 w 4152689"/>
              <a:gd name="connsiteY110" fmla="*/ 2313786 h 2369357"/>
              <a:gd name="connsiteX111" fmla="*/ 2616901 w 4152689"/>
              <a:gd name="connsiteY111" fmla="*/ 2323890 h 2369357"/>
              <a:gd name="connsiteX112" fmla="*/ 2935173 w 4152689"/>
              <a:gd name="connsiteY112" fmla="*/ 2333994 h 2369357"/>
              <a:gd name="connsiteX113" fmla="*/ 2950329 w 4152689"/>
              <a:gd name="connsiteY113" fmla="*/ 2339045 h 2369357"/>
              <a:gd name="connsiteX114" fmla="*/ 3056419 w 4152689"/>
              <a:gd name="connsiteY114" fmla="*/ 2349149 h 2369357"/>
              <a:gd name="connsiteX115" fmla="*/ 3081679 w 4152689"/>
              <a:gd name="connsiteY115" fmla="*/ 2354201 h 2369357"/>
              <a:gd name="connsiteX116" fmla="*/ 4152689 w 4152689"/>
              <a:gd name="connsiteY116" fmla="*/ 2369357 h 236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152689" h="2369357">
                <a:moveTo>
                  <a:pt x="0" y="0"/>
                </a:moveTo>
                <a:lnTo>
                  <a:pt x="0" y="0"/>
                </a:lnTo>
                <a:cubicBezTo>
                  <a:pt x="5052" y="13472"/>
                  <a:pt x="8721" y="27547"/>
                  <a:pt x="15155" y="40416"/>
                </a:cubicBezTo>
                <a:cubicBezTo>
                  <a:pt x="20586" y="51277"/>
                  <a:pt x="31523" y="59207"/>
                  <a:pt x="35363" y="70727"/>
                </a:cubicBezTo>
                <a:lnTo>
                  <a:pt x="50519" y="116195"/>
                </a:lnTo>
                <a:cubicBezTo>
                  <a:pt x="52203" y="121247"/>
                  <a:pt x="54280" y="126184"/>
                  <a:pt x="55571" y="131350"/>
                </a:cubicBezTo>
                <a:cubicBezTo>
                  <a:pt x="57255" y="138086"/>
                  <a:pt x="58628" y="144908"/>
                  <a:pt x="60623" y="151558"/>
                </a:cubicBezTo>
                <a:cubicBezTo>
                  <a:pt x="63683" y="161759"/>
                  <a:pt x="67359" y="171766"/>
                  <a:pt x="70727" y="181870"/>
                </a:cubicBezTo>
                <a:lnTo>
                  <a:pt x="80830" y="212181"/>
                </a:lnTo>
                <a:lnTo>
                  <a:pt x="111142" y="303116"/>
                </a:lnTo>
                <a:lnTo>
                  <a:pt x="121246" y="333428"/>
                </a:lnTo>
                <a:cubicBezTo>
                  <a:pt x="122930" y="338480"/>
                  <a:pt x="123344" y="344153"/>
                  <a:pt x="126298" y="348584"/>
                </a:cubicBezTo>
                <a:lnTo>
                  <a:pt x="136402" y="363739"/>
                </a:lnTo>
                <a:lnTo>
                  <a:pt x="151558" y="409207"/>
                </a:lnTo>
                <a:cubicBezTo>
                  <a:pt x="153242" y="414259"/>
                  <a:pt x="153655" y="419932"/>
                  <a:pt x="156609" y="424363"/>
                </a:cubicBezTo>
                <a:lnTo>
                  <a:pt x="166713" y="439518"/>
                </a:lnTo>
                <a:lnTo>
                  <a:pt x="176817" y="469830"/>
                </a:lnTo>
                <a:cubicBezTo>
                  <a:pt x="178501" y="474882"/>
                  <a:pt x="178915" y="480555"/>
                  <a:pt x="181869" y="484986"/>
                </a:cubicBezTo>
                <a:lnTo>
                  <a:pt x="202077" y="515297"/>
                </a:lnTo>
                <a:cubicBezTo>
                  <a:pt x="205445" y="520349"/>
                  <a:pt x="210261" y="524693"/>
                  <a:pt x="212181" y="530453"/>
                </a:cubicBezTo>
                <a:lnTo>
                  <a:pt x="222285" y="560765"/>
                </a:lnTo>
                <a:cubicBezTo>
                  <a:pt x="223969" y="565817"/>
                  <a:pt x="224383" y="571490"/>
                  <a:pt x="227337" y="575921"/>
                </a:cubicBezTo>
                <a:cubicBezTo>
                  <a:pt x="230705" y="580973"/>
                  <a:pt x="234974" y="585528"/>
                  <a:pt x="237440" y="591076"/>
                </a:cubicBezTo>
                <a:cubicBezTo>
                  <a:pt x="265324" y="653817"/>
                  <a:pt x="225742" y="588686"/>
                  <a:pt x="267752" y="651700"/>
                </a:cubicBezTo>
                <a:lnTo>
                  <a:pt x="277856" y="666855"/>
                </a:lnTo>
                <a:cubicBezTo>
                  <a:pt x="296281" y="722129"/>
                  <a:pt x="266896" y="638406"/>
                  <a:pt x="293012" y="697167"/>
                </a:cubicBezTo>
                <a:cubicBezTo>
                  <a:pt x="297338" y="706900"/>
                  <a:pt x="297208" y="718617"/>
                  <a:pt x="303116" y="727479"/>
                </a:cubicBezTo>
                <a:cubicBezTo>
                  <a:pt x="309852" y="737583"/>
                  <a:pt x="319483" y="746270"/>
                  <a:pt x="323323" y="757790"/>
                </a:cubicBezTo>
                <a:cubicBezTo>
                  <a:pt x="325007" y="762842"/>
                  <a:pt x="325789" y="768291"/>
                  <a:pt x="328375" y="772946"/>
                </a:cubicBezTo>
                <a:cubicBezTo>
                  <a:pt x="334272" y="783561"/>
                  <a:pt x="341847" y="793154"/>
                  <a:pt x="348583" y="803258"/>
                </a:cubicBezTo>
                <a:cubicBezTo>
                  <a:pt x="351951" y="808310"/>
                  <a:pt x="352616" y="818413"/>
                  <a:pt x="358687" y="818413"/>
                </a:cubicBezTo>
                <a:lnTo>
                  <a:pt x="363739" y="818413"/>
                </a:lnTo>
                <a:lnTo>
                  <a:pt x="429414" y="929556"/>
                </a:lnTo>
                <a:cubicBezTo>
                  <a:pt x="439518" y="941344"/>
                  <a:pt x="449340" y="953379"/>
                  <a:pt x="459726" y="964919"/>
                </a:cubicBezTo>
                <a:cubicBezTo>
                  <a:pt x="464505" y="970229"/>
                  <a:pt x="470495" y="974436"/>
                  <a:pt x="474881" y="980075"/>
                </a:cubicBezTo>
                <a:lnTo>
                  <a:pt x="505193" y="1025543"/>
                </a:lnTo>
                <a:lnTo>
                  <a:pt x="525401" y="1055854"/>
                </a:lnTo>
                <a:lnTo>
                  <a:pt x="535505" y="1071010"/>
                </a:lnTo>
                <a:cubicBezTo>
                  <a:pt x="537189" y="1076062"/>
                  <a:pt x="537602" y="1081735"/>
                  <a:pt x="540556" y="1086166"/>
                </a:cubicBezTo>
                <a:cubicBezTo>
                  <a:pt x="557992" y="1112321"/>
                  <a:pt x="562468" y="1091277"/>
                  <a:pt x="575920" y="1131633"/>
                </a:cubicBezTo>
                <a:cubicBezTo>
                  <a:pt x="584812" y="1158309"/>
                  <a:pt x="578018" y="1142358"/>
                  <a:pt x="601180" y="1177101"/>
                </a:cubicBezTo>
                <a:lnTo>
                  <a:pt x="631491" y="1222568"/>
                </a:lnTo>
                <a:lnTo>
                  <a:pt x="651699" y="1252880"/>
                </a:lnTo>
                <a:cubicBezTo>
                  <a:pt x="655067" y="1257932"/>
                  <a:pt x="657510" y="1263743"/>
                  <a:pt x="661803" y="1268036"/>
                </a:cubicBezTo>
                <a:cubicBezTo>
                  <a:pt x="671907" y="1278140"/>
                  <a:pt x="684188" y="1286458"/>
                  <a:pt x="692114" y="1298347"/>
                </a:cubicBezTo>
                <a:cubicBezTo>
                  <a:pt x="695482" y="1303399"/>
                  <a:pt x="699503" y="1308072"/>
                  <a:pt x="702218" y="1313503"/>
                </a:cubicBezTo>
                <a:cubicBezTo>
                  <a:pt x="704600" y="1318266"/>
                  <a:pt x="704316" y="1324228"/>
                  <a:pt x="707270" y="1328659"/>
                </a:cubicBezTo>
                <a:cubicBezTo>
                  <a:pt x="711233" y="1334604"/>
                  <a:pt x="717776" y="1338390"/>
                  <a:pt x="722426" y="1343815"/>
                </a:cubicBezTo>
                <a:cubicBezTo>
                  <a:pt x="727906" y="1350208"/>
                  <a:pt x="732754" y="1357124"/>
                  <a:pt x="737582" y="1364022"/>
                </a:cubicBezTo>
                <a:cubicBezTo>
                  <a:pt x="744546" y="1373970"/>
                  <a:pt x="751054" y="1384230"/>
                  <a:pt x="757790" y="1394334"/>
                </a:cubicBezTo>
                <a:cubicBezTo>
                  <a:pt x="761158" y="1399386"/>
                  <a:pt x="762841" y="1406122"/>
                  <a:pt x="767893" y="1409490"/>
                </a:cubicBezTo>
                <a:lnTo>
                  <a:pt x="783049" y="1419594"/>
                </a:lnTo>
                <a:cubicBezTo>
                  <a:pt x="799889" y="1444853"/>
                  <a:pt x="788101" y="1431381"/>
                  <a:pt x="823465" y="1454957"/>
                </a:cubicBezTo>
                <a:lnTo>
                  <a:pt x="838621" y="1465061"/>
                </a:lnTo>
                <a:cubicBezTo>
                  <a:pt x="845357" y="1475165"/>
                  <a:pt x="850241" y="1486787"/>
                  <a:pt x="858828" y="1495373"/>
                </a:cubicBezTo>
                <a:cubicBezTo>
                  <a:pt x="863880" y="1500425"/>
                  <a:pt x="869598" y="1504889"/>
                  <a:pt x="873984" y="1510528"/>
                </a:cubicBezTo>
                <a:cubicBezTo>
                  <a:pt x="881439" y="1520113"/>
                  <a:pt x="884477" y="1533554"/>
                  <a:pt x="894192" y="1540840"/>
                </a:cubicBezTo>
                <a:cubicBezTo>
                  <a:pt x="900928" y="1545892"/>
                  <a:pt x="907502" y="1551167"/>
                  <a:pt x="914400" y="1555996"/>
                </a:cubicBezTo>
                <a:cubicBezTo>
                  <a:pt x="929322" y="1566441"/>
                  <a:pt x="944711" y="1576203"/>
                  <a:pt x="959867" y="1586307"/>
                </a:cubicBezTo>
                <a:lnTo>
                  <a:pt x="975023" y="1596411"/>
                </a:lnTo>
                <a:cubicBezTo>
                  <a:pt x="980075" y="1599779"/>
                  <a:pt x="984419" y="1604595"/>
                  <a:pt x="990179" y="1606515"/>
                </a:cubicBezTo>
                <a:cubicBezTo>
                  <a:pt x="995231" y="1608199"/>
                  <a:pt x="1000679" y="1608981"/>
                  <a:pt x="1005334" y="1611567"/>
                </a:cubicBezTo>
                <a:cubicBezTo>
                  <a:pt x="1005339" y="1611570"/>
                  <a:pt x="1043222" y="1636826"/>
                  <a:pt x="1050802" y="1641879"/>
                </a:cubicBezTo>
                <a:cubicBezTo>
                  <a:pt x="1055854" y="1645247"/>
                  <a:pt x="1061665" y="1647689"/>
                  <a:pt x="1065958" y="1651982"/>
                </a:cubicBezTo>
                <a:cubicBezTo>
                  <a:pt x="1071010" y="1657034"/>
                  <a:pt x="1075474" y="1662752"/>
                  <a:pt x="1081113" y="1667138"/>
                </a:cubicBezTo>
                <a:cubicBezTo>
                  <a:pt x="1090698" y="1674593"/>
                  <a:pt x="1101321" y="1680610"/>
                  <a:pt x="1111425" y="1687346"/>
                </a:cubicBezTo>
                <a:lnTo>
                  <a:pt x="1141737" y="1707554"/>
                </a:lnTo>
                <a:cubicBezTo>
                  <a:pt x="1195896" y="1743661"/>
                  <a:pt x="1113697" y="1687430"/>
                  <a:pt x="1172048" y="1732813"/>
                </a:cubicBezTo>
                <a:cubicBezTo>
                  <a:pt x="1181634" y="1740268"/>
                  <a:pt x="1192256" y="1746285"/>
                  <a:pt x="1202360" y="1753021"/>
                </a:cubicBezTo>
                <a:lnTo>
                  <a:pt x="1247827" y="1783333"/>
                </a:lnTo>
                <a:lnTo>
                  <a:pt x="1278139" y="1803540"/>
                </a:lnTo>
                <a:lnTo>
                  <a:pt x="1293295" y="1813644"/>
                </a:lnTo>
                <a:cubicBezTo>
                  <a:pt x="1311962" y="1841647"/>
                  <a:pt x="1292717" y="1819498"/>
                  <a:pt x="1318554" y="1833852"/>
                </a:cubicBezTo>
                <a:cubicBezTo>
                  <a:pt x="1329169" y="1839749"/>
                  <a:pt x="1338762" y="1847324"/>
                  <a:pt x="1348866" y="1854060"/>
                </a:cubicBezTo>
                <a:lnTo>
                  <a:pt x="1379177" y="1874268"/>
                </a:lnTo>
                <a:cubicBezTo>
                  <a:pt x="1384229" y="1877636"/>
                  <a:pt x="1388573" y="1882451"/>
                  <a:pt x="1394333" y="1884371"/>
                </a:cubicBezTo>
                <a:cubicBezTo>
                  <a:pt x="1399385" y="1886055"/>
                  <a:pt x="1404834" y="1886837"/>
                  <a:pt x="1409489" y="1889423"/>
                </a:cubicBezTo>
                <a:cubicBezTo>
                  <a:pt x="1409506" y="1889432"/>
                  <a:pt x="1447370" y="1914677"/>
                  <a:pt x="1454956" y="1919735"/>
                </a:cubicBezTo>
                <a:lnTo>
                  <a:pt x="1530735" y="1970254"/>
                </a:lnTo>
                <a:lnTo>
                  <a:pt x="1545891" y="1980358"/>
                </a:lnTo>
                <a:cubicBezTo>
                  <a:pt x="1550943" y="1983726"/>
                  <a:pt x="1555287" y="1988542"/>
                  <a:pt x="1561047" y="1990462"/>
                </a:cubicBezTo>
                <a:cubicBezTo>
                  <a:pt x="1579815" y="1996718"/>
                  <a:pt x="1574221" y="1993376"/>
                  <a:pt x="1591359" y="2005618"/>
                </a:cubicBezTo>
                <a:cubicBezTo>
                  <a:pt x="1598210" y="2010512"/>
                  <a:pt x="1605612" y="2014820"/>
                  <a:pt x="1611566" y="2020774"/>
                </a:cubicBezTo>
                <a:cubicBezTo>
                  <a:pt x="1615859" y="2025067"/>
                  <a:pt x="1616929" y="2032136"/>
                  <a:pt x="1621670" y="2035929"/>
                </a:cubicBezTo>
                <a:cubicBezTo>
                  <a:pt x="1625828" y="2039256"/>
                  <a:pt x="1631882" y="2039003"/>
                  <a:pt x="1636826" y="2040981"/>
                </a:cubicBezTo>
                <a:cubicBezTo>
                  <a:pt x="1640322" y="2042379"/>
                  <a:pt x="1643562" y="2044349"/>
                  <a:pt x="1646930" y="2046033"/>
                </a:cubicBezTo>
                <a:lnTo>
                  <a:pt x="1722709" y="2081397"/>
                </a:lnTo>
                <a:cubicBezTo>
                  <a:pt x="1737865" y="2084765"/>
                  <a:pt x="1753175" y="2087501"/>
                  <a:pt x="1768176" y="2091501"/>
                </a:cubicBezTo>
                <a:cubicBezTo>
                  <a:pt x="1778467" y="2094245"/>
                  <a:pt x="1788384" y="2098237"/>
                  <a:pt x="1798488" y="2101605"/>
                </a:cubicBezTo>
                <a:lnTo>
                  <a:pt x="1828800" y="2111708"/>
                </a:lnTo>
                <a:lnTo>
                  <a:pt x="1843955" y="2116760"/>
                </a:lnTo>
                <a:cubicBezTo>
                  <a:pt x="1849007" y="2118444"/>
                  <a:pt x="1854680" y="2118858"/>
                  <a:pt x="1859111" y="2121812"/>
                </a:cubicBezTo>
                <a:cubicBezTo>
                  <a:pt x="1864163" y="2125180"/>
                  <a:pt x="1868719" y="2129450"/>
                  <a:pt x="1874267" y="2131916"/>
                </a:cubicBezTo>
                <a:cubicBezTo>
                  <a:pt x="1884000" y="2136242"/>
                  <a:pt x="1894475" y="2138652"/>
                  <a:pt x="1904579" y="2142020"/>
                </a:cubicBezTo>
                <a:lnTo>
                  <a:pt x="1919734" y="2147072"/>
                </a:lnTo>
                <a:cubicBezTo>
                  <a:pt x="1924786" y="2148756"/>
                  <a:pt x="1930459" y="2149170"/>
                  <a:pt x="1934890" y="2152124"/>
                </a:cubicBezTo>
                <a:lnTo>
                  <a:pt x="1950046" y="2162228"/>
                </a:lnTo>
                <a:cubicBezTo>
                  <a:pt x="1953414" y="2167280"/>
                  <a:pt x="1955001" y="2174166"/>
                  <a:pt x="1960150" y="2177384"/>
                </a:cubicBezTo>
                <a:cubicBezTo>
                  <a:pt x="1969181" y="2183028"/>
                  <a:pt x="1980357" y="2184119"/>
                  <a:pt x="1990461" y="2187487"/>
                </a:cubicBezTo>
                <a:lnTo>
                  <a:pt x="2005617" y="2192539"/>
                </a:lnTo>
                <a:lnTo>
                  <a:pt x="2066240" y="2212747"/>
                </a:lnTo>
                <a:lnTo>
                  <a:pt x="2096552" y="2222851"/>
                </a:lnTo>
                <a:cubicBezTo>
                  <a:pt x="2101604" y="2224535"/>
                  <a:pt x="2106424" y="2227242"/>
                  <a:pt x="2111708" y="2227903"/>
                </a:cubicBezTo>
                <a:cubicBezTo>
                  <a:pt x="2125180" y="2229587"/>
                  <a:pt x="2138557" y="2232423"/>
                  <a:pt x="2152123" y="2232955"/>
                </a:cubicBezTo>
                <a:cubicBezTo>
                  <a:pt x="2224498" y="2235793"/>
                  <a:pt x="2296945" y="2236323"/>
                  <a:pt x="2369356" y="2238007"/>
                </a:cubicBezTo>
                <a:cubicBezTo>
                  <a:pt x="2374408" y="2239691"/>
                  <a:pt x="2379857" y="2240473"/>
                  <a:pt x="2384512" y="2243059"/>
                </a:cubicBezTo>
                <a:cubicBezTo>
                  <a:pt x="2395127" y="2248956"/>
                  <a:pt x="2403304" y="2259426"/>
                  <a:pt x="2414824" y="2263266"/>
                </a:cubicBezTo>
                <a:cubicBezTo>
                  <a:pt x="2440012" y="2271662"/>
                  <a:pt x="2442437" y="2273332"/>
                  <a:pt x="2465343" y="2278422"/>
                </a:cubicBezTo>
                <a:cubicBezTo>
                  <a:pt x="2483884" y="2282542"/>
                  <a:pt x="2493211" y="2283246"/>
                  <a:pt x="2510811" y="2288526"/>
                </a:cubicBezTo>
                <a:cubicBezTo>
                  <a:pt x="2521012" y="2291586"/>
                  <a:pt x="2531018" y="2295262"/>
                  <a:pt x="2541122" y="2298630"/>
                </a:cubicBezTo>
                <a:lnTo>
                  <a:pt x="2586590" y="2313786"/>
                </a:lnTo>
                <a:cubicBezTo>
                  <a:pt x="2586592" y="2313787"/>
                  <a:pt x="2616900" y="2323890"/>
                  <a:pt x="2616901" y="2323890"/>
                </a:cubicBezTo>
                <a:lnTo>
                  <a:pt x="2935173" y="2333994"/>
                </a:lnTo>
                <a:cubicBezTo>
                  <a:pt x="2940225" y="2335678"/>
                  <a:pt x="2945163" y="2337754"/>
                  <a:pt x="2950329" y="2339045"/>
                </a:cubicBezTo>
                <a:cubicBezTo>
                  <a:pt x="2988271" y="2348530"/>
                  <a:pt x="3010372" y="2346271"/>
                  <a:pt x="3056419" y="2349149"/>
                </a:cubicBezTo>
                <a:cubicBezTo>
                  <a:pt x="3078261" y="2354609"/>
                  <a:pt x="3069684" y="2354201"/>
                  <a:pt x="3081679" y="2354201"/>
                </a:cubicBezTo>
                <a:lnTo>
                  <a:pt x="4152689" y="2369357"/>
                </a:lnTo>
              </a:path>
            </a:pathLst>
          </a:custGeom>
          <a:noFill/>
          <a:ln w="285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Forme libre 115">
            <a:extLst>
              <a:ext uri="{FF2B5EF4-FFF2-40B4-BE49-F238E27FC236}">
                <a16:creationId xmlns:a16="http://schemas.microsoft.com/office/drawing/2014/main" id="{6D2BEAE2-926D-998C-2CD5-44940C976C35}"/>
              </a:ext>
            </a:extLst>
          </p:cNvPr>
          <p:cNvSpPr/>
          <p:nvPr/>
        </p:nvSpPr>
        <p:spPr>
          <a:xfrm>
            <a:off x="954815" y="2051085"/>
            <a:ext cx="4147638" cy="2435032"/>
          </a:xfrm>
          <a:custGeom>
            <a:avLst/>
            <a:gdLst>
              <a:gd name="connsiteX0" fmla="*/ 0 w 4147638"/>
              <a:gd name="connsiteY0" fmla="*/ 0 h 2435032"/>
              <a:gd name="connsiteX1" fmla="*/ 0 w 4147638"/>
              <a:gd name="connsiteY1" fmla="*/ 0 h 2435032"/>
              <a:gd name="connsiteX2" fmla="*/ 25260 w 4147638"/>
              <a:gd name="connsiteY2" fmla="*/ 45467 h 2435032"/>
              <a:gd name="connsiteX3" fmla="*/ 35364 w 4147638"/>
              <a:gd name="connsiteY3" fmla="*/ 60623 h 2435032"/>
              <a:gd name="connsiteX4" fmla="*/ 40416 w 4147638"/>
              <a:gd name="connsiteY4" fmla="*/ 75779 h 2435032"/>
              <a:gd name="connsiteX5" fmla="*/ 60624 w 4147638"/>
              <a:gd name="connsiteY5" fmla="*/ 106091 h 2435032"/>
              <a:gd name="connsiteX6" fmla="*/ 75779 w 4147638"/>
              <a:gd name="connsiteY6" fmla="*/ 136402 h 2435032"/>
              <a:gd name="connsiteX7" fmla="*/ 90935 w 4147638"/>
              <a:gd name="connsiteY7" fmla="*/ 166714 h 2435032"/>
              <a:gd name="connsiteX8" fmla="*/ 95987 w 4147638"/>
              <a:gd name="connsiteY8" fmla="*/ 186922 h 2435032"/>
              <a:gd name="connsiteX9" fmla="*/ 106091 w 4147638"/>
              <a:gd name="connsiteY9" fmla="*/ 217233 h 2435032"/>
              <a:gd name="connsiteX10" fmla="*/ 121247 w 4147638"/>
              <a:gd name="connsiteY10" fmla="*/ 262701 h 2435032"/>
              <a:gd name="connsiteX11" fmla="*/ 126299 w 4147638"/>
              <a:gd name="connsiteY11" fmla="*/ 277856 h 2435032"/>
              <a:gd name="connsiteX12" fmla="*/ 131351 w 4147638"/>
              <a:gd name="connsiteY12" fmla="*/ 293012 h 2435032"/>
              <a:gd name="connsiteX13" fmla="*/ 141455 w 4147638"/>
              <a:gd name="connsiteY13" fmla="*/ 308168 h 2435032"/>
              <a:gd name="connsiteX14" fmla="*/ 161662 w 4147638"/>
              <a:gd name="connsiteY14" fmla="*/ 353635 h 2435032"/>
              <a:gd name="connsiteX15" fmla="*/ 171766 w 4147638"/>
              <a:gd name="connsiteY15" fmla="*/ 383947 h 2435032"/>
              <a:gd name="connsiteX16" fmla="*/ 191974 w 4147638"/>
              <a:gd name="connsiteY16" fmla="*/ 414259 h 2435032"/>
              <a:gd name="connsiteX17" fmla="*/ 207130 w 4147638"/>
              <a:gd name="connsiteY17" fmla="*/ 444570 h 2435032"/>
              <a:gd name="connsiteX18" fmla="*/ 212182 w 4147638"/>
              <a:gd name="connsiteY18" fmla="*/ 459726 h 2435032"/>
              <a:gd name="connsiteX19" fmla="*/ 232389 w 4147638"/>
              <a:gd name="connsiteY19" fmla="*/ 490038 h 2435032"/>
              <a:gd name="connsiteX20" fmla="*/ 252597 w 4147638"/>
              <a:gd name="connsiteY20" fmla="*/ 520349 h 2435032"/>
              <a:gd name="connsiteX21" fmla="*/ 257649 w 4147638"/>
              <a:gd name="connsiteY21" fmla="*/ 535505 h 2435032"/>
              <a:gd name="connsiteX22" fmla="*/ 277857 w 4147638"/>
              <a:gd name="connsiteY22" fmla="*/ 565817 h 2435032"/>
              <a:gd name="connsiteX23" fmla="*/ 293013 w 4147638"/>
              <a:gd name="connsiteY23" fmla="*/ 596128 h 2435032"/>
              <a:gd name="connsiteX24" fmla="*/ 298065 w 4147638"/>
              <a:gd name="connsiteY24" fmla="*/ 611284 h 2435032"/>
              <a:gd name="connsiteX25" fmla="*/ 308168 w 4147638"/>
              <a:gd name="connsiteY25" fmla="*/ 626440 h 2435032"/>
              <a:gd name="connsiteX26" fmla="*/ 318272 w 4147638"/>
              <a:gd name="connsiteY26" fmla="*/ 656751 h 2435032"/>
              <a:gd name="connsiteX27" fmla="*/ 338480 w 4147638"/>
              <a:gd name="connsiteY27" fmla="*/ 687063 h 2435032"/>
              <a:gd name="connsiteX28" fmla="*/ 348584 w 4147638"/>
              <a:gd name="connsiteY28" fmla="*/ 702219 h 2435032"/>
              <a:gd name="connsiteX29" fmla="*/ 358688 w 4147638"/>
              <a:gd name="connsiteY29" fmla="*/ 732530 h 2435032"/>
              <a:gd name="connsiteX30" fmla="*/ 378895 w 4147638"/>
              <a:gd name="connsiteY30" fmla="*/ 762842 h 2435032"/>
              <a:gd name="connsiteX31" fmla="*/ 388999 w 4147638"/>
              <a:gd name="connsiteY31" fmla="*/ 777998 h 2435032"/>
              <a:gd name="connsiteX32" fmla="*/ 404155 w 4147638"/>
              <a:gd name="connsiteY32" fmla="*/ 808309 h 2435032"/>
              <a:gd name="connsiteX33" fmla="*/ 429415 w 4147638"/>
              <a:gd name="connsiteY33" fmla="*/ 853777 h 2435032"/>
              <a:gd name="connsiteX34" fmla="*/ 434467 w 4147638"/>
              <a:gd name="connsiteY34" fmla="*/ 853777 h 2435032"/>
              <a:gd name="connsiteX35" fmla="*/ 545609 w 4147638"/>
              <a:gd name="connsiteY35" fmla="*/ 1040698 h 2435032"/>
              <a:gd name="connsiteX36" fmla="*/ 580973 w 4147638"/>
              <a:gd name="connsiteY36" fmla="*/ 1071010 h 2435032"/>
              <a:gd name="connsiteX37" fmla="*/ 671908 w 4147638"/>
              <a:gd name="connsiteY37" fmla="*/ 1217516 h 2435032"/>
              <a:gd name="connsiteX38" fmla="*/ 707271 w 4147638"/>
              <a:gd name="connsiteY38" fmla="*/ 1247828 h 2435032"/>
              <a:gd name="connsiteX39" fmla="*/ 712323 w 4147638"/>
              <a:gd name="connsiteY39" fmla="*/ 1262984 h 2435032"/>
              <a:gd name="connsiteX40" fmla="*/ 747687 w 4147638"/>
              <a:gd name="connsiteY40" fmla="*/ 1303399 h 2435032"/>
              <a:gd name="connsiteX41" fmla="*/ 762842 w 4147638"/>
              <a:gd name="connsiteY41" fmla="*/ 1333711 h 2435032"/>
              <a:gd name="connsiteX42" fmla="*/ 777998 w 4147638"/>
              <a:gd name="connsiteY42" fmla="*/ 1348866 h 2435032"/>
              <a:gd name="connsiteX43" fmla="*/ 798206 w 4147638"/>
              <a:gd name="connsiteY43" fmla="*/ 1379178 h 2435032"/>
              <a:gd name="connsiteX44" fmla="*/ 808310 w 4147638"/>
              <a:gd name="connsiteY44" fmla="*/ 1394334 h 2435032"/>
              <a:gd name="connsiteX45" fmla="*/ 818414 w 4147638"/>
              <a:gd name="connsiteY45" fmla="*/ 1409490 h 2435032"/>
              <a:gd name="connsiteX46" fmla="*/ 833570 w 4147638"/>
              <a:gd name="connsiteY46" fmla="*/ 1424645 h 2435032"/>
              <a:gd name="connsiteX47" fmla="*/ 858829 w 4147638"/>
              <a:gd name="connsiteY47" fmla="*/ 1454957 h 2435032"/>
              <a:gd name="connsiteX48" fmla="*/ 879037 w 4147638"/>
              <a:gd name="connsiteY48" fmla="*/ 1465061 h 2435032"/>
              <a:gd name="connsiteX49" fmla="*/ 1035647 w 4147638"/>
              <a:gd name="connsiteY49" fmla="*/ 1596411 h 2435032"/>
              <a:gd name="connsiteX50" fmla="*/ 1076062 w 4147638"/>
              <a:gd name="connsiteY50" fmla="*/ 1616619 h 2435032"/>
              <a:gd name="connsiteX51" fmla="*/ 1091218 w 4147638"/>
              <a:gd name="connsiteY51" fmla="*/ 1631775 h 2435032"/>
              <a:gd name="connsiteX52" fmla="*/ 1136686 w 4147638"/>
              <a:gd name="connsiteY52" fmla="*/ 1657034 h 2435032"/>
              <a:gd name="connsiteX53" fmla="*/ 1182153 w 4147638"/>
              <a:gd name="connsiteY53" fmla="*/ 1692398 h 2435032"/>
              <a:gd name="connsiteX54" fmla="*/ 1202361 w 4147638"/>
              <a:gd name="connsiteY54" fmla="*/ 1722709 h 2435032"/>
              <a:gd name="connsiteX55" fmla="*/ 1232672 w 4147638"/>
              <a:gd name="connsiteY55" fmla="*/ 1737865 h 2435032"/>
              <a:gd name="connsiteX56" fmla="*/ 1268036 w 4147638"/>
              <a:gd name="connsiteY56" fmla="*/ 1747969 h 2435032"/>
              <a:gd name="connsiteX57" fmla="*/ 1298347 w 4147638"/>
              <a:gd name="connsiteY57" fmla="*/ 1768177 h 2435032"/>
              <a:gd name="connsiteX58" fmla="*/ 1313503 w 4147638"/>
              <a:gd name="connsiteY58" fmla="*/ 1778281 h 2435032"/>
              <a:gd name="connsiteX59" fmla="*/ 1323607 w 4147638"/>
              <a:gd name="connsiteY59" fmla="*/ 1793437 h 2435032"/>
              <a:gd name="connsiteX60" fmla="*/ 1369075 w 4147638"/>
              <a:gd name="connsiteY60" fmla="*/ 1828800 h 2435032"/>
              <a:gd name="connsiteX61" fmla="*/ 1384230 w 4147638"/>
              <a:gd name="connsiteY61" fmla="*/ 1838904 h 2435032"/>
              <a:gd name="connsiteX62" fmla="*/ 1399386 w 4147638"/>
              <a:gd name="connsiteY62" fmla="*/ 1843956 h 2435032"/>
              <a:gd name="connsiteX63" fmla="*/ 1414542 w 4147638"/>
              <a:gd name="connsiteY63" fmla="*/ 1854060 h 2435032"/>
              <a:gd name="connsiteX64" fmla="*/ 1429698 w 4147638"/>
              <a:gd name="connsiteY64" fmla="*/ 1859112 h 2435032"/>
              <a:gd name="connsiteX65" fmla="*/ 1460009 w 4147638"/>
              <a:gd name="connsiteY65" fmla="*/ 1879319 h 2435032"/>
              <a:gd name="connsiteX66" fmla="*/ 1475165 w 4147638"/>
              <a:gd name="connsiteY66" fmla="*/ 1889423 h 2435032"/>
              <a:gd name="connsiteX67" fmla="*/ 1520633 w 4147638"/>
              <a:gd name="connsiteY67" fmla="*/ 1909631 h 2435032"/>
              <a:gd name="connsiteX68" fmla="*/ 1520633 w 4147638"/>
              <a:gd name="connsiteY68" fmla="*/ 1904579 h 2435032"/>
              <a:gd name="connsiteX69" fmla="*/ 1636827 w 4147638"/>
              <a:gd name="connsiteY69" fmla="*/ 1960150 h 2435032"/>
              <a:gd name="connsiteX70" fmla="*/ 1677242 w 4147638"/>
              <a:gd name="connsiteY70" fmla="*/ 1980358 h 2435032"/>
              <a:gd name="connsiteX71" fmla="*/ 1727762 w 4147638"/>
              <a:gd name="connsiteY71" fmla="*/ 1995514 h 2435032"/>
              <a:gd name="connsiteX72" fmla="*/ 1742918 w 4147638"/>
              <a:gd name="connsiteY72" fmla="*/ 2000566 h 2435032"/>
              <a:gd name="connsiteX73" fmla="*/ 1758073 w 4147638"/>
              <a:gd name="connsiteY73" fmla="*/ 2010670 h 2435032"/>
              <a:gd name="connsiteX74" fmla="*/ 1788385 w 4147638"/>
              <a:gd name="connsiteY74" fmla="*/ 2020774 h 2435032"/>
              <a:gd name="connsiteX75" fmla="*/ 1833852 w 4147638"/>
              <a:gd name="connsiteY75" fmla="*/ 2040981 h 2435032"/>
              <a:gd name="connsiteX76" fmla="*/ 1874268 w 4147638"/>
              <a:gd name="connsiteY76" fmla="*/ 2051085 h 2435032"/>
              <a:gd name="connsiteX77" fmla="*/ 1894476 w 4147638"/>
              <a:gd name="connsiteY77" fmla="*/ 2061189 h 2435032"/>
              <a:gd name="connsiteX78" fmla="*/ 1924787 w 4147638"/>
              <a:gd name="connsiteY78" fmla="*/ 2071293 h 2435032"/>
              <a:gd name="connsiteX79" fmla="*/ 1939943 w 4147638"/>
              <a:gd name="connsiteY79" fmla="*/ 2076345 h 2435032"/>
              <a:gd name="connsiteX80" fmla="*/ 1955099 w 4147638"/>
              <a:gd name="connsiteY80" fmla="*/ 2086449 h 2435032"/>
              <a:gd name="connsiteX81" fmla="*/ 1985410 w 4147638"/>
              <a:gd name="connsiteY81" fmla="*/ 2096553 h 2435032"/>
              <a:gd name="connsiteX82" fmla="*/ 2015722 w 4147638"/>
              <a:gd name="connsiteY82" fmla="*/ 2116760 h 2435032"/>
              <a:gd name="connsiteX83" fmla="*/ 2061189 w 4147638"/>
              <a:gd name="connsiteY83" fmla="*/ 2131916 h 2435032"/>
              <a:gd name="connsiteX84" fmla="*/ 2076345 w 4147638"/>
              <a:gd name="connsiteY84" fmla="*/ 2136968 h 2435032"/>
              <a:gd name="connsiteX85" fmla="*/ 2091501 w 4147638"/>
              <a:gd name="connsiteY85" fmla="*/ 2147072 h 2435032"/>
              <a:gd name="connsiteX86" fmla="*/ 2121813 w 4147638"/>
              <a:gd name="connsiteY86" fmla="*/ 2157176 h 2435032"/>
              <a:gd name="connsiteX87" fmla="*/ 2136968 w 4147638"/>
              <a:gd name="connsiteY87" fmla="*/ 2162228 h 2435032"/>
              <a:gd name="connsiteX88" fmla="*/ 2172332 w 4147638"/>
              <a:gd name="connsiteY88" fmla="*/ 2177384 h 2435032"/>
              <a:gd name="connsiteX89" fmla="*/ 2212747 w 4147638"/>
              <a:gd name="connsiteY89" fmla="*/ 2187487 h 2435032"/>
              <a:gd name="connsiteX90" fmla="*/ 2258215 w 4147638"/>
              <a:gd name="connsiteY90" fmla="*/ 2202643 h 2435032"/>
              <a:gd name="connsiteX91" fmla="*/ 2273371 w 4147638"/>
              <a:gd name="connsiteY91" fmla="*/ 2207695 h 2435032"/>
              <a:gd name="connsiteX92" fmla="*/ 2551227 w 4147638"/>
              <a:gd name="connsiteY92" fmla="*/ 2253163 h 2435032"/>
              <a:gd name="connsiteX93" fmla="*/ 2591642 w 4147638"/>
              <a:gd name="connsiteY93" fmla="*/ 2268318 h 2435032"/>
              <a:gd name="connsiteX94" fmla="*/ 2606798 w 4147638"/>
              <a:gd name="connsiteY94" fmla="*/ 2273370 h 2435032"/>
              <a:gd name="connsiteX95" fmla="*/ 2667421 w 4147638"/>
              <a:gd name="connsiteY95" fmla="*/ 2283474 h 2435032"/>
              <a:gd name="connsiteX96" fmla="*/ 2707837 w 4147638"/>
              <a:gd name="connsiteY96" fmla="*/ 2293578 h 2435032"/>
              <a:gd name="connsiteX97" fmla="*/ 2722993 w 4147638"/>
              <a:gd name="connsiteY97" fmla="*/ 2298630 h 2435032"/>
              <a:gd name="connsiteX98" fmla="*/ 2753304 w 4147638"/>
              <a:gd name="connsiteY98" fmla="*/ 2303682 h 2435032"/>
              <a:gd name="connsiteX99" fmla="*/ 2849291 w 4147638"/>
              <a:gd name="connsiteY99" fmla="*/ 2313786 h 2435032"/>
              <a:gd name="connsiteX100" fmla="*/ 2960434 w 4147638"/>
              <a:gd name="connsiteY100" fmla="*/ 2328942 h 2435032"/>
              <a:gd name="connsiteX101" fmla="*/ 2980641 w 4147638"/>
              <a:gd name="connsiteY101" fmla="*/ 2328942 h 2435032"/>
              <a:gd name="connsiteX102" fmla="*/ 3167563 w 4147638"/>
              <a:gd name="connsiteY102" fmla="*/ 2364305 h 2435032"/>
              <a:gd name="connsiteX103" fmla="*/ 3187771 w 4147638"/>
              <a:gd name="connsiteY103" fmla="*/ 2394617 h 2435032"/>
              <a:gd name="connsiteX104" fmla="*/ 3622237 w 4147638"/>
              <a:gd name="connsiteY104" fmla="*/ 2404721 h 2435032"/>
              <a:gd name="connsiteX105" fmla="*/ 3627289 w 4147638"/>
              <a:gd name="connsiteY105" fmla="*/ 2435032 h 2435032"/>
              <a:gd name="connsiteX106" fmla="*/ 4147638 w 4147638"/>
              <a:gd name="connsiteY106" fmla="*/ 2435032 h 2435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147638" h="2435032">
                <a:moveTo>
                  <a:pt x="0" y="0"/>
                </a:moveTo>
                <a:lnTo>
                  <a:pt x="0" y="0"/>
                </a:lnTo>
                <a:cubicBezTo>
                  <a:pt x="8420" y="15156"/>
                  <a:pt x="16524" y="30491"/>
                  <a:pt x="25260" y="45467"/>
                </a:cubicBezTo>
                <a:cubicBezTo>
                  <a:pt x="28319" y="50712"/>
                  <a:pt x="32649" y="55192"/>
                  <a:pt x="35364" y="60623"/>
                </a:cubicBezTo>
                <a:cubicBezTo>
                  <a:pt x="37746" y="65386"/>
                  <a:pt x="37830" y="71124"/>
                  <a:pt x="40416" y="75779"/>
                </a:cubicBezTo>
                <a:cubicBezTo>
                  <a:pt x="46313" y="86394"/>
                  <a:pt x="56784" y="94571"/>
                  <a:pt x="60624" y="106091"/>
                </a:cubicBezTo>
                <a:cubicBezTo>
                  <a:pt x="73323" y="144186"/>
                  <a:pt x="56192" y="97226"/>
                  <a:pt x="75779" y="136402"/>
                </a:cubicBezTo>
                <a:cubicBezTo>
                  <a:pt x="96690" y="178226"/>
                  <a:pt x="61985" y="123288"/>
                  <a:pt x="90935" y="166714"/>
                </a:cubicBezTo>
                <a:cubicBezTo>
                  <a:pt x="92619" y="173450"/>
                  <a:pt x="93992" y="180272"/>
                  <a:pt x="95987" y="186922"/>
                </a:cubicBezTo>
                <a:cubicBezTo>
                  <a:pt x="99047" y="197123"/>
                  <a:pt x="102723" y="207129"/>
                  <a:pt x="106091" y="217233"/>
                </a:cubicBezTo>
                <a:lnTo>
                  <a:pt x="121247" y="262701"/>
                </a:lnTo>
                <a:lnTo>
                  <a:pt x="126299" y="277856"/>
                </a:lnTo>
                <a:cubicBezTo>
                  <a:pt x="127983" y="282908"/>
                  <a:pt x="128397" y="288581"/>
                  <a:pt x="131351" y="293012"/>
                </a:cubicBezTo>
                <a:cubicBezTo>
                  <a:pt x="134719" y="298064"/>
                  <a:pt x="138989" y="302620"/>
                  <a:pt x="141455" y="308168"/>
                </a:cubicBezTo>
                <a:cubicBezTo>
                  <a:pt x="165500" y="362272"/>
                  <a:pt x="138796" y="319339"/>
                  <a:pt x="161662" y="353635"/>
                </a:cubicBezTo>
                <a:cubicBezTo>
                  <a:pt x="165030" y="363739"/>
                  <a:pt x="165858" y="375085"/>
                  <a:pt x="171766" y="383947"/>
                </a:cubicBezTo>
                <a:cubicBezTo>
                  <a:pt x="178502" y="394051"/>
                  <a:pt x="188134" y="402739"/>
                  <a:pt x="191974" y="414259"/>
                </a:cubicBezTo>
                <a:cubicBezTo>
                  <a:pt x="204673" y="452354"/>
                  <a:pt x="187542" y="405394"/>
                  <a:pt x="207130" y="444570"/>
                </a:cubicBezTo>
                <a:cubicBezTo>
                  <a:pt x="209512" y="449333"/>
                  <a:pt x="209596" y="455071"/>
                  <a:pt x="212182" y="459726"/>
                </a:cubicBezTo>
                <a:cubicBezTo>
                  <a:pt x="218079" y="470341"/>
                  <a:pt x="225653" y="479934"/>
                  <a:pt x="232389" y="490038"/>
                </a:cubicBezTo>
                <a:lnTo>
                  <a:pt x="252597" y="520349"/>
                </a:lnTo>
                <a:cubicBezTo>
                  <a:pt x="254281" y="525401"/>
                  <a:pt x="255063" y="530850"/>
                  <a:pt x="257649" y="535505"/>
                </a:cubicBezTo>
                <a:cubicBezTo>
                  <a:pt x="263546" y="546120"/>
                  <a:pt x="274017" y="554297"/>
                  <a:pt x="277857" y="565817"/>
                </a:cubicBezTo>
                <a:cubicBezTo>
                  <a:pt x="290556" y="603912"/>
                  <a:pt x="273425" y="556952"/>
                  <a:pt x="293013" y="596128"/>
                </a:cubicBezTo>
                <a:cubicBezTo>
                  <a:pt x="295395" y="600891"/>
                  <a:pt x="295684" y="606521"/>
                  <a:pt x="298065" y="611284"/>
                </a:cubicBezTo>
                <a:cubicBezTo>
                  <a:pt x="300780" y="616715"/>
                  <a:pt x="305702" y="620892"/>
                  <a:pt x="308168" y="626440"/>
                </a:cubicBezTo>
                <a:cubicBezTo>
                  <a:pt x="312493" y="636172"/>
                  <a:pt x="312364" y="647889"/>
                  <a:pt x="318272" y="656751"/>
                </a:cubicBezTo>
                <a:lnTo>
                  <a:pt x="338480" y="687063"/>
                </a:lnTo>
                <a:cubicBezTo>
                  <a:pt x="341848" y="692115"/>
                  <a:pt x="346664" y="696459"/>
                  <a:pt x="348584" y="702219"/>
                </a:cubicBezTo>
                <a:cubicBezTo>
                  <a:pt x="351952" y="712323"/>
                  <a:pt x="352781" y="723668"/>
                  <a:pt x="358688" y="732530"/>
                </a:cubicBezTo>
                <a:lnTo>
                  <a:pt x="378895" y="762842"/>
                </a:lnTo>
                <a:cubicBezTo>
                  <a:pt x="382263" y="767894"/>
                  <a:pt x="387079" y="772238"/>
                  <a:pt x="388999" y="777998"/>
                </a:cubicBezTo>
                <a:cubicBezTo>
                  <a:pt x="395971" y="798914"/>
                  <a:pt x="391097" y="788723"/>
                  <a:pt x="404155" y="808309"/>
                </a:cubicBezTo>
                <a:cubicBezTo>
                  <a:pt x="407969" y="819750"/>
                  <a:pt x="417834" y="853777"/>
                  <a:pt x="429415" y="853777"/>
                </a:cubicBezTo>
                <a:lnTo>
                  <a:pt x="434467" y="853777"/>
                </a:lnTo>
                <a:lnTo>
                  <a:pt x="545609" y="1040698"/>
                </a:lnTo>
                <a:lnTo>
                  <a:pt x="580973" y="1071010"/>
                </a:lnTo>
                <a:lnTo>
                  <a:pt x="671908" y="1217516"/>
                </a:lnTo>
                <a:cubicBezTo>
                  <a:pt x="683696" y="1227620"/>
                  <a:pt x="696957" y="1236224"/>
                  <a:pt x="707271" y="1247828"/>
                </a:cubicBezTo>
                <a:cubicBezTo>
                  <a:pt x="710809" y="1251808"/>
                  <a:pt x="709737" y="1258329"/>
                  <a:pt x="712323" y="1262984"/>
                </a:cubicBezTo>
                <a:cubicBezTo>
                  <a:pt x="729658" y="1294186"/>
                  <a:pt x="725548" y="1288640"/>
                  <a:pt x="747687" y="1303399"/>
                </a:cubicBezTo>
                <a:cubicBezTo>
                  <a:pt x="752749" y="1318586"/>
                  <a:pt x="751962" y="1320655"/>
                  <a:pt x="762842" y="1333711"/>
                </a:cubicBezTo>
                <a:cubicBezTo>
                  <a:pt x="767416" y="1339199"/>
                  <a:pt x="773612" y="1343227"/>
                  <a:pt x="777998" y="1348866"/>
                </a:cubicBezTo>
                <a:cubicBezTo>
                  <a:pt x="785453" y="1358451"/>
                  <a:pt x="791470" y="1369074"/>
                  <a:pt x="798206" y="1379178"/>
                </a:cubicBezTo>
                <a:lnTo>
                  <a:pt x="808310" y="1394334"/>
                </a:lnTo>
                <a:cubicBezTo>
                  <a:pt x="811678" y="1399386"/>
                  <a:pt x="814120" y="1405197"/>
                  <a:pt x="818414" y="1409490"/>
                </a:cubicBezTo>
                <a:cubicBezTo>
                  <a:pt x="823466" y="1414542"/>
                  <a:pt x="828996" y="1419157"/>
                  <a:pt x="833570" y="1424645"/>
                </a:cubicBezTo>
                <a:cubicBezTo>
                  <a:pt x="851637" y="1446325"/>
                  <a:pt x="834672" y="1434826"/>
                  <a:pt x="858829" y="1454957"/>
                </a:cubicBezTo>
                <a:cubicBezTo>
                  <a:pt x="872075" y="1465995"/>
                  <a:pt x="868832" y="1465061"/>
                  <a:pt x="879037" y="1465061"/>
                </a:cubicBezTo>
                <a:lnTo>
                  <a:pt x="1035647" y="1596411"/>
                </a:lnTo>
                <a:cubicBezTo>
                  <a:pt x="1049119" y="1603147"/>
                  <a:pt x="1063355" y="1608533"/>
                  <a:pt x="1076062" y="1616619"/>
                </a:cubicBezTo>
                <a:cubicBezTo>
                  <a:pt x="1082090" y="1620455"/>
                  <a:pt x="1085578" y="1627389"/>
                  <a:pt x="1091218" y="1631775"/>
                </a:cubicBezTo>
                <a:cubicBezTo>
                  <a:pt x="1117274" y="1652040"/>
                  <a:pt x="1113819" y="1649412"/>
                  <a:pt x="1136686" y="1657034"/>
                </a:cubicBezTo>
                <a:cubicBezTo>
                  <a:pt x="1154317" y="1668789"/>
                  <a:pt x="1169368" y="1675961"/>
                  <a:pt x="1182153" y="1692398"/>
                </a:cubicBezTo>
                <a:cubicBezTo>
                  <a:pt x="1189608" y="1701983"/>
                  <a:pt x="1190841" y="1718869"/>
                  <a:pt x="1202361" y="1722709"/>
                </a:cubicBezTo>
                <a:cubicBezTo>
                  <a:pt x="1240456" y="1735408"/>
                  <a:pt x="1193496" y="1718277"/>
                  <a:pt x="1232672" y="1737865"/>
                </a:cubicBezTo>
                <a:cubicBezTo>
                  <a:pt x="1239920" y="1741489"/>
                  <a:pt x="1261561" y="1746350"/>
                  <a:pt x="1268036" y="1747969"/>
                </a:cubicBezTo>
                <a:lnTo>
                  <a:pt x="1298347" y="1768177"/>
                </a:lnTo>
                <a:lnTo>
                  <a:pt x="1313503" y="1778281"/>
                </a:lnTo>
                <a:cubicBezTo>
                  <a:pt x="1316871" y="1783333"/>
                  <a:pt x="1319720" y="1788773"/>
                  <a:pt x="1323607" y="1793437"/>
                </a:cubicBezTo>
                <a:cubicBezTo>
                  <a:pt x="1338445" y="1811242"/>
                  <a:pt x="1347955" y="1814720"/>
                  <a:pt x="1369075" y="1828800"/>
                </a:cubicBezTo>
                <a:cubicBezTo>
                  <a:pt x="1374127" y="1832168"/>
                  <a:pt x="1378470" y="1836984"/>
                  <a:pt x="1384230" y="1838904"/>
                </a:cubicBezTo>
                <a:cubicBezTo>
                  <a:pt x="1389282" y="1840588"/>
                  <a:pt x="1394623" y="1841574"/>
                  <a:pt x="1399386" y="1843956"/>
                </a:cubicBezTo>
                <a:cubicBezTo>
                  <a:pt x="1404817" y="1846671"/>
                  <a:pt x="1409111" y="1851345"/>
                  <a:pt x="1414542" y="1854060"/>
                </a:cubicBezTo>
                <a:cubicBezTo>
                  <a:pt x="1419305" y="1856442"/>
                  <a:pt x="1425043" y="1856526"/>
                  <a:pt x="1429698" y="1859112"/>
                </a:cubicBezTo>
                <a:cubicBezTo>
                  <a:pt x="1440313" y="1865009"/>
                  <a:pt x="1449905" y="1872583"/>
                  <a:pt x="1460009" y="1879319"/>
                </a:cubicBezTo>
                <a:lnTo>
                  <a:pt x="1475165" y="1889423"/>
                </a:lnTo>
                <a:cubicBezTo>
                  <a:pt x="1478618" y="1891725"/>
                  <a:pt x="1520633" y="1921655"/>
                  <a:pt x="1520633" y="1909631"/>
                </a:cubicBezTo>
                <a:lnTo>
                  <a:pt x="1520633" y="1904579"/>
                </a:lnTo>
                <a:lnTo>
                  <a:pt x="1636827" y="1960150"/>
                </a:lnTo>
                <a:cubicBezTo>
                  <a:pt x="1650299" y="1966886"/>
                  <a:pt x="1663398" y="1974425"/>
                  <a:pt x="1677242" y="1980358"/>
                </a:cubicBezTo>
                <a:cubicBezTo>
                  <a:pt x="1701252" y="1990648"/>
                  <a:pt x="1705624" y="1989189"/>
                  <a:pt x="1727762" y="1995514"/>
                </a:cubicBezTo>
                <a:cubicBezTo>
                  <a:pt x="1732882" y="1996977"/>
                  <a:pt x="1737866" y="1998882"/>
                  <a:pt x="1742918" y="2000566"/>
                </a:cubicBezTo>
                <a:cubicBezTo>
                  <a:pt x="1747970" y="2003934"/>
                  <a:pt x="1752525" y="2008204"/>
                  <a:pt x="1758073" y="2010670"/>
                </a:cubicBezTo>
                <a:cubicBezTo>
                  <a:pt x="1767806" y="2014996"/>
                  <a:pt x="1779523" y="2014867"/>
                  <a:pt x="1788385" y="2020774"/>
                </a:cubicBezTo>
                <a:cubicBezTo>
                  <a:pt x="1806526" y="2032867"/>
                  <a:pt x="1808089" y="2035828"/>
                  <a:pt x="1833852" y="2040981"/>
                </a:cubicBezTo>
                <a:cubicBezTo>
                  <a:pt x="1848678" y="2043946"/>
                  <a:pt x="1860675" y="2045259"/>
                  <a:pt x="1874268" y="2051085"/>
                </a:cubicBezTo>
                <a:cubicBezTo>
                  <a:pt x="1881190" y="2054052"/>
                  <a:pt x="1887484" y="2058392"/>
                  <a:pt x="1894476" y="2061189"/>
                </a:cubicBezTo>
                <a:cubicBezTo>
                  <a:pt x="1904364" y="2065144"/>
                  <a:pt x="1914683" y="2067925"/>
                  <a:pt x="1924787" y="2071293"/>
                </a:cubicBezTo>
                <a:cubicBezTo>
                  <a:pt x="1929839" y="2072977"/>
                  <a:pt x="1935512" y="2073391"/>
                  <a:pt x="1939943" y="2076345"/>
                </a:cubicBezTo>
                <a:cubicBezTo>
                  <a:pt x="1944995" y="2079713"/>
                  <a:pt x="1949551" y="2083983"/>
                  <a:pt x="1955099" y="2086449"/>
                </a:cubicBezTo>
                <a:cubicBezTo>
                  <a:pt x="1964831" y="2090775"/>
                  <a:pt x="1976548" y="2090646"/>
                  <a:pt x="1985410" y="2096553"/>
                </a:cubicBezTo>
                <a:cubicBezTo>
                  <a:pt x="1995514" y="2103289"/>
                  <a:pt x="2004202" y="2112920"/>
                  <a:pt x="2015722" y="2116760"/>
                </a:cubicBezTo>
                <a:lnTo>
                  <a:pt x="2061189" y="2131916"/>
                </a:lnTo>
                <a:cubicBezTo>
                  <a:pt x="2066241" y="2133600"/>
                  <a:pt x="2071914" y="2134014"/>
                  <a:pt x="2076345" y="2136968"/>
                </a:cubicBezTo>
                <a:cubicBezTo>
                  <a:pt x="2081397" y="2140336"/>
                  <a:pt x="2085953" y="2144606"/>
                  <a:pt x="2091501" y="2147072"/>
                </a:cubicBezTo>
                <a:cubicBezTo>
                  <a:pt x="2101234" y="2151398"/>
                  <a:pt x="2111709" y="2153808"/>
                  <a:pt x="2121813" y="2157176"/>
                </a:cubicBezTo>
                <a:cubicBezTo>
                  <a:pt x="2126865" y="2158860"/>
                  <a:pt x="2132205" y="2159847"/>
                  <a:pt x="2136968" y="2162228"/>
                </a:cubicBezTo>
                <a:cubicBezTo>
                  <a:pt x="2153528" y="2170508"/>
                  <a:pt x="2155979" y="2172924"/>
                  <a:pt x="2172332" y="2177384"/>
                </a:cubicBezTo>
                <a:cubicBezTo>
                  <a:pt x="2185729" y="2181038"/>
                  <a:pt x="2199573" y="2183096"/>
                  <a:pt x="2212747" y="2187487"/>
                </a:cubicBezTo>
                <a:lnTo>
                  <a:pt x="2258215" y="2202643"/>
                </a:lnTo>
                <a:lnTo>
                  <a:pt x="2273371" y="2207695"/>
                </a:lnTo>
                <a:lnTo>
                  <a:pt x="2551227" y="2253163"/>
                </a:lnTo>
                <a:lnTo>
                  <a:pt x="2591642" y="2268318"/>
                </a:lnTo>
                <a:cubicBezTo>
                  <a:pt x="2596647" y="2270138"/>
                  <a:pt x="2601576" y="2272326"/>
                  <a:pt x="2606798" y="2273370"/>
                </a:cubicBezTo>
                <a:cubicBezTo>
                  <a:pt x="2680906" y="2288192"/>
                  <a:pt x="2608677" y="2269918"/>
                  <a:pt x="2667421" y="2283474"/>
                </a:cubicBezTo>
                <a:cubicBezTo>
                  <a:pt x="2680952" y="2286597"/>
                  <a:pt x="2694663" y="2289187"/>
                  <a:pt x="2707837" y="2293578"/>
                </a:cubicBezTo>
                <a:cubicBezTo>
                  <a:pt x="2712889" y="2295262"/>
                  <a:pt x="2717795" y="2297475"/>
                  <a:pt x="2722993" y="2298630"/>
                </a:cubicBezTo>
                <a:cubicBezTo>
                  <a:pt x="2732992" y="2300852"/>
                  <a:pt x="2743140" y="2302411"/>
                  <a:pt x="2753304" y="2303682"/>
                </a:cubicBezTo>
                <a:cubicBezTo>
                  <a:pt x="2831749" y="2313488"/>
                  <a:pt x="2775514" y="2303949"/>
                  <a:pt x="2849291" y="2313786"/>
                </a:cubicBezTo>
                <a:cubicBezTo>
                  <a:pt x="2888478" y="2319011"/>
                  <a:pt x="2916911" y="2328942"/>
                  <a:pt x="2960434" y="2328942"/>
                </a:cubicBezTo>
                <a:lnTo>
                  <a:pt x="2980641" y="2328942"/>
                </a:lnTo>
                <a:lnTo>
                  <a:pt x="3167563" y="2364305"/>
                </a:lnTo>
                <a:lnTo>
                  <a:pt x="3187771" y="2394617"/>
                </a:lnTo>
                <a:lnTo>
                  <a:pt x="3622237" y="2404721"/>
                </a:lnTo>
                <a:lnTo>
                  <a:pt x="3627289" y="2435032"/>
                </a:lnTo>
                <a:lnTo>
                  <a:pt x="4147638" y="2435032"/>
                </a:lnTo>
              </a:path>
            </a:pathLst>
          </a:cu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Forme libre 117">
            <a:extLst>
              <a:ext uri="{FF2B5EF4-FFF2-40B4-BE49-F238E27FC236}">
                <a16:creationId xmlns:a16="http://schemas.microsoft.com/office/drawing/2014/main" id="{AE444643-2F9A-FF40-0364-A50F5D0C46BA}"/>
              </a:ext>
            </a:extLst>
          </p:cNvPr>
          <p:cNvSpPr/>
          <p:nvPr/>
        </p:nvSpPr>
        <p:spPr>
          <a:xfrm>
            <a:off x="939660" y="2046033"/>
            <a:ext cx="3682859" cy="2293578"/>
          </a:xfrm>
          <a:custGeom>
            <a:avLst/>
            <a:gdLst>
              <a:gd name="connsiteX0" fmla="*/ 0 w 3682859"/>
              <a:gd name="connsiteY0" fmla="*/ 0 h 2293578"/>
              <a:gd name="connsiteX1" fmla="*/ 0 w 3682859"/>
              <a:gd name="connsiteY1" fmla="*/ 0 h 2293578"/>
              <a:gd name="connsiteX2" fmla="*/ 35363 w 3682859"/>
              <a:gd name="connsiteY2" fmla="*/ 25260 h 2293578"/>
              <a:gd name="connsiteX3" fmla="*/ 50519 w 3682859"/>
              <a:gd name="connsiteY3" fmla="*/ 30312 h 2293578"/>
              <a:gd name="connsiteX4" fmla="*/ 80831 w 3682859"/>
              <a:gd name="connsiteY4" fmla="*/ 50519 h 2293578"/>
              <a:gd name="connsiteX5" fmla="*/ 101038 w 3682859"/>
              <a:gd name="connsiteY5" fmla="*/ 80831 h 2293578"/>
              <a:gd name="connsiteX6" fmla="*/ 106090 w 3682859"/>
              <a:gd name="connsiteY6" fmla="*/ 95987 h 2293578"/>
              <a:gd name="connsiteX7" fmla="*/ 126298 w 3682859"/>
              <a:gd name="connsiteY7" fmla="*/ 126298 h 2293578"/>
              <a:gd name="connsiteX8" fmla="*/ 156610 w 3682859"/>
              <a:gd name="connsiteY8" fmla="*/ 171766 h 2293578"/>
              <a:gd name="connsiteX9" fmla="*/ 186921 w 3682859"/>
              <a:gd name="connsiteY9" fmla="*/ 217233 h 2293578"/>
              <a:gd name="connsiteX10" fmla="*/ 197025 w 3682859"/>
              <a:gd name="connsiteY10" fmla="*/ 232389 h 2293578"/>
              <a:gd name="connsiteX11" fmla="*/ 202077 w 3682859"/>
              <a:gd name="connsiteY11" fmla="*/ 247545 h 2293578"/>
              <a:gd name="connsiteX12" fmla="*/ 232389 w 3682859"/>
              <a:gd name="connsiteY12" fmla="*/ 293012 h 2293578"/>
              <a:gd name="connsiteX13" fmla="*/ 252596 w 3682859"/>
              <a:gd name="connsiteY13" fmla="*/ 323324 h 2293578"/>
              <a:gd name="connsiteX14" fmla="*/ 262700 w 3682859"/>
              <a:gd name="connsiteY14" fmla="*/ 338480 h 2293578"/>
              <a:gd name="connsiteX15" fmla="*/ 277856 w 3682859"/>
              <a:gd name="connsiteY15" fmla="*/ 353636 h 2293578"/>
              <a:gd name="connsiteX16" fmla="*/ 298064 w 3682859"/>
              <a:gd name="connsiteY16" fmla="*/ 383947 h 2293578"/>
              <a:gd name="connsiteX17" fmla="*/ 318271 w 3682859"/>
              <a:gd name="connsiteY17" fmla="*/ 414259 h 2293578"/>
              <a:gd name="connsiteX18" fmla="*/ 323323 w 3682859"/>
              <a:gd name="connsiteY18" fmla="*/ 429415 h 2293578"/>
              <a:gd name="connsiteX19" fmla="*/ 348583 w 3682859"/>
              <a:gd name="connsiteY19" fmla="*/ 459726 h 2293578"/>
              <a:gd name="connsiteX20" fmla="*/ 353635 w 3682859"/>
              <a:gd name="connsiteY20" fmla="*/ 474882 h 2293578"/>
              <a:gd name="connsiteX21" fmla="*/ 383947 w 3682859"/>
              <a:gd name="connsiteY21" fmla="*/ 520349 h 2293578"/>
              <a:gd name="connsiteX22" fmla="*/ 404154 w 3682859"/>
              <a:gd name="connsiteY22" fmla="*/ 550661 h 2293578"/>
              <a:gd name="connsiteX23" fmla="*/ 419310 w 3682859"/>
              <a:gd name="connsiteY23" fmla="*/ 565817 h 2293578"/>
              <a:gd name="connsiteX24" fmla="*/ 454674 w 3682859"/>
              <a:gd name="connsiteY24" fmla="*/ 606232 h 2293578"/>
              <a:gd name="connsiteX25" fmla="*/ 464778 w 3682859"/>
              <a:gd name="connsiteY25" fmla="*/ 621388 h 2293578"/>
              <a:gd name="connsiteX26" fmla="*/ 495089 w 3682859"/>
              <a:gd name="connsiteY26" fmla="*/ 646648 h 2293578"/>
              <a:gd name="connsiteX27" fmla="*/ 515297 w 3682859"/>
              <a:gd name="connsiteY27" fmla="*/ 676959 h 2293578"/>
              <a:gd name="connsiteX28" fmla="*/ 535505 w 3682859"/>
              <a:gd name="connsiteY28" fmla="*/ 707271 h 2293578"/>
              <a:gd name="connsiteX29" fmla="*/ 555712 w 3682859"/>
              <a:gd name="connsiteY29" fmla="*/ 737582 h 2293578"/>
              <a:gd name="connsiteX30" fmla="*/ 560764 w 3682859"/>
              <a:gd name="connsiteY30" fmla="*/ 752738 h 2293578"/>
              <a:gd name="connsiteX31" fmla="*/ 575920 w 3682859"/>
              <a:gd name="connsiteY31" fmla="*/ 767894 h 2293578"/>
              <a:gd name="connsiteX32" fmla="*/ 586024 w 3682859"/>
              <a:gd name="connsiteY32" fmla="*/ 783050 h 2293578"/>
              <a:gd name="connsiteX33" fmla="*/ 601180 w 3682859"/>
              <a:gd name="connsiteY33" fmla="*/ 798206 h 2293578"/>
              <a:gd name="connsiteX34" fmla="*/ 621388 w 3682859"/>
              <a:gd name="connsiteY34" fmla="*/ 828517 h 2293578"/>
              <a:gd name="connsiteX35" fmla="*/ 651699 w 3682859"/>
              <a:gd name="connsiteY35" fmla="*/ 873985 h 2293578"/>
              <a:gd name="connsiteX36" fmla="*/ 661803 w 3682859"/>
              <a:gd name="connsiteY36" fmla="*/ 889140 h 2293578"/>
              <a:gd name="connsiteX37" fmla="*/ 671907 w 3682859"/>
              <a:gd name="connsiteY37" fmla="*/ 904296 h 2293578"/>
              <a:gd name="connsiteX38" fmla="*/ 687063 w 3682859"/>
              <a:gd name="connsiteY38" fmla="*/ 919452 h 2293578"/>
              <a:gd name="connsiteX39" fmla="*/ 707270 w 3682859"/>
              <a:gd name="connsiteY39" fmla="*/ 949764 h 2293578"/>
              <a:gd name="connsiteX40" fmla="*/ 732530 w 3682859"/>
              <a:gd name="connsiteY40" fmla="*/ 980075 h 2293578"/>
              <a:gd name="connsiteX41" fmla="*/ 747686 w 3682859"/>
              <a:gd name="connsiteY41" fmla="*/ 995231 h 2293578"/>
              <a:gd name="connsiteX42" fmla="*/ 757790 w 3682859"/>
              <a:gd name="connsiteY42" fmla="*/ 1010387 h 2293578"/>
              <a:gd name="connsiteX43" fmla="*/ 772946 w 3682859"/>
              <a:gd name="connsiteY43" fmla="*/ 1025543 h 2293578"/>
              <a:gd name="connsiteX44" fmla="*/ 798205 w 3682859"/>
              <a:gd name="connsiteY44" fmla="*/ 1055854 h 2293578"/>
              <a:gd name="connsiteX45" fmla="*/ 808309 w 3682859"/>
              <a:gd name="connsiteY45" fmla="*/ 1060906 h 2293578"/>
              <a:gd name="connsiteX46" fmla="*/ 954815 w 3682859"/>
              <a:gd name="connsiteY46" fmla="*/ 1222568 h 2293578"/>
              <a:gd name="connsiteX47" fmla="*/ 995231 w 3682859"/>
              <a:gd name="connsiteY47" fmla="*/ 1242776 h 2293578"/>
              <a:gd name="connsiteX48" fmla="*/ 1010386 w 3682859"/>
              <a:gd name="connsiteY48" fmla="*/ 1252880 h 2293578"/>
              <a:gd name="connsiteX49" fmla="*/ 1030594 w 3682859"/>
              <a:gd name="connsiteY49" fmla="*/ 1283191 h 2293578"/>
              <a:gd name="connsiteX50" fmla="*/ 1050802 w 3682859"/>
              <a:gd name="connsiteY50" fmla="*/ 1313503 h 2293578"/>
              <a:gd name="connsiteX51" fmla="*/ 1060906 w 3682859"/>
              <a:gd name="connsiteY51" fmla="*/ 1328659 h 2293578"/>
              <a:gd name="connsiteX52" fmla="*/ 1086165 w 3682859"/>
              <a:gd name="connsiteY52" fmla="*/ 1374126 h 2293578"/>
              <a:gd name="connsiteX53" fmla="*/ 1131633 w 3682859"/>
              <a:gd name="connsiteY53" fmla="*/ 1404438 h 2293578"/>
              <a:gd name="connsiteX54" fmla="*/ 1146789 w 3682859"/>
              <a:gd name="connsiteY54" fmla="*/ 1414542 h 2293578"/>
              <a:gd name="connsiteX55" fmla="*/ 1161944 w 3682859"/>
              <a:gd name="connsiteY55" fmla="*/ 1424645 h 2293578"/>
              <a:gd name="connsiteX56" fmla="*/ 1197308 w 3682859"/>
              <a:gd name="connsiteY56" fmla="*/ 1470113 h 2293578"/>
              <a:gd name="connsiteX57" fmla="*/ 1212464 w 3682859"/>
              <a:gd name="connsiteY57" fmla="*/ 1480217 h 2293578"/>
              <a:gd name="connsiteX58" fmla="*/ 1227620 w 3682859"/>
              <a:gd name="connsiteY58" fmla="*/ 1485269 h 2293578"/>
              <a:gd name="connsiteX59" fmla="*/ 1257931 w 3682859"/>
              <a:gd name="connsiteY59" fmla="*/ 1510528 h 2293578"/>
              <a:gd name="connsiteX60" fmla="*/ 1273087 w 3682859"/>
              <a:gd name="connsiteY60" fmla="*/ 1515580 h 2293578"/>
              <a:gd name="connsiteX61" fmla="*/ 1308450 w 3682859"/>
              <a:gd name="connsiteY61" fmla="*/ 1555996 h 2293578"/>
              <a:gd name="connsiteX62" fmla="*/ 1338762 w 3682859"/>
              <a:gd name="connsiteY62" fmla="*/ 1566100 h 2293578"/>
              <a:gd name="connsiteX63" fmla="*/ 1353918 w 3682859"/>
              <a:gd name="connsiteY63" fmla="*/ 1571152 h 2293578"/>
              <a:gd name="connsiteX64" fmla="*/ 1369074 w 3682859"/>
              <a:gd name="connsiteY64" fmla="*/ 1576203 h 2293578"/>
              <a:gd name="connsiteX65" fmla="*/ 1399385 w 3682859"/>
              <a:gd name="connsiteY65" fmla="*/ 1596411 h 2293578"/>
              <a:gd name="connsiteX66" fmla="*/ 1414541 w 3682859"/>
              <a:gd name="connsiteY66" fmla="*/ 1606515 h 2293578"/>
              <a:gd name="connsiteX67" fmla="*/ 1434749 w 3682859"/>
              <a:gd name="connsiteY67" fmla="*/ 1626723 h 2293578"/>
              <a:gd name="connsiteX68" fmla="*/ 1495372 w 3682859"/>
              <a:gd name="connsiteY68" fmla="*/ 1646931 h 2293578"/>
              <a:gd name="connsiteX69" fmla="*/ 1530736 w 3682859"/>
              <a:gd name="connsiteY69" fmla="*/ 1672190 h 2293578"/>
              <a:gd name="connsiteX70" fmla="*/ 1550943 w 3682859"/>
              <a:gd name="connsiteY70" fmla="*/ 1717658 h 2293578"/>
              <a:gd name="connsiteX71" fmla="*/ 1566099 w 3682859"/>
              <a:gd name="connsiteY71" fmla="*/ 1722710 h 2293578"/>
              <a:gd name="connsiteX72" fmla="*/ 1596411 w 3682859"/>
              <a:gd name="connsiteY72" fmla="*/ 1742917 h 2293578"/>
              <a:gd name="connsiteX73" fmla="*/ 1626722 w 3682859"/>
              <a:gd name="connsiteY73" fmla="*/ 1753021 h 2293578"/>
              <a:gd name="connsiteX74" fmla="*/ 1641878 w 3682859"/>
              <a:gd name="connsiteY74" fmla="*/ 1758073 h 2293578"/>
              <a:gd name="connsiteX75" fmla="*/ 1702501 w 3682859"/>
              <a:gd name="connsiteY75" fmla="*/ 1773229 h 2293578"/>
              <a:gd name="connsiteX76" fmla="*/ 1717657 w 3682859"/>
              <a:gd name="connsiteY76" fmla="*/ 1778281 h 2293578"/>
              <a:gd name="connsiteX77" fmla="*/ 1747969 w 3682859"/>
              <a:gd name="connsiteY77" fmla="*/ 1798489 h 2293578"/>
              <a:gd name="connsiteX78" fmla="*/ 1763125 w 3682859"/>
              <a:gd name="connsiteY78" fmla="*/ 1808592 h 2293578"/>
              <a:gd name="connsiteX79" fmla="*/ 1808592 w 3682859"/>
              <a:gd name="connsiteY79" fmla="*/ 1823748 h 2293578"/>
              <a:gd name="connsiteX80" fmla="*/ 1823748 w 3682859"/>
              <a:gd name="connsiteY80" fmla="*/ 1828800 h 2293578"/>
              <a:gd name="connsiteX81" fmla="*/ 1838904 w 3682859"/>
              <a:gd name="connsiteY81" fmla="*/ 1833852 h 2293578"/>
              <a:gd name="connsiteX82" fmla="*/ 1864163 w 3682859"/>
              <a:gd name="connsiteY82" fmla="*/ 1838904 h 2293578"/>
              <a:gd name="connsiteX83" fmla="*/ 1884371 w 3682859"/>
              <a:gd name="connsiteY83" fmla="*/ 1843956 h 2293578"/>
              <a:gd name="connsiteX84" fmla="*/ 1899527 w 3682859"/>
              <a:gd name="connsiteY84" fmla="*/ 1849008 h 2293578"/>
              <a:gd name="connsiteX85" fmla="*/ 1944994 w 3682859"/>
              <a:gd name="connsiteY85" fmla="*/ 1849008 h 2293578"/>
              <a:gd name="connsiteX86" fmla="*/ 1944994 w 3682859"/>
              <a:gd name="connsiteY86" fmla="*/ 1869216 h 2293578"/>
              <a:gd name="connsiteX87" fmla="*/ 2005617 w 3682859"/>
              <a:gd name="connsiteY87" fmla="*/ 1889423 h 2293578"/>
              <a:gd name="connsiteX88" fmla="*/ 2020773 w 3682859"/>
              <a:gd name="connsiteY88" fmla="*/ 1904579 h 2293578"/>
              <a:gd name="connsiteX89" fmla="*/ 2035929 w 3682859"/>
              <a:gd name="connsiteY89" fmla="*/ 1914683 h 2293578"/>
              <a:gd name="connsiteX90" fmla="*/ 2106656 w 3682859"/>
              <a:gd name="connsiteY90" fmla="*/ 1914683 h 2293578"/>
              <a:gd name="connsiteX91" fmla="*/ 2106656 w 3682859"/>
              <a:gd name="connsiteY91" fmla="*/ 1944995 h 2293578"/>
              <a:gd name="connsiteX92" fmla="*/ 2232954 w 3682859"/>
              <a:gd name="connsiteY92" fmla="*/ 1944995 h 2293578"/>
              <a:gd name="connsiteX93" fmla="*/ 2232954 w 3682859"/>
              <a:gd name="connsiteY93" fmla="*/ 2046033 h 2293578"/>
              <a:gd name="connsiteX94" fmla="*/ 2293578 w 3682859"/>
              <a:gd name="connsiteY94" fmla="*/ 2046033 h 2293578"/>
              <a:gd name="connsiteX95" fmla="*/ 2293578 w 3682859"/>
              <a:gd name="connsiteY95" fmla="*/ 2066241 h 2293578"/>
              <a:gd name="connsiteX96" fmla="*/ 2515863 w 3682859"/>
              <a:gd name="connsiteY96" fmla="*/ 2066241 h 2293578"/>
              <a:gd name="connsiteX97" fmla="*/ 2515863 w 3682859"/>
              <a:gd name="connsiteY97" fmla="*/ 2106657 h 2293578"/>
              <a:gd name="connsiteX98" fmla="*/ 2889706 w 3682859"/>
              <a:gd name="connsiteY98" fmla="*/ 2106657 h 2293578"/>
              <a:gd name="connsiteX99" fmla="*/ 2889706 w 3682859"/>
              <a:gd name="connsiteY99" fmla="*/ 2187487 h 2293578"/>
              <a:gd name="connsiteX100" fmla="*/ 2975589 w 3682859"/>
              <a:gd name="connsiteY100" fmla="*/ 2187487 h 2293578"/>
              <a:gd name="connsiteX101" fmla="*/ 2975589 w 3682859"/>
              <a:gd name="connsiteY101" fmla="*/ 2293578 h 2293578"/>
              <a:gd name="connsiteX102" fmla="*/ 3682859 w 3682859"/>
              <a:gd name="connsiteY102" fmla="*/ 2293578 h 229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3682859" h="2293578">
                <a:moveTo>
                  <a:pt x="0" y="0"/>
                </a:moveTo>
                <a:lnTo>
                  <a:pt x="0" y="0"/>
                </a:lnTo>
                <a:cubicBezTo>
                  <a:pt x="11788" y="8420"/>
                  <a:pt x="22941" y="17807"/>
                  <a:pt x="35363" y="25260"/>
                </a:cubicBezTo>
                <a:cubicBezTo>
                  <a:pt x="39929" y="28000"/>
                  <a:pt x="45864" y="27726"/>
                  <a:pt x="50519" y="30312"/>
                </a:cubicBezTo>
                <a:cubicBezTo>
                  <a:pt x="61134" y="36209"/>
                  <a:pt x="80831" y="50519"/>
                  <a:pt x="80831" y="50519"/>
                </a:cubicBezTo>
                <a:cubicBezTo>
                  <a:pt x="92844" y="86557"/>
                  <a:pt x="75810" y="42988"/>
                  <a:pt x="101038" y="80831"/>
                </a:cubicBezTo>
                <a:cubicBezTo>
                  <a:pt x="103992" y="85262"/>
                  <a:pt x="103504" y="91332"/>
                  <a:pt x="106090" y="95987"/>
                </a:cubicBezTo>
                <a:cubicBezTo>
                  <a:pt x="111987" y="106602"/>
                  <a:pt x="119562" y="116194"/>
                  <a:pt x="126298" y="126298"/>
                </a:cubicBezTo>
                <a:lnTo>
                  <a:pt x="156610" y="171766"/>
                </a:lnTo>
                <a:lnTo>
                  <a:pt x="186921" y="217233"/>
                </a:lnTo>
                <a:cubicBezTo>
                  <a:pt x="190289" y="222285"/>
                  <a:pt x="195105" y="226629"/>
                  <a:pt x="197025" y="232389"/>
                </a:cubicBezTo>
                <a:cubicBezTo>
                  <a:pt x="198709" y="237441"/>
                  <a:pt x="199491" y="242890"/>
                  <a:pt x="202077" y="247545"/>
                </a:cubicBezTo>
                <a:cubicBezTo>
                  <a:pt x="202089" y="247567"/>
                  <a:pt x="227330" y="285424"/>
                  <a:pt x="232389" y="293012"/>
                </a:cubicBezTo>
                <a:lnTo>
                  <a:pt x="252596" y="323324"/>
                </a:lnTo>
                <a:cubicBezTo>
                  <a:pt x="255964" y="328376"/>
                  <a:pt x="258407" y="334187"/>
                  <a:pt x="262700" y="338480"/>
                </a:cubicBezTo>
                <a:lnTo>
                  <a:pt x="277856" y="353636"/>
                </a:lnTo>
                <a:cubicBezTo>
                  <a:pt x="287518" y="382621"/>
                  <a:pt x="275988" y="355563"/>
                  <a:pt x="298064" y="383947"/>
                </a:cubicBezTo>
                <a:cubicBezTo>
                  <a:pt x="305519" y="393532"/>
                  <a:pt x="314431" y="402739"/>
                  <a:pt x="318271" y="414259"/>
                </a:cubicBezTo>
                <a:cubicBezTo>
                  <a:pt x="319955" y="419311"/>
                  <a:pt x="320369" y="424984"/>
                  <a:pt x="323323" y="429415"/>
                </a:cubicBezTo>
                <a:cubicBezTo>
                  <a:pt x="345670" y="462935"/>
                  <a:pt x="332053" y="426666"/>
                  <a:pt x="348583" y="459726"/>
                </a:cubicBezTo>
                <a:cubicBezTo>
                  <a:pt x="350965" y="464489"/>
                  <a:pt x="351049" y="470227"/>
                  <a:pt x="353635" y="474882"/>
                </a:cubicBezTo>
                <a:cubicBezTo>
                  <a:pt x="353647" y="474904"/>
                  <a:pt x="378888" y="512761"/>
                  <a:pt x="383947" y="520349"/>
                </a:cubicBezTo>
                <a:cubicBezTo>
                  <a:pt x="383950" y="520354"/>
                  <a:pt x="404150" y="550657"/>
                  <a:pt x="404154" y="550661"/>
                </a:cubicBezTo>
                <a:cubicBezTo>
                  <a:pt x="409206" y="555713"/>
                  <a:pt x="414924" y="560177"/>
                  <a:pt x="419310" y="565817"/>
                </a:cubicBezTo>
                <a:cubicBezTo>
                  <a:pt x="451047" y="606620"/>
                  <a:pt x="425334" y="586672"/>
                  <a:pt x="454674" y="606232"/>
                </a:cubicBezTo>
                <a:cubicBezTo>
                  <a:pt x="458042" y="611284"/>
                  <a:pt x="460485" y="617095"/>
                  <a:pt x="464778" y="621388"/>
                </a:cubicBezTo>
                <a:cubicBezTo>
                  <a:pt x="493969" y="650580"/>
                  <a:pt x="466118" y="609401"/>
                  <a:pt x="495089" y="646648"/>
                </a:cubicBezTo>
                <a:cubicBezTo>
                  <a:pt x="502544" y="656233"/>
                  <a:pt x="508561" y="666855"/>
                  <a:pt x="515297" y="676959"/>
                </a:cubicBezTo>
                <a:lnTo>
                  <a:pt x="535505" y="707271"/>
                </a:lnTo>
                <a:lnTo>
                  <a:pt x="555712" y="737582"/>
                </a:lnTo>
                <a:cubicBezTo>
                  <a:pt x="557396" y="742634"/>
                  <a:pt x="557810" y="748307"/>
                  <a:pt x="560764" y="752738"/>
                </a:cubicBezTo>
                <a:cubicBezTo>
                  <a:pt x="564727" y="758683"/>
                  <a:pt x="571346" y="762405"/>
                  <a:pt x="575920" y="767894"/>
                </a:cubicBezTo>
                <a:cubicBezTo>
                  <a:pt x="579807" y="772558"/>
                  <a:pt x="582137" y="778386"/>
                  <a:pt x="586024" y="783050"/>
                </a:cubicBezTo>
                <a:cubicBezTo>
                  <a:pt x="590598" y="788539"/>
                  <a:pt x="596794" y="792566"/>
                  <a:pt x="601180" y="798206"/>
                </a:cubicBezTo>
                <a:cubicBezTo>
                  <a:pt x="608635" y="807791"/>
                  <a:pt x="614652" y="818413"/>
                  <a:pt x="621388" y="828517"/>
                </a:cubicBezTo>
                <a:lnTo>
                  <a:pt x="651699" y="873985"/>
                </a:lnTo>
                <a:lnTo>
                  <a:pt x="661803" y="889140"/>
                </a:lnTo>
                <a:cubicBezTo>
                  <a:pt x="665171" y="894192"/>
                  <a:pt x="667614" y="900003"/>
                  <a:pt x="671907" y="904296"/>
                </a:cubicBezTo>
                <a:cubicBezTo>
                  <a:pt x="676959" y="909348"/>
                  <a:pt x="682677" y="913812"/>
                  <a:pt x="687063" y="919452"/>
                </a:cubicBezTo>
                <a:cubicBezTo>
                  <a:pt x="694518" y="929037"/>
                  <a:pt x="698683" y="941178"/>
                  <a:pt x="707270" y="949764"/>
                </a:cubicBezTo>
                <a:cubicBezTo>
                  <a:pt x="751539" y="994030"/>
                  <a:pt x="697369" y="937882"/>
                  <a:pt x="732530" y="980075"/>
                </a:cubicBezTo>
                <a:cubicBezTo>
                  <a:pt x="737104" y="985564"/>
                  <a:pt x="743112" y="989742"/>
                  <a:pt x="747686" y="995231"/>
                </a:cubicBezTo>
                <a:cubicBezTo>
                  <a:pt x="751573" y="999895"/>
                  <a:pt x="753903" y="1005723"/>
                  <a:pt x="757790" y="1010387"/>
                </a:cubicBezTo>
                <a:cubicBezTo>
                  <a:pt x="762364" y="1015876"/>
                  <a:pt x="768372" y="1020054"/>
                  <a:pt x="772946" y="1025543"/>
                </a:cubicBezTo>
                <a:cubicBezTo>
                  <a:pt x="791010" y="1047220"/>
                  <a:pt x="774052" y="1035726"/>
                  <a:pt x="798205" y="1055854"/>
                </a:cubicBezTo>
                <a:cubicBezTo>
                  <a:pt x="832480" y="1084417"/>
                  <a:pt x="767894" y="1031436"/>
                  <a:pt x="808309" y="1060906"/>
                </a:cubicBezTo>
                <a:lnTo>
                  <a:pt x="954815" y="1222568"/>
                </a:lnTo>
                <a:cubicBezTo>
                  <a:pt x="968287" y="1229304"/>
                  <a:pt x="982008" y="1235563"/>
                  <a:pt x="995231" y="1242776"/>
                </a:cubicBezTo>
                <a:cubicBezTo>
                  <a:pt x="1000561" y="1245683"/>
                  <a:pt x="1006388" y="1248311"/>
                  <a:pt x="1010386" y="1252880"/>
                </a:cubicBezTo>
                <a:cubicBezTo>
                  <a:pt x="1018382" y="1262019"/>
                  <a:pt x="1023858" y="1273087"/>
                  <a:pt x="1030594" y="1283191"/>
                </a:cubicBezTo>
                <a:lnTo>
                  <a:pt x="1050802" y="1313503"/>
                </a:lnTo>
                <a:cubicBezTo>
                  <a:pt x="1054170" y="1318555"/>
                  <a:pt x="1058986" y="1322899"/>
                  <a:pt x="1060906" y="1328659"/>
                </a:cubicBezTo>
                <a:cubicBezTo>
                  <a:pt x="1066170" y="1344452"/>
                  <a:pt x="1071276" y="1364200"/>
                  <a:pt x="1086165" y="1374126"/>
                </a:cubicBezTo>
                <a:lnTo>
                  <a:pt x="1131633" y="1404438"/>
                </a:lnTo>
                <a:lnTo>
                  <a:pt x="1146789" y="1414542"/>
                </a:lnTo>
                <a:lnTo>
                  <a:pt x="1161944" y="1424645"/>
                </a:lnTo>
                <a:cubicBezTo>
                  <a:pt x="1176026" y="1445769"/>
                  <a:pt x="1179501" y="1455274"/>
                  <a:pt x="1197308" y="1470113"/>
                </a:cubicBezTo>
                <a:cubicBezTo>
                  <a:pt x="1201972" y="1474000"/>
                  <a:pt x="1207033" y="1477502"/>
                  <a:pt x="1212464" y="1480217"/>
                </a:cubicBezTo>
                <a:cubicBezTo>
                  <a:pt x="1217227" y="1482599"/>
                  <a:pt x="1222568" y="1483585"/>
                  <a:pt x="1227620" y="1485269"/>
                </a:cubicBezTo>
                <a:cubicBezTo>
                  <a:pt x="1238793" y="1496442"/>
                  <a:pt x="1243864" y="1503495"/>
                  <a:pt x="1257931" y="1510528"/>
                </a:cubicBezTo>
                <a:cubicBezTo>
                  <a:pt x="1262694" y="1512910"/>
                  <a:pt x="1268035" y="1513896"/>
                  <a:pt x="1273087" y="1515580"/>
                </a:cubicBezTo>
                <a:cubicBezTo>
                  <a:pt x="1286025" y="1534988"/>
                  <a:pt x="1288510" y="1547133"/>
                  <a:pt x="1308450" y="1555996"/>
                </a:cubicBezTo>
                <a:cubicBezTo>
                  <a:pt x="1318183" y="1560322"/>
                  <a:pt x="1328658" y="1562732"/>
                  <a:pt x="1338762" y="1566100"/>
                </a:cubicBezTo>
                <a:lnTo>
                  <a:pt x="1353918" y="1571152"/>
                </a:lnTo>
                <a:lnTo>
                  <a:pt x="1369074" y="1576203"/>
                </a:lnTo>
                <a:lnTo>
                  <a:pt x="1399385" y="1596411"/>
                </a:lnTo>
                <a:lnTo>
                  <a:pt x="1414541" y="1606515"/>
                </a:lnTo>
                <a:cubicBezTo>
                  <a:pt x="1426734" y="1624804"/>
                  <a:pt x="1419214" y="1618956"/>
                  <a:pt x="1434749" y="1626723"/>
                </a:cubicBezTo>
                <a:lnTo>
                  <a:pt x="1495372" y="1646931"/>
                </a:lnTo>
                <a:cubicBezTo>
                  <a:pt x="1507160" y="1655351"/>
                  <a:pt x="1521563" y="1660978"/>
                  <a:pt x="1530736" y="1672190"/>
                </a:cubicBezTo>
                <a:cubicBezTo>
                  <a:pt x="1546826" y="1691855"/>
                  <a:pt x="1532613" y="1702994"/>
                  <a:pt x="1550943" y="1717658"/>
                </a:cubicBezTo>
                <a:cubicBezTo>
                  <a:pt x="1555101" y="1720985"/>
                  <a:pt x="1561444" y="1720124"/>
                  <a:pt x="1566099" y="1722710"/>
                </a:cubicBezTo>
                <a:cubicBezTo>
                  <a:pt x="1576714" y="1728607"/>
                  <a:pt x="1584891" y="1739077"/>
                  <a:pt x="1596411" y="1742917"/>
                </a:cubicBezTo>
                <a:lnTo>
                  <a:pt x="1626722" y="1753021"/>
                </a:lnTo>
                <a:cubicBezTo>
                  <a:pt x="1631774" y="1754705"/>
                  <a:pt x="1636625" y="1757198"/>
                  <a:pt x="1641878" y="1758073"/>
                </a:cubicBezTo>
                <a:cubicBezTo>
                  <a:pt x="1682696" y="1764876"/>
                  <a:pt x="1662471" y="1759886"/>
                  <a:pt x="1702501" y="1773229"/>
                </a:cubicBezTo>
                <a:cubicBezTo>
                  <a:pt x="1707553" y="1774913"/>
                  <a:pt x="1713226" y="1775327"/>
                  <a:pt x="1717657" y="1778281"/>
                </a:cubicBezTo>
                <a:lnTo>
                  <a:pt x="1747969" y="1798489"/>
                </a:lnTo>
                <a:cubicBezTo>
                  <a:pt x="1753021" y="1801857"/>
                  <a:pt x="1757365" y="1806672"/>
                  <a:pt x="1763125" y="1808592"/>
                </a:cubicBezTo>
                <a:lnTo>
                  <a:pt x="1808592" y="1823748"/>
                </a:lnTo>
                <a:lnTo>
                  <a:pt x="1823748" y="1828800"/>
                </a:lnTo>
                <a:cubicBezTo>
                  <a:pt x="1828800" y="1830484"/>
                  <a:pt x="1833682" y="1832808"/>
                  <a:pt x="1838904" y="1833852"/>
                </a:cubicBezTo>
                <a:cubicBezTo>
                  <a:pt x="1847324" y="1835536"/>
                  <a:pt x="1855781" y="1837041"/>
                  <a:pt x="1864163" y="1838904"/>
                </a:cubicBezTo>
                <a:cubicBezTo>
                  <a:pt x="1870941" y="1840410"/>
                  <a:pt x="1877695" y="1842049"/>
                  <a:pt x="1884371" y="1843956"/>
                </a:cubicBezTo>
                <a:cubicBezTo>
                  <a:pt x="1889491" y="1845419"/>
                  <a:pt x="1894220" y="1848566"/>
                  <a:pt x="1899527" y="1849008"/>
                </a:cubicBezTo>
                <a:cubicBezTo>
                  <a:pt x="1914630" y="1850267"/>
                  <a:pt x="1929838" y="1849008"/>
                  <a:pt x="1944994" y="1849008"/>
                </a:cubicBezTo>
                <a:lnTo>
                  <a:pt x="1944994" y="1869216"/>
                </a:lnTo>
                <a:cubicBezTo>
                  <a:pt x="1976814" y="1876286"/>
                  <a:pt x="1985199" y="1872407"/>
                  <a:pt x="2005617" y="1889423"/>
                </a:cubicBezTo>
                <a:cubicBezTo>
                  <a:pt x="2011106" y="1893997"/>
                  <a:pt x="2014828" y="1900616"/>
                  <a:pt x="2020773" y="1904579"/>
                </a:cubicBezTo>
                <a:cubicBezTo>
                  <a:pt x="2037527" y="1915748"/>
                  <a:pt x="2035929" y="1902540"/>
                  <a:pt x="2035929" y="1914683"/>
                </a:cubicBezTo>
                <a:lnTo>
                  <a:pt x="2106656" y="1914683"/>
                </a:lnTo>
                <a:lnTo>
                  <a:pt x="2106656" y="1944995"/>
                </a:lnTo>
                <a:lnTo>
                  <a:pt x="2232954" y="1944995"/>
                </a:lnTo>
                <a:lnTo>
                  <a:pt x="2232954" y="2046033"/>
                </a:lnTo>
                <a:lnTo>
                  <a:pt x="2293578" y="2046033"/>
                </a:lnTo>
                <a:lnTo>
                  <a:pt x="2293578" y="2066241"/>
                </a:lnTo>
                <a:lnTo>
                  <a:pt x="2515863" y="2066241"/>
                </a:lnTo>
                <a:lnTo>
                  <a:pt x="2515863" y="2106657"/>
                </a:lnTo>
                <a:lnTo>
                  <a:pt x="2889706" y="2106657"/>
                </a:lnTo>
                <a:lnTo>
                  <a:pt x="2889706" y="2187487"/>
                </a:lnTo>
                <a:lnTo>
                  <a:pt x="2975589" y="2187487"/>
                </a:lnTo>
                <a:lnTo>
                  <a:pt x="2975589" y="2293578"/>
                </a:lnTo>
                <a:lnTo>
                  <a:pt x="3682859" y="2293578"/>
                </a:lnTo>
              </a:path>
            </a:pathLst>
          </a:cu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74D8523D-42E6-41AC-80C8-E7C2CFD61AAD}"/>
              </a:ext>
            </a:extLst>
          </p:cNvPr>
          <p:cNvSpPr txBox="1"/>
          <p:nvPr/>
        </p:nvSpPr>
        <p:spPr>
          <a:xfrm>
            <a:off x="3300412" y="2275775"/>
            <a:ext cx="233116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FTD/TPI+BEV vs FTD/TPI </a:t>
            </a:r>
            <a:b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HR = 0.70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(95% CI:0.65-0.75)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p=&lt;0.001 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(Log-</a:t>
            </a:r>
            <a:r>
              <a:rPr kumimoji="0" lang="fr-FR" sz="10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rank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test)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FTD/TPI+BEV vs REG</a:t>
            </a:r>
            <a:b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HR = 0.64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(95% CI:0.59-0.69)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p=&lt;0.001 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(Log-</a:t>
            </a:r>
            <a:r>
              <a:rPr kumimoji="0" lang="fr-FR" sz="10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rank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test)</a:t>
            </a:r>
            <a:endParaRPr kumimoji="0" lang="fr-FR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7456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507442" y="753005"/>
            <a:ext cx="8461017" cy="1660411"/>
          </a:xfrm>
          <a:prstGeom prst="rect">
            <a:avLst/>
          </a:prstGeom>
        </p:spPr>
        <p:txBody>
          <a:bodyPr/>
          <a:lstStyle/>
          <a:p>
            <a:r>
              <a:rPr lang="en-US" sz="3600" dirty="0"/>
              <a:t>Phase 1a/1b du </a:t>
            </a:r>
            <a:r>
              <a:rPr lang="en-US" sz="3600" dirty="0" err="1"/>
              <a:t>botensilimab</a:t>
            </a:r>
            <a:r>
              <a:rPr lang="en-US" sz="3600" dirty="0"/>
              <a:t> </a:t>
            </a:r>
            <a:r>
              <a:rPr lang="en-US" sz="3200" dirty="0"/>
              <a:t>(BOT</a:t>
            </a:r>
            <a:r>
              <a:rPr lang="en-US" sz="3200"/>
              <a:t>), </a:t>
            </a:r>
            <a:br>
              <a:rPr lang="en-US" sz="3600"/>
            </a:br>
            <a:r>
              <a:rPr lang="en-US" sz="3600"/>
              <a:t>nouvel </a:t>
            </a:r>
            <a:r>
              <a:rPr lang="en-US" sz="3600" dirty="0"/>
              <a:t>anti-CTL4, plus </a:t>
            </a:r>
            <a:r>
              <a:rPr lang="en-US" sz="3600" dirty="0" err="1"/>
              <a:t>balstilimab</a:t>
            </a:r>
            <a:r>
              <a:rPr lang="en-US" sz="3600" dirty="0"/>
              <a:t> </a:t>
            </a:r>
            <a:r>
              <a:rPr lang="en-US" sz="3200" dirty="0"/>
              <a:t>(BAL; anti-PD-1</a:t>
            </a:r>
            <a:r>
              <a:rPr lang="en-US" sz="3200"/>
              <a:t>) </a:t>
            </a:r>
            <a:br>
              <a:rPr lang="en-US" sz="3600"/>
            </a:br>
            <a:r>
              <a:rPr lang="en-US" sz="3600"/>
              <a:t>dans </a:t>
            </a:r>
            <a:r>
              <a:rPr lang="en-US" sz="3600" dirty="0"/>
              <a:t>le </a:t>
            </a:r>
            <a:r>
              <a:rPr lang="en-US" sz="3600" dirty="0" err="1"/>
              <a:t>CCRm</a:t>
            </a:r>
            <a:r>
              <a:rPr lang="en-US" sz="3600" dirty="0"/>
              <a:t> MSS </a:t>
            </a:r>
            <a:r>
              <a:rPr lang="en-US" sz="3600" dirty="0" err="1"/>
              <a:t>prétraités</a:t>
            </a:r>
            <a:endParaRPr lang="fr-FR" sz="36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16632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370050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A. El-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Khoueiry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LBA #8</a:t>
            </a:r>
          </a:p>
        </p:txBody>
      </p:sp>
    </p:spTree>
    <p:extLst>
      <p:ext uri="{BB962C8B-B14F-4D97-AF65-F5344CB8AC3E}">
        <p14:creationId xmlns:p14="http://schemas.microsoft.com/office/powerpoint/2010/main" val="2654346670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 err="1"/>
              <a:t>CCRm</a:t>
            </a:r>
            <a:r>
              <a:rPr lang="da-DK" dirty="0"/>
              <a:t> MSS et </a:t>
            </a:r>
            <a:r>
              <a:rPr lang="da-DK" dirty="0" err="1"/>
              <a:t>immunothérapie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A. El-</a:t>
            </a:r>
            <a:r>
              <a:rPr lang="fr-FR" sz="1200" i="1" dirty="0" err="1"/>
              <a:t>Khoueiry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LBA #8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CCRm non  MSI (et non POLE) et immunothérapie : quelques données récentes</a:t>
            </a:r>
          </a:p>
          <a:p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5"/>
          </p:nvPr>
        </p:nvSpPr>
        <p:spPr>
          <a:xfrm>
            <a:off x="1764359" y="1503222"/>
            <a:ext cx="8833687" cy="4462863"/>
          </a:xfrm>
        </p:spPr>
        <p:txBody>
          <a:bodyPr/>
          <a:lstStyle/>
          <a:p>
            <a:r>
              <a:rPr lang="fr-FR" dirty="0" err="1"/>
              <a:t>AtzeoTRIBE</a:t>
            </a:r>
            <a:r>
              <a:rPr lang="fr-FR" dirty="0"/>
              <a:t>, </a:t>
            </a:r>
            <a:r>
              <a:rPr lang="fr-FR" dirty="0" err="1"/>
              <a:t>PhIIR</a:t>
            </a:r>
            <a:r>
              <a:rPr lang="fr-FR" dirty="0"/>
              <a:t> </a:t>
            </a:r>
            <a:r>
              <a:rPr lang="fr-FR" sz="1400" i="1" dirty="0"/>
              <a:t>(Lancet </a:t>
            </a:r>
            <a:r>
              <a:rPr lang="fr-FR" sz="1400" i="1" dirty="0" err="1"/>
              <a:t>Oncol</a:t>
            </a:r>
            <a:r>
              <a:rPr lang="fr-FR" sz="1400" i="1" dirty="0"/>
              <a:t> 2022)</a:t>
            </a:r>
          </a:p>
          <a:p>
            <a:pPr lvl="1">
              <a:spcBef>
                <a:spcPts val="200"/>
              </a:spcBef>
            </a:pPr>
            <a:r>
              <a:rPr lang="fr-FR" b="1" dirty="0"/>
              <a:t>N = 218</a:t>
            </a:r>
            <a:r>
              <a:rPr lang="fr-FR" dirty="0"/>
              <a:t>, L1, pas de sélection moléculaire requise</a:t>
            </a:r>
          </a:p>
          <a:p>
            <a:pPr lvl="1">
              <a:spcBef>
                <a:spcPts val="200"/>
              </a:spcBef>
            </a:pPr>
            <a:r>
              <a:rPr lang="fr-FR" dirty="0" err="1"/>
              <a:t>Folfoxiri</a:t>
            </a:r>
            <a:r>
              <a:rPr lang="fr-FR" dirty="0"/>
              <a:t> +/- </a:t>
            </a:r>
            <a:r>
              <a:rPr lang="fr-FR" dirty="0" err="1"/>
              <a:t>atezolizumab</a:t>
            </a:r>
            <a:endParaRPr lang="fr-FR" dirty="0"/>
          </a:p>
          <a:p>
            <a:pPr lvl="1">
              <a:spcBef>
                <a:spcPts val="200"/>
              </a:spcBef>
            </a:pPr>
            <a:r>
              <a:rPr lang="fr-FR" dirty="0" err="1"/>
              <a:t>mSSP</a:t>
            </a:r>
            <a:r>
              <a:rPr lang="fr-FR" dirty="0"/>
              <a:t> sous groupe MSS : </a:t>
            </a:r>
            <a:r>
              <a:rPr lang="fr-FR" b="1" dirty="0"/>
              <a:t>non atteinte vs 6,6 mois (HR 0,11, </a:t>
            </a:r>
            <a:r>
              <a:rPr lang="fr-FR" b="1" i="1" dirty="0"/>
              <a:t>p</a:t>
            </a:r>
            <a:r>
              <a:rPr lang="fr-FR" b="1" dirty="0"/>
              <a:t>=0,002)</a:t>
            </a:r>
          </a:p>
          <a:p>
            <a:endParaRPr lang="fr-FR" dirty="0"/>
          </a:p>
          <a:p>
            <a:r>
              <a:rPr lang="fr-FR" dirty="0"/>
              <a:t>NIVACOR, </a:t>
            </a:r>
            <a:r>
              <a:rPr lang="fr-FR" sz="1400" i="1" dirty="0" err="1"/>
              <a:t>phII</a:t>
            </a:r>
            <a:r>
              <a:rPr lang="fr-FR" sz="1400" i="1" dirty="0"/>
              <a:t> (ASCO</a:t>
            </a:r>
            <a:r>
              <a:rPr lang="fr-FR" sz="1400" i="1" baseline="30000" dirty="0"/>
              <a:t>®</a:t>
            </a:r>
            <a:r>
              <a:rPr lang="fr-FR" sz="1400" i="1" dirty="0"/>
              <a:t> 2022, Abs #3509)</a:t>
            </a:r>
          </a:p>
          <a:p>
            <a:pPr lvl="1">
              <a:spcBef>
                <a:spcPts val="200"/>
              </a:spcBef>
            </a:pPr>
            <a:r>
              <a:rPr lang="fr-FR" b="1" dirty="0"/>
              <a:t>N = 73</a:t>
            </a:r>
            <a:r>
              <a:rPr lang="fr-FR" dirty="0"/>
              <a:t>, L1, RAS ou BRAF muté, MSS et MSI</a:t>
            </a:r>
          </a:p>
          <a:p>
            <a:pPr lvl="1">
              <a:spcBef>
                <a:spcPts val="200"/>
              </a:spcBef>
            </a:pPr>
            <a:r>
              <a:rPr lang="fr-FR" dirty="0" err="1"/>
              <a:t>Folfoxiri</a:t>
            </a:r>
            <a:r>
              <a:rPr lang="fr-FR" dirty="0"/>
              <a:t> + </a:t>
            </a:r>
            <a:r>
              <a:rPr lang="fr-FR" dirty="0" err="1"/>
              <a:t>nivolumab</a:t>
            </a:r>
            <a:endParaRPr lang="fr-FR" dirty="0"/>
          </a:p>
          <a:p>
            <a:pPr lvl="1">
              <a:spcBef>
                <a:spcPts val="200"/>
              </a:spcBef>
            </a:pPr>
            <a:r>
              <a:rPr lang="fr-FR" dirty="0" err="1"/>
              <a:t>mSSP</a:t>
            </a:r>
            <a:r>
              <a:rPr lang="fr-FR" dirty="0"/>
              <a:t> MSS : </a:t>
            </a:r>
            <a:r>
              <a:rPr lang="fr-FR" b="1" dirty="0"/>
              <a:t>9,8 mois (MSI : médiane non atteinte)</a:t>
            </a:r>
          </a:p>
          <a:p>
            <a:endParaRPr lang="fr-FR" dirty="0"/>
          </a:p>
          <a:p>
            <a:r>
              <a:rPr lang="fr-FR" dirty="0"/>
              <a:t>Etude MAYA, Ph I/II </a:t>
            </a:r>
            <a:r>
              <a:rPr lang="fr-FR" sz="1400" i="1" dirty="0"/>
              <a:t>(J Clin </a:t>
            </a:r>
            <a:r>
              <a:rPr lang="fr-FR" sz="1400" i="1" dirty="0" err="1"/>
              <a:t>oncol</a:t>
            </a:r>
            <a:r>
              <a:rPr lang="fr-FR" sz="1400" i="1" dirty="0"/>
              <a:t> 2022)</a:t>
            </a:r>
          </a:p>
          <a:p>
            <a:pPr lvl="1">
              <a:spcBef>
                <a:spcPts val="200"/>
              </a:spcBef>
            </a:pPr>
            <a:r>
              <a:rPr lang="fr-FR" b="1" dirty="0"/>
              <a:t>N = 142 phase I</a:t>
            </a:r>
            <a:r>
              <a:rPr lang="fr-FR" dirty="0"/>
              <a:t>, </a:t>
            </a:r>
            <a:r>
              <a:rPr lang="fr-FR" b="1" dirty="0"/>
              <a:t>N = 33 phase II</a:t>
            </a:r>
            <a:r>
              <a:rPr lang="fr-FR" dirty="0"/>
              <a:t>; Patients prétraités, MSS et MGMT méthylé</a:t>
            </a:r>
          </a:p>
          <a:p>
            <a:pPr lvl="1">
              <a:spcBef>
                <a:spcPts val="200"/>
              </a:spcBef>
            </a:pPr>
            <a:r>
              <a:rPr lang="fr-FR" dirty="0"/>
              <a:t>TMZ (2 cycles) puis nivo + </a:t>
            </a:r>
            <a:r>
              <a:rPr lang="fr-FR" dirty="0" err="1"/>
              <a:t>ipi</a:t>
            </a:r>
            <a:endParaRPr lang="fr-FR" dirty="0"/>
          </a:p>
          <a:p>
            <a:pPr lvl="1">
              <a:spcBef>
                <a:spcPts val="200"/>
              </a:spcBef>
            </a:pPr>
            <a:r>
              <a:rPr lang="fr-FR" dirty="0" err="1"/>
              <a:t>mSSO</a:t>
            </a:r>
            <a:r>
              <a:rPr lang="fr-FR" dirty="0"/>
              <a:t> : </a:t>
            </a:r>
            <a:r>
              <a:rPr lang="fr-FR" b="1" dirty="0"/>
              <a:t>7,1 mois</a:t>
            </a:r>
            <a:r>
              <a:rPr lang="fr-FR" dirty="0"/>
              <a:t>, SSP 8 mois : </a:t>
            </a:r>
            <a:r>
              <a:rPr lang="fr-FR" b="1" dirty="0"/>
              <a:t>31%</a:t>
            </a:r>
          </a:p>
        </p:txBody>
      </p:sp>
    </p:spTree>
    <p:extLst>
      <p:ext uri="{BB962C8B-B14F-4D97-AF65-F5344CB8AC3E}">
        <p14:creationId xmlns:p14="http://schemas.microsoft.com/office/powerpoint/2010/main" val="3334935026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A. El-</a:t>
            </a:r>
            <a:r>
              <a:rPr lang="fr-FR" sz="1200" i="1" dirty="0" err="1"/>
              <a:t>Khoueiry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LBA #8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Association </a:t>
            </a:r>
            <a:r>
              <a:rPr lang="en-US" err="1"/>
              <a:t>Botensilimab</a:t>
            </a:r>
            <a:r>
              <a:rPr lang="en-US"/>
              <a:t> (</a:t>
            </a:r>
            <a:r>
              <a:rPr lang="en-US" dirty="0"/>
              <a:t>anti CTL4) + </a:t>
            </a:r>
            <a:r>
              <a:rPr lang="en-US" dirty="0" err="1"/>
              <a:t>balstilimab</a:t>
            </a:r>
            <a:r>
              <a:rPr lang="en-US" dirty="0"/>
              <a:t> (anti-PD-1)</a:t>
            </a:r>
            <a:endParaRPr lang="da-DK" dirty="0"/>
          </a:p>
        </p:txBody>
      </p:sp>
      <p:sp>
        <p:nvSpPr>
          <p:cNvPr id="9" name="Titre 23">
            <a:extLst>
              <a:ext uri="{FF2B5EF4-FFF2-40B4-BE49-F238E27FC236}">
                <a16:creationId xmlns:a16="http://schemas.microsoft.com/office/drawing/2014/main" id="{EC513F4F-B03E-F241-8CCA-3EEBE3D6B1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</p:spPr>
        <p:txBody>
          <a:bodyPr/>
          <a:lstStyle/>
          <a:p>
            <a:r>
              <a:rPr lang="da-DK" dirty="0" err="1"/>
              <a:t>CCRm</a:t>
            </a:r>
            <a:r>
              <a:rPr lang="da-DK" dirty="0"/>
              <a:t> MSS et </a:t>
            </a:r>
            <a:r>
              <a:rPr lang="da-DK" dirty="0" err="1"/>
              <a:t>immunothérapie</a:t>
            </a:r>
            <a:endParaRPr lang="da-DK" dirty="0"/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85FF90DE-8170-E6BE-0EA1-5EB9CCDDE2A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48583" y="1526465"/>
            <a:ext cx="3473645" cy="3506049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5A8D2B5C-0636-F8D3-33E8-D8CB98575D8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8530" y="1526465"/>
            <a:ext cx="3374289" cy="3536202"/>
          </a:xfrm>
          <a:prstGeom prst="rect">
            <a:avLst/>
          </a:prstGeom>
        </p:spPr>
      </p:pic>
      <p:sp>
        <p:nvSpPr>
          <p:cNvPr id="15" name="Rectangle à coins arrondis 14"/>
          <p:cNvSpPr/>
          <p:nvPr/>
        </p:nvSpPr>
        <p:spPr>
          <a:xfrm>
            <a:off x="1144634" y="1481878"/>
            <a:ext cx="4392000" cy="3585123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Rectangle à coins arrondis 16"/>
          <p:cNvSpPr/>
          <p:nvPr/>
        </p:nvSpPr>
        <p:spPr>
          <a:xfrm>
            <a:off x="6300001" y="1481878"/>
            <a:ext cx="5112000" cy="3585123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8" name="Groupe 7"/>
          <p:cNvGrpSpPr/>
          <p:nvPr/>
        </p:nvGrpSpPr>
        <p:grpSpPr>
          <a:xfrm>
            <a:off x="1350416" y="5131184"/>
            <a:ext cx="3871812" cy="972000"/>
            <a:chOff x="1350416" y="5131184"/>
            <a:chExt cx="3871812" cy="972000"/>
          </a:xfrm>
        </p:grpSpPr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13EA2FF7-C39E-F6FB-3BAE-A37CA4FBDDD0}"/>
                </a:ext>
              </a:extLst>
            </p:cNvPr>
            <p:cNvSpPr txBox="1"/>
            <p:nvPr/>
          </p:nvSpPr>
          <p:spPr>
            <a:xfrm>
              <a:off x="1495059" y="5131184"/>
              <a:ext cx="3727169" cy="972000"/>
            </a:xfrm>
            <a:prstGeom prst="rect">
              <a:avLst/>
            </a:prstGeom>
            <a:noFill/>
          </p:spPr>
          <p:txBody>
            <a:bodyPr wrap="square" lIns="36000" rIns="36000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antiCTL4 avec a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ctivité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 </a:t>
              </a:r>
              <a:b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"tumeurs froides" </a:t>
              </a:r>
              <a:b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tumeurs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réfractaires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à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l’IO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5" name="Connecteur droit 4"/>
            <p:cNvCxnSpPr/>
            <p:nvPr/>
          </p:nvCxnSpPr>
          <p:spPr>
            <a:xfrm>
              <a:off x="1350416" y="5167184"/>
              <a:ext cx="0" cy="900000"/>
            </a:xfrm>
            <a:prstGeom prst="line">
              <a:avLst/>
            </a:prstGeom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e 6"/>
          <p:cNvGrpSpPr/>
          <p:nvPr/>
        </p:nvGrpSpPr>
        <p:grpSpPr>
          <a:xfrm>
            <a:off x="7071007" y="5131184"/>
            <a:ext cx="3871812" cy="972000"/>
            <a:chOff x="7071007" y="5131184"/>
            <a:chExt cx="3871812" cy="972000"/>
          </a:xfrm>
        </p:grpSpPr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13EA2FF7-C39E-F6FB-3BAE-A37CA4FBDDD0}"/>
                </a:ext>
              </a:extLst>
            </p:cNvPr>
            <p:cNvSpPr txBox="1"/>
            <p:nvPr/>
          </p:nvSpPr>
          <p:spPr>
            <a:xfrm>
              <a:off x="7215650" y="5131184"/>
              <a:ext cx="3727169" cy="972000"/>
            </a:xfrm>
            <a:prstGeom prst="rect">
              <a:avLst/>
            </a:prstGeom>
            <a:noFill/>
          </p:spPr>
          <p:txBody>
            <a:bodyPr wrap="square" lIns="36000" rIns="36000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anti PD 1 mAbs</a:t>
              </a:r>
            </a:p>
          </p:txBody>
        </p:sp>
        <p:cxnSp>
          <p:nvCxnSpPr>
            <p:cNvPr id="23" name="Connecteur droit 22"/>
            <p:cNvCxnSpPr/>
            <p:nvPr/>
          </p:nvCxnSpPr>
          <p:spPr>
            <a:xfrm>
              <a:off x="7071007" y="5167184"/>
              <a:ext cx="0" cy="424147"/>
            </a:xfrm>
            <a:prstGeom prst="line">
              <a:avLst/>
            </a:prstGeom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45073087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A. El-</a:t>
            </a:r>
            <a:r>
              <a:rPr lang="fr-FR" sz="1200" i="1" dirty="0" err="1"/>
              <a:t>Khoueiry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LBA #8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04FDDD8B-01A6-A447-9B8F-67507C2F01CB}"/>
              </a:ext>
            </a:extLst>
          </p:cNvPr>
          <p:cNvSpPr txBox="1"/>
          <p:nvPr/>
        </p:nvSpPr>
        <p:spPr>
          <a:xfrm>
            <a:off x="9781922" y="2644369"/>
            <a:ext cx="1882247" cy="11849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Objectifs :</a:t>
            </a:r>
            <a:endParaRPr kumimoji="0" lang="fr-FR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9388" marR="0" lvl="0" indent="-179388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Taux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 réponse</a:t>
            </a:r>
          </a:p>
          <a:p>
            <a:pPr marL="179388" marR="0" lvl="0" indent="-179388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9388" marR="0" lvl="0" indent="-179388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Pct val="85000"/>
              <a:buFont typeface="Arial" panose="020B0604020202020204" pitchFamily="34" charset="0"/>
              <a:buChar char="●"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Toxicité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itre 23">
            <a:extLst>
              <a:ext uri="{FF2B5EF4-FFF2-40B4-BE49-F238E27FC236}">
                <a16:creationId xmlns:a16="http://schemas.microsoft.com/office/drawing/2014/main" id="{DBE4A222-6122-6A41-9086-72A244756D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</p:spPr>
        <p:txBody>
          <a:bodyPr/>
          <a:lstStyle/>
          <a:p>
            <a:r>
              <a:rPr lang="da-DK" dirty="0" err="1"/>
              <a:t>CCRm</a:t>
            </a:r>
            <a:r>
              <a:rPr lang="da-DK" dirty="0"/>
              <a:t> MSS et </a:t>
            </a:r>
            <a:r>
              <a:rPr lang="da-DK" dirty="0" err="1"/>
              <a:t>immunothérapie</a:t>
            </a:r>
            <a:endParaRPr lang="da-DK" dirty="0"/>
          </a:p>
        </p:txBody>
      </p:sp>
      <p:sp>
        <p:nvSpPr>
          <p:cNvPr id="15" name="Espace réservé du texte 25">
            <a:extLst>
              <a:ext uri="{FF2B5EF4-FFF2-40B4-BE49-F238E27FC236}">
                <a16:creationId xmlns:a16="http://schemas.microsoft.com/office/drawing/2014/main" id="{FE25E0FF-7CBA-1B40-898C-1ECA00BD095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10332000" cy="582613"/>
          </a:xfrm>
        </p:spPr>
        <p:txBody>
          <a:bodyPr/>
          <a:lstStyle/>
          <a:p>
            <a:r>
              <a:rPr lang="en-US" dirty="0"/>
              <a:t>Association </a:t>
            </a:r>
            <a:r>
              <a:rPr lang="en-US" err="1"/>
              <a:t>Botensilimab</a:t>
            </a:r>
            <a:r>
              <a:rPr lang="en-US"/>
              <a:t> (</a:t>
            </a:r>
            <a:r>
              <a:rPr lang="en-US" dirty="0"/>
              <a:t>anti CTL4) + </a:t>
            </a:r>
            <a:r>
              <a:rPr lang="en-US" dirty="0" err="1"/>
              <a:t>balstilimab</a:t>
            </a:r>
            <a:r>
              <a:rPr lang="en-US" dirty="0"/>
              <a:t> (anti-PD-1)</a:t>
            </a:r>
            <a:endParaRPr lang="da-DK" dirty="0"/>
          </a:p>
        </p:txBody>
      </p:sp>
      <p:grpSp>
        <p:nvGrpSpPr>
          <p:cNvPr id="10" name="Groupe 9"/>
          <p:cNvGrpSpPr/>
          <p:nvPr/>
        </p:nvGrpSpPr>
        <p:grpSpPr>
          <a:xfrm>
            <a:off x="808596" y="3599131"/>
            <a:ext cx="1430618" cy="919683"/>
            <a:chOff x="503262" y="3599131"/>
            <a:chExt cx="1430618" cy="919683"/>
          </a:xfrm>
        </p:grpSpPr>
        <p:sp>
          <p:nvSpPr>
            <p:cNvPr id="184" name="ZoneTexte 183">
              <a:extLst>
                <a:ext uri="{FF2B5EF4-FFF2-40B4-BE49-F238E27FC236}">
                  <a16:creationId xmlns:a16="http://schemas.microsoft.com/office/drawing/2014/main" id="{D0EACB04-F921-0A11-1CCD-7852706DAB04}"/>
                </a:ext>
              </a:extLst>
            </p:cNvPr>
            <p:cNvSpPr txBox="1"/>
            <p:nvPr/>
          </p:nvSpPr>
          <p:spPr>
            <a:xfrm>
              <a:off x="558134" y="3957597"/>
              <a:ext cx="1320875" cy="3279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31" b="0" i="0" u="none" strike="noStrike" kern="1200" cap="none" spc="30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1 or 2 mg/kg</a:t>
              </a:r>
              <a:endParaRPr kumimoji="0" lang="fr-FR" sz="1531" b="0" i="0" u="none" strike="noStrike" kern="1200" cap="none" spc="3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  <a:rtl val="0"/>
              </a:endParaRPr>
            </a:p>
          </p:txBody>
        </p:sp>
        <p:sp>
          <p:nvSpPr>
            <p:cNvPr id="195" name="ZoneTexte 194">
              <a:extLst>
                <a:ext uri="{FF2B5EF4-FFF2-40B4-BE49-F238E27FC236}">
                  <a16:creationId xmlns:a16="http://schemas.microsoft.com/office/drawing/2014/main" id="{8C0BB75C-AC2C-1785-FAD5-C37118082C95}"/>
                </a:ext>
              </a:extLst>
            </p:cNvPr>
            <p:cNvSpPr txBox="1"/>
            <p:nvPr/>
          </p:nvSpPr>
          <p:spPr>
            <a:xfrm>
              <a:off x="908390" y="4190904"/>
              <a:ext cx="620363" cy="3279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531" b="1" i="0" u="none" strike="noStrike" kern="1200" cap="none" spc="-30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Q6W</a:t>
              </a:r>
            </a:p>
          </p:txBody>
        </p:sp>
        <p:sp>
          <p:nvSpPr>
            <p:cNvPr id="214" name="ZoneTexte 213">
              <a:extLst>
                <a:ext uri="{FF2B5EF4-FFF2-40B4-BE49-F238E27FC236}">
                  <a16:creationId xmlns:a16="http://schemas.microsoft.com/office/drawing/2014/main" id="{3542CDB3-7D6E-78ED-6C36-D09E5F42FE3A}"/>
                </a:ext>
              </a:extLst>
            </p:cNvPr>
            <p:cNvSpPr txBox="1"/>
            <p:nvPr/>
          </p:nvSpPr>
          <p:spPr>
            <a:xfrm>
              <a:off x="503262" y="3599131"/>
              <a:ext cx="1430618" cy="4456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48" b="1" i="0" u="none" strike="noStrike" kern="1200" cap="none" spc="-11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[</a:t>
              </a:r>
              <a:r>
                <a:rPr kumimoji="0" lang="fr-FR" sz="1148" b="1" i="0" u="none" strike="noStrike" kern="1200" cap="none" spc="-11" normalizeH="0" baseline="0" noProof="0" dirty="0" err="1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Fc</a:t>
              </a:r>
              <a:r>
                <a:rPr kumimoji="0" lang="fr-FR" sz="1148" b="1" i="0" u="none" strike="noStrike" kern="1200" cap="none" spc="-11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 </a:t>
              </a:r>
              <a:r>
                <a:rPr kumimoji="0" lang="fr-FR" sz="1148" b="1" i="0" u="none" strike="noStrike" kern="1200" cap="none" spc="-11" normalizeH="0" baseline="0" noProof="0" err="1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enhanced</a:t>
              </a:r>
              <a:r>
                <a:rPr kumimoji="0" lang="fr-FR" sz="1148" b="1" i="0" u="none" strike="noStrike" kern="1200" cap="none" spc="-11" normalizeH="0" baseline="0" noProof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 </a:t>
              </a:r>
              <a:br>
                <a:rPr kumimoji="0" lang="fr-FR" sz="1148" b="1" i="0" u="none" strike="noStrike" kern="1200" cap="none" spc="-11" normalizeH="0" baseline="0" noProof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</a:br>
              <a:r>
                <a:rPr kumimoji="0" lang="fr-FR" sz="1148" b="1" i="0" u="none" strike="noStrike" kern="1200" cap="none" spc="-11" normalizeH="0" baseline="0" noProof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CTLA-4</a:t>
              </a:r>
              <a:r>
                <a:rPr kumimoji="0" lang="fr-FR" sz="1148" b="1" i="0" u="none" strike="noStrike" kern="1200" cap="none" spc="-11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]</a:t>
              </a:r>
            </a:p>
          </p:txBody>
        </p:sp>
      </p:grpSp>
      <p:grpSp>
        <p:nvGrpSpPr>
          <p:cNvPr id="7" name="Groupe 6"/>
          <p:cNvGrpSpPr/>
          <p:nvPr/>
        </p:nvGrpSpPr>
        <p:grpSpPr>
          <a:xfrm>
            <a:off x="1006988" y="2632396"/>
            <a:ext cx="2179537" cy="816574"/>
            <a:chOff x="1006988" y="2990635"/>
            <a:chExt cx="2179537" cy="816574"/>
          </a:xfrm>
        </p:grpSpPr>
        <p:sp>
          <p:nvSpPr>
            <p:cNvPr id="157" name="ZoneTexte 156">
              <a:extLst>
                <a:ext uri="{FF2B5EF4-FFF2-40B4-BE49-F238E27FC236}">
                  <a16:creationId xmlns:a16="http://schemas.microsoft.com/office/drawing/2014/main" id="{BBFF0B3A-459F-D8EA-2165-4E7FBFFFB4ED}"/>
                </a:ext>
              </a:extLst>
            </p:cNvPr>
            <p:cNvSpPr txBox="1"/>
            <p:nvPr/>
          </p:nvSpPr>
          <p:spPr>
            <a:xfrm>
              <a:off x="1890153" y="3137312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800" b="1" i="0" u="none" strike="noStrike" kern="1200" cap="none" spc="0" normalizeH="0" baseline="0" noProof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+</a:t>
              </a:r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BD696136-9241-0187-8834-B4C52A52B0F9}"/>
                </a:ext>
              </a:extLst>
            </p:cNvPr>
            <p:cNvSpPr/>
            <p:nvPr/>
          </p:nvSpPr>
          <p:spPr>
            <a:xfrm>
              <a:off x="2364119" y="2990635"/>
              <a:ext cx="822406" cy="816574"/>
            </a:xfrm>
            <a:custGeom>
              <a:avLst/>
              <a:gdLst>
                <a:gd name="connsiteX0" fmla="*/ 822407 w 822406"/>
                <a:gd name="connsiteY0" fmla="*/ 408287 h 816574"/>
                <a:gd name="connsiteX1" fmla="*/ 411204 w 822406"/>
                <a:gd name="connsiteY1" fmla="*/ 816574 h 816574"/>
                <a:gd name="connsiteX2" fmla="*/ 0 w 822406"/>
                <a:gd name="connsiteY2" fmla="*/ 408287 h 816574"/>
                <a:gd name="connsiteX3" fmla="*/ 411204 w 822406"/>
                <a:gd name="connsiteY3" fmla="*/ 0 h 816574"/>
                <a:gd name="connsiteX4" fmla="*/ 822407 w 822406"/>
                <a:gd name="connsiteY4" fmla="*/ 408287 h 81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2406" h="816574">
                  <a:moveTo>
                    <a:pt x="822407" y="408287"/>
                  </a:moveTo>
                  <a:cubicBezTo>
                    <a:pt x="822407" y="633778"/>
                    <a:pt x="638305" y="816574"/>
                    <a:pt x="411204" y="816574"/>
                  </a:cubicBezTo>
                  <a:cubicBezTo>
                    <a:pt x="184102" y="816574"/>
                    <a:pt x="0" y="633778"/>
                    <a:pt x="0" y="408287"/>
                  </a:cubicBezTo>
                  <a:cubicBezTo>
                    <a:pt x="0" y="182796"/>
                    <a:pt x="184102" y="0"/>
                    <a:pt x="411204" y="0"/>
                  </a:cubicBezTo>
                  <a:cubicBezTo>
                    <a:pt x="638305" y="0"/>
                    <a:pt x="822407" y="182796"/>
                    <a:pt x="822407" y="408287"/>
                  </a:cubicBezTo>
                  <a:close/>
                </a:path>
              </a:pathLst>
            </a:custGeom>
            <a:solidFill>
              <a:srgbClr val="449AAC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ZoneTexte 243">
              <a:extLst>
                <a:ext uri="{FF2B5EF4-FFF2-40B4-BE49-F238E27FC236}">
                  <a16:creationId xmlns:a16="http://schemas.microsoft.com/office/drawing/2014/main" id="{462164C9-3776-150A-5C81-3FB8417AF9FB}"/>
                </a:ext>
              </a:extLst>
            </p:cNvPr>
            <p:cNvSpPr txBox="1"/>
            <p:nvPr/>
          </p:nvSpPr>
          <p:spPr>
            <a:xfrm>
              <a:off x="2488974" y="3176105"/>
              <a:ext cx="577402" cy="4456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296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bal</a:t>
              </a:r>
            </a:p>
          </p:txBody>
        </p:sp>
        <p:grpSp>
          <p:nvGrpSpPr>
            <p:cNvPr id="2" name="Groupe 1"/>
            <p:cNvGrpSpPr/>
            <p:nvPr/>
          </p:nvGrpSpPr>
          <p:grpSpPr>
            <a:xfrm>
              <a:off x="1006988" y="2990635"/>
              <a:ext cx="816574" cy="816574"/>
              <a:chOff x="1006988" y="2990635"/>
              <a:chExt cx="816574" cy="816574"/>
            </a:xfrm>
          </p:grpSpPr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9EF67478-7E20-1B1E-CCF8-99E3C0835385}"/>
                  </a:ext>
                </a:extLst>
              </p:cNvPr>
              <p:cNvSpPr/>
              <p:nvPr/>
            </p:nvSpPr>
            <p:spPr>
              <a:xfrm>
                <a:off x="1006988" y="2990635"/>
                <a:ext cx="816574" cy="816574"/>
              </a:xfrm>
              <a:custGeom>
                <a:avLst/>
                <a:gdLst>
                  <a:gd name="connsiteX0" fmla="*/ 816574 w 816574"/>
                  <a:gd name="connsiteY0" fmla="*/ 408287 h 816574"/>
                  <a:gd name="connsiteX1" fmla="*/ 408287 w 816574"/>
                  <a:gd name="connsiteY1" fmla="*/ 816574 h 816574"/>
                  <a:gd name="connsiteX2" fmla="*/ 0 w 816574"/>
                  <a:gd name="connsiteY2" fmla="*/ 408287 h 816574"/>
                  <a:gd name="connsiteX3" fmla="*/ 408287 w 816574"/>
                  <a:gd name="connsiteY3" fmla="*/ 0 h 816574"/>
                  <a:gd name="connsiteX4" fmla="*/ 816574 w 816574"/>
                  <a:gd name="connsiteY4" fmla="*/ 408287 h 816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6574" h="816574">
                    <a:moveTo>
                      <a:pt x="816574" y="408287"/>
                    </a:moveTo>
                    <a:cubicBezTo>
                      <a:pt x="816574" y="633778"/>
                      <a:pt x="633778" y="816574"/>
                      <a:pt x="408287" y="816574"/>
                    </a:cubicBezTo>
                    <a:cubicBezTo>
                      <a:pt x="182796" y="816574"/>
                      <a:pt x="0" y="633778"/>
                      <a:pt x="0" y="408287"/>
                    </a:cubicBezTo>
                    <a:cubicBezTo>
                      <a:pt x="0" y="182796"/>
                      <a:pt x="182796" y="0"/>
                      <a:pt x="408287" y="0"/>
                    </a:cubicBezTo>
                    <a:cubicBezTo>
                      <a:pt x="633778" y="0"/>
                      <a:pt x="816574" y="182796"/>
                      <a:pt x="816574" y="408287"/>
                    </a:cubicBezTo>
                    <a:close/>
                  </a:path>
                </a:pathLst>
              </a:custGeom>
              <a:solidFill>
                <a:srgbClr val="26446D"/>
              </a:solidFill>
              <a:ln w="24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5" name="ZoneTexte 244">
                <a:extLst>
                  <a:ext uri="{FF2B5EF4-FFF2-40B4-BE49-F238E27FC236}">
                    <a16:creationId xmlns:a16="http://schemas.microsoft.com/office/drawing/2014/main" id="{EF56E65A-BCB5-A77B-F8CA-F2CC2CAED233}"/>
                  </a:ext>
                </a:extLst>
              </p:cNvPr>
              <p:cNvSpPr txBox="1"/>
              <p:nvPr/>
            </p:nvSpPr>
            <p:spPr>
              <a:xfrm>
                <a:off x="1125524" y="3176105"/>
                <a:ext cx="593432" cy="4456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296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  <a:rtl val="0"/>
                  </a:rPr>
                  <a:t>bot</a:t>
                </a:r>
              </a:p>
            </p:txBody>
          </p:sp>
        </p:grpSp>
      </p:grpSp>
      <p:grpSp>
        <p:nvGrpSpPr>
          <p:cNvPr id="11" name="Groupe 10"/>
          <p:cNvGrpSpPr/>
          <p:nvPr/>
        </p:nvGrpSpPr>
        <p:grpSpPr>
          <a:xfrm>
            <a:off x="2316610" y="3599131"/>
            <a:ext cx="908903" cy="919683"/>
            <a:chOff x="2316610" y="3599131"/>
            <a:chExt cx="908903" cy="919683"/>
          </a:xfrm>
        </p:grpSpPr>
        <p:sp>
          <p:nvSpPr>
            <p:cNvPr id="208" name="ZoneTexte 207">
              <a:extLst>
                <a:ext uri="{FF2B5EF4-FFF2-40B4-BE49-F238E27FC236}">
                  <a16:creationId xmlns:a16="http://schemas.microsoft.com/office/drawing/2014/main" id="{C68C133E-E650-856A-986E-234017677C5C}"/>
                </a:ext>
              </a:extLst>
            </p:cNvPr>
            <p:cNvSpPr txBox="1"/>
            <p:nvPr/>
          </p:nvSpPr>
          <p:spPr>
            <a:xfrm>
              <a:off x="2342336" y="3599131"/>
              <a:ext cx="857450" cy="268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48" b="1" i="0" u="none" strike="noStrike" kern="1200" cap="none" spc="-11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[PD-1]</a:t>
              </a:r>
            </a:p>
          </p:txBody>
        </p:sp>
        <p:sp>
          <p:nvSpPr>
            <p:cNvPr id="246" name="ZoneTexte 245">
              <a:extLst>
                <a:ext uri="{FF2B5EF4-FFF2-40B4-BE49-F238E27FC236}">
                  <a16:creationId xmlns:a16="http://schemas.microsoft.com/office/drawing/2014/main" id="{56C6C43F-E138-E658-9C33-E507671786E9}"/>
                </a:ext>
              </a:extLst>
            </p:cNvPr>
            <p:cNvSpPr txBox="1"/>
            <p:nvPr/>
          </p:nvSpPr>
          <p:spPr>
            <a:xfrm>
              <a:off x="2316610" y="3957597"/>
              <a:ext cx="908903" cy="3279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31" b="0" i="0" u="none" strike="noStrike" kern="1200" cap="none" spc="30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3 mg/kg</a:t>
              </a:r>
              <a:endParaRPr kumimoji="0" lang="fr-FR" sz="1531" b="0" i="0" u="none" strike="noStrike" kern="1200" cap="none" spc="3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  <a:rtl val="0"/>
              </a:endParaRPr>
            </a:p>
          </p:txBody>
        </p:sp>
        <p:sp>
          <p:nvSpPr>
            <p:cNvPr id="247" name="ZoneTexte 246">
              <a:extLst>
                <a:ext uri="{FF2B5EF4-FFF2-40B4-BE49-F238E27FC236}">
                  <a16:creationId xmlns:a16="http://schemas.microsoft.com/office/drawing/2014/main" id="{615E5E1E-2A14-3CD9-48FD-4BD2DD931811}"/>
                </a:ext>
              </a:extLst>
            </p:cNvPr>
            <p:cNvSpPr txBox="1"/>
            <p:nvPr/>
          </p:nvSpPr>
          <p:spPr>
            <a:xfrm>
              <a:off x="2460880" y="4190904"/>
              <a:ext cx="620363" cy="3279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531" b="1" i="0" u="none" strike="noStrike" kern="1200" cap="none" spc="-30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Q2W</a:t>
              </a:r>
            </a:p>
          </p:txBody>
        </p:sp>
      </p:grpSp>
      <p:grpSp>
        <p:nvGrpSpPr>
          <p:cNvPr id="9" name="Groupe 8"/>
          <p:cNvGrpSpPr/>
          <p:nvPr/>
        </p:nvGrpSpPr>
        <p:grpSpPr>
          <a:xfrm>
            <a:off x="3459964" y="2139008"/>
            <a:ext cx="5861835" cy="2523628"/>
            <a:chOff x="3699802" y="2497247"/>
            <a:chExt cx="5861835" cy="2523628"/>
          </a:xfrm>
        </p:grpSpPr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93396195-EAB9-3C68-42AF-8F1E306A23BF}"/>
                </a:ext>
              </a:extLst>
            </p:cNvPr>
            <p:cNvSpPr/>
            <p:nvPr/>
          </p:nvSpPr>
          <p:spPr>
            <a:xfrm>
              <a:off x="4038097" y="3107548"/>
              <a:ext cx="0" cy="1080000"/>
            </a:xfrm>
            <a:custGeom>
              <a:avLst/>
              <a:gdLst>
                <a:gd name="connsiteX0" fmla="*/ 0 w 24302"/>
                <a:gd name="connsiteY0" fmla="*/ 3570811 h 3570811"/>
                <a:gd name="connsiteX1" fmla="*/ 0 w 24302"/>
                <a:gd name="connsiteY1" fmla="*/ 0 h 357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02" h="3570811">
                  <a:moveTo>
                    <a:pt x="0" y="3570811"/>
                  </a:moveTo>
                  <a:lnTo>
                    <a:pt x="0" y="0"/>
                  </a:lnTo>
                </a:path>
              </a:pathLst>
            </a:custGeom>
            <a:ln w="23316" cap="rnd">
              <a:solidFill>
                <a:srgbClr val="BFBFBF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DE77C83-46D7-8FEA-97E9-04A274F7964A}"/>
                </a:ext>
              </a:extLst>
            </p:cNvPr>
            <p:cNvSpPr/>
            <p:nvPr/>
          </p:nvSpPr>
          <p:spPr>
            <a:xfrm>
              <a:off x="4837173" y="3107548"/>
              <a:ext cx="0" cy="1080000"/>
            </a:xfrm>
            <a:custGeom>
              <a:avLst/>
              <a:gdLst>
                <a:gd name="connsiteX0" fmla="*/ 0 w 24302"/>
                <a:gd name="connsiteY0" fmla="*/ 3570811 h 3570811"/>
                <a:gd name="connsiteX1" fmla="*/ 0 w 24302"/>
                <a:gd name="connsiteY1" fmla="*/ 0 h 357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02" h="3570811">
                  <a:moveTo>
                    <a:pt x="0" y="3570811"/>
                  </a:moveTo>
                  <a:lnTo>
                    <a:pt x="0" y="0"/>
                  </a:lnTo>
                </a:path>
              </a:pathLst>
            </a:custGeom>
            <a:ln w="23316" cap="rnd">
              <a:solidFill>
                <a:srgbClr val="BFBFBF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1822FBEA-AD50-0CB3-83CA-856A8E9AC6E8}"/>
                </a:ext>
              </a:extLst>
            </p:cNvPr>
            <p:cNvSpPr/>
            <p:nvPr/>
          </p:nvSpPr>
          <p:spPr>
            <a:xfrm>
              <a:off x="5630417" y="3107548"/>
              <a:ext cx="0" cy="1080000"/>
            </a:xfrm>
            <a:custGeom>
              <a:avLst/>
              <a:gdLst>
                <a:gd name="connsiteX0" fmla="*/ 0 w 24302"/>
                <a:gd name="connsiteY0" fmla="*/ 3570811 h 3570811"/>
                <a:gd name="connsiteX1" fmla="*/ 0 w 24302"/>
                <a:gd name="connsiteY1" fmla="*/ 0 h 357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02" h="3570811">
                  <a:moveTo>
                    <a:pt x="0" y="3570811"/>
                  </a:moveTo>
                  <a:lnTo>
                    <a:pt x="0" y="0"/>
                  </a:lnTo>
                </a:path>
              </a:pathLst>
            </a:custGeom>
            <a:ln w="23316" cap="rnd">
              <a:solidFill>
                <a:srgbClr val="BFBFBF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C7A2ED05-08B1-8E9F-666A-FEA8AF187DEE}"/>
                </a:ext>
              </a:extLst>
            </p:cNvPr>
            <p:cNvSpPr/>
            <p:nvPr/>
          </p:nvSpPr>
          <p:spPr>
            <a:xfrm>
              <a:off x="6429493" y="3107548"/>
              <a:ext cx="0" cy="1080000"/>
            </a:xfrm>
            <a:custGeom>
              <a:avLst/>
              <a:gdLst>
                <a:gd name="connsiteX0" fmla="*/ 0 w 24302"/>
                <a:gd name="connsiteY0" fmla="*/ 3570811 h 3570811"/>
                <a:gd name="connsiteX1" fmla="*/ 0 w 24302"/>
                <a:gd name="connsiteY1" fmla="*/ 0 h 357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02" h="3570811">
                  <a:moveTo>
                    <a:pt x="0" y="3570811"/>
                  </a:moveTo>
                  <a:lnTo>
                    <a:pt x="0" y="0"/>
                  </a:lnTo>
                </a:path>
              </a:pathLst>
            </a:custGeom>
            <a:ln w="23316" cap="rnd">
              <a:solidFill>
                <a:srgbClr val="BFBFBF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D46EC9B3-DD52-9325-E69A-CAEBABEBE11B}"/>
                </a:ext>
              </a:extLst>
            </p:cNvPr>
            <p:cNvSpPr/>
            <p:nvPr/>
          </p:nvSpPr>
          <p:spPr>
            <a:xfrm>
              <a:off x="7228569" y="3107548"/>
              <a:ext cx="0" cy="1080000"/>
            </a:xfrm>
            <a:custGeom>
              <a:avLst/>
              <a:gdLst>
                <a:gd name="connsiteX0" fmla="*/ 0 w 24302"/>
                <a:gd name="connsiteY0" fmla="*/ 3570811 h 3570811"/>
                <a:gd name="connsiteX1" fmla="*/ 0 w 24302"/>
                <a:gd name="connsiteY1" fmla="*/ 0 h 357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02" h="3570811">
                  <a:moveTo>
                    <a:pt x="0" y="3570811"/>
                  </a:moveTo>
                  <a:lnTo>
                    <a:pt x="0" y="0"/>
                  </a:lnTo>
                </a:path>
              </a:pathLst>
            </a:custGeom>
            <a:ln w="23316" cap="rnd">
              <a:solidFill>
                <a:srgbClr val="BFBFBF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B658379E-FDDF-0938-6DA5-141EC0BD75FB}"/>
                </a:ext>
              </a:extLst>
            </p:cNvPr>
            <p:cNvSpPr/>
            <p:nvPr/>
          </p:nvSpPr>
          <p:spPr>
            <a:xfrm>
              <a:off x="8027645" y="3107548"/>
              <a:ext cx="0" cy="1080000"/>
            </a:xfrm>
            <a:custGeom>
              <a:avLst/>
              <a:gdLst>
                <a:gd name="connsiteX0" fmla="*/ 0 w 24302"/>
                <a:gd name="connsiteY0" fmla="*/ 3570811 h 3570811"/>
                <a:gd name="connsiteX1" fmla="*/ 0 w 24302"/>
                <a:gd name="connsiteY1" fmla="*/ 0 h 357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02" h="3570811">
                  <a:moveTo>
                    <a:pt x="0" y="3570811"/>
                  </a:moveTo>
                  <a:lnTo>
                    <a:pt x="0" y="0"/>
                  </a:lnTo>
                </a:path>
              </a:pathLst>
            </a:custGeom>
            <a:ln w="23316" cap="rnd">
              <a:solidFill>
                <a:srgbClr val="BFBFBF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6A97C6FA-BFDA-45A8-4838-B200B81728A3}"/>
                </a:ext>
              </a:extLst>
            </p:cNvPr>
            <p:cNvSpPr/>
            <p:nvPr/>
          </p:nvSpPr>
          <p:spPr>
            <a:xfrm>
              <a:off x="8820889" y="3107548"/>
              <a:ext cx="0" cy="1080000"/>
            </a:xfrm>
            <a:custGeom>
              <a:avLst/>
              <a:gdLst>
                <a:gd name="connsiteX0" fmla="*/ 0 w 24302"/>
                <a:gd name="connsiteY0" fmla="*/ 3570811 h 3570811"/>
                <a:gd name="connsiteX1" fmla="*/ 0 w 24302"/>
                <a:gd name="connsiteY1" fmla="*/ 0 h 357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02" h="3570811">
                  <a:moveTo>
                    <a:pt x="0" y="3570811"/>
                  </a:moveTo>
                  <a:lnTo>
                    <a:pt x="0" y="0"/>
                  </a:lnTo>
                </a:path>
              </a:pathLst>
            </a:custGeom>
            <a:ln w="23316" cap="rnd">
              <a:solidFill>
                <a:srgbClr val="BFBFBF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AFB64AD9-9D4E-47A1-E579-D9DBC00D4BF5}"/>
                </a:ext>
              </a:extLst>
            </p:cNvPr>
            <p:cNvSpPr/>
            <p:nvPr/>
          </p:nvSpPr>
          <p:spPr>
            <a:xfrm>
              <a:off x="9100857" y="4203831"/>
              <a:ext cx="460780" cy="180812"/>
            </a:xfrm>
            <a:custGeom>
              <a:avLst/>
              <a:gdLst>
                <a:gd name="connsiteX0" fmla="*/ 0 w 460780"/>
                <a:gd name="connsiteY0" fmla="*/ 96482 h 180812"/>
                <a:gd name="connsiteX1" fmla="*/ 60514 w 460780"/>
                <a:gd name="connsiteY1" fmla="*/ 0 h 180812"/>
                <a:gd name="connsiteX2" fmla="*/ 145574 w 460780"/>
                <a:gd name="connsiteY2" fmla="*/ 180813 h 180812"/>
                <a:gd name="connsiteX3" fmla="*/ 218239 w 460780"/>
                <a:gd name="connsiteY3" fmla="*/ 12151 h 180812"/>
                <a:gd name="connsiteX4" fmla="*/ 290905 w 460780"/>
                <a:gd name="connsiteY4" fmla="*/ 180813 h 180812"/>
                <a:gd name="connsiteX5" fmla="*/ 363813 w 460780"/>
                <a:gd name="connsiteY5" fmla="*/ 24060 h 180812"/>
                <a:gd name="connsiteX6" fmla="*/ 424327 w 460780"/>
                <a:gd name="connsiteY6" fmla="*/ 180813 h 180812"/>
                <a:gd name="connsiteX7" fmla="*/ 460781 w 460780"/>
                <a:gd name="connsiteY7" fmla="*/ 96482 h 18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780" h="180812">
                  <a:moveTo>
                    <a:pt x="0" y="96482"/>
                  </a:moveTo>
                  <a:lnTo>
                    <a:pt x="60514" y="0"/>
                  </a:lnTo>
                  <a:lnTo>
                    <a:pt x="145574" y="180813"/>
                  </a:lnTo>
                  <a:lnTo>
                    <a:pt x="218239" y="12151"/>
                  </a:lnTo>
                  <a:lnTo>
                    <a:pt x="290905" y="180813"/>
                  </a:lnTo>
                  <a:lnTo>
                    <a:pt x="363813" y="24060"/>
                  </a:lnTo>
                  <a:lnTo>
                    <a:pt x="424327" y="180813"/>
                  </a:lnTo>
                  <a:lnTo>
                    <a:pt x="460781" y="96482"/>
                  </a:lnTo>
                </a:path>
              </a:pathLst>
            </a:custGeom>
            <a:noFill/>
            <a:ln w="23316" cap="flat">
              <a:solidFill>
                <a:srgbClr val="BFBFB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ZoneTexte 136">
              <a:extLst>
                <a:ext uri="{FF2B5EF4-FFF2-40B4-BE49-F238E27FC236}">
                  <a16:creationId xmlns:a16="http://schemas.microsoft.com/office/drawing/2014/main" id="{A60437F6-B3E5-02B5-0568-E97656E88AB8}"/>
                </a:ext>
              </a:extLst>
            </p:cNvPr>
            <p:cNvSpPr txBox="1"/>
            <p:nvPr/>
          </p:nvSpPr>
          <p:spPr>
            <a:xfrm>
              <a:off x="4671609" y="436645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2</a:t>
              </a:r>
            </a:p>
          </p:txBody>
        </p:sp>
        <p:sp>
          <p:nvSpPr>
            <p:cNvPr id="138" name="ZoneTexte 137">
              <a:extLst>
                <a:ext uri="{FF2B5EF4-FFF2-40B4-BE49-F238E27FC236}">
                  <a16:creationId xmlns:a16="http://schemas.microsoft.com/office/drawing/2014/main" id="{0BBA6C76-99E4-1D48-E072-9D20861E044C}"/>
                </a:ext>
              </a:extLst>
            </p:cNvPr>
            <p:cNvSpPr txBox="1"/>
            <p:nvPr/>
          </p:nvSpPr>
          <p:spPr>
            <a:xfrm>
              <a:off x="6263443" y="436645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6</a:t>
              </a:r>
            </a:p>
          </p:txBody>
        </p:sp>
        <p:sp>
          <p:nvSpPr>
            <p:cNvPr id="139" name="ZoneTexte 138">
              <a:extLst>
                <a:ext uri="{FF2B5EF4-FFF2-40B4-BE49-F238E27FC236}">
                  <a16:creationId xmlns:a16="http://schemas.microsoft.com/office/drawing/2014/main" id="{B0475804-C286-B93E-EF54-A7E9336F4A25}"/>
                </a:ext>
              </a:extLst>
            </p:cNvPr>
            <p:cNvSpPr txBox="1"/>
            <p:nvPr/>
          </p:nvSpPr>
          <p:spPr>
            <a:xfrm>
              <a:off x="5467769" y="436645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4</a:t>
              </a:r>
            </a:p>
          </p:txBody>
        </p:sp>
        <p:sp>
          <p:nvSpPr>
            <p:cNvPr id="140" name="ZoneTexte 139">
              <a:extLst>
                <a:ext uri="{FF2B5EF4-FFF2-40B4-BE49-F238E27FC236}">
                  <a16:creationId xmlns:a16="http://schemas.microsoft.com/office/drawing/2014/main" id="{FC1C0DCE-E076-78F4-17AA-44C0CCAE5F4E}"/>
                </a:ext>
              </a:extLst>
            </p:cNvPr>
            <p:cNvSpPr txBox="1"/>
            <p:nvPr/>
          </p:nvSpPr>
          <p:spPr>
            <a:xfrm>
              <a:off x="7059603" y="436645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8</a:t>
              </a:r>
            </a:p>
          </p:txBody>
        </p:sp>
        <p:sp>
          <p:nvSpPr>
            <p:cNvPr id="141" name="ZoneTexte 140">
              <a:extLst>
                <a:ext uri="{FF2B5EF4-FFF2-40B4-BE49-F238E27FC236}">
                  <a16:creationId xmlns:a16="http://schemas.microsoft.com/office/drawing/2014/main" id="{1066F7E2-3573-B383-B536-ED8518643A47}"/>
                </a:ext>
              </a:extLst>
            </p:cNvPr>
            <p:cNvSpPr txBox="1"/>
            <p:nvPr/>
          </p:nvSpPr>
          <p:spPr>
            <a:xfrm>
              <a:off x="8581202" y="4366454"/>
              <a:ext cx="43627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-19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12</a:t>
              </a:r>
            </a:p>
          </p:txBody>
        </p:sp>
        <p:sp>
          <p:nvSpPr>
            <p:cNvPr id="143" name="ZoneTexte 142">
              <a:extLst>
                <a:ext uri="{FF2B5EF4-FFF2-40B4-BE49-F238E27FC236}">
                  <a16:creationId xmlns:a16="http://schemas.microsoft.com/office/drawing/2014/main" id="{B075B19E-B326-A3A9-8CD9-FBB337FF87F7}"/>
                </a:ext>
              </a:extLst>
            </p:cNvPr>
            <p:cNvSpPr txBox="1"/>
            <p:nvPr/>
          </p:nvSpPr>
          <p:spPr>
            <a:xfrm>
              <a:off x="7785042" y="4366454"/>
              <a:ext cx="43627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-19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10</a:t>
              </a:r>
            </a:p>
          </p:txBody>
        </p:sp>
        <p:sp>
          <p:nvSpPr>
            <p:cNvPr id="145" name="ZoneTexte 144">
              <a:extLst>
                <a:ext uri="{FF2B5EF4-FFF2-40B4-BE49-F238E27FC236}">
                  <a16:creationId xmlns:a16="http://schemas.microsoft.com/office/drawing/2014/main" id="{A2E9C605-EBA4-710E-32D0-DCE546695E28}"/>
                </a:ext>
              </a:extLst>
            </p:cNvPr>
            <p:cNvSpPr txBox="1"/>
            <p:nvPr/>
          </p:nvSpPr>
          <p:spPr>
            <a:xfrm>
              <a:off x="3876179" y="436645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0</a:t>
              </a:r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A7BBB380-6DA0-DB0E-B125-56E26F8D65A6}"/>
                </a:ext>
              </a:extLst>
            </p:cNvPr>
            <p:cNvSpPr/>
            <p:nvPr/>
          </p:nvSpPr>
          <p:spPr>
            <a:xfrm>
              <a:off x="3723132" y="4285488"/>
              <a:ext cx="5378453" cy="24302"/>
            </a:xfrm>
            <a:custGeom>
              <a:avLst/>
              <a:gdLst>
                <a:gd name="connsiteX0" fmla="*/ 0 w 5378453"/>
                <a:gd name="connsiteY0" fmla="*/ 0 h 24302"/>
                <a:gd name="connsiteX1" fmla="*/ 5378454 w 5378453"/>
                <a:gd name="connsiteY1" fmla="*/ 0 h 2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78453" h="24302">
                  <a:moveTo>
                    <a:pt x="0" y="0"/>
                  </a:moveTo>
                  <a:lnTo>
                    <a:pt x="5378454" y="0"/>
                  </a:lnTo>
                </a:path>
              </a:pathLst>
            </a:custGeom>
            <a:ln w="23316" cap="flat">
              <a:solidFill>
                <a:srgbClr val="BFBFB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A7C42CF7-61EB-4962-E949-2A9592F6B052}"/>
                </a:ext>
              </a:extLst>
            </p:cNvPr>
            <p:cNvSpPr/>
            <p:nvPr/>
          </p:nvSpPr>
          <p:spPr>
            <a:xfrm>
              <a:off x="8715901" y="3474747"/>
              <a:ext cx="239139" cy="239139"/>
            </a:xfrm>
            <a:custGeom>
              <a:avLst/>
              <a:gdLst>
                <a:gd name="connsiteX0" fmla="*/ 239140 w 239139"/>
                <a:gd name="connsiteY0" fmla="*/ 119570 h 239139"/>
                <a:gd name="connsiteX1" fmla="*/ 119570 w 239139"/>
                <a:gd name="connsiteY1" fmla="*/ 239140 h 239139"/>
                <a:gd name="connsiteX2" fmla="*/ 0 w 239139"/>
                <a:gd name="connsiteY2" fmla="*/ 119570 h 239139"/>
                <a:gd name="connsiteX3" fmla="*/ 119570 w 239139"/>
                <a:gd name="connsiteY3" fmla="*/ 0 h 239139"/>
                <a:gd name="connsiteX4" fmla="*/ 239140 w 239139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39" h="239139">
                  <a:moveTo>
                    <a:pt x="239140" y="119570"/>
                  </a:moveTo>
                  <a:cubicBezTo>
                    <a:pt x="239140" y="185606"/>
                    <a:pt x="185607" y="239140"/>
                    <a:pt x="119570" y="239140"/>
                  </a:cubicBezTo>
                  <a:cubicBezTo>
                    <a:pt x="53533" y="239140"/>
                    <a:pt x="0" y="185606"/>
                    <a:pt x="0" y="119570"/>
                  </a:cubicBezTo>
                  <a:cubicBezTo>
                    <a:pt x="0" y="53533"/>
                    <a:pt x="53533" y="0"/>
                    <a:pt x="119570" y="0"/>
                  </a:cubicBezTo>
                  <a:cubicBezTo>
                    <a:pt x="185607" y="0"/>
                    <a:pt x="239140" y="53533"/>
                    <a:pt x="239140" y="119570"/>
                  </a:cubicBezTo>
                  <a:close/>
                </a:path>
              </a:pathLst>
            </a:custGeom>
            <a:solidFill>
              <a:srgbClr val="26446D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555066A1-9489-F72A-A24C-757D4A2A0A01}"/>
                </a:ext>
              </a:extLst>
            </p:cNvPr>
            <p:cNvSpPr/>
            <p:nvPr/>
          </p:nvSpPr>
          <p:spPr>
            <a:xfrm>
              <a:off x="6324505" y="3474747"/>
              <a:ext cx="233306" cy="239139"/>
            </a:xfrm>
            <a:custGeom>
              <a:avLst/>
              <a:gdLst>
                <a:gd name="connsiteX0" fmla="*/ 233307 w 233306"/>
                <a:gd name="connsiteY0" fmla="*/ 119570 h 239139"/>
                <a:gd name="connsiteX1" fmla="*/ 116653 w 233306"/>
                <a:gd name="connsiteY1" fmla="*/ 239140 h 239139"/>
                <a:gd name="connsiteX2" fmla="*/ 0 w 233306"/>
                <a:gd name="connsiteY2" fmla="*/ 119570 h 239139"/>
                <a:gd name="connsiteX3" fmla="*/ 116653 w 233306"/>
                <a:gd name="connsiteY3" fmla="*/ 0 h 239139"/>
                <a:gd name="connsiteX4" fmla="*/ 233307 w 233306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06" h="239139">
                  <a:moveTo>
                    <a:pt x="233307" y="119570"/>
                  </a:moveTo>
                  <a:cubicBezTo>
                    <a:pt x="233307" y="185606"/>
                    <a:pt x="181079" y="239140"/>
                    <a:pt x="116653" y="239140"/>
                  </a:cubicBezTo>
                  <a:cubicBezTo>
                    <a:pt x="52227" y="239140"/>
                    <a:pt x="0" y="185606"/>
                    <a:pt x="0" y="119570"/>
                  </a:cubicBezTo>
                  <a:cubicBezTo>
                    <a:pt x="0" y="53533"/>
                    <a:pt x="52227" y="0"/>
                    <a:pt x="116653" y="0"/>
                  </a:cubicBezTo>
                  <a:cubicBezTo>
                    <a:pt x="181079" y="0"/>
                    <a:pt x="233307" y="53533"/>
                    <a:pt x="233307" y="119570"/>
                  </a:cubicBezTo>
                  <a:close/>
                </a:path>
              </a:pathLst>
            </a:custGeom>
            <a:solidFill>
              <a:srgbClr val="26446D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9CDEEF15-6DD0-CC0C-94B6-1DA8AE1DCB37}"/>
                </a:ext>
              </a:extLst>
            </p:cNvPr>
            <p:cNvSpPr/>
            <p:nvPr/>
          </p:nvSpPr>
          <p:spPr>
            <a:xfrm>
              <a:off x="3933109" y="3468914"/>
              <a:ext cx="233306" cy="239139"/>
            </a:xfrm>
            <a:custGeom>
              <a:avLst/>
              <a:gdLst>
                <a:gd name="connsiteX0" fmla="*/ 233307 w 233306"/>
                <a:gd name="connsiteY0" fmla="*/ 119570 h 239139"/>
                <a:gd name="connsiteX1" fmla="*/ 116653 w 233306"/>
                <a:gd name="connsiteY1" fmla="*/ 239140 h 239139"/>
                <a:gd name="connsiteX2" fmla="*/ 0 w 233306"/>
                <a:gd name="connsiteY2" fmla="*/ 119570 h 239139"/>
                <a:gd name="connsiteX3" fmla="*/ 116653 w 233306"/>
                <a:gd name="connsiteY3" fmla="*/ 0 h 239139"/>
                <a:gd name="connsiteX4" fmla="*/ 233307 w 233306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06" h="239139">
                  <a:moveTo>
                    <a:pt x="233307" y="119570"/>
                  </a:moveTo>
                  <a:cubicBezTo>
                    <a:pt x="233307" y="185606"/>
                    <a:pt x="181079" y="239140"/>
                    <a:pt x="116653" y="239140"/>
                  </a:cubicBezTo>
                  <a:cubicBezTo>
                    <a:pt x="52227" y="239140"/>
                    <a:pt x="0" y="185606"/>
                    <a:pt x="0" y="119570"/>
                  </a:cubicBezTo>
                  <a:cubicBezTo>
                    <a:pt x="0" y="53533"/>
                    <a:pt x="52227" y="0"/>
                    <a:pt x="116653" y="0"/>
                  </a:cubicBezTo>
                  <a:cubicBezTo>
                    <a:pt x="181079" y="0"/>
                    <a:pt x="233307" y="53533"/>
                    <a:pt x="233307" y="119570"/>
                  </a:cubicBezTo>
                  <a:close/>
                </a:path>
              </a:pathLst>
            </a:custGeom>
            <a:solidFill>
              <a:srgbClr val="26446D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95F6496C-A40B-1BF0-E4F0-D0C6A5D6B67D}"/>
                </a:ext>
              </a:extLst>
            </p:cNvPr>
            <p:cNvSpPr/>
            <p:nvPr/>
          </p:nvSpPr>
          <p:spPr>
            <a:xfrm>
              <a:off x="8710068" y="3783878"/>
              <a:ext cx="239139" cy="239139"/>
            </a:xfrm>
            <a:custGeom>
              <a:avLst/>
              <a:gdLst>
                <a:gd name="connsiteX0" fmla="*/ 239139 w 239139"/>
                <a:gd name="connsiteY0" fmla="*/ 119570 h 239139"/>
                <a:gd name="connsiteX1" fmla="*/ 119569 w 239139"/>
                <a:gd name="connsiteY1" fmla="*/ 239140 h 239139"/>
                <a:gd name="connsiteX2" fmla="*/ -1 w 239139"/>
                <a:gd name="connsiteY2" fmla="*/ 119570 h 239139"/>
                <a:gd name="connsiteX3" fmla="*/ 119569 w 239139"/>
                <a:gd name="connsiteY3" fmla="*/ 0 h 239139"/>
                <a:gd name="connsiteX4" fmla="*/ 239139 w 239139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39" h="239139">
                  <a:moveTo>
                    <a:pt x="239139" y="119570"/>
                  </a:moveTo>
                  <a:cubicBezTo>
                    <a:pt x="239139" y="185606"/>
                    <a:pt x="185606" y="239140"/>
                    <a:pt x="119569" y="239140"/>
                  </a:cubicBezTo>
                  <a:cubicBezTo>
                    <a:pt x="53532" y="239140"/>
                    <a:pt x="-1" y="185606"/>
                    <a:pt x="-1" y="119570"/>
                  </a:cubicBezTo>
                  <a:cubicBezTo>
                    <a:pt x="-1" y="53533"/>
                    <a:pt x="53532" y="0"/>
                    <a:pt x="119569" y="0"/>
                  </a:cubicBezTo>
                  <a:cubicBezTo>
                    <a:pt x="185606" y="0"/>
                    <a:pt x="239139" y="53533"/>
                    <a:pt x="239139" y="119570"/>
                  </a:cubicBezTo>
                  <a:close/>
                </a:path>
              </a:pathLst>
            </a:custGeom>
            <a:solidFill>
              <a:srgbClr val="449AAC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CA7A49E3-225C-BF15-C1B4-DE2BA1D93D4B}"/>
                </a:ext>
              </a:extLst>
            </p:cNvPr>
            <p:cNvSpPr/>
            <p:nvPr/>
          </p:nvSpPr>
          <p:spPr>
            <a:xfrm>
              <a:off x="6318672" y="3783878"/>
              <a:ext cx="233306" cy="239139"/>
            </a:xfrm>
            <a:custGeom>
              <a:avLst/>
              <a:gdLst>
                <a:gd name="connsiteX0" fmla="*/ 233307 w 233306"/>
                <a:gd name="connsiteY0" fmla="*/ 119570 h 239139"/>
                <a:gd name="connsiteX1" fmla="*/ 116653 w 233306"/>
                <a:gd name="connsiteY1" fmla="*/ 239140 h 239139"/>
                <a:gd name="connsiteX2" fmla="*/ 0 w 233306"/>
                <a:gd name="connsiteY2" fmla="*/ 119570 h 239139"/>
                <a:gd name="connsiteX3" fmla="*/ 116653 w 233306"/>
                <a:gd name="connsiteY3" fmla="*/ 0 h 239139"/>
                <a:gd name="connsiteX4" fmla="*/ 233307 w 233306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06" h="239139">
                  <a:moveTo>
                    <a:pt x="233307" y="119570"/>
                  </a:moveTo>
                  <a:cubicBezTo>
                    <a:pt x="233307" y="185606"/>
                    <a:pt x="181080" y="239140"/>
                    <a:pt x="116653" y="239140"/>
                  </a:cubicBezTo>
                  <a:cubicBezTo>
                    <a:pt x="52227" y="239140"/>
                    <a:pt x="0" y="185606"/>
                    <a:pt x="0" y="119570"/>
                  </a:cubicBezTo>
                  <a:cubicBezTo>
                    <a:pt x="0" y="53533"/>
                    <a:pt x="52227" y="0"/>
                    <a:pt x="116653" y="0"/>
                  </a:cubicBezTo>
                  <a:cubicBezTo>
                    <a:pt x="181080" y="0"/>
                    <a:pt x="233307" y="53533"/>
                    <a:pt x="233307" y="119570"/>
                  </a:cubicBezTo>
                  <a:close/>
                </a:path>
              </a:pathLst>
            </a:custGeom>
            <a:solidFill>
              <a:srgbClr val="449AAC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8702F717-D227-7D07-5745-CAEA5EF89A5C}"/>
                </a:ext>
              </a:extLst>
            </p:cNvPr>
            <p:cNvSpPr/>
            <p:nvPr/>
          </p:nvSpPr>
          <p:spPr>
            <a:xfrm>
              <a:off x="3927276" y="3783878"/>
              <a:ext cx="233306" cy="239139"/>
            </a:xfrm>
            <a:custGeom>
              <a:avLst/>
              <a:gdLst>
                <a:gd name="connsiteX0" fmla="*/ 233307 w 233306"/>
                <a:gd name="connsiteY0" fmla="*/ 119570 h 239139"/>
                <a:gd name="connsiteX1" fmla="*/ 116653 w 233306"/>
                <a:gd name="connsiteY1" fmla="*/ 239140 h 239139"/>
                <a:gd name="connsiteX2" fmla="*/ 0 w 233306"/>
                <a:gd name="connsiteY2" fmla="*/ 119570 h 239139"/>
                <a:gd name="connsiteX3" fmla="*/ 116653 w 233306"/>
                <a:gd name="connsiteY3" fmla="*/ 0 h 239139"/>
                <a:gd name="connsiteX4" fmla="*/ 233307 w 233306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06" h="239139">
                  <a:moveTo>
                    <a:pt x="233307" y="119570"/>
                  </a:moveTo>
                  <a:cubicBezTo>
                    <a:pt x="233307" y="185606"/>
                    <a:pt x="181079" y="239140"/>
                    <a:pt x="116653" y="239140"/>
                  </a:cubicBezTo>
                  <a:cubicBezTo>
                    <a:pt x="52227" y="239140"/>
                    <a:pt x="0" y="185606"/>
                    <a:pt x="0" y="119570"/>
                  </a:cubicBezTo>
                  <a:cubicBezTo>
                    <a:pt x="0" y="53533"/>
                    <a:pt x="52227" y="0"/>
                    <a:pt x="116653" y="0"/>
                  </a:cubicBezTo>
                  <a:cubicBezTo>
                    <a:pt x="181079" y="0"/>
                    <a:pt x="233307" y="53533"/>
                    <a:pt x="233307" y="119570"/>
                  </a:cubicBezTo>
                  <a:close/>
                </a:path>
              </a:pathLst>
            </a:custGeom>
            <a:solidFill>
              <a:srgbClr val="449AAC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36676FB8-5687-C5A9-2C23-2FFB5A77C07C}"/>
                </a:ext>
              </a:extLst>
            </p:cNvPr>
            <p:cNvSpPr/>
            <p:nvPr/>
          </p:nvSpPr>
          <p:spPr>
            <a:xfrm>
              <a:off x="4726352" y="3783878"/>
              <a:ext cx="233306" cy="239139"/>
            </a:xfrm>
            <a:custGeom>
              <a:avLst/>
              <a:gdLst>
                <a:gd name="connsiteX0" fmla="*/ 233307 w 233306"/>
                <a:gd name="connsiteY0" fmla="*/ 119570 h 239139"/>
                <a:gd name="connsiteX1" fmla="*/ 116653 w 233306"/>
                <a:gd name="connsiteY1" fmla="*/ 239140 h 239139"/>
                <a:gd name="connsiteX2" fmla="*/ 0 w 233306"/>
                <a:gd name="connsiteY2" fmla="*/ 119570 h 239139"/>
                <a:gd name="connsiteX3" fmla="*/ 116653 w 233306"/>
                <a:gd name="connsiteY3" fmla="*/ 0 h 239139"/>
                <a:gd name="connsiteX4" fmla="*/ 233307 w 233306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06" h="239139">
                  <a:moveTo>
                    <a:pt x="233307" y="119570"/>
                  </a:moveTo>
                  <a:cubicBezTo>
                    <a:pt x="233307" y="185606"/>
                    <a:pt x="181079" y="239140"/>
                    <a:pt x="116653" y="239140"/>
                  </a:cubicBezTo>
                  <a:cubicBezTo>
                    <a:pt x="52227" y="239140"/>
                    <a:pt x="0" y="185606"/>
                    <a:pt x="0" y="119570"/>
                  </a:cubicBezTo>
                  <a:cubicBezTo>
                    <a:pt x="0" y="53533"/>
                    <a:pt x="52227" y="0"/>
                    <a:pt x="116653" y="0"/>
                  </a:cubicBezTo>
                  <a:cubicBezTo>
                    <a:pt x="181079" y="0"/>
                    <a:pt x="233307" y="53533"/>
                    <a:pt x="233307" y="119570"/>
                  </a:cubicBezTo>
                  <a:close/>
                </a:path>
              </a:pathLst>
            </a:custGeom>
            <a:solidFill>
              <a:srgbClr val="449AAC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30AE7260-0883-5D5B-ABEA-99FF592F3305}"/>
                </a:ext>
              </a:extLst>
            </p:cNvPr>
            <p:cNvSpPr/>
            <p:nvPr/>
          </p:nvSpPr>
          <p:spPr>
            <a:xfrm>
              <a:off x="5519596" y="3783878"/>
              <a:ext cx="239139" cy="239139"/>
            </a:xfrm>
            <a:custGeom>
              <a:avLst/>
              <a:gdLst>
                <a:gd name="connsiteX0" fmla="*/ 239140 w 239139"/>
                <a:gd name="connsiteY0" fmla="*/ 119570 h 239139"/>
                <a:gd name="connsiteX1" fmla="*/ 119570 w 239139"/>
                <a:gd name="connsiteY1" fmla="*/ 239140 h 239139"/>
                <a:gd name="connsiteX2" fmla="*/ 0 w 239139"/>
                <a:gd name="connsiteY2" fmla="*/ 119570 h 239139"/>
                <a:gd name="connsiteX3" fmla="*/ 119570 w 239139"/>
                <a:gd name="connsiteY3" fmla="*/ 0 h 239139"/>
                <a:gd name="connsiteX4" fmla="*/ 239140 w 239139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39" h="239139">
                  <a:moveTo>
                    <a:pt x="239140" y="119570"/>
                  </a:moveTo>
                  <a:cubicBezTo>
                    <a:pt x="239140" y="185606"/>
                    <a:pt x="185607" y="239140"/>
                    <a:pt x="119570" y="239140"/>
                  </a:cubicBezTo>
                  <a:cubicBezTo>
                    <a:pt x="53533" y="239140"/>
                    <a:pt x="0" y="185606"/>
                    <a:pt x="0" y="119570"/>
                  </a:cubicBezTo>
                  <a:cubicBezTo>
                    <a:pt x="0" y="53533"/>
                    <a:pt x="53533" y="0"/>
                    <a:pt x="119570" y="0"/>
                  </a:cubicBezTo>
                  <a:cubicBezTo>
                    <a:pt x="185607" y="0"/>
                    <a:pt x="239140" y="53533"/>
                    <a:pt x="239140" y="119570"/>
                  </a:cubicBezTo>
                  <a:close/>
                </a:path>
              </a:pathLst>
            </a:custGeom>
            <a:solidFill>
              <a:srgbClr val="449AAC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4A0A8708-534A-3DA2-CB8C-9707F7D0F203}"/>
                </a:ext>
              </a:extLst>
            </p:cNvPr>
            <p:cNvSpPr/>
            <p:nvPr/>
          </p:nvSpPr>
          <p:spPr>
            <a:xfrm>
              <a:off x="7117748" y="3783878"/>
              <a:ext cx="233306" cy="239139"/>
            </a:xfrm>
            <a:custGeom>
              <a:avLst/>
              <a:gdLst>
                <a:gd name="connsiteX0" fmla="*/ 233307 w 233306"/>
                <a:gd name="connsiteY0" fmla="*/ 119570 h 239139"/>
                <a:gd name="connsiteX1" fmla="*/ 116654 w 233306"/>
                <a:gd name="connsiteY1" fmla="*/ 239140 h 239139"/>
                <a:gd name="connsiteX2" fmla="*/ 1 w 233306"/>
                <a:gd name="connsiteY2" fmla="*/ 119570 h 239139"/>
                <a:gd name="connsiteX3" fmla="*/ 116654 w 233306"/>
                <a:gd name="connsiteY3" fmla="*/ 0 h 239139"/>
                <a:gd name="connsiteX4" fmla="*/ 233307 w 233306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06" h="239139">
                  <a:moveTo>
                    <a:pt x="233307" y="119570"/>
                  </a:moveTo>
                  <a:cubicBezTo>
                    <a:pt x="233307" y="185606"/>
                    <a:pt x="181079" y="239140"/>
                    <a:pt x="116654" y="239140"/>
                  </a:cubicBezTo>
                  <a:cubicBezTo>
                    <a:pt x="52228" y="239140"/>
                    <a:pt x="1" y="185606"/>
                    <a:pt x="1" y="119570"/>
                  </a:cubicBezTo>
                  <a:cubicBezTo>
                    <a:pt x="1" y="53533"/>
                    <a:pt x="52229" y="0"/>
                    <a:pt x="116654" y="0"/>
                  </a:cubicBezTo>
                  <a:cubicBezTo>
                    <a:pt x="181080" y="0"/>
                    <a:pt x="233307" y="53533"/>
                    <a:pt x="233307" y="119570"/>
                  </a:cubicBezTo>
                  <a:close/>
                </a:path>
              </a:pathLst>
            </a:custGeom>
            <a:solidFill>
              <a:srgbClr val="449AAC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D58ED804-1182-542E-C8AA-BC85058A03E4}"/>
                </a:ext>
              </a:extLst>
            </p:cNvPr>
            <p:cNvSpPr/>
            <p:nvPr/>
          </p:nvSpPr>
          <p:spPr>
            <a:xfrm>
              <a:off x="7916824" y="3783878"/>
              <a:ext cx="233306" cy="239139"/>
            </a:xfrm>
            <a:custGeom>
              <a:avLst/>
              <a:gdLst>
                <a:gd name="connsiteX0" fmla="*/ 233307 w 233306"/>
                <a:gd name="connsiteY0" fmla="*/ 119570 h 239139"/>
                <a:gd name="connsiteX1" fmla="*/ 116654 w 233306"/>
                <a:gd name="connsiteY1" fmla="*/ 239140 h 239139"/>
                <a:gd name="connsiteX2" fmla="*/ 1 w 233306"/>
                <a:gd name="connsiteY2" fmla="*/ 119570 h 239139"/>
                <a:gd name="connsiteX3" fmla="*/ 116654 w 233306"/>
                <a:gd name="connsiteY3" fmla="*/ 0 h 239139"/>
                <a:gd name="connsiteX4" fmla="*/ 233307 w 233306"/>
                <a:gd name="connsiteY4" fmla="*/ 119570 h 2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06" h="239139">
                  <a:moveTo>
                    <a:pt x="233307" y="119570"/>
                  </a:moveTo>
                  <a:cubicBezTo>
                    <a:pt x="233307" y="185606"/>
                    <a:pt x="181079" y="239140"/>
                    <a:pt x="116654" y="239140"/>
                  </a:cubicBezTo>
                  <a:cubicBezTo>
                    <a:pt x="52228" y="239140"/>
                    <a:pt x="1" y="185606"/>
                    <a:pt x="1" y="119570"/>
                  </a:cubicBezTo>
                  <a:cubicBezTo>
                    <a:pt x="1" y="53533"/>
                    <a:pt x="52229" y="0"/>
                    <a:pt x="116654" y="0"/>
                  </a:cubicBezTo>
                  <a:cubicBezTo>
                    <a:pt x="181080" y="0"/>
                    <a:pt x="233307" y="53533"/>
                    <a:pt x="233307" y="119570"/>
                  </a:cubicBezTo>
                  <a:close/>
                </a:path>
              </a:pathLst>
            </a:custGeom>
            <a:solidFill>
              <a:srgbClr val="449AAC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3979193B-DF4C-4880-BD4A-3E4E595FEB05}"/>
                </a:ext>
              </a:extLst>
            </p:cNvPr>
            <p:cNvSpPr/>
            <p:nvPr/>
          </p:nvSpPr>
          <p:spPr>
            <a:xfrm>
              <a:off x="3699802" y="2891479"/>
              <a:ext cx="3318791" cy="414119"/>
            </a:xfrm>
            <a:custGeom>
              <a:avLst/>
              <a:gdLst>
                <a:gd name="connsiteX0" fmla="*/ 0 w 3318791"/>
                <a:gd name="connsiteY0" fmla="*/ 0 h 414119"/>
                <a:gd name="connsiteX1" fmla="*/ 3318792 w 3318791"/>
                <a:gd name="connsiteY1" fmla="*/ 0 h 414119"/>
                <a:gd name="connsiteX2" fmla="*/ 3318792 w 3318791"/>
                <a:gd name="connsiteY2" fmla="*/ 414120 h 414119"/>
                <a:gd name="connsiteX3" fmla="*/ 0 w 3318791"/>
                <a:gd name="connsiteY3" fmla="*/ 414120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8791" h="414119">
                  <a:moveTo>
                    <a:pt x="0" y="0"/>
                  </a:moveTo>
                  <a:lnTo>
                    <a:pt x="3318792" y="0"/>
                  </a:lnTo>
                  <a:lnTo>
                    <a:pt x="3318792" y="414120"/>
                  </a:lnTo>
                  <a:lnTo>
                    <a:pt x="0" y="414120"/>
                  </a:lnTo>
                  <a:close/>
                </a:path>
              </a:pathLst>
            </a:custGeom>
            <a:solidFill>
              <a:srgbClr val="F2F2F2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ZoneTexte 164">
              <a:extLst>
                <a:ext uri="{FF2B5EF4-FFF2-40B4-BE49-F238E27FC236}">
                  <a16:creationId xmlns:a16="http://schemas.microsoft.com/office/drawing/2014/main" id="{9A4A31D4-4331-450F-3A58-F1F9DD39C8EC}"/>
                </a:ext>
              </a:extLst>
            </p:cNvPr>
            <p:cNvSpPr txBox="1"/>
            <p:nvPr/>
          </p:nvSpPr>
          <p:spPr>
            <a:xfrm>
              <a:off x="3784557" y="2928875"/>
              <a:ext cx="2231573" cy="3573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722" b="1" i="0" u="none" strike="noStrike" kern="1200" cap="none" spc="-17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Traitement combiné</a:t>
              </a:r>
            </a:p>
          </p:txBody>
        </p:sp>
        <p:sp>
          <p:nvSpPr>
            <p:cNvPr id="232" name="ZoneTexte 231">
              <a:extLst>
                <a:ext uri="{FF2B5EF4-FFF2-40B4-BE49-F238E27FC236}">
                  <a16:creationId xmlns:a16="http://schemas.microsoft.com/office/drawing/2014/main" id="{595CDB59-7EBF-D70A-75DA-D9A0C7005372}"/>
                </a:ext>
              </a:extLst>
            </p:cNvPr>
            <p:cNvSpPr txBox="1"/>
            <p:nvPr/>
          </p:nvSpPr>
          <p:spPr>
            <a:xfrm>
              <a:off x="6819734" y="2497247"/>
              <a:ext cx="1683987" cy="3573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722" b="1" i="0" u="none" strike="noStrike" kern="1200" cap="none" spc="17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Imagerie Q6W</a:t>
              </a:r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57EABABF-662D-B688-DAA4-866CEE9A4799}"/>
                </a:ext>
              </a:extLst>
            </p:cNvPr>
            <p:cNvSpPr/>
            <p:nvPr/>
          </p:nvSpPr>
          <p:spPr>
            <a:xfrm>
              <a:off x="8540921" y="2686850"/>
              <a:ext cx="370618" cy="804665"/>
            </a:xfrm>
            <a:custGeom>
              <a:avLst/>
              <a:gdLst>
                <a:gd name="connsiteX0" fmla="*/ 370444 w 370618"/>
                <a:gd name="connsiteY0" fmla="*/ 658690 h 804665"/>
                <a:gd name="connsiteX1" fmla="*/ 297535 w 370618"/>
                <a:gd name="connsiteY1" fmla="*/ 804507 h 804665"/>
                <a:gd name="connsiteX2" fmla="*/ 224627 w 370618"/>
                <a:gd name="connsiteY2" fmla="*/ 658690 h 804665"/>
                <a:gd name="connsiteX3" fmla="*/ -175 w 370618"/>
                <a:gd name="connsiteY3" fmla="*/ -159 h 804665"/>
                <a:gd name="connsiteX4" fmla="*/ 297535 w 370618"/>
                <a:gd name="connsiteY4" fmla="*/ -159 h 804665"/>
                <a:gd name="connsiteX5" fmla="*/ 309687 w 370618"/>
                <a:gd name="connsiteY5" fmla="*/ 11993 h 804665"/>
                <a:gd name="connsiteX6" fmla="*/ 309687 w 370618"/>
                <a:gd name="connsiteY6" fmla="*/ 682993 h 804665"/>
                <a:gd name="connsiteX7" fmla="*/ 285384 w 370618"/>
                <a:gd name="connsiteY7" fmla="*/ 682993 h 804665"/>
                <a:gd name="connsiteX8" fmla="*/ 285384 w 370618"/>
                <a:gd name="connsiteY8" fmla="*/ 11993 h 804665"/>
                <a:gd name="connsiteX9" fmla="*/ 297535 w 370618"/>
                <a:gd name="connsiteY9" fmla="*/ 24144 h 804665"/>
                <a:gd name="connsiteX10" fmla="*/ -175 w 370618"/>
                <a:gd name="connsiteY10" fmla="*/ 24144 h 80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0618" h="804665">
                  <a:moveTo>
                    <a:pt x="370444" y="658690"/>
                  </a:moveTo>
                  <a:lnTo>
                    <a:pt x="297535" y="804507"/>
                  </a:lnTo>
                  <a:lnTo>
                    <a:pt x="224627" y="658690"/>
                  </a:lnTo>
                  <a:close/>
                  <a:moveTo>
                    <a:pt x="-175" y="-159"/>
                  </a:moveTo>
                  <a:lnTo>
                    <a:pt x="297535" y="-159"/>
                  </a:lnTo>
                  <a:cubicBezTo>
                    <a:pt x="304243" y="-159"/>
                    <a:pt x="309687" y="5285"/>
                    <a:pt x="309687" y="11993"/>
                  </a:cubicBezTo>
                  <a:lnTo>
                    <a:pt x="309687" y="682993"/>
                  </a:lnTo>
                  <a:lnTo>
                    <a:pt x="285384" y="682993"/>
                  </a:lnTo>
                  <a:lnTo>
                    <a:pt x="285384" y="11993"/>
                  </a:lnTo>
                  <a:lnTo>
                    <a:pt x="297535" y="24144"/>
                  </a:lnTo>
                  <a:lnTo>
                    <a:pt x="-175" y="24144"/>
                  </a:lnTo>
                  <a:close/>
                </a:path>
              </a:pathLst>
            </a:custGeom>
            <a:solidFill>
              <a:srgbClr val="404040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EB33FE5B-DC7F-6D22-9AF1-78F8E8E90616}"/>
                </a:ext>
              </a:extLst>
            </p:cNvPr>
            <p:cNvSpPr/>
            <p:nvPr/>
          </p:nvSpPr>
          <p:spPr>
            <a:xfrm>
              <a:off x="6362417" y="2686121"/>
              <a:ext cx="319338" cy="801992"/>
            </a:xfrm>
            <a:custGeom>
              <a:avLst/>
              <a:gdLst>
                <a:gd name="connsiteX0" fmla="*/ -175 w 319338"/>
                <a:gd name="connsiteY0" fmla="*/ 656017 h 801992"/>
                <a:gd name="connsiteX1" fmla="*/ 72733 w 319338"/>
                <a:gd name="connsiteY1" fmla="*/ 801834 h 801992"/>
                <a:gd name="connsiteX2" fmla="*/ 145642 w 319338"/>
                <a:gd name="connsiteY2" fmla="*/ 656017 h 801992"/>
                <a:gd name="connsiteX3" fmla="*/ 319163 w 319338"/>
                <a:gd name="connsiteY3" fmla="*/ -159 h 801992"/>
                <a:gd name="connsiteX4" fmla="*/ 72733 w 319338"/>
                <a:gd name="connsiteY4" fmla="*/ -159 h 801992"/>
                <a:gd name="connsiteX5" fmla="*/ 60582 w 319338"/>
                <a:gd name="connsiteY5" fmla="*/ 11993 h 801992"/>
                <a:gd name="connsiteX6" fmla="*/ 60582 w 319338"/>
                <a:gd name="connsiteY6" fmla="*/ 679590 h 801992"/>
                <a:gd name="connsiteX7" fmla="*/ 84885 w 319338"/>
                <a:gd name="connsiteY7" fmla="*/ 679590 h 801992"/>
                <a:gd name="connsiteX8" fmla="*/ 84885 w 319338"/>
                <a:gd name="connsiteY8" fmla="*/ 12722 h 801992"/>
                <a:gd name="connsiteX9" fmla="*/ 72733 w 319338"/>
                <a:gd name="connsiteY9" fmla="*/ 24873 h 801992"/>
                <a:gd name="connsiteX10" fmla="*/ 319163 w 319338"/>
                <a:gd name="connsiteY10" fmla="*/ 24873 h 80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9338" h="801992">
                  <a:moveTo>
                    <a:pt x="-175" y="656017"/>
                  </a:moveTo>
                  <a:lnTo>
                    <a:pt x="72733" y="801834"/>
                  </a:lnTo>
                  <a:lnTo>
                    <a:pt x="145642" y="656017"/>
                  </a:lnTo>
                  <a:close/>
                  <a:moveTo>
                    <a:pt x="319163" y="-159"/>
                  </a:moveTo>
                  <a:lnTo>
                    <a:pt x="72733" y="-159"/>
                  </a:lnTo>
                  <a:cubicBezTo>
                    <a:pt x="66026" y="-159"/>
                    <a:pt x="60582" y="5285"/>
                    <a:pt x="60582" y="11993"/>
                  </a:cubicBezTo>
                  <a:lnTo>
                    <a:pt x="60582" y="679590"/>
                  </a:lnTo>
                  <a:lnTo>
                    <a:pt x="84885" y="679590"/>
                  </a:lnTo>
                  <a:lnTo>
                    <a:pt x="84885" y="12722"/>
                  </a:lnTo>
                  <a:lnTo>
                    <a:pt x="72733" y="24873"/>
                  </a:lnTo>
                  <a:lnTo>
                    <a:pt x="319163" y="24873"/>
                  </a:lnTo>
                  <a:close/>
                </a:path>
              </a:pathLst>
            </a:custGeom>
            <a:solidFill>
              <a:srgbClr val="404040"/>
            </a:solidFill>
            <a:ln w="242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ZoneTexte 247">
              <a:extLst>
                <a:ext uri="{FF2B5EF4-FFF2-40B4-BE49-F238E27FC236}">
                  <a16:creationId xmlns:a16="http://schemas.microsoft.com/office/drawing/2014/main" id="{CFD00108-CEDE-823C-C767-16326CB18D50}"/>
                </a:ext>
              </a:extLst>
            </p:cNvPr>
            <p:cNvSpPr txBox="1"/>
            <p:nvPr/>
          </p:nvSpPr>
          <p:spPr>
            <a:xfrm>
              <a:off x="6021390" y="4713098"/>
              <a:ext cx="65524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3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  <a:rtl val="0"/>
                </a:rPr>
                <a:t>Week</a:t>
              </a:r>
              <a:endPara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  <a:rtl val="0"/>
              </a:endParaRPr>
            </a:p>
          </p:txBody>
        </p:sp>
      </p:grpSp>
      <p:sp>
        <p:nvSpPr>
          <p:cNvPr id="3" name="ZoneTexte 2">
            <a:extLst>
              <a:ext uri="{FF2B5EF4-FFF2-40B4-BE49-F238E27FC236}">
                <a16:creationId xmlns:a16="http://schemas.microsoft.com/office/drawing/2014/main" id="{E2D86E6D-069E-9678-11CD-CD2E3FDAE1EE}"/>
              </a:ext>
            </a:extLst>
          </p:cNvPr>
          <p:cNvSpPr txBox="1"/>
          <p:nvPr/>
        </p:nvSpPr>
        <p:spPr>
          <a:xfrm>
            <a:off x="2201077" y="5293065"/>
            <a:ext cx="8381979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Etude multi-cohortes, </a:t>
            </a:r>
          </a:p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 = 70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CCRm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MSS, prétraités (résultats n=41, WCGI 2022, LBA09)</a:t>
            </a:r>
          </a:p>
        </p:txBody>
      </p:sp>
      <p:sp>
        <p:nvSpPr>
          <p:cNvPr id="52" name="Rectangle à coins arrondis 51"/>
          <p:cNvSpPr/>
          <p:nvPr/>
        </p:nvSpPr>
        <p:spPr>
          <a:xfrm>
            <a:off x="808595" y="1668350"/>
            <a:ext cx="10965213" cy="3352526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213724" y="1422377"/>
            <a:ext cx="4809881" cy="491943"/>
          </a:xfrm>
          <a:solidFill>
            <a:schemeClr val="bg1"/>
          </a:solidFill>
        </p:spPr>
        <p:txBody>
          <a:bodyPr anchor="ctr"/>
          <a:lstStyle/>
          <a:p>
            <a:pPr marL="0" indent="0">
              <a:buNone/>
            </a:pPr>
            <a:r>
              <a:rPr lang="fr-FR" b="1">
                <a:ea typeface="+mj-ea"/>
              </a:rPr>
              <a:t>Design: </a:t>
            </a:r>
            <a:r>
              <a:rPr lang="fr-FR" b="1" dirty="0">
                <a:ea typeface="+mj-ea"/>
              </a:rPr>
              <a:t>phase 1/1b tumeurs solides  </a:t>
            </a:r>
            <a:endParaRPr lang="en-US" dirty="0"/>
          </a:p>
        </p:txBody>
      </p:sp>
      <p:grpSp>
        <p:nvGrpSpPr>
          <p:cNvPr id="55" name="Groupe 54"/>
          <p:cNvGrpSpPr/>
          <p:nvPr/>
        </p:nvGrpSpPr>
        <p:grpSpPr>
          <a:xfrm>
            <a:off x="9570465" y="2046152"/>
            <a:ext cx="117884" cy="2244647"/>
            <a:chOff x="9203915" y="2690749"/>
            <a:chExt cx="117884" cy="2244647"/>
          </a:xfrm>
        </p:grpSpPr>
        <p:cxnSp>
          <p:nvCxnSpPr>
            <p:cNvPr id="56" name="Connecteur droit 55"/>
            <p:cNvCxnSpPr/>
            <p:nvPr/>
          </p:nvCxnSpPr>
          <p:spPr>
            <a:xfrm>
              <a:off x="9203916" y="2690749"/>
              <a:ext cx="0" cy="2244647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754130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213444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23">
            <a:extLst>
              <a:ext uri="{FF2B5EF4-FFF2-40B4-BE49-F238E27FC236}">
                <a16:creationId xmlns:a16="http://schemas.microsoft.com/office/drawing/2014/main" id="{5D08C7DA-E4AA-3F47-9C60-4B1905C6BC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 err="1"/>
              <a:t>CCRm</a:t>
            </a:r>
            <a:r>
              <a:rPr lang="da-DK" dirty="0"/>
              <a:t> MSS et </a:t>
            </a:r>
            <a:r>
              <a:rPr lang="da-DK" dirty="0" err="1"/>
              <a:t>immunothérapie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A. El-</a:t>
            </a:r>
            <a:r>
              <a:rPr lang="fr-FR" sz="1200" i="1" dirty="0" err="1"/>
              <a:t>Khoueiry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LBA #8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3038525" y="4863665"/>
            <a:ext cx="1623418" cy="424722"/>
          </a:xfrm>
        </p:spPr>
        <p:txBody>
          <a:bodyPr/>
          <a:lstStyle/>
          <a:p>
            <a:pPr marL="0" indent="0" algn="r">
              <a:buNone/>
            </a:pPr>
            <a:r>
              <a:rPr lang="fr-FR" b="1"/>
              <a:t>Tolérance</a:t>
            </a:r>
            <a:endParaRPr lang="fr-FR"/>
          </a:p>
        </p:txBody>
      </p:sp>
      <p:sp>
        <p:nvSpPr>
          <p:cNvPr id="12" name="Espace réservé du texte 25">
            <a:extLst>
              <a:ext uri="{FF2B5EF4-FFF2-40B4-BE49-F238E27FC236}">
                <a16:creationId xmlns:a16="http://schemas.microsoft.com/office/drawing/2014/main" id="{BDA4F437-88E1-2149-9BFA-92F00175E732}"/>
              </a:ext>
            </a:extLst>
          </p:cNvPr>
          <p:cNvSpPr txBox="1">
            <a:spLocks/>
          </p:cNvSpPr>
          <p:nvPr/>
        </p:nvSpPr>
        <p:spPr>
          <a:xfrm>
            <a:off x="391046" y="797485"/>
            <a:ext cx="10332000" cy="58261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Caractéristiques</a:t>
            </a:r>
            <a:endParaRPr kumimoji="0" lang="da-DK" sz="2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graphicFrame>
        <p:nvGraphicFramePr>
          <p:cNvPr id="7" name="Tableau 6">
            <a:extLst>
              <a:ext uri="{FF2B5EF4-FFF2-40B4-BE49-F238E27FC236}">
                <a16:creationId xmlns:a16="http://schemas.microsoft.com/office/drawing/2014/main" id="{C8996954-38DA-DF14-1883-4518CEA763CB}"/>
              </a:ext>
            </a:extLst>
          </p:cNvPr>
          <p:cNvGraphicFramePr>
            <a:graphicFrameLocks noGrp="1"/>
          </p:cNvGraphicFramePr>
          <p:nvPr/>
        </p:nvGraphicFramePr>
        <p:xfrm>
          <a:off x="1742700" y="1121763"/>
          <a:ext cx="8300711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894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378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66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6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7132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8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 =70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238">
                <a:tc gridSpan="2">
                  <a:txBody>
                    <a:bodyPr/>
                    <a:lstStyle/>
                    <a:p>
                      <a:r>
                        <a:rPr lang="fr-FR" sz="1800" dirty="0"/>
                        <a:t>Age, médian</a:t>
                      </a:r>
                    </a:p>
                  </a:txBody>
                  <a:tcPr marL="10800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1800" b="1"/>
                        <a:t>57</a:t>
                      </a:r>
                      <a:endParaRPr lang="fr-FR" sz="1800" b="1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800" b="1"/>
                        <a:t>(25-83)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238">
                <a:tc gridSpan="2">
                  <a:txBody>
                    <a:bodyPr/>
                    <a:lstStyle/>
                    <a:p>
                      <a:r>
                        <a:rPr lang="fr-FR" sz="1800" dirty="0"/>
                        <a:t>Sexe, H/F , n; (%)</a:t>
                      </a:r>
                    </a:p>
                  </a:txBody>
                  <a:tcPr marL="10800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1800" b="1"/>
                        <a:t>40/30</a:t>
                      </a:r>
                      <a:endParaRPr lang="fr-FR" sz="1800" b="1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800" b="1"/>
                        <a:t>(57/43)</a:t>
                      </a:r>
                      <a:endParaRPr lang="fr-FR" sz="1800" b="1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238">
                <a:tc gridSpan="2">
                  <a:txBody>
                    <a:bodyPr/>
                    <a:lstStyle/>
                    <a:p>
                      <a:r>
                        <a:rPr lang="fr-FR" sz="1800" dirty="0"/>
                        <a:t>ECOG 0/1, n (%)</a:t>
                      </a:r>
                    </a:p>
                  </a:txBody>
                  <a:tcPr marL="10800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800" b="1"/>
                        <a:t>28/42</a:t>
                      </a:r>
                      <a:endParaRPr lang="fr-FR" sz="1800" b="1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800" b="1"/>
                        <a:t>(40/60)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0040">
                <a:tc>
                  <a:txBody>
                    <a:bodyPr/>
                    <a:lstStyle/>
                    <a:p>
                      <a:r>
                        <a:rPr lang="fr-FR" sz="1800" dirty="0"/>
                        <a:t>Nb </a:t>
                      </a:r>
                      <a:r>
                        <a:rPr lang="fr-FR" sz="1800"/>
                        <a:t>Lignes antérieures</a:t>
                      </a:r>
                      <a:endParaRPr lang="fr-FR" sz="1800" dirty="0"/>
                    </a:p>
                  </a:txBody>
                  <a:tcPr marL="10800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9225" marR="0" lvl="0" indent="-149225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Pct val="85000"/>
                        <a:buFont typeface="Arial" panose="020B0604020202020204" pitchFamily="34" charset="0"/>
                        <a:buChar char="●"/>
                        <a:tabLst/>
                        <a:defRPr/>
                      </a:pPr>
                      <a:r>
                        <a:rPr lang="fr-FR" sz="1800"/>
                        <a:t>Médiane 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b="1"/>
                        <a:t>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b="1"/>
                        <a:t>(1-10)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1238">
                <a:tc gridSpan="2">
                  <a:txBody>
                    <a:bodyPr/>
                    <a:lstStyle/>
                    <a:p>
                      <a:r>
                        <a:rPr lang="fr-FR" sz="1800" dirty="0"/>
                        <a:t>IO antérieures, n (%)</a:t>
                      </a:r>
                    </a:p>
                  </a:txBody>
                  <a:tcPr marL="10800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1800" b="1"/>
                        <a:t>22</a:t>
                      </a:r>
                      <a:endParaRPr lang="fr-FR" sz="1800" b="1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800" b="1"/>
                        <a:t>(31)</a:t>
                      </a:r>
                      <a:endParaRPr lang="fr-FR" sz="1800" b="1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r>
                        <a:rPr lang="fr-FR" sz="1800"/>
                        <a:t>Dose </a:t>
                      </a:r>
                      <a:br>
                        <a:rPr lang="fr-FR" sz="1800"/>
                      </a:br>
                      <a:r>
                        <a:rPr lang="fr-FR" sz="1800"/>
                        <a:t>Botensilimab, n (%)</a:t>
                      </a:r>
                      <a:endParaRPr lang="fr-FR" sz="1800" dirty="0"/>
                    </a:p>
                  </a:txBody>
                  <a:tcPr marL="10800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9225" indent="-149225">
                        <a:buClr>
                          <a:schemeClr val="accent2"/>
                        </a:buClr>
                        <a:buSzPct val="85000"/>
                        <a:buFont typeface="Arial" panose="020B0604020202020204" pitchFamily="34" charset="0"/>
                        <a:buChar char="●"/>
                      </a:pPr>
                      <a:r>
                        <a:rPr lang="fr-FR" sz="1800"/>
                        <a:t>1 mg/kg Q6W + bal Q2W</a:t>
                      </a:r>
                    </a:p>
                    <a:p>
                      <a:pPr marL="149225" indent="-149225">
                        <a:buClr>
                          <a:schemeClr val="accent2"/>
                        </a:buClr>
                        <a:buSzPct val="85000"/>
                        <a:buFont typeface="Arial" panose="020B0604020202020204" pitchFamily="34" charset="0"/>
                        <a:buChar char="●"/>
                      </a:pPr>
                      <a:r>
                        <a:rPr lang="fr-FR" sz="1800"/>
                        <a:t>2 mg/kg Q6W + bal Q2W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1800" b="1"/>
                        <a:t>17</a:t>
                      </a:r>
                    </a:p>
                    <a:p>
                      <a:pPr algn="r"/>
                      <a:r>
                        <a:rPr lang="fr-FR" sz="1800" b="1"/>
                        <a:t>53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800" b="1"/>
                        <a:t>(24)</a:t>
                      </a:r>
                    </a:p>
                    <a:p>
                      <a:r>
                        <a:rPr lang="fr-FR" sz="1800" b="1"/>
                        <a:t>(76)</a:t>
                      </a:r>
                      <a:endParaRPr lang="fr-FR" sz="1800" b="1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238">
                <a:tc gridSpan="2">
                  <a:txBody>
                    <a:bodyPr/>
                    <a:lstStyle/>
                    <a:p>
                      <a:r>
                        <a:rPr lang="fr-FR" sz="1800" dirty="0"/>
                        <a:t>RAS mutation/ BRAF mutation, n (%)</a:t>
                      </a:r>
                    </a:p>
                    <a:p>
                      <a:r>
                        <a:rPr lang="fr-FR" sz="1800" dirty="0"/>
                        <a:t>TMB &gt; 10</a:t>
                      </a:r>
                    </a:p>
                  </a:txBody>
                  <a:tcPr marL="10800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1800" b="1"/>
                        <a:t>41/2 </a:t>
                      </a:r>
                    </a:p>
                    <a:p>
                      <a:pPr algn="r"/>
                      <a:r>
                        <a:rPr lang="fr-FR" sz="1800" b="1"/>
                        <a:t>1</a:t>
                      </a:r>
                      <a:endParaRPr lang="fr-FR" sz="1800" b="1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800" b="1"/>
                        <a:t>(59/3)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800" b="1"/>
                        <a:t>(2)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4781863" y="4863665"/>
            <a:ext cx="4156756" cy="1069299"/>
          </a:xfrm>
        </p:spPr>
        <p:txBody>
          <a:bodyPr/>
          <a:lstStyle/>
          <a:p>
            <a:r>
              <a:rPr lang="fr-FR" b="1" dirty="0"/>
              <a:t>91</a:t>
            </a:r>
            <a:r>
              <a:rPr lang="fr-FR" sz="1800" b="1" dirty="0"/>
              <a:t>%</a:t>
            </a:r>
            <a:r>
              <a:rPr lang="fr-FR" b="1" dirty="0"/>
              <a:t> </a:t>
            </a:r>
            <a:r>
              <a:rPr lang="fr-FR" dirty="0"/>
              <a:t>tous grades</a:t>
            </a:r>
          </a:p>
          <a:p>
            <a:r>
              <a:rPr lang="fr-FR" b="1" dirty="0"/>
              <a:t>40</a:t>
            </a:r>
            <a:r>
              <a:rPr lang="fr-FR" sz="1800" b="1" dirty="0"/>
              <a:t>%</a:t>
            </a:r>
            <a:r>
              <a:rPr lang="fr-FR" b="1" dirty="0"/>
              <a:t> </a:t>
            </a:r>
            <a:r>
              <a:rPr lang="fr-FR" dirty="0"/>
              <a:t>grade 3 et </a:t>
            </a:r>
            <a:r>
              <a:rPr lang="fr-FR" b="1" dirty="0"/>
              <a:t>3% </a:t>
            </a:r>
            <a:r>
              <a:rPr lang="fr-FR" dirty="0"/>
              <a:t>grade 4</a:t>
            </a:r>
          </a:p>
          <a:p>
            <a:pPr lvl="1"/>
            <a:r>
              <a:rPr lang="fr-FR" dirty="0"/>
              <a:t>diarrhée </a:t>
            </a:r>
            <a:r>
              <a:rPr lang="fr-FR" b="1" dirty="0"/>
              <a:t>21</a:t>
            </a:r>
            <a:r>
              <a:rPr lang="fr-FR" sz="1600" b="1" dirty="0"/>
              <a:t>%</a:t>
            </a:r>
          </a:p>
        </p:txBody>
      </p:sp>
      <p:cxnSp>
        <p:nvCxnSpPr>
          <p:cNvPr id="13" name="Connecteur droit 12"/>
          <p:cNvCxnSpPr/>
          <p:nvPr/>
        </p:nvCxnSpPr>
        <p:spPr>
          <a:xfrm>
            <a:off x="4736893" y="4788007"/>
            <a:ext cx="0" cy="108000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63464786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re 2">
            <a:extLst>
              <a:ext uri="{FF2B5EF4-FFF2-40B4-BE49-F238E27FC236}">
                <a16:creationId xmlns:a16="http://schemas.microsoft.com/office/drawing/2014/main" id="{F20B1367-38A5-3F4D-8F21-99261C7251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da-DK" dirty="0"/>
              <a:t>CCRm MSS : double immunothérapie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74426AFA-BD0B-CC44-8A67-900FCDED700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A. El-</a:t>
            </a:r>
            <a:r>
              <a:rPr lang="fr-FR" sz="1200" i="1" dirty="0" err="1"/>
              <a:t>Khoueiry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LBA #8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5131568" cy="582613"/>
          </a:xfrm>
        </p:spPr>
        <p:txBody>
          <a:bodyPr/>
          <a:lstStyle/>
          <a:p>
            <a:r>
              <a:rPr lang="fr-FR" dirty="0"/>
              <a:t>Résultats</a:t>
            </a:r>
            <a:endParaRPr lang="en-US" sz="1600" dirty="0"/>
          </a:p>
        </p:txBody>
      </p:sp>
      <p:graphicFrame>
        <p:nvGraphicFramePr>
          <p:cNvPr id="8" name="Tableau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0235168"/>
              </p:ext>
            </p:extLst>
          </p:nvPr>
        </p:nvGraphicFramePr>
        <p:xfrm>
          <a:off x="649830" y="1396067"/>
          <a:ext cx="4611717" cy="28017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5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5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63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93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128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Overall (N=70)</a:t>
                      </a:r>
                      <a:endParaRPr lang="fr-FR" sz="14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6128">
                <a:tc gridSpan="2">
                  <a:txBody>
                    <a:bodyPr/>
                    <a:lstStyle/>
                    <a:p>
                      <a:r>
                        <a:rPr lang="da-DK" sz="1500" b="1" dirty="0">
                          <a:solidFill>
                            <a:schemeClr val="tx1"/>
                          </a:solidFill>
                        </a:rPr>
                        <a:t>ORR, % (95% CI)</a:t>
                      </a:r>
                      <a:endParaRPr lang="en-US" sz="1500" b="1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accent2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</a:t>
                      </a:r>
                      <a:r>
                        <a:rPr lang="fr-FR" sz="1600" b="1" kern="1200">
                          <a:solidFill>
                            <a:schemeClr val="accent2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(14-34)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6128">
                <a:tc>
                  <a:txBody>
                    <a:bodyPr/>
                    <a:lstStyle/>
                    <a:p>
                      <a:r>
                        <a:rPr lang="da-DK" sz="1500" b="1" dirty="0">
                          <a:solidFill>
                            <a:schemeClr val="tx1"/>
                          </a:solidFill>
                        </a:rPr>
                        <a:t>BOR, </a:t>
                      </a:r>
                      <a:r>
                        <a:rPr lang="da-DK" sz="1500" b="1">
                          <a:solidFill>
                            <a:schemeClr val="tx1"/>
                          </a:solidFill>
                        </a:rPr>
                        <a:t>n (%)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CR</a:t>
                      </a:r>
                      <a:br>
                        <a:rPr lang="da-DK" sz="1500">
                          <a:solidFill>
                            <a:schemeClr val="tx1"/>
                          </a:solidFill>
                        </a:rPr>
                      </a:br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PR</a:t>
                      </a:r>
                      <a:br>
                        <a:rPr lang="da-DK" sz="1500">
                          <a:solidFill>
                            <a:schemeClr val="tx1"/>
                          </a:solidFill>
                        </a:rPr>
                      </a:br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SD</a:t>
                      </a:r>
                      <a:br>
                        <a:rPr lang="da-DK" sz="1500">
                          <a:solidFill>
                            <a:schemeClr val="tx1"/>
                          </a:solidFill>
                        </a:rPr>
                      </a:br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PD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  <a:b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(23)</a:t>
                      </a:r>
                      <a:b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(53)</a:t>
                      </a:r>
                      <a:b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(24)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6128">
                <a:tc gridSpan="2">
                  <a:txBody>
                    <a:bodyPr/>
                    <a:lstStyle/>
                    <a:p>
                      <a:r>
                        <a:rPr lang="da-DK" sz="1500" b="1" dirty="0">
                          <a:solidFill>
                            <a:schemeClr val="tx1"/>
                          </a:solidFill>
                        </a:rPr>
                        <a:t>DCR (PR + SD), % (95% CI)</a:t>
                      </a:r>
                      <a:endParaRPr lang="en-US" sz="1500" b="1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800" b="1" kern="1200">
                          <a:solidFill>
                            <a:schemeClr val="accent2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76</a:t>
                      </a:r>
                      <a:r>
                        <a:rPr lang="fr-FR" sz="1600" b="1" kern="1200">
                          <a:solidFill>
                            <a:schemeClr val="accent2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  <a:endParaRPr lang="fr-FR" sz="16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(64-85)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6128">
                <a:tc gridSpan="2">
                  <a:txBody>
                    <a:bodyPr/>
                    <a:lstStyle/>
                    <a:p>
                      <a:r>
                        <a:rPr lang="da-DK" sz="1500" b="1" dirty="0" err="1">
                          <a:solidFill>
                            <a:schemeClr val="tx1"/>
                          </a:solidFill>
                        </a:rPr>
                        <a:t>Suivi</a:t>
                      </a:r>
                      <a:r>
                        <a:rPr lang="da-DK" sz="1500" b="1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b="1" dirty="0" err="1">
                          <a:solidFill>
                            <a:schemeClr val="tx1"/>
                          </a:solidFill>
                        </a:rPr>
                        <a:t>médian</a:t>
                      </a:r>
                      <a:r>
                        <a:rPr lang="da-DK" sz="1500" b="1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da-DK" sz="1500" b="1" dirty="0" err="1">
                          <a:solidFill>
                            <a:schemeClr val="tx1"/>
                          </a:solidFill>
                        </a:rPr>
                        <a:t>mois</a:t>
                      </a:r>
                      <a:r>
                        <a:rPr lang="da-DK" sz="1500" b="1" dirty="0">
                          <a:solidFill>
                            <a:schemeClr val="tx1"/>
                          </a:solidFill>
                        </a:rPr>
                        <a:t> (rang)</a:t>
                      </a:r>
                      <a:endParaRPr lang="en-US" sz="1500" b="1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</a:t>
                      </a:r>
                      <a:endParaRPr lang="fr-FR" sz="16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6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(2-31)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95" name="Groupe 94">
            <a:extLst>
              <a:ext uri="{FF2B5EF4-FFF2-40B4-BE49-F238E27FC236}">
                <a16:creationId xmlns:a16="http://schemas.microsoft.com/office/drawing/2014/main" id="{59AF7522-3867-E2C7-A084-C2F0020254ED}"/>
              </a:ext>
            </a:extLst>
          </p:cNvPr>
          <p:cNvGrpSpPr/>
          <p:nvPr/>
        </p:nvGrpSpPr>
        <p:grpSpPr>
          <a:xfrm>
            <a:off x="5872606" y="1776693"/>
            <a:ext cx="5732239" cy="2679745"/>
            <a:chOff x="5872606" y="1847813"/>
            <a:chExt cx="5732239" cy="2679745"/>
          </a:xfrm>
        </p:grpSpPr>
        <p:graphicFrame>
          <p:nvGraphicFramePr>
            <p:cNvPr id="96" name="Graphique 95">
              <a:extLst>
                <a:ext uri="{FF2B5EF4-FFF2-40B4-BE49-F238E27FC236}">
                  <a16:creationId xmlns:a16="http://schemas.microsoft.com/office/drawing/2014/main" id="{A52CEE5F-3666-4197-902C-7BCD32CE37F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54761340"/>
                </p:ext>
              </p:extLst>
            </p:nvPr>
          </p:nvGraphicFramePr>
          <p:xfrm>
            <a:off x="5872606" y="1847813"/>
            <a:ext cx="5305459" cy="26797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222F6417-7ED6-68B0-76E8-7111BE583785}"/>
                </a:ext>
              </a:extLst>
            </p:cNvPr>
            <p:cNvSpPr txBox="1"/>
            <p:nvPr/>
          </p:nvSpPr>
          <p:spPr>
            <a:xfrm rot="16200000">
              <a:off x="4860523" y="2954941"/>
              <a:ext cx="2270387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Changement dans les lésions cibles (%)</a:t>
              </a:r>
            </a:p>
          </p:txBody>
        </p:sp>
        <p:sp>
          <p:nvSpPr>
            <p:cNvPr id="98" name="ZoneTexte 97">
              <a:extLst>
                <a:ext uri="{FF2B5EF4-FFF2-40B4-BE49-F238E27FC236}">
                  <a16:creationId xmlns:a16="http://schemas.microsoft.com/office/drawing/2014/main" id="{D42EBCF0-05CF-624D-A1C4-8C96DAD842E3}"/>
                </a:ext>
              </a:extLst>
            </p:cNvPr>
            <p:cNvSpPr txBox="1"/>
            <p:nvPr/>
          </p:nvSpPr>
          <p:spPr>
            <a:xfrm>
              <a:off x="9012553" y="2466896"/>
              <a:ext cx="2570385" cy="246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20% </a:t>
              </a:r>
              <a:r>
                <a:rPr kumimoji="0" lang="fr-FR" sz="10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de croissance de la tumeur</a:t>
              </a:r>
            </a:p>
          </p:txBody>
        </p:sp>
        <p:sp>
          <p:nvSpPr>
            <p:cNvPr id="99" name="ZoneTexte 98">
              <a:extLst>
                <a:ext uri="{FF2B5EF4-FFF2-40B4-BE49-F238E27FC236}">
                  <a16:creationId xmlns:a16="http://schemas.microsoft.com/office/drawing/2014/main" id="{AB2D7ADF-01B7-640F-C25F-E679187D75E8}"/>
                </a:ext>
              </a:extLst>
            </p:cNvPr>
            <p:cNvSpPr txBox="1"/>
            <p:nvPr/>
          </p:nvSpPr>
          <p:spPr>
            <a:xfrm>
              <a:off x="8748368" y="3710129"/>
              <a:ext cx="2473251" cy="246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30 % </a:t>
              </a:r>
              <a:r>
                <a:rPr lang="fr-FR" sz="1000" dirty="0">
                  <a:latin typeface="Arial" panose="020B0604020202020204" pitchFamily="34" charset="0"/>
                  <a:cs typeface="Arial" panose="020B0604020202020204" pitchFamily="34" charset="0"/>
                </a:rPr>
                <a:t>de r</a:t>
              </a:r>
              <a:r>
                <a:rPr kumimoji="0" lang="fr-FR" sz="10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éduction de la tumeur</a:t>
              </a:r>
            </a:p>
          </p:txBody>
        </p:sp>
        <p:cxnSp>
          <p:nvCxnSpPr>
            <p:cNvPr id="100" name="Connecteur droit 99">
              <a:extLst>
                <a:ext uri="{FF2B5EF4-FFF2-40B4-BE49-F238E27FC236}">
                  <a16:creationId xmlns:a16="http://schemas.microsoft.com/office/drawing/2014/main" id="{7E12918E-233C-9723-79D9-B8905270058F}"/>
                </a:ext>
              </a:extLst>
            </p:cNvPr>
            <p:cNvCxnSpPr/>
            <p:nvPr/>
          </p:nvCxnSpPr>
          <p:spPr>
            <a:xfrm>
              <a:off x="6430945" y="2825605"/>
              <a:ext cx="5169877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Connecteur droit 100">
              <a:extLst>
                <a:ext uri="{FF2B5EF4-FFF2-40B4-BE49-F238E27FC236}">
                  <a16:creationId xmlns:a16="http://schemas.microsoft.com/office/drawing/2014/main" id="{D2DC8E55-55DB-C8C9-77A4-B3F8DCAFD3CE}"/>
                </a:ext>
              </a:extLst>
            </p:cNvPr>
            <p:cNvCxnSpPr/>
            <p:nvPr/>
          </p:nvCxnSpPr>
          <p:spPr>
            <a:xfrm>
              <a:off x="6430945" y="3393338"/>
              <a:ext cx="5169877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C02C1BDD-B7F8-5311-00A4-345932CD0180}"/>
                </a:ext>
              </a:extLst>
            </p:cNvPr>
            <p:cNvSpPr/>
            <p:nvPr/>
          </p:nvSpPr>
          <p:spPr>
            <a:xfrm>
              <a:off x="6490447" y="2054169"/>
              <a:ext cx="45719" cy="998892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90714E1B-2359-6FAC-0B9F-7B4838729DA9}"/>
                </a:ext>
              </a:extLst>
            </p:cNvPr>
            <p:cNvSpPr/>
            <p:nvPr/>
          </p:nvSpPr>
          <p:spPr>
            <a:xfrm>
              <a:off x="6563629" y="2210965"/>
              <a:ext cx="45719" cy="842096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1867A1B-F854-FBF2-A5DA-290FB3BB87C7}"/>
                </a:ext>
              </a:extLst>
            </p:cNvPr>
            <p:cNvSpPr/>
            <p:nvPr/>
          </p:nvSpPr>
          <p:spPr>
            <a:xfrm>
              <a:off x="6636811" y="2489985"/>
              <a:ext cx="45719" cy="563076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6EBA5409-F1C0-7282-299C-E67CA0B77A07}"/>
                </a:ext>
              </a:extLst>
            </p:cNvPr>
            <p:cNvSpPr/>
            <p:nvPr/>
          </p:nvSpPr>
          <p:spPr>
            <a:xfrm>
              <a:off x="6709993" y="2583204"/>
              <a:ext cx="45719" cy="469857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95159D1A-7D4E-22D1-BD8D-015A189C2E08}"/>
                </a:ext>
              </a:extLst>
            </p:cNvPr>
            <p:cNvSpPr/>
            <p:nvPr/>
          </p:nvSpPr>
          <p:spPr>
            <a:xfrm>
              <a:off x="6783175" y="2674056"/>
              <a:ext cx="45719" cy="37900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18B7B8CD-FF5F-246A-3861-4EC2B99F90E2}"/>
                </a:ext>
              </a:extLst>
            </p:cNvPr>
            <p:cNvSpPr/>
            <p:nvPr/>
          </p:nvSpPr>
          <p:spPr>
            <a:xfrm>
              <a:off x="6856357" y="2680800"/>
              <a:ext cx="45719" cy="372261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21D23055-13A7-9BFE-385B-4D2901BE5DE7}"/>
                </a:ext>
              </a:extLst>
            </p:cNvPr>
            <p:cNvSpPr/>
            <p:nvPr/>
          </p:nvSpPr>
          <p:spPr>
            <a:xfrm>
              <a:off x="6929539" y="2712551"/>
              <a:ext cx="45719" cy="34051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A4BB8A9C-0ACD-4C54-F544-FFE34CADF1C4}"/>
                </a:ext>
              </a:extLst>
            </p:cNvPr>
            <p:cNvSpPr/>
            <p:nvPr/>
          </p:nvSpPr>
          <p:spPr>
            <a:xfrm>
              <a:off x="7002721" y="2782046"/>
              <a:ext cx="45719" cy="27101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809CAC7E-79B6-1E40-D81A-ACAEF1266DF9}"/>
                </a:ext>
              </a:extLst>
            </p:cNvPr>
            <p:cNvSpPr/>
            <p:nvPr/>
          </p:nvSpPr>
          <p:spPr>
            <a:xfrm>
              <a:off x="7075903" y="2799040"/>
              <a:ext cx="45719" cy="254021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4FD1A83D-EC84-5E16-9F8A-88CD6414D66E}"/>
                </a:ext>
              </a:extLst>
            </p:cNvPr>
            <p:cNvSpPr/>
            <p:nvPr/>
          </p:nvSpPr>
          <p:spPr>
            <a:xfrm>
              <a:off x="7149085" y="2799040"/>
              <a:ext cx="45719" cy="254021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89F5B7FE-972D-4942-3396-551E01548023}"/>
                </a:ext>
              </a:extLst>
            </p:cNvPr>
            <p:cNvSpPr/>
            <p:nvPr/>
          </p:nvSpPr>
          <p:spPr>
            <a:xfrm>
              <a:off x="7222267" y="2808565"/>
              <a:ext cx="45719" cy="244496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E40BBE2B-C6DB-7A86-F5E8-10AF9E4C9FF8}"/>
                </a:ext>
              </a:extLst>
            </p:cNvPr>
            <p:cNvSpPr/>
            <p:nvPr/>
          </p:nvSpPr>
          <p:spPr>
            <a:xfrm>
              <a:off x="7295449" y="2856320"/>
              <a:ext cx="45719" cy="196741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513E70E7-5AB1-3CC2-48CF-79E6D9D1002E}"/>
                </a:ext>
              </a:extLst>
            </p:cNvPr>
            <p:cNvSpPr/>
            <p:nvPr/>
          </p:nvSpPr>
          <p:spPr>
            <a:xfrm>
              <a:off x="7368631" y="2874208"/>
              <a:ext cx="45719" cy="178853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76FB0C36-6EB7-2000-8AFE-BA81CC76AD13}"/>
                </a:ext>
              </a:extLst>
            </p:cNvPr>
            <p:cNvSpPr/>
            <p:nvPr/>
          </p:nvSpPr>
          <p:spPr>
            <a:xfrm>
              <a:off x="7441813" y="2874208"/>
              <a:ext cx="45719" cy="178853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63279C4D-2D92-7AAE-ED01-DABEB66C8EE7}"/>
                </a:ext>
              </a:extLst>
            </p:cNvPr>
            <p:cNvSpPr/>
            <p:nvPr/>
          </p:nvSpPr>
          <p:spPr>
            <a:xfrm>
              <a:off x="7514995" y="2886909"/>
              <a:ext cx="45719" cy="166152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3825500-A613-9C29-6E9C-401A96A7010C}"/>
                </a:ext>
              </a:extLst>
            </p:cNvPr>
            <p:cNvSpPr/>
            <p:nvPr/>
          </p:nvSpPr>
          <p:spPr>
            <a:xfrm>
              <a:off x="7588177" y="2886909"/>
              <a:ext cx="45719" cy="166152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883AE841-16FC-44FB-DFB6-62E6640DD5BB}"/>
                </a:ext>
              </a:extLst>
            </p:cNvPr>
            <p:cNvSpPr/>
            <p:nvPr/>
          </p:nvSpPr>
          <p:spPr>
            <a:xfrm>
              <a:off x="7661359" y="2909138"/>
              <a:ext cx="45719" cy="143923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3BF95785-40E5-B492-AA89-95CFFEE57FBE}"/>
                </a:ext>
              </a:extLst>
            </p:cNvPr>
            <p:cNvSpPr/>
            <p:nvPr/>
          </p:nvSpPr>
          <p:spPr>
            <a:xfrm>
              <a:off x="7734541" y="2909138"/>
              <a:ext cx="45719" cy="143923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B9F5ACC9-02D1-3FDD-F433-03AAFCB73B55}"/>
                </a:ext>
              </a:extLst>
            </p:cNvPr>
            <p:cNvSpPr/>
            <p:nvPr/>
          </p:nvSpPr>
          <p:spPr>
            <a:xfrm>
              <a:off x="7807723" y="2918663"/>
              <a:ext cx="45719" cy="134398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B9ECDCF2-F332-70ED-7B29-6D21FDED18C4}"/>
                </a:ext>
              </a:extLst>
            </p:cNvPr>
            <p:cNvSpPr/>
            <p:nvPr/>
          </p:nvSpPr>
          <p:spPr>
            <a:xfrm>
              <a:off x="7880905" y="2918663"/>
              <a:ext cx="45719" cy="134398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71C17468-9758-DA3B-58E9-B08EE90B5781}"/>
                </a:ext>
              </a:extLst>
            </p:cNvPr>
            <p:cNvSpPr/>
            <p:nvPr/>
          </p:nvSpPr>
          <p:spPr>
            <a:xfrm>
              <a:off x="7954087" y="2918663"/>
              <a:ext cx="45719" cy="134398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AFDB11BE-D740-0814-7897-06F766FFDA35}"/>
                </a:ext>
              </a:extLst>
            </p:cNvPr>
            <p:cNvSpPr/>
            <p:nvPr/>
          </p:nvSpPr>
          <p:spPr>
            <a:xfrm>
              <a:off x="8027269" y="2925016"/>
              <a:ext cx="45719" cy="12804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7A826343-1524-2B12-260A-F924B7417AE8}"/>
                </a:ext>
              </a:extLst>
            </p:cNvPr>
            <p:cNvSpPr/>
            <p:nvPr/>
          </p:nvSpPr>
          <p:spPr>
            <a:xfrm>
              <a:off x="8100451" y="2925016"/>
              <a:ext cx="45719" cy="12804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E03AE45F-54A1-060A-F9C1-77F3655CBC28}"/>
                </a:ext>
              </a:extLst>
            </p:cNvPr>
            <p:cNvSpPr/>
            <p:nvPr/>
          </p:nvSpPr>
          <p:spPr>
            <a:xfrm>
              <a:off x="8173633" y="2934541"/>
              <a:ext cx="45719" cy="11852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505F45D1-6342-2D86-FBA4-11945F3ABFBB}"/>
                </a:ext>
              </a:extLst>
            </p:cNvPr>
            <p:cNvSpPr/>
            <p:nvPr/>
          </p:nvSpPr>
          <p:spPr>
            <a:xfrm>
              <a:off x="8246815" y="2953595"/>
              <a:ext cx="45719" cy="99466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E769CE1C-1CEB-74D6-A683-F9F0F4B3D893}"/>
                </a:ext>
              </a:extLst>
            </p:cNvPr>
            <p:cNvSpPr/>
            <p:nvPr/>
          </p:nvSpPr>
          <p:spPr>
            <a:xfrm>
              <a:off x="8319997" y="2953595"/>
              <a:ext cx="45719" cy="99466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0B1F3DC4-E7AA-D4E4-B062-98B59BE40D7A}"/>
                </a:ext>
              </a:extLst>
            </p:cNvPr>
            <p:cNvSpPr/>
            <p:nvPr/>
          </p:nvSpPr>
          <p:spPr>
            <a:xfrm>
              <a:off x="8393179" y="2972646"/>
              <a:ext cx="45719" cy="8041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6243E784-89B7-4172-5628-FD02A3765318}"/>
                </a:ext>
              </a:extLst>
            </p:cNvPr>
            <p:cNvSpPr/>
            <p:nvPr/>
          </p:nvSpPr>
          <p:spPr>
            <a:xfrm>
              <a:off x="8466361" y="2985347"/>
              <a:ext cx="45719" cy="67714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5AB98064-91CC-CB46-4569-A1835F68545D}"/>
                </a:ext>
              </a:extLst>
            </p:cNvPr>
            <p:cNvSpPr/>
            <p:nvPr/>
          </p:nvSpPr>
          <p:spPr>
            <a:xfrm>
              <a:off x="8539543" y="2985347"/>
              <a:ext cx="45719" cy="67714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9EE4E712-1386-807F-F4E5-9AB69C9697CC}"/>
                </a:ext>
              </a:extLst>
            </p:cNvPr>
            <p:cNvSpPr/>
            <p:nvPr/>
          </p:nvSpPr>
          <p:spPr>
            <a:xfrm>
              <a:off x="8612725" y="3001224"/>
              <a:ext cx="45719" cy="51837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CE9F12BC-A23E-6333-9F72-B68FFAA8EA56}"/>
                </a:ext>
              </a:extLst>
            </p:cNvPr>
            <p:cNvSpPr/>
            <p:nvPr/>
          </p:nvSpPr>
          <p:spPr>
            <a:xfrm>
              <a:off x="8685907" y="3009861"/>
              <a:ext cx="45719" cy="4320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15C63C14-E204-6289-F291-5FFDA6C91DD3}"/>
                </a:ext>
              </a:extLst>
            </p:cNvPr>
            <p:cNvSpPr/>
            <p:nvPr/>
          </p:nvSpPr>
          <p:spPr>
            <a:xfrm>
              <a:off x="8759089" y="3013461"/>
              <a:ext cx="45719" cy="3960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2D4691FF-AC14-F10F-B585-02CED915D75E}"/>
                </a:ext>
              </a:extLst>
            </p:cNvPr>
            <p:cNvSpPr/>
            <p:nvPr/>
          </p:nvSpPr>
          <p:spPr>
            <a:xfrm>
              <a:off x="8832286" y="3017061"/>
              <a:ext cx="45719" cy="3600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4C29AC5F-C1AE-0188-51CB-87243D33818E}"/>
                </a:ext>
              </a:extLst>
            </p:cNvPr>
            <p:cNvSpPr/>
            <p:nvPr/>
          </p:nvSpPr>
          <p:spPr>
            <a:xfrm>
              <a:off x="9134365" y="3050551"/>
              <a:ext cx="45719" cy="1800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186632F0-A7EF-39FA-8C0E-5719CB91ED5F}"/>
                </a:ext>
              </a:extLst>
            </p:cNvPr>
            <p:cNvSpPr/>
            <p:nvPr/>
          </p:nvSpPr>
          <p:spPr>
            <a:xfrm>
              <a:off x="9207676" y="3050551"/>
              <a:ext cx="45719" cy="1800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179FF0CD-D6CB-1191-F9A5-51A09B19D5AA}"/>
                </a:ext>
              </a:extLst>
            </p:cNvPr>
            <p:cNvSpPr/>
            <p:nvPr/>
          </p:nvSpPr>
          <p:spPr>
            <a:xfrm>
              <a:off x="9280987" y="3050551"/>
              <a:ext cx="45719" cy="45719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9D498BA9-6247-4A18-86D6-083E892F0DFA}"/>
                </a:ext>
              </a:extLst>
            </p:cNvPr>
            <p:cNvSpPr/>
            <p:nvPr/>
          </p:nvSpPr>
          <p:spPr>
            <a:xfrm>
              <a:off x="9354298" y="3050551"/>
              <a:ext cx="45719" cy="45719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4C58BF4F-5CA4-1E3F-1043-256F97EFE061}"/>
                </a:ext>
              </a:extLst>
            </p:cNvPr>
            <p:cNvSpPr/>
            <p:nvPr/>
          </p:nvSpPr>
          <p:spPr>
            <a:xfrm>
              <a:off x="9427609" y="3050551"/>
              <a:ext cx="45719" cy="45719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2B7F4C73-F692-1E7D-5B7C-EE998DB73639}"/>
                </a:ext>
              </a:extLst>
            </p:cNvPr>
            <p:cNvSpPr/>
            <p:nvPr/>
          </p:nvSpPr>
          <p:spPr>
            <a:xfrm>
              <a:off x="9500920" y="3050551"/>
              <a:ext cx="45719" cy="45719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F43A724F-AFE3-9960-E151-C2B941D0AFD5}"/>
                </a:ext>
              </a:extLst>
            </p:cNvPr>
            <p:cNvSpPr/>
            <p:nvPr/>
          </p:nvSpPr>
          <p:spPr>
            <a:xfrm>
              <a:off x="9574231" y="3050551"/>
              <a:ext cx="45719" cy="58184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04BFD66C-1259-53BA-412F-7A26F2B68F1B}"/>
                </a:ext>
              </a:extLst>
            </p:cNvPr>
            <p:cNvSpPr/>
            <p:nvPr/>
          </p:nvSpPr>
          <p:spPr>
            <a:xfrm>
              <a:off x="9647542" y="3050551"/>
              <a:ext cx="45719" cy="70884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97EBB610-1A6B-01CD-44CD-042BD6661CD5}"/>
                </a:ext>
              </a:extLst>
            </p:cNvPr>
            <p:cNvSpPr/>
            <p:nvPr/>
          </p:nvSpPr>
          <p:spPr>
            <a:xfrm>
              <a:off x="9720853" y="3050551"/>
              <a:ext cx="45719" cy="77234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06DC4D7F-8CDC-95F7-6EEE-D74130E2153B}"/>
                </a:ext>
              </a:extLst>
            </p:cNvPr>
            <p:cNvSpPr/>
            <p:nvPr/>
          </p:nvSpPr>
          <p:spPr>
            <a:xfrm>
              <a:off x="9794164" y="3050551"/>
              <a:ext cx="45719" cy="93109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11A89478-5364-4FDC-BF71-82FF4543B756}"/>
                </a:ext>
              </a:extLst>
            </p:cNvPr>
            <p:cNvSpPr/>
            <p:nvPr/>
          </p:nvSpPr>
          <p:spPr>
            <a:xfrm>
              <a:off x="9867475" y="3050551"/>
              <a:ext cx="45719" cy="102634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E340171D-7C91-746C-44F6-2010F1685711}"/>
                </a:ext>
              </a:extLst>
            </p:cNvPr>
            <p:cNvSpPr/>
            <p:nvPr/>
          </p:nvSpPr>
          <p:spPr>
            <a:xfrm>
              <a:off x="9940786" y="3050551"/>
              <a:ext cx="45719" cy="151457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99165267-9262-F5F5-5581-4DFED8626839}"/>
                </a:ext>
              </a:extLst>
            </p:cNvPr>
            <p:cNvSpPr/>
            <p:nvPr/>
          </p:nvSpPr>
          <p:spPr>
            <a:xfrm>
              <a:off x="10014097" y="3050551"/>
              <a:ext cx="45719" cy="17503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17182FF9-1492-2E95-48F4-4D254F0A888A}"/>
                </a:ext>
              </a:extLst>
            </p:cNvPr>
            <p:cNvSpPr/>
            <p:nvPr/>
          </p:nvSpPr>
          <p:spPr>
            <a:xfrm>
              <a:off x="10087408" y="3050551"/>
              <a:ext cx="45719" cy="18773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D359A07D-4A5D-2F40-4942-3CFDB2448022}"/>
                </a:ext>
              </a:extLst>
            </p:cNvPr>
            <p:cNvSpPr/>
            <p:nvPr/>
          </p:nvSpPr>
          <p:spPr>
            <a:xfrm>
              <a:off x="10160719" y="3050551"/>
              <a:ext cx="45719" cy="23218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6BF9D597-901D-5E6E-2590-8143B41736C2}"/>
                </a:ext>
              </a:extLst>
            </p:cNvPr>
            <p:cNvSpPr/>
            <p:nvPr/>
          </p:nvSpPr>
          <p:spPr>
            <a:xfrm>
              <a:off x="10234030" y="3050551"/>
              <a:ext cx="45719" cy="23218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05681B04-61A7-694B-730D-4917DC48C912}"/>
                </a:ext>
              </a:extLst>
            </p:cNvPr>
            <p:cNvSpPr/>
            <p:nvPr/>
          </p:nvSpPr>
          <p:spPr>
            <a:xfrm>
              <a:off x="10307341" y="3050551"/>
              <a:ext cx="45719" cy="255777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83B64BAD-E2B7-E6B2-9D29-981D67DD2F80}"/>
                </a:ext>
              </a:extLst>
            </p:cNvPr>
            <p:cNvSpPr/>
            <p:nvPr/>
          </p:nvSpPr>
          <p:spPr>
            <a:xfrm>
              <a:off x="10380652" y="3050551"/>
              <a:ext cx="49195" cy="302923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86A6CA9B-1786-3D1C-B54B-1972D4A966B7}"/>
                </a:ext>
              </a:extLst>
            </p:cNvPr>
            <p:cNvSpPr/>
            <p:nvPr/>
          </p:nvSpPr>
          <p:spPr>
            <a:xfrm>
              <a:off x="10457439" y="3050551"/>
              <a:ext cx="47587" cy="354241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FB11251A-D7DC-7731-D7EE-00BC45FC03BC}"/>
                </a:ext>
              </a:extLst>
            </p:cNvPr>
            <p:cNvSpPr/>
            <p:nvPr/>
          </p:nvSpPr>
          <p:spPr>
            <a:xfrm>
              <a:off x="10532618" y="3050551"/>
              <a:ext cx="45719" cy="379441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B13EE4E7-66CF-36CA-0BC4-05C6FFBD19E6}"/>
                </a:ext>
              </a:extLst>
            </p:cNvPr>
            <p:cNvSpPr/>
            <p:nvPr/>
          </p:nvSpPr>
          <p:spPr>
            <a:xfrm>
              <a:off x="10605929" y="3050551"/>
              <a:ext cx="45719" cy="39734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5FAF32E9-EF7D-6749-652D-AEAE8FC2B518}"/>
                </a:ext>
              </a:extLst>
            </p:cNvPr>
            <p:cNvSpPr/>
            <p:nvPr/>
          </p:nvSpPr>
          <p:spPr>
            <a:xfrm>
              <a:off x="10679240" y="3050551"/>
              <a:ext cx="45719" cy="465055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1F067559-7014-D674-8DF9-54853D6FBDA5}"/>
                </a:ext>
              </a:extLst>
            </p:cNvPr>
            <p:cNvSpPr/>
            <p:nvPr/>
          </p:nvSpPr>
          <p:spPr>
            <a:xfrm>
              <a:off x="10752551" y="3050551"/>
              <a:ext cx="45719" cy="48262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8C4CEC0B-50E8-097D-7AC7-B3E6F11819C7}"/>
                </a:ext>
              </a:extLst>
            </p:cNvPr>
            <p:cNvSpPr/>
            <p:nvPr/>
          </p:nvSpPr>
          <p:spPr>
            <a:xfrm>
              <a:off x="10825862" y="3050551"/>
              <a:ext cx="45719" cy="506944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035C1DC6-BF91-A930-5E53-CA978B7ED461}"/>
                </a:ext>
              </a:extLst>
            </p:cNvPr>
            <p:cNvSpPr/>
            <p:nvPr/>
          </p:nvSpPr>
          <p:spPr>
            <a:xfrm>
              <a:off x="10899173" y="3050551"/>
              <a:ext cx="45719" cy="54649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26FC3FF8-D2AC-62C6-4D4F-BF1FAE058E6A}"/>
                </a:ext>
              </a:extLst>
            </p:cNvPr>
            <p:cNvSpPr/>
            <p:nvPr/>
          </p:nvSpPr>
          <p:spPr>
            <a:xfrm>
              <a:off x="10972484" y="3050551"/>
              <a:ext cx="45719" cy="56774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563E3156-C8AA-2D55-A2CE-74EAE7B7798F}"/>
                </a:ext>
              </a:extLst>
            </p:cNvPr>
            <p:cNvSpPr/>
            <p:nvPr/>
          </p:nvSpPr>
          <p:spPr>
            <a:xfrm>
              <a:off x="11045795" y="3050551"/>
              <a:ext cx="45719" cy="567740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566149BD-EA71-C707-91B8-07E3ECDD07F0}"/>
                </a:ext>
              </a:extLst>
            </p:cNvPr>
            <p:cNvSpPr/>
            <p:nvPr/>
          </p:nvSpPr>
          <p:spPr>
            <a:xfrm>
              <a:off x="11119106" y="3050551"/>
              <a:ext cx="45863" cy="630157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3" name="Rectangle 162">
              <a:extLst>
                <a:ext uri="{FF2B5EF4-FFF2-40B4-BE49-F238E27FC236}">
                  <a16:creationId xmlns:a16="http://schemas.microsoft.com/office/drawing/2014/main" id="{F75DA999-ECFB-81F1-7582-3C6B3FF5F412}"/>
                </a:ext>
              </a:extLst>
            </p:cNvPr>
            <p:cNvSpPr/>
            <p:nvPr/>
          </p:nvSpPr>
          <p:spPr>
            <a:xfrm>
              <a:off x="11192561" y="3050551"/>
              <a:ext cx="45719" cy="700364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9FEB5FAB-5E3E-127E-2035-D89C5B25853D}"/>
                </a:ext>
              </a:extLst>
            </p:cNvPr>
            <p:cNvSpPr/>
            <p:nvPr/>
          </p:nvSpPr>
          <p:spPr>
            <a:xfrm>
              <a:off x="11265872" y="3050551"/>
              <a:ext cx="45719" cy="700364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72A85554-94B6-58A2-3EF0-A12F51E8BBD9}"/>
                </a:ext>
              </a:extLst>
            </p:cNvPr>
            <p:cNvSpPr/>
            <p:nvPr/>
          </p:nvSpPr>
          <p:spPr>
            <a:xfrm>
              <a:off x="11339183" y="3050551"/>
              <a:ext cx="45719" cy="731483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7ECA6FBF-94E0-FBAB-6AF5-D809FE01DC26}"/>
                </a:ext>
              </a:extLst>
            </p:cNvPr>
            <p:cNvSpPr/>
            <p:nvPr/>
          </p:nvSpPr>
          <p:spPr>
            <a:xfrm>
              <a:off x="11412494" y="3050551"/>
              <a:ext cx="45719" cy="881092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4788C5A1-5A51-B130-B0E1-2A99907E2D5E}"/>
                </a:ext>
              </a:extLst>
            </p:cNvPr>
            <p:cNvSpPr/>
            <p:nvPr/>
          </p:nvSpPr>
          <p:spPr>
            <a:xfrm>
              <a:off x="11485805" y="3050551"/>
              <a:ext cx="45719" cy="1147307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22762B7F-1DA2-09B4-DF7E-B6499F42EF52}"/>
                </a:ext>
              </a:extLst>
            </p:cNvPr>
            <p:cNvSpPr/>
            <p:nvPr/>
          </p:nvSpPr>
          <p:spPr>
            <a:xfrm>
              <a:off x="11559126" y="3050551"/>
              <a:ext cx="45719" cy="1147307"/>
            </a:xfrm>
            <a:prstGeom prst="rect">
              <a:avLst/>
            </a:prstGeom>
            <a:solidFill>
              <a:srgbClr val="D269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169" name="Connecteur droit 168">
              <a:extLst>
                <a:ext uri="{FF2B5EF4-FFF2-40B4-BE49-F238E27FC236}">
                  <a16:creationId xmlns:a16="http://schemas.microsoft.com/office/drawing/2014/main" id="{2AA2EF17-E909-7696-A3C6-DEC531D69FF7}"/>
                </a:ext>
              </a:extLst>
            </p:cNvPr>
            <p:cNvCxnSpPr/>
            <p:nvPr/>
          </p:nvCxnSpPr>
          <p:spPr>
            <a:xfrm>
              <a:off x="6430945" y="3051909"/>
              <a:ext cx="5169877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0" name="Rectangle à coins arrondis 33">
            <a:extLst>
              <a:ext uri="{FF2B5EF4-FFF2-40B4-BE49-F238E27FC236}">
                <a16:creationId xmlns:a16="http://schemas.microsoft.com/office/drawing/2014/main" id="{CEA6CC0E-3989-C51E-7D75-17B2E01EAFA4}"/>
              </a:ext>
            </a:extLst>
          </p:cNvPr>
          <p:cNvSpPr/>
          <p:nvPr/>
        </p:nvSpPr>
        <p:spPr>
          <a:xfrm>
            <a:off x="5666421" y="1478738"/>
            <a:ext cx="6196742" cy="291847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1" name="ZoneTexte 170">
            <a:extLst>
              <a:ext uri="{FF2B5EF4-FFF2-40B4-BE49-F238E27FC236}">
                <a16:creationId xmlns:a16="http://schemas.microsoft.com/office/drawing/2014/main" id="{ECB74E13-C1F2-3381-EB18-5A06FC3C678E}"/>
              </a:ext>
            </a:extLst>
          </p:cNvPr>
          <p:cNvSpPr txBox="1"/>
          <p:nvPr/>
        </p:nvSpPr>
        <p:spPr>
          <a:xfrm>
            <a:off x="5690440" y="1305148"/>
            <a:ext cx="2254748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Waterfall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Plot (N=41)</a:t>
            </a:r>
          </a:p>
        </p:txBody>
      </p:sp>
      <p:sp>
        <p:nvSpPr>
          <p:cNvPr id="6" name="Espace réservé du texte 1">
            <a:extLst>
              <a:ext uri="{FF2B5EF4-FFF2-40B4-BE49-F238E27FC236}">
                <a16:creationId xmlns:a16="http://schemas.microsoft.com/office/drawing/2014/main" id="{BB624462-AF7E-986E-BC10-4D6C9D2E9C3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66535" y="4819590"/>
            <a:ext cx="6707696" cy="1069299"/>
          </a:xfrm>
        </p:spPr>
        <p:txBody>
          <a:bodyPr/>
          <a:lstStyle/>
          <a:p>
            <a:r>
              <a:rPr lang="fr-FR" b="1" dirty="0"/>
              <a:t>Réponse objective 23%, taux de contrôle 76%</a:t>
            </a:r>
            <a:endParaRPr lang="fr-FR" sz="1600" b="1" dirty="0"/>
          </a:p>
        </p:txBody>
      </p:sp>
    </p:spTree>
    <p:extLst>
      <p:ext uri="{BB962C8B-B14F-4D97-AF65-F5344CB8AC3E}">
        <p14:creationId xmlns:p14="http://schemas.microsoft.com/office/powerpoint/2010/main" val="304923254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7">
            <a:extLst>
              <a:ext uri="{FF2B5EF4-FFF2-40B4-BE49-F238E27FC236}">
                <a16:creationId xmlns:a16="http://schemas.microsoft.com/office/drawing/2014/main" id="{96FB2183-0237-9BD4-D044-AE0E6D3ACA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fr-FR" sz="6000" dirty="0"/>
              <a:t>Congrès Américain </a:t>
            </a:r>
            <a:br>
              <a:rPr lang="fr-FR" sz="3200" dirty="0"/>
            </a:br>
            <a:r>
              <a:rPr lang="fr-FR" sz="3200" dirty="0"/>
              <a:t>de Cancérologie Digestive 2023</a:t>
            </a:r>
            <a:endParaRPr lang="en-US" dirty="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74A253C5-B8B7-2E44-92EA-ADF961EA31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22" name="Espace réservé du texte 9">
            <a:extLst>
              <a:ext uri="{FF2B5EF4-FFF2-40B4-BE49-F238E27FC236}">
                <a16:creationId xmlns:a16="http://schemas.microsoft.com/office/drawing/2014/main" id="{C0F114D1-8B4A-3617-53C9-0124A9F64147}"/>
              </a:ext>
            </a:extLst>
          </p:cNvPr>
          <p:cNvSpPr txBox="1">
            <a:spLocks/>
          </p:cNvSpPr>
          <p:nvPr/>
        </p:nvSpPr>
        <p:spPr>
          <a:xfrm>
            <a:off x="5471057" y="3065463"/>
            <a:ext cx="5422812" cy="363537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2000" b="1" dirty="0">
                <a:latin typeface="Arial Narrow" panose="020B0604020202020204" pitchFamily="34" charset="0"/>
                <a:cs typeface="Arial Narrow" panose="020B0604020202020204" pitchFamily="34" charset="0"/>
              </a:rPr>
              <a:t>Pr Romain </a:t>
            </a:r>
            <a:r>
              <a:rPr lang="fr-FR" sz="2000" b="1" dirty="0" err="1">
                <a:latin typeface="Arial Narrow" panose="020B0604020202020204" pitchFamily="34" charset="0"/>
                <a:cs typeface="Arial Narrow" panose="020B0604020202020204" pitchFamily="34" charset="0"/>
              </a:rPr>
              <a:t>Coriat</a:t>
            </a:r>
            <a:r>
              <a:rPr lang="fr-FR" sz="2000" b="1" dirty="0"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</a:p>
        </p:txBody>
      </p:sp>
      <p:sp>
        <p:nvSpPr>
          <p:cNvPr id="23" name="Espace réservé du texte 13">
            <a:extLst>
              <a:ext uri="{FF2B5EF4-FFF2-40B4-BE49-F238E27FC236}">
                <a16:creationId xmlns:a16="http://schemas.microsoft.com/office/drawing/2014/main" id="{09F1DCAB-6A3F-4603-1FB2-336F2B60BC2E}"/>
              </a:ext>
            </a:extLst>
          </p:cNvPr>
          <p:cNvSpPr txBox="1">
            <a:spLocks/>
          </p:cNvSpPr>
          <p:nvPr/>
        </p:nvSpPr>
        <p:spPr>
          <a:xfrm>
            <a:off x="5471057" y="3771765"/>
            <a:ext cx="5422812" cy="225218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2000" b="1" dirty="0">
                <a:latin typeface="Arial Narrow" panose="020B0604020202020204" pitchFamily="34" charset="0"/>
                <a:cs typeface="Arial Narrow" panose="020B0604020202020204" pitchFamily="34" charset="0"/>
              </a:rPr>
              <a:t>Pr Frédéric Di Fiore</a:t>
            </a:r>
          </a:p>
          <a:p>
            <a:endParaRPr lang="fr-FR" dirty="0"/>
          </a:p>
        </p:txBody>
      </p:sp>
      <p:sp>
        <p:nvSpPr>
          <p:cNvPr id="24" name="Espace réservé du texte 14">
            <a:extLst>
              <a:ext uri="{FF2B5EF4-FFF2-40B4-BE49-F238E27FC236}">
                <a16:creationId xmlns:a16="http://schemas.microsoft.com/office/drawing/2014/main" id="{B1481998-4EB5-A0DC-BE52-89BDA19310D4}"/>
              </a:ext>
            </a:extLst>
          </p:cNvPr>
          <p:cNvSpPr txBox="1">
            <a:spLocks/>
          </p:cNvSpPr>
          <p:nvPr/>
        </p:nvSpPr>
        <p:spPr>
          <a:xfrm>
            <a:off x="5471057" y="4041801"/>
            <a:ext cx="5310743" cy="36195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1500" dirty="0">
                <a:cs typeface="Arial" panose="020B0604020202020204" pitchFamily="34" charset="0"/>
              </a:rPr>
              <a:t>CHU Charles Nicole, Rouen</a:t>
            </a:r>
          </a:p>
        </p:txBody>
      </p:sp>
      <p:sp>
        <p:nvSpPr>
          <p:cNvPr id="25" name="Espace réservé du texte 10">
            <a:extLst>
              <a:ext uri="{FF2B5EF4-FFF2-40B4-BE49-F238E27FC236}">
                <a16:creationId xmlns:a16="http://schemas.microsoft.com/office/drawing/2014/main" id="{B81D92D9-B60C-AF01-D927-415F9C27582B}"/>
              </a:ext>
            </a:extLst>
          </p:cNvPr>
          <p:cNvSpPr txBox="1">
            <a:spLocks/>
          </p:cNvSpPr>
          <p:nvPr/>
        </p:nvSpPr>
        <p:spPr>
          <a:xfrm>
            <a:off x="5471057" y="3336293"/>
            <a:ext cx="5310743" cy="36195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1500" dirty="0">
                <a:cs typeface="Arial" panose="020B0604020202020204" pitchFamily="34" charset="0"/>
              </a:rPr>
              <a:t>Hôpital Cochin,  Paris</a:t>
            </a:r>
          </a:p>
        </p:txBody>
      </p:sp>
      <p:sp>
        <p:nvSpPr>
          <p:cNvPr id="28" name="Espace réservé du texte 11">
            <a:extLst>
              <a:ext uri="{FF2B5EF4-FFF2-40B4-BE49-F238E27FC236}">
                <a16:creationId xmlns:a16="http://schemas.microsoft.com/office/drawing/2014/main" id="{5C0513A9-39B8-2143-F32E-4DDA1C0C74EE}"/>
              </a:ext>
            </a:extLst>
          </p:cNvPr>
          <p:cNvSpPr txBox="1">
            <a:spLocks/>
          </p:cNvSpPr>
          <p:nvPr/>
        </p:nvSpPr>
        <p:spPr>
          <a:xfrm>
            <a:off x="5471057" y="4459440"/>
            <a:ext cx="5422812" cy="363537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1" i="0" kern="1200">
                <a:solidFill>
                  <a:schemeClr val="tx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/>
              <a:t>Dr Emmanuelle </a:t>
            </a:r>
            <a:r>
              <a:rPr lang="fr-FR" dirty="0" err="1"/>
              <a:t>Samalin</a:t>
            </a:r>
            <a:endParaRPr lang="fr-FR" dirty="0"/>
          </a:p>
          <a:p>
            <a:endParaRPr lang="fr-FR" dirty="0"/>
          </a:p>
        </p:txBody>
      </p:sp>
      <p:sp>
        <p:nvSpPr>
          <p:cNvPr id="29" name="Espace réservé du texte 12">
            <a:extLst>
              <a:ext uri="{FF2B5EF4-FFF2-40B4-BE49-F238E27FC236}">
                <a16:creationId xmlns:a16="http://schemas.microsoft.com/office/drawing/2014/main" id="{5434E33C-4C58-B019-A086-160D1D03B73D}"/>
              </a:ext>
            </a:extLst>
          </p:cNvPr>
          <p:cNvSpPr txBox="1">
            <a:spLocks/>
          </p:cNvSpPr>
          <p:nvPr/>
        </p:nvSpPr>
        <p:spPr>
          <a:xfrm>
            <a:off x="5471057" y="4787422"/>
            <a:ext cx="5310743" cy="36195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/>
              <a:t>ICM, Montpellier</a:t>
            </a:r>
          </a:p>
        </p:txBody>
      </p:sp>
      <p:sp>
        <p:nvSpPr>
          <p:cNvPr id="30" name="Espace réservé du texte 9">
            <a:extLst>
              <a:ext uri="{FF2B5EF4-FFF2-40B4-BE49-F238E27FC236}">
                <a16:creationId xmlns:a16="http://schemas.microsoft.com/office/drawing/2014/main" id="{EF55B0B1-C3BD-B260-0843-1FE046919181}"/>
              </a:ext>
            </a:extLst>
          </p:cNvPr>
          <p:cNvSpPr txBox="1">
            <a:spLocks/>
          </p:cNvSpPr>
          <p:nvPr/>
        </p:nvSpPr>
        <p:spPr>
          <a:xfrm>
            <a:off x="5471057" y="2566511"/>
            <a:ext cx="1925166" cy="363537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1800" i="1" dirty="0">
                <a:solidFill>
                  <a:schemeClr val="bg1">
                    <a:lumMod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Comité de rédaction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5939306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0" y="636059"/>
            <a:ext cx="10061997" cy="3167379"/>
          </a:xfrm>
          <a:prstGeom prst="rect">
            <a:avLst/>
          </a:prstGeom>
        </p:spPr>
        <p:txBody>
          <a:bodyPr/>
          <a:lstStyle/>
          <a:p>
            <a:r>
              <a:rPr lang="en-US" sz="3600" b="1" dirty="0"/>
              <a:t>INFINITY: </a:t>
            </a:r>
            <a:br>
              <a:rPr lang="en-US" sz="3600" b="1" dirty="0"/>
            </a:br>
            <a:r>
              <a:rPr lang="en-US" sz="3600" dirty="0"/>
              <a:t>Phase II </a:t>
            </a:r>
            <a:r>
              <a:rPr lang="en-US" sz="3600" dirty="0" err="1"/>
              <a:t>multicentrique</a:t>
            </a:r>
            <a:r>
              <a:rPr lang="en-US" sz="3600" dirty="0"/>
              <a:t> </a:t>
            </a:r>
            <a:r>
              <a:rPr lang="en-US" sz="3600" dirty="0" err="1"/>
              <a:t>monobras</a:t>
            </a:r>
            <a:r>
              <a:rPr lang="en-US" sz="3600" dirty="0"/>
              <a:t> sur </a:t>
            </a:r>
            <a:r>
              <a:rPr lang="en-US" sz="3600" dirty="0" err="1"/>
              <a:t>l’association</a:t>
            </a:r>
            <a:r>
              <a:rPr lang="en-US" sz="3600" dirty="0"/>
              <a:t> du </a:t>
            </a:r>
            <a:r>
              <a:rPr lang="en-US" sz="3600" dirty="0" err="1"/>
              <a:t>tremelimumab</a:t>
            </a:r>
            <a:r>
              <a:rPr lang="en-US" sz="3600" dirty="0"/>
              <a:t> plus durvalumab </a:t>
            </a:r>
            <a:r>
              <a:rPr lang="en-US" sz="3600" dirty="0" err="1"/>
              <a:t>en</a:t>
            </a:r>
            <a:r>
              <a:rPr lang="en-US" sz="3600" dirty="0"/>
              <a:t> </a:t>
            </a:r>
            <a:r>
              <a:rPr lang="en-US" sz="3600" dirty="0" err="1"/>
              <a:t>néoadjuvant</a:t>
            </a:r>
            <a:r>
              <a:rPr lang="en-US" sz="3600" dirty="0"/>
              <a:t> des </a:t>
            </a:r>
            <a:r>
              <a:rPr lang="en-US" sz="3600" dirty="0" err="1"/>
              <a:t>adénocarcinomes</a:t>
            </a:r>
            <a:r>
              <a:rPr lang="en-US" sz="3600" dirty="0"/>
              <a:t> </a:t>
            </a:r>
            <a:r>
              <a:rPr lang="en-US" sz="3600" dirty="0" err="1"/>
              <a:t>oesogastriques</a:t>
            </a:r>
            <a:r>
              <a:rPr lang="en-US" sz="3600" dirty="0"/>
              <a:t> MSI</a:t>
            </a:r>
            <a:br>
              <a:rPr lang="en-US" sz="3600" dirty="0"/>
            </a:br>
            <a:endParaRPr lang="fr-FR" sz="32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86394"/>
            <a:ext cx="1628078" cy="3149632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408365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F.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Pietrantonio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#358</a:t>
            </a:r>
          </a:p>
        </p:txBody>
      </p:sp>
    </p:spTree>
    <p:extLst>
      <p:ext uri="{BB962C8B-B14F-4D97-AF65-F5344CB8AC3E}">
        <p14:creationId xmlns:p14="http://schemas.microsoft.com/office/powerpoint/2010/main" val="1486198708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à coins arrondis 20"/>
          <p:cNvSpPr/>
          <p:nvPr/>
        </p:nvSpPr>
        <p:spPr>
          <a:xfrm>
            <a:off x="1150107" y="1394385"/>
            <a:ext cx="9186993" cy="3906277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5" name="Groupe 24"/>
          <p:cNvGrpSpPr/>
          <p:nvPr/>
        </p:nvGrpSpPr>
        <p:grpSpPr>
          <a:xfrm>
            <a:off x="1150107" y="2212588"/>
            <a:ext cx="6790865" cy="2946190"/>
            <a:chOff x="529157" y="2485881"/>
            <a:chExt cx="5305459" cy="3288685"/>
          </a:xfrm>
        </p:grpSpPr>
        <p:graphicFrame>
          <p:nvGraphicFramePr>
            <p:cNvPr id="26" name="Graphique 25"/>
            <p:cNvGraphicFramePr/>
            <p:nvPr/>
          </p:nvGraphicFramePr>
          <p:xfrm>
            <a:off x="529157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8" name="Text Box 4"/>
            <p:cNvSpPr txBox="1">
              <a:spLocks noChangeArrowheads="1"/>
            </p:cNvSpPr>
            <p:nvPr/>
          </p:nvSpPr>
          <p:spPr bwMode="auto">
            <a:xfrm>
              <a:off x="1696134" y="5448188"/>
              <a:ext cx="3306656" cy="3263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Mois</a:t>
              </a:r>
              <a:endParaRPr kumimoji="0" lang="da-DK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endParaRPr>
            </a:p>
          </p:txBody>
        </p:sp>
      </p:grpSp>
      <p:sp>
        <p:nvSpPr>
          <p:cNvPr id="14" name="Titre 2">
            <a:extLst>
              <a:ext uri="{FF2B5EF4-FFF2-40B4-BE49-F238E27FC236}">
                <a16:creationId xmlns:a16="http://schemas.microsoft.com/office/drawing/2014/main" id="{90985CE0-522B-AD17-639E-BB6668D04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043886" cy="483477"/>
          </a:xfrm>
        </p:spPr>
        <p:txBody>
          <a:bodyPr>
            <a:noAutofit/>
          </a:bodyPr>
          <a:lstStyle/>
          <a:p>
            <a:r>
              <a:rPr lang="da-DK" dirty="0"/>
              <a:t>CCRm MSS : double immunothérapie</a:t>
            </a:r>
            <a:endParaRPr lang="fr-FR" dirty="0"/>
          </a:p>
        </p:txBody>
      </p:sp>
      <p:sp>
        <p:nvSpPr>
          <p:cNvPr id="15" name="Espace réservé du texte 3">
            <a:extLst>
              <a:ext uri="{FF2B5EF4-FFF2-40B4-BE49-F238E27FC236}">
                <a16:creationId xmlns:a16="http://schemas.microsoft.com/office/drawing/2014/main" id="{5BEB847A-1CC0-254F-E98D-07808312F6B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sz="1200" i="1" dirty="0"/>
              <a:t>A. El-</a:t>
            </a:r>
            <a:r>
              <a:rPr lang="fr-FR" sz="1200" i="1" dirty="0" err="1"/>
              <a:t>Khoueiry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LBA #8</a:t>
            </a:r>
          </a:p>
        </p:txBody>
      </p:sp>
      <p:sp>
        <p:nvSpPr>
          <p:cNvPr id="16" name="Espace réservé du texte 2">
            <a:extLst>
              <a:ext uri="{FF2B5EF4-FFF2-40B4-BE49-F238E27FC236}">
                <a16:creationId xmlns:a16="http://schemas.microsoft.com/office/drawing/2014/main" id="{EA6264E4-1E29-1C8F-D43D-E8F59077B1EC}"/>
              </a:ext>
            </a:extLst>
          </p:cNvPr>
          <p:cNvSpPr txBox="1">
            <a:spLocks/>
          </p:cNvSpPr>
          <p:nvPr/>
        </p:nvSpPr>
        <p:spPr>
          <a:xfrm>
            <a:off x="391046" y="797485"/>
            <a:ext cx="10332000" cy="58261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Résultats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9507149B-155F-8673-E6AF-E307412E3A68}"/>
              </a:ext>
            </a:extLst>
          </p:cNvPr>
          <p:cNvSpPr txBox="1"/>
          <p:nvPr/>
        </p:nvSpPr>
        <p:spPr>
          <a:xfrm>
            <a:off x="7673949" y="3613120"/>
            <a:ext cx="2527808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Médiane SSP : </a:t>
            </a: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4.1 mois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" name="Groupe 19"/>
          <p:cNvGrpSpPr/>
          <p:nvPr/>
        </p:nvGrpSpPr>
        <p:grpSpPr>
          <a:xfrm>
            <a:off x="3936824" y="5557686"/>
            <a:ext cx="4318352" cy="504000"/>
            <a:chOff x="7594883" y="5564000"/>
            <a:chExt cx="4318352" cy="504000"/>
          </a:xfrm>
        </p:grpSpPr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69F52E6A-E420-6A97-04E1-74269BF0CF57}"/>
                </a:ext>
              </a:extLst>
            </p:cNvPr>
            <p:cNvSpPr txBox="1"/>
            <p:nvPr/>
          </p:nvSpPr>
          <p:spPr>
            <a:xfrm>
              <a:off x="7737235" y="5564000"/>
              <a:ext cx="4176000" cy="50400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240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Tx/>
                <a:buNone/>
                <a:tabLst/>
                <a:defRPr/>
              </a:pPr>
              <a:r>
                <a:rPr kumimoji="0" lang="fr-F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 suivre, phase II en cours</a:t>
              </a:r>
            </a:p>
          </p:txBody>
        </p:sp>
        <p:sp>
          <p:nvSpPr>
            <p:cNvPr id="19" name="Chevron 18">
              <a:extLst>
                <a:ext uri="{FF2B5EF4-FFF2-40B4-BE49-F238E27FC236}">
                  <a16:creationId xmlns:a16="http://schemas.microsoft.com/office/drawing/2014/main" id="{FC1A669B-E065-0D3F-9128-E910D784046F}"/>
                </a:ext>
              </a:extLst>
            </p:cNvPr>
            <p:cNvSpPr/>
            <p:nvPr/>
          </p:nvSpPr>
          <p:spPr>
            <a:xfrm>
              <a:off x="7594883" y="568923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" name="ZoneTexte 2">
            <a:extLst>
              <a:ext uri="{FF2B5EF4-FFF2-40B4-BE49-F238E27FC236}">
                <a16:creationId xmlns:a16="http://schemas.microsoft.com/office/drawing/2014/main" id="{B0D67BE6-F56A-5CC5-9FEA-B82C003319F5}"/>
              </a:ext>
            </a:extLst>
          </p:cNvPr>
          <p:cNvSpPr txBox="1"/>
          <p:nvPr/>
        </p:nvSpPr>
        <p:spPr>
          <a:xfrm>
            <a:off x="1923212" y="1572289"/>
            <a:ext cx="51290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Population évaluable selon l'efficacité, N=70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1923212" y="1209719"/>
            <a:ext cx="1961010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 globale</a:t>
            </a:r>
            <a:endParaRPr kumimoji="0" lang="fr-FR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31" name="Tableau 30"/>
          <p:cNvGraphicFramePr>
            <a:graphicFrameLocks noGrp="1"/>
          </p:cNvGraphicFramePr>
          <p:nvPr/>
        </p:nvGraphicFramePr>
        <p:xfrm>
          <a:off x="7491865" y="1836910"/>
          <a:ext cx="3943067" cy="17213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889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43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797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2570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105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 </a:t>
                      </a:r>
                      <a:b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 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 mois, SG </a:t>
                      </a:r>
                      <a:b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480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6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Tous les patients</a:t>
                      </a:r>
                      <a:endParaRPr lang="fr-FR" sz="1200" b="1" dirty="0">
                        <a:solidFill>
                          <a:schemeClr val="accent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0000"/>
                        </a:lnSpc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NR (13,3-NR)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0000"/>
                        </a:lnSpc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 (46-76)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076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 de maladie hépatique active</a:t>
                      </a:r>
                      <a:endParaRPr lang="fr-FR" sz="12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0000"/>
                        </a:lnSpc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NR (NR-NR)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0000"/>
                        </a:lnSpc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81 (66-90)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076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Métastases hépatiques actives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0000"/>
                        </a:lnSpc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9,4 (6,1-NR)</a:t>
                      </a: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0000"/>
                        </a:lnSpc>
                      </a:pPr>
                      <a:r>
                        <a:rPr lang="fr-FR" sz="12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 (17-62)</a:t>
                      </a: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3" name="Forme libre 32"/>
          <p:cNvSpPr/>
          <p:nvPr/>
        </p:nvSpPr>
        <p:spPr>
          <a:xfrm>
            <a:off x="1869375" y="2312276"/>
            <a:ext cx="5503653" cy="793630"/>
          </a:xfrm>
          <a:custGeom>
            <a:avLst/>
            <a:gdLst>
              <a:gd name="connsiteX0" fmla="*/ 5503653 w 5503653"/>
              <a:gd name="connsiteY0" fmla="*/ 793630 h 793630"/>
              <a:gd name="connsiteX1" fmla="*/ 1805796 w 5503653"/>
              <a:gd name="connsiteY1" fmla="*/ 793630 h 793630"/>
              <a:gd name="connsiteX2" fmla="*/ 1805796 w 5503653"/>
              <a:gd name="connsiteY2" fmla="*/ 724619 h 793630"/>
              <a:gd name="connsiteX3" fmla="*/ 1621766 w 5503653"/>
              <a:gd name="connsiteY3" fmla="*/ 724619 h 793630"/>
              <a:gd name="connsiteX4" fmla="*/ 1621766 w 5503653"/>
              <a:gd name="connsiteY4" fmla="*/ 575094 h 793630"/>
              <a:gd name="connsiteX5" fmla="*/ 1495245 w 5503653"/>
              <a:gd name="connsiteY5" fmla="*/ 575094 h 793630"/>
              <a:gd name="connsiteX6" fmla="*/ 1495245 w 5503653"/>
              <a:gd name="connsiteY6" fmla="*/ 506083 h 793630"/>
              <a:gd name="connsiteX7" fmla="*/ 1069675 w 5503653"/>
              <a:gd name="connsiteY7" fmla="*/ 506083 h 793630"/>
              <a:gd name="connsiteX8" fmla="*/ 1040921 w 5503653"/>
              <a:gd name="connsiteY8" fmla="*/ 396815 h 793630"/>
              <a:gd name="connsiteX9" fmla="*/ 1035170 w 5503653"/>
              <a:gd name="connsiteY9" fmla="*/ 333555 h 793630"/>
              <a:gd name="connsiteX10" fmla="*/ 1035170 w 5503653"/>
              <a:gd name="connsiteY10" fmla="*/ 310551 h 793630"/>
              <a:gd name="connsiteX11" fmla="*/ 787879 w 5503653"/>
              <a:gd name="connsiteY11" fmla="*/ 322053 h 793630"/>
              <a:gd name="connsiteX12" fmla="*/ 638355 w 5503653"/>
              <a:gd name="connsiteY12" fmla="*/ 201283 h 793630"/>
              <a:gd name="connsiteX13" fmla="*/ 603849 w 5503653"/>
              <a:gd name="connsiteY13" fmla="*/ 201283 h 793630"/>
              <a:gd name="connsiteX14" fmla="*/ 603849 w 5503653"/>
              <a:gd name="connsiteY14" fmla="*/ 201283 h 793630"/>
              <a:gd name="connsiteX15" fmla="*/ 511834 w 5503653"/>
              <a:gd name="connsiteY15" fmla="*/ 138023 h 793630"/>
              <a:gd name="connsiteX16" fmla="*/ 448574 w 5503653"/>
              <a:gd name="connsiteY16" fmla="*/ 103517 h 793630"/>
              <a:gd name="connsiteX17" fmla="*/ 402566 w 5503653"/>
              <a:gd name="connsiteY17" fmla="*/ 97766 h 793630"/>
              <a:gd name="connsiteX18" fmla="*/ 373811 w 5503653"/>
              <a:gd name="connsiteY18" fmla="*/ 63261 h 793630"/>
              <a:gd name="connsiteX19" fmla="*/ 362309 w 5503653"/>
              <a:gd name="connsiteY19" fmla="*/ 0 h 793630"/>
              <a:gd name="connsiteX20" fmla="*/ 0 w 5503653"/>
              <a:gd name="connsiteY20" fmla="*/ 0 h 793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503653" h="793630">
                <a:moveTo>
                  <a:pt x="5503653" y="793630"/>
                </a:moveTo>
                <a:lnTo>
                  <a:pt x="1805796" y="793630"/>
                </a:lnTo>
                <a:lnTo>
                  <a:pt x="1805796" y="724619"/>
                </a:lnTo>
                <a:lnTo>
                  <a:pt x="1621766" y="724619"/>
                </a:lnTo>
                <a:lnTo>
                  <a:pt x="1621766" y="575094"/>
                </a:lnTo>
                <a:lnTo>
                  <a:pt x="1495245" y="575094"/>
                </a:lnTo>
                <a:lnTo>
                  <a:pt x="1495245" y="506083"/>
                </a:lnTo>
                <a:lnTo>
                  <a:pt x="1069675" y="506083"/>
                </a:lnTo>
                <a:lnTo>
                  <a:pt x="1040921" y="396815"/>
                </a:lnTo>
                <a:lnTo>
                  <a:pt x="1035170" y="333555"/>
                </a:lnTo>
                <a:lnTo>
                  <a:pt x="1035170" y="310551"/>
                </a:lnTo>
                <a:lnTo>
                  <a:pt x="787879" y="322053"/>
                </a:lnTo>
                <a:lnTo>
                  <a:pt x="638355" y="201283"/>
                </a:lnTo>
                <a:lnTo>
                  <a:pt x="603849" y="201283"/>
                </a:lnTo>
                <a:lnTo>
                  <a:pt x="603849" y="201283"/>
                </a:lnTo>
                <a:lnTo>
                  <a:pt x="511834" y="138023"/>
                </a:lnTo>
                <a:lnTo>
                  <a:pt x="448574" y="103517"/>
                </a:lnTo>
                <a:lnTo>
                  <a:pt x="402566" y="97766"/>
                </a:lnTo>
                <a:lnTo>
                  <a:pt x="373811" y="63261"/>
                </a:lnTo>
                <a:lnTo>
                  <a:pt x="362309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Forme libre 33"/>
          <p:cNvSpPr/>
          <p:nvPr/>
        </p:nvSpPr>
        <p:spPr>
          <a:xfrm>
            <a:off x="1852122" y="2312276"/>
            <a:ext cx="3036498" cy="1293962"/>
          </a:xfrm>
          <a:custGeom>
            <a:avLst/>
            <a:gdLst>
              <a:gd name="connsiteX0" fmla="*/ 3036498 w 3036498"/>
              <a:gd name="connsiteY0" fmla="*/ 1293962 h 1293962"/>
              <a:gd name="connsiteX1" fmla="*/ 1805796 w 3036498"/>
              <a:gd name="connsiteY1" fmla="*/ 1293962 h 1293962"/>
              <a:gd name="connsiteX2" fmla="*/ 1805796 w 3036498"/>
              <a:gd name="connsiteY2" fmla="*/ 1161691 h 1293962"/>
              <a:gd name="connsiteX3" fmla="*/ 1650521 w 3036498"/>
              <a:gd name="connsiteY3" fmla="*/ 1161691 h 1293962"/>
              <a:gd name="connsiteX4" fmla="*/ 1650521 w 3036498"/>
              <a:gd name="connsiteY4" fmla="*/ 868392 h 1293962"/>
              <a:gd name="connsiteX5" fmla="*/ 1524000 w 3036498"/>
              <a:gd name="connsiteY5" fmla="*/ 868392 h 1293962"/>
              <a:gd name="connsiteX6" fmla="*/ 1524000 w 3036498"/>
              <a:gd name="connsiteY6" fmla="*/ 724619 h 1293962"/>
              <a:gd name="connsiteX7" fmla="*/ 1081178 w 3036498"/>
              <a:gd name="connsiteY7" fmla="*/ 724619 h 1293962"/>
              <a:gd name="connsiteX8" fmla="*/ 1081178 w 3036498"/>
              <a:gd name="connsiteY8" fmla="*/ 603849 h 1293962"/>
              <a:gd name="connsiteX9" fmla="*/ 1052423 w 3036498"/>
              <a:gd name="connsiteY9" fmla="*/ 603849 h 1293962"/>
              <a:gd name="connsiteX10" fmla="*/ 1052423 w 3036498"/>
              <a:gd name="connsiteY10" fmla="*/ 477328 h 1293962"/>
              <a:gd name="connsiteX11" fmla="*/ 609600 w 3036498"/>
              <a:gd name="connsiteY11" fmla="*/ 477328 h 1293962"/>
              <a:gd name="connsiteX12" fmla="*/ 609600 w 3036498"/>
              <a:gd name="connsiteY12" fmla="*/ 356558 h 1293962"/>
              <a:gd name="connsiteX13" fmla="*/ 494581 w 3036498"/>
              <a:gd name="connsiteY13" fmla="*/ 356558 h 1293962"/>
              <a:gd name="connsiteX14" fmla="*/ 494581 w 3036498"/>
              <a:gd name="connsiteY14" fmla="*/ 235789 h 1293962"/>
              <a:gd name="connsiteX15" fmla="*/ 414068 w 3036498"/>
              <a:gd name="connsiteY15" fmla="*/ 235789 h 1293962"/>
              <a:gd name="connsiteX16" fmla="*/ 414068 w 3036498"/>
              <a:gd name="connsiteY16" fmla="*/ 0 h 1293962"/>
              <a:gd name="connsiteX17" fmla="*/ 0 w 3036498"/>
              <a:gd name="connsiteY17" fmla="*/ 0 h 129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36498" h="1293962">
                <a:moveTo>
                  <a:pt x="3036498" y="1293962"/>
                </a:moveTo>
                <a:lnTo>
                  <a:pt x="1805796" y="1293962"/>
                </a:lnTo>
                <a:lnTo>
                  <a:pt x="1805796" y="1161691"/>
                </a:lnTo>
                <a:lnTo>
                  <a:pt x="1650521" y="1161691"/>
                </a:lnTo>
                <a:lnTo>
                  <a:pt x="1650521" y="868392"/>
                </a:lnTo>
                <a:lnTo>
                  <a:pt x="1524000" y="868392"/>
                </a:lnTo>
                <a:lnTo>
                  <a:pt x="1524000" y="724619"/>
                </a:lnTo>
                <a:lnTo>
                  <a:pt x="1081178" y="724619"/>
                </a:lnTo>
                <a:lnTo>
                  <a:pt x="1081178" y="603849"/>
                </a:lnTo>
                <a:lnTo>
                  <a:pt x="1052423" y="603849"/>
                </a:lnTo>
                <a:lnTo>
                  <a:pt x="1052423" y="477328"/>
                </a:lnTo>
                <a:lnTo>
                  <a:pt x="609600" y="477328"/>
                </a:lnTo>
                <a:lnTo>
                  <a:pt x="609600" y="356558"/>
                </a:lnTo>
                <a:lnTo>
                  <a:pt x="494581" y="356558"/>
                </a:lnTo>
                <a:lnTo>
                  <a:pt x="494581" y="235789"/>
                </a:lnTo>
                <a:lnTo>
                  <a:pt x="414068" y="235789"/>
                </a:lnTo>
                <a:lnTo>
                  <a:pt x="414068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" name="Forme libre 31"/>
          <p:cNvSpPr/>
          <p:nvPr/>
        </p:nvSpPr>
        <p:spPr>
          <a:xfrm>
            <a:off x="1834869" y="2312276"/>
            <a:ext cx="5520906" cy="385313"/>
          </a:xfrm>
          <a:custGeom>
            <a:avLst/>
            <a:gdLst>
              <a:gd name="connsiteX0" fmla="*/ 5520906 w 5520906"/>
              <a:gd name="connsiteY0" fmla="*/ 385313 h 385313"/>
              <a:gd name="connsiteX1" fmla="*/ 1115683 w 5520906"/>
              <a:gd name="connsiteY1" fmla="*/ 385313 h 385313"/>
              <a:gd name="connsiteX2" fmla="*/ 1115683 w 5520906"/>
              <a:gd name="connsiteY2" fmla="*/ 350808 h 385313"/>
              <a:gd name="connsiteX3" fmla="*/ 1081178 w 5520906"/>
              <a:gd name="connsiteY3" fmla="*/ 350808 h 385313"/>
              <a:gd name="connsiteX4" fmla="*/ 1081178 w 5520906"/>
              <a:gd name="connsiteY4" fmla="*/ 276045 h 385313"/>
              <a:gd name="connsiteX5" fmla="*/ 839638 w 5520906"/>
              <a:gd name="connsiteY5" fmla="*/ 276045 h 385313"/>
              <a:gd name="connsiteX6" fmla="*/ 782129 w 5520906"/>
              <a:gd name="connsiteY6" fmla="*/ 195532 h 385313"/>
              <a:gd name="connsiteX7" fmla="*/ 724619 w 5520906"/>
              <a:gd name="connsiteY7" fmla="*/ 138023 h 385313"/>
              <a:gd name="connsiteX8" fmla="*/ 644106 w 5520906"/>
              <a:gd name="connsiteY8" fmla="*/ 120770 h 385313"/>
              <a:gd name="connsiteX9" fmla="*/ 615351 w 5520906"/>
              <a:gd name="connsiteY9" fmla="*/ 86264 h 385313"/>
              <a:gd name="connsiteX10" fmla="*/ 563593 w 5520906"/>
              <a:gd name="connsiteY10" fmla="*/ 63260 h 385313"/>
              <a:gd name="connsiteX11" fmla="*/ 523336 w 5520906"/>
              <a:gd name="connsiteY11" fmla="*/ 28755 h 385313"/>
              <a:gd name="connsiteX12" fmla="*/ 431321 w 5520906"/>
              <a:gd name="connsiteY12" fmla="*/ 28755 h 385313"/>
              <a:gd name="connsiteX13" fmla="*/ 396815 w 5520906"/>
              <a:gd name="connsiteY13" fmla="*/ 0 h 385313"/>
              <a:gd name="connsiteX14" fmla="*/ 0 w 5520906"/>
              <a:gd name="connsiteY14" fmla="*/ 0 h 38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520906" h="385313">
                <a:moveTo>
                  <a:pt x="5520906" y="385313"/>
                </a:moveTo>
                <a:lnTo>
                  <a:pt x="1115683" y="385313"/>
                </a:lnTo>
                <a:lnTo>
                  <a:pt x="1115683" y="350808"/>
                </a:lnTo>
                <a:lnTo>
                  <a:pt x="1081178" y="350808"/>
                </a:lnTo>
                <a:lnTo>
                  <a:pt x="1081178" y="276045"/>
                </a:lnTo>
                <a:lnTo>
                  <a:pt x="839638" y="276045"/>
                </a:lnTo>
                <a:lnTo>
                  <a:pt x="782129" y="195532"/>
                </a:lnTo>
                <a:lnTo>
                  <a:pt x="724619" y="138023"/>
                </a:lnTo>
                <a:lnTo>
                  <a:pt x="644106" y="120770"/>
                </a:lnTo>
                <a:lnTo>
                  <a:pt x="615351" y="86264"/>
                </a:lnTo>
                <a:lnTo>
                  <a:pt x="563593" y="63260"/>
                </a:lnTo>
                <a:lnTo>
                  <a:pt x="523336" y="28755"/>
                </a:lnTo>
                <a:lnTo>
                  <a:pt x="431321" y="28755"/>
                </a:lnTo>
                <a:lnTo>
                  <a:pt x="396815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1671520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2152111"/>
          </a:xfrm>
          <a:prstGeom prst="rect">
            <a:avLst/>
          </a:prstGeom>
        </p:spPr>
        <p:txBody>
          <a:bodyPr/>
          <a:lstStyle/>
          <a:p>
            <a:r>
              <a:rPr lang="fr-FR" sz="3600" dirty="0" err="1"/>
              <a:t>Panitumumab</a:t>
            </a:r>
            <a:r>
              <a:rPr lang="fr-FR" sz="3600" dirty="0"/>
              <a:t> plus </a:t>
            </a:r>
            <a:r>
              <a:rPr lang="fr-FR" sz="3600" dirty="0" err="1"/>
              <a:t>trifluridine</a:t>
            </a:r>
            <a:r>
              <a:rPr lang="fr-FR" sz="3600" dirty="0"/>
              <a:t>/</a:t>
            </a:r>
            <a:r>
              <a:rPr lang="fr-FR" sz="3600" dirty="0" err="1"/>
              <a:t>tipiracil</a:t>
            </a:r>
            <a:r>
              <a:rPr lang="fr-FR" sz="3600" dirty="0"/>
              <a:t> en L3 en </a:t>
            </a:r>
            <a:r>
              <a:rPr lang="fr-FR" sz="3600" dirty="0" err="1"/>
              <a:t>rechallenge</a:t>
            </a:r>
            <a:r>
              <a:rPr lang="fr-FR" sz="3600" dirty="0"/>
              <a:t> des anti-EGFR dans le </a:t>
            </a:r>
            <a:r>
              <a:rPr lang="fr-FR" sz="3600" err="1"/>
              <a:t>CCRm</a:t>
            </a:r>
            <a:r>
              <a:rPr lang="fr-FR" sz="3600"/>
              <a:t> WT : </a:t>
            </a:r>
            <a:br>
              <a:rPr lang="fr-FR" sz="3600"/>
            </a:br>
            <a:r>
              <a:rPr lang="fr-FR" sz="3600"/>
              <a:t>Etude </a:t>
            </a:r>
            <a:r>
              <a:rPr lang="fr-FR" sz="3600" dirty="0"/>
              <a:t>de cas : Phase II Randomisée VELO</a:t>
            </a:r>
            <a:br>
              <a:rPr lang="fr-FR" sz="3600" dirty="0"/>
            </a:br>
            <a:endParaRPr lang="en-US" sz="36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86394"/>
            <a:ext cx="1628078" cy="2381265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370050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S. Napolitano </a:t>
            </a:r>
            <a:r>
              <a:rPr lang="fr-FR" sz="2400" i="1" dirty="0">
                <a:solidFill>
                  <a:srgbClr val="000000">
                    <a:lumMod val="50000"/>
                    <a:lumOff val="50000"/>
                  </a:srgbClr>
                </a:solidFill>
                <a:latin typeface="Arial Narrow"/>
              </a:rPr>
              <a:t>et 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#P129</a:t>
            </a:r>
          </a:p>
        </p:txBody>
      </p:sp>
    </p:spTree>
    <p:extLst>
      <p:ext uri="{BB962C8B-B14F-4D97-AF65-F5344CB8AC3E}">
        <p14:creationId xmlns:p14="http://schemas.microsoft.com/office/powerpoint/2010/main" val="1084637539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à coins arrondis 49"/>
          <p:cNvSpPr/>
          <p:nvPr/>
        </p:nvSpPr>
        <p:spPr>
          <a:xfrm>
            <a:off x="7083846" y="2368685"/>
            <a:ext cx="4330039" cy="367450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Rectangle à coins arrondis 26"/>
          <p:cNvSpPr/>
          <p:nvPr/>
        </p:nvSpPr>
        <p:spPr>
          <a:xfrm>
            <a:off x="465371" y="1494220"/>
            <a:ext cx="3992329" cy="362289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dirty="0" err="1"/>
              <a:t>Panitumumab</a:t>
            </a:r>
            <a:r>
              <a:rPr lang="fr-FR" dirty="0"/>
              <a:t> plus </a:t>
            </a:r>
            <a:r>
              <a:rPr lang="fr-FR" dirty="0" err="1"/>
              <a:t>trifluridine</a:t>
            </a:r>
            <a:r>
              <a:rPr lang="fr-FR" dirty="0"/>
              <a:t>/</a:t>
            </a:r>
            <a:r>
              <a:rPr lang="fr-FR" dirty="0" err="1"/>
              <a:t>tipiracil</a:t>
            </a:r>
            <a:r>
              <a:rPr lang="fr-FR" dirty="0"/>
              <a:t> en L3 en </a:t>
            </a:r>
            <a:r>
              <a:rPr lang="fr-FR" dirty="0" err="1"/>
              <a:t>rechallenge</a:t>
            </a:r>
            <a:r>
              <a:rPr lang="fr-FR" dirty="0"/>
              <a:t> </a:t>
            </a:r>
            <a:r>
              <a:rPr lang="fr-FR" dirty="0" err="1"/>
              <a:t>CCRm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Napolitano et al., ASCO GI</a:t>
            </a:r>
            <a:r>
              <a:rPr lang="fr-FR" baseline="30000" dirty="0"/>
              <a:t>®</a:t>
            </a:r>
            <a:r>
              <a:rPr lang="fr-FR" dirty="0"/>
              <a:t> 2023, Abs #P129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5"/>
          </p:nvPr>
        </p:nvSpPr>
        <p:spPr>
          <a:xfrm>
            <a:off x="517622" y="1643063"/>
            <a:ext cx="3782915" cy="3459714"/>
          </a:xfrm>
        </p:spPr>
        <p:txBody>
          <a:bodyPr/>
          <a:lstStyle/>
          <a:p>
            <a:pPr marL="0" indent="0">
              <a:buNone/>
            </a:pPr>
            <a:r>
              <a:rPr lang="fr-FR" sz="1800" b="1"/>
              <a:t>Patients</a:t>
            </a:r>
          </a:p>
          <a:p>
            <a:pPr marL="195263" indent="-195263">
              <a:spcBef>
                <a:spcPts val="1800"/>
              </a:spcBef>
            </a:pPr>
            <a:r>
              <a:rPr lang="fr-FR" sz="1600"/>
              <a:t>RAS </a:t>
            </a:r>
            <a:r>
              <a:rPr lang="fr-FR" sz="1400"/>
              <a:t>(NRAS et KRAS exon 2,3 et 4) </a:t>
            </a:r>
            <a:br>
              <a:rPr lang="fr-FR" sz="1400"/>
            </a:br>
            <a:r>
              <a:rPr lang="fr-FR" sz="1600"/>
              <a:t>wild-type dans les tissus au moment du diagnostic initial.</a:t>
            </a:r>
          </a:p>
          <a:p>
            <a:pPr marL="195263" indent="-195263">
              <a:spcBef>
                <a:spcPts val="900"/>
              </a:spcBef>
            </a:pPr>
            <a:r>
              <a:rPr lang="fr-FR" sz="1600"/>
              <a:t>Efficacité d'un traitement de première ligne contenant un agent anti-EGFR </a:t>
            </a:r>
            <a:r>
              <a:rPr lang="fr-FR" sz="1400"/>
              <a:t>(panitumumab ou cetuximab)</a:t>
            </a:r>
            <a:br>
              <a:rPr lang="fr-FR" sz="1400"/>
            </a:br>
            <a:r>
              <a:rPr lang="fr-FR" sz="1600"/>
              <a:t>avec obtention d'une réponse majeure </a:t>
            </a:r>
            <a:r>
              <a:rPr lang="fr-FR" sz="1400"/>
              <a:t>(réponse complète ou partielle)</a:t>
            </a:r>
          </a:p>
          <a:p>
            <a:pPr marL="195263" indent="-195263">
              <a:spcBef>
                <a:spcPts val="900"/>
              </a:spcBef>
            </a:pPr>
            <a:r>
              <a:rPr lang="fr-FR" sz="1600"/>
              <a:t>Progression après une deuxième thérapie</a:t>
            </a:r>
          </a:p>
        </p:txBody>
      </p:sp>
      <p:sp>
        <p:nvSpPr>
          <p:cNvPr id="22" name="Espace réservé du texte 21"/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6627460" cy="582613"/>
          </a:xfrm>
        </p:spPr>
        <p:txBody>
          <a:bodyPr/>
          <a:lstStyle/>
          <a:p>
            <a:r>
              <a:rPr lang="da-DK"/>
              <a:t>Concept du rechallenge</a:t>
            </a:r>
          </a:p>
          <a:p>
            <a:endParaRPr lang="fr-FR"/>
          </a:p>
        </p:txBody>
      </p:sp>
      <p:grpSp>
        <p:nvGrpSpPr>
          <p:cNvPr id="9" name="Groupe 8"/>
          <p:cNvGrpSpPr/>
          <p:nvPr/>
        </p:nvGrpSpPr>
        <p:grpSpPr>
          <a:xfrm>
            <a:off x="998845" y="5442478"/>
            <a:ext cx="5806905" cy="600710"/>
            <a:chOff x="1280221" y="5539830"/>
            <a:chExt cx="7115213" cy="600710"/>
          </a:xfrm>
        </p:grpSpPr>
        <p:sp>
          <p:nvSpPr>
            <p:cNvPr id="10" name="ZoneTexte 9"/>
            <p:cNvSpPr txBox="1"/>
            <p:nvPr/>
          </p:nvSpPr>
          <p:spPr>
            <a:xfrm>
              <a:off x="1453708" y="5539830"/>
              <a:ext cx="6941726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Objectif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principal :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sans progression </a:t>
              </a:r>
            </a:p>
          </p:txBody>
        </p:sp>
        <p:sp>
          <p:nvSpPr>
            <p:cNvPr id="11" name="Chevron 10"/>
            <p:cNvSpPr/>
            <p:nvPr/>
          </p:nvSpPr>
          <p:spPr>
            <a:xfrm>
              <a:off x="1280221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2" name="Groupe 31"/>
          <p:cNvGrpSpPr/>
          <p:nvPr/>
        </p:nvGrpSpPr>
        <p:grpSpPr>
          <a:xfrm>
            <a:off x="4371977" y="2084419"/>
            <a:ext cx="2142308" cy="2434910"/>
            <a:chOff x="3827417" y="2084419"/>
            <a:chExt cx="2142308" cy="2434910"/>
          </a:xfrm>
        </p:grpSpPr>
        <p:sp>
          <p:nvSpPr>
            <p:cNvPr id="29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4115417" y="2084419"/>
              <a:ext cx="1854308" cy="769790"/>
            </a:xfrm>
            <a:prstGeom prst="roundRect">
              <a:avLst>
                <a:gd name="adj" fmla="val 9151"/>
              </a:avLst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BRAS A</a:t>
              </a:r>
            </a:p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Trifluridine/tipiracil</a:t>
              </a:r>
            </a:p>
          </p:txBody>
        </p:sp>
        <p:sp>
          <p:nvSpPr>
            <p:cNvPr id="23" name="Triangle isocèle 22"/>
            <p:cNvSpPr/>
            <p:nvPr/>
          </p:nvSpPr>
          <p:spPr>
            <a:xfrm rot="5400000">
              <a:off x="3827417" y="2325314"/>
              <a:ext cx="288000" cy="288000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4115417" y="3658848"/>
              <a:ext cx="1854308" cy="860481"/>
            </a:xfrm>
            <a:prstGeom prst="roundRect">
              <a:avLst>
                <a:gd name="adj" fmla="val 9151"/>
              </a:avLst>
            </a:prstGeom>
            <a:solidFill>
              <a:srgbClr val="D16923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BRAS B</a:t>
              </a:r>
            </a:p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Trifluridine/tipiracil</a:t>
              </a: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plus panitumumab</a:t>
              </a:r>
            </a:p>
          </p:txBody>
        </p:sp>
        <p:sp>
          <p:nvSpPr>
            <p:cNvPr id="31" name="Triangle isocèle 30"/>
            <p:cNvSpPr/>
            <p:nvPr/>
          </p:nvSpPr>
          <p:spPr>
            <a:xfrm rot="5400000">
              <a:off x="3827417" y="3945088"/>
              <a:ext cx="288000" cy="288000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1" name="Groupe 50"/>
          <p:cNvGrpSpPr/>
          <p:nvPr/>
        </p:nvGrpSpPr>
        <p:grpSpPr>
          <a:xfrm>
            <a:off x="7577717" y="2444096"/>
            <a:ext cx="3342297" cy="3531614"/>
            <a:chOff x="7738291" y="2278247"/>
            <a:chExt cx="3342297" cy="3531614"/>
          </a:xfrm>
        </p:grpSpPr>
        <p:cxnSp>
          <p:nvCxnSpPr>
            <p:cNvPr id="35" name="Connecteur droit avec flèche 34"/>
            <p:cNvCxnSpPr/>
            <p:nvPr/>
          </p:nvCxnSpPr>
          <p:spPr>
            <a:xfrm>
              <a:off x="8614057" y="3108506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eur droit avec flèche 43"/>
            <p:cNvCxnSpPr/>
            <p:nvPr/>
          </p:nvCxnSpPr>
          <p:spPr>
            <a:xfrm>
              <a:off x="8614057" y="4137296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eur droit avec flèche 45"/>
            <p:cNvCxnSpPr/>
            <p:nvPr/>
          </p:nvCxnSpPr>
          <p:spPr>
            <a:xfrm>
              <a:off x="8614057" y="4548819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eur droit avec flèche 47"/>
            <p:cNvCxnSpPr/>
            <p:nvPr/>
          </p:nvCxnSpPr>
          <p:spPr>
            <a:xfrm>
              <a:off x="8614057" y="5240481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Connecteur droit avec flèche 35"/>
            <p:cNvCxnSpPr/>
            <p:nvPr/>
          </p:nvCxnSpPr>
          <p:spPr>
            <a:xfrm>
              <a:off x="9975007" y="3108506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necteur droit avec flèche 37"/>
            <p:cNvCxnSpPr/>
            <p:nvPr/>
          </p:nvCxnSpPr>
          <p:spPr>
            <a:xfrm>
              <a:off x="9975007" y="3512222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eur droit avec flèche 44"/>
            <p:cNvCxnSpPr/>
            <p:nvPr/>
          </p:nvCxnSpPr>
          <p:spPr>
            <a:xfrm>
              <a:off x="9975007" y="4137296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Connecteur droit avec flèche 46"/>
            <p:cNvCxnSpPr/>
            <p:nvPr/>
          </p:nvCxnSpPr>
          <p:spPr>
            <a:xfrm>
              <a:off x="9975007" y="4548819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necteur droit avec flèche 48"/>
            <p:cNvCxnSpPr/>
            <p:nvPr/>
          </p:nvCxnSpPr>
          <p:spPr>
            <a:xfrm>
              <a:off x="9975007" y="5240481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3AB8F1E5-025F-5075-5A1D-12FB2FB149FD}"/>
                </a:ext>
              </a:extLst>
            </p:cNvPr>
            <p:cNvSpPr txBox="1"/>
            <p:nvPr/>
          </p:nvSpPr>
          <p:spPr>
            <a:xfrm>
              <a:off x="8439054" y="2278247"/>
              <a:ext cx="1732362" cy="340519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68 </a:t>
              </a:r>
              <a:r>
                <a:rPr kumimoji="0" lang="fr-F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screenés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57F13D6C-49D2-F598-228A-B82D3AF0C1DE}"/>
                </a:ext>
              </a:extLst>
            </p:cNvPr>
            <p:cNvSpPr txBox="1"/>
            <p:nvPr/>
          </p:nvSpPr>
          <p:spPr>
            <a:xfrm>
              <a:off x="7739039" y="2783575"/>
              <a:ext cx="3340800" cy="4680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62 inscrits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ctDNA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(BIOCARTIS </a:t>
              </a:r>
              <a:r>
                <a:rPr kumimoji="0" 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Idylla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2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TM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11FB049F-6D76-28B2-0514-CB0AA2F39F94}"/>
                </a:ext>
              </a:extLst>
            </p:cNvPr>
            <p:cNvSpPr txBox="1"/>
            <p:nvPr/>
          </p:nvSpPr>
          <p:spPr>
            <a:xfrm>
              <a:off x="7738291" y="3821678"/>
              <a:ext cx="3342297" cy="46634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ctDNA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(biopsie liquide </a:t>
              </a:r>
              <a:r>
                <a:rPr kumimoji="0" 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FoundationOne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CDx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)</a:t>
              </a:r>
              <a:endParaRPr kumimoji="0" lang="fr-FR" sz="1200" b="1" i="0" u="none" strike="noStrike" kern="1200" cap="none" spc="0" normalizeH="0" baseline="3000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D3E3BADD-512C-5B4F-E23C-B415E9360C2F}"/>
                </a:ext>
              </a:extLst>
            </p:cNvPr>
            <p:cNvSpPr txBox="1"/>
            <p:nvPr/>
          </p:nvSpPr>
          <p:spPr>
            <a:xfrm>
              <a:off x="8110057" y="4441564"/>
              <a:ext cx="1008000" cy="252000"/>
            </a:xfrm>
            <a:prstGeom prst="roundRect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21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Bras A </a:t>
              </a:r>
              <a:endParaRPr kumimoji="0" lang="fr-FR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A564290F-1FF2-4909-D454-D1B29AA1601D}"/>
                </a:ext>
              </a:extLst>
            </p:cNvPr>
            <p:cNvSpPr txBox="1"/>
            <p:nvPr/>
          </p:nvSpPr>
          <p:spPr>
            <a:xfrm>
              <a:off x="9527130" y="4441564"/>
              <a:ext cx="1008000" cy="252000"/>
            </a:xfrm>
            <a:prstGeom prst="round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25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Bras B </a:t>
              </a:r>
              <a:endParaRPr kumimoji="0" lang="fr-FR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EF19FE4B-3D0F-F4E6-6AB5-1DDA5B2EBB3B}"/>
                </a:ext>
              </a:extLst>
            </p:cNvPr>
            <p:cNvSpPr txBox="1"/>
            <p:nvPr/>
          </p:nvSpPr>
          <p:spPr>
            <a:xfrm>
              <a:off x="7739039" y="4847107"/>
              <a:ext cx="3340800" cy="5400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24 RAS/BRAF WT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ctDNA</a:t>
              </a:r>
              <a:r>
                <a:rPr kumimoji="0" lang="fr-FR" sz="12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(biopsie liquide </a:t>
              </a:r>
              <a:r>
                <a:rPr kumimoji="0" lang="fr-FR" sz="1200" b="1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FoundationOne</a:t>
              </a:r>
              <a:r>
                <a:rPr kumimoji="0" lang="fr-FR" sz="12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200" b="1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CDx</a:t>
              </a:r>
              <a:r>
                <a:rPr kumimoji="0" lang="fr-FR" sz="12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au départ et au moment de la progression)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81E6653A-5267-F06F-7BDC-ECD2CB464898}"/>
                </a:ext>
              </a:extLst>
            </p:cNvPr>
            <p:cNvSpPr txBox="1"/>
            <p:nvPr/>
          </p:nvSpPr>
          <p:spPr>
            <a:xfrm>
              <a:off x="8110057" y="5557861"/>
              <a:ext cx="1008000" cy="252000"/>
            </a:xfrm>
            <a:prstGeom prst="roundRect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13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Bras A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endParaRPr kumimoji="0" lang="fr-FR" sz="12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F456AADB-B0C3-B1A4-B746-00B8FB06F40A}"/>
                </a:ext>
              </a:extLst>
            </p:cNvPr>
            <p:cNvSpPr txBox="1"/>
            <p:nvPr/>
          </p:nvSpPr>
          <p:spPr>
            <a:xfrm>
              <a:off x="9527130" y="5557861"/>
              <a:ext cx="1008000" cy="252000"/>
            </a:xfrm>
            <a:prstGeom prst="round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 </a:t>
              </a: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Bras B </a:t>
              </a:r>
              <a:endParaRPr kumimoji="0" lang="fr-FR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4" name="Connecteur droit avec flèche 33"/>
            <p:cNvCxnSpPr/>
            <p:nvPr/>
          </p:nvCxnSpPr>
          <p:spPr>
            <a:xfrm>
              <a:off x="9305235" y="2489438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Connecteur droit avec flèche 36"/>
            <p:cNvCxnSpPr/>
            <p:nvPr/>
          </p:nvCxnSpPr>
          <p:spPr>
            <a:xfrm>
              <a:off x="8614057" y="3512222"/>
              <a:ext cx="0" cy="29325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63C64975-570A-F893-CEE6-08FCBEF01473}"/>
                </a:ext>
              </a:extLst>
            </p:cNvPr>
            <p:cNvSpPr txBox="1"/>
            <p:nvPr/>
          </p:nvSpPr>
          <p:spPr>
            <a:xfrm>
              <a:off x="8110057" y="3416135"/>
              <a:ext cx="1008000" cy="252000"/>
            </a:xfrm>
            <a:prstGeom prst="roundRect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Bras A </a:t>
              </a:r>
              <a:endParaRPr kumimoji="0" lang="fr-FR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45377070-E843-2422-195B-C9D2FB69F613}"/>
                </a:ext>
              </a:extLst>
            </p:cNvPr>
            <p:cNvSpPr txBox="1"/>
            <p:nvPr/>
          </p:nvSpPr>
          <p:spPr>
            <a:xfrm>
              <a:off x="9527130" y="3416135"/>
              <a:ext cx="1008000" cy="252000"/>
            </a:xfrm>
            <a:prstGeom prst="round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Bras B </a:t>
              </a:r>
              <a:endParaRPr kumimoji="0" lang="fr-FR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61" name="Groupe 60"/>
          <p:cNvGrpSpPr/>
          <p:nvPr/>
        </p:nvGrpSpPr>
        <p:grpSpPr>
          <a:xfrm>
            <a:off x="7083846" y="796350"/>
            <a:ext cx="4374199" cy="1484786"/>
            <a:chOff x="7083846" y="796350"/>
            <a:chExt cx="4374199" cy="1484786"/>
          </a:xfrm>
        </p:grpSpPr>
        <p:sp>
          <p:nvSpPr>
            <p:cNvPr id="52" name="Rectangle à coins arrondis 51"/>
            <p:cNvSpPr/>
            <p:nvPr/>
          </p:nvSpPr>
          <p:spPr>
            <a:xfrm>
              <a:off x="7083846" y="796350"/>
              <a:ext cx="4330039" cy="148478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pic>
          <p:nvPicPr>
            <p:cNvPr id="12" name="Picture 2"/>
            <p:cNvPicPr>
              <a:picLocks noChangeAspect="1" noChangeArrowheads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7229713" y="1099225"/>
              <a:ext cx="3854955" cy="7247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3" name="Espace réservé du texte 25"/>
            <p:cNvSpPr txBox="1">
              <a:spLocks/>
            </p:cNvSpPr>
            <p:nvPr/>
          </p:nvSpPr>
          <p:spPr>
            <a:xfrm>
              <a:off x="7720012" y="1823937"/>
              <a:ext cx="947334" cy="349311"/>
            </a:xfrm>
            <a:prstGeom prst="rect">
              <a:avLst/>
            </a:prstGeom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1</a:t>
              </a:r>
              <a:r>
                <a:rPr kumimoji="0" lang="fr-FR" sz="600" b="1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ère</a:t>
              </a: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 ligne</a:t>
              </a:r>
            </a:p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Cetuximab/panitumumab</a:t>
              </a:r>
            </a:p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based chimiothéra</a:t>
              </a:r>
              <a:r>
                <a:rPr kumimoji="0" lang="fr-FR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pie</a:t>
              </a:r>
            </a:p>
          </p:txBody>
        </p:sp>
        <p:sp>
          <p:nvSpPr>
            <p:cNvPr id="54" name="Espace réservé du texte 25"/>
            <p:cNvSpPr txBox="1">
              <a:spLocks/>
            </p:cNvSpPr>
            <p:nvPr/>
          </p:nvSpPr>
          <p:spPr>
            <a:xfrm>
              <a:off x="8580821" y="1823937"/>
              <a:ext cx="935046" cy="349311"/>
            </a:xfrm>
            <a:prstGeom prst="rect">
              <a:avLst/>
            </a:prstGeom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1</a:t>
              </a:r>
              <a:r>
                <a:rPr kumimoji="0" lang="fr-FR" sz="600" b="1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ère</a:t>
              </a: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 ligne</a:t>
              </a:r>
            </a:p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Cetuximab/panitumumab</a:t>
              </a:r>
            </a:p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based chimiothéra</a:t>
              </a:r>
              <a:r>
                <a:rPr kumimoji="0" lang="fr-FR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pie</a:t>
              </a:r>
            </a:p>
          </p:txBody>
        </p:sp>
        <p:sp>
          <p:nvSpPr>
            <p:cNvPr id="55" name="Espace réservé du texte 25"/>
            <p:cNvSpPr txBox="1">
              <a:spLocks/>
            </p:cNvSpPr>
            <p:nvPr/>
          </p:nvSpPr>
          <p:spPr>
            <a:xfrm>
              <a:off x="9515867" y="1823937"/>
              <a:ext cx="946231" cy="412487"/>
            </a:xfrm>
            <a:prstGeom prst="rect">
              <a:avLst/>
            </a:prstGeom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2</a:t>
              </a:r>
              <a:r>
                <a:rPr kumimoji="0" lang="fr-FR" sz="600" b="1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nde</a:t>
              </a: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 ligne</a:t>
              </a:r>
            </a:p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Traitement avec chimio.</a:t>
              </a:r>
              <a:b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</a:b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+/- antiangiogénic drugs </a:t>
              </a:r>
              <a:b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</a:b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(anti-EGFR free holiday)</a:t>
              </a:r>
              <a:endParaRPr kumimoji="0" lang="fr-FR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" name="Espace réservé du texte 25"/>
            <p:cNvSpPr txBox="1">
              <a:spLocks/>
            </p:cNvSpPr>
            <p:nvPr/>
          </p:nvSpPr>
          <p:spPr>
            <a:xfrm>
              <a:off x="10532794" y="1823937"/>
              <a:ext cx="925251" cy="349311"/>
            </a:xfrm>
            <a:prstGeom prst="rect">
              <a:avLst/>
            </a:prstGeom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3</a:t>
              </a:r>
              <a:r>
                <a:rPr kumimoji="0" lang="fr-FR" sz="600" b="1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ème</a:t>
              </a: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 ligne</a:t>
              </a:r>
            </a:p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Rechallenge avec cetuximab/panitumumab</a:t>
              </a:r>
              <a:endParaRPr kumimoji="0" lang="fr-FR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" name="Espace réservé du texte 25"/>
            <p:cNvSpPr txBox="1">
              <a:spLocks/>
            </p:cNvSpPr>
            <p:nvPr/>
          </p:nvSpPr>
          <p:spPr>
            <a:xfrm>
              <a:off x="7294659" y="836578"/>
              <a:ext cx="566116" cy="162348"/>
            </a:xfrm>
            <a:prstGeom prst="rect">
              <a:avLst/>
            </a:prstGeom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Baseline</a:t>
              </a:r>
              <a:endParaRPr kumimoji="0" lang="fr-FR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" name="Espace réservé du texte 25"/>
            <p:cNvSpPr txBox="1">
              <a:spLocks/>
            </p:cNvSpPr>
            <p:nvPr/>
          </p:nvSpPr>
          <p:spPr>
            <a:xfrm>
              <a:off x="8141064" y="836578"/>
              <a:ext cx="682847" cy="162348"/>
            </a:xfrm>
            <a:prstGeom prst="rect">
              <a:avLst/>
            </a:prstGeom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Réponse partiel</a:t>
              </a:r>
              <a:endParaRPr kumimoji="0" lang="fr-FR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9" name="Espace réservé du texte 25"/>
            <p:cNvSpPr txBox="1">
              <a:spLocks/>
            </p:cNvSpPr>
            <p:nvPr/>
          </p:nvSpPr>
          <p:spPr>
            <a:xfrm>
              <a:off x="9802444" y="836578"/>
              <a:ext cx="989612" cy="243522"/>
            </a:xfrm>
            <a:prstGeom prst="rect">
              <a:avLst/>
            </a:prstGeom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Progression à la 2</a:t>
              </a:r>
              <a:r>
                <a:rPr kumimoji="0" lang="fr-FR" sz="600" b="1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nde</a:t>
              </a: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 ligne de traitement</a:t>
              </a:r>
              <a:endParaRPr kumimoji="0" lang="fr-FR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0" name="Espace réservé du texte 25"/>
            <p:cNvSpPr txBox="1">
              <a:spLocks/>
            </p:cNvSpPr>
            <p:nvPr/>
          </p:nvSpPr>
          <p:spPr>
            <a:xfrm>
              <a:off x="8823911" y="836578"/>
              <a:ext cx="971021" cy="230442"/>
            </a:xfrm>
            <a:prstGeom prst="rect">
              <a:avLst/>
            </a:prstGeom>
          </p:spPr>
          <p:txBody>
            <a:bodyPr/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Progression à la 1</a:t>
              </a:r>
              <a:r>
                <a:rPr kumimoji="0" lang="fr-FR" sz="600" b="1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ère</a:t>
              </a:r>
              <a:r>
                <a:rPr kumimoji="0" lang="fr-FR" sz="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Arial" panose="020B0604020202020204" pitchFamily="34" charset="0"/>
                </a:rPr>
                <a:t> ligne de traitement</a:t>
              </a:r>
              <a:endParaRPr kumimoji="0" lang="fr-FR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646992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à coins arrondis 66"/>
          <p:cNvSpPr/>
          <p:nvPr/>
        </p:nvSpPr>
        <p:spPr>
          <a:xfrm>
            <a:off x="6513280" y="3611104"/>
            <a:ext cx="2670561" cy="245431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Rectangle à coins arrondis 91"/>
          <p:cNvSpPr/>
          <p:nvPr/>
        </p:nvSpPr>
        <p:spPr>
          <a:xfrm>
            <a:off x="6513280" y="891754"/>
            <a:ext cx="2670561" cy="25200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Rectangle à coins arrondis 92"/>
          <p:cNvSpPr/>
          <p:nvPr/>
        </p:nvSpPr>
        <p:spPr>
          <a:xfrm>
            <a:off x="9381029" y="891754"/>
            <a:ext cx="2556000" cy="25200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598896" cy="483477"/>
          </a:xfrm>
        </p:spPr>
        <p:txBody>
          <a:bodyPr/>
          <a:lstStyle/>
          <a:p>
            <a:r>
              <a:rPr lang="fr-FR" dirty="0" err="1"/>
              <a:t>Panitumumab</a:t>
            </a:r>
            <a:r>
              <a:rPr lang="fr-FR" dirty="0"/>
              <a:t> plus </a:t>
            </a:r>
            <a:r>
              <a:rPr lang="fr-FR" dirty="0" err="1"/>
              <a:t>trifluridine</a:t>
            </a:r>
            <a:r>
              <a:rPr lang="fr-FR" dirty="0"/>
              <a:t>/</a:t>
            </a:r>
            <a:r>
              <a:rPr lang="fr-FR" dirty="0" err="1"/>
              <a:t>tipiracil</a:t>
            </a:r>
            <a:r>
              <a:rPr lang="fr-FR" dirty="0"/>
              <a:t> en L3 en </a:t>
            </a:r>
            <a:r>
              <a:rPr lang="fr-FR" dirty="0" err="1"/>
              <a:t>rechallenge</a:t>
            </a:r>
            <a:r>
              <a:rPr lang="fr-FR" dirty="0"/>
              <a:t> </a:t>
            </a:r>
            <a:r>
              <a:rPr lang="fr-FR" dirty="0" err="1"/>
              <a:t>CCRm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Napolitano et al., ASCO GI</a:t>
            </a:r>
            <a:r>
              <a:rPr lang="fr-FR" baseline="30000" dirty="0"/>
              <a:t>®</a:t>
            </a:r>
            <a:r>
              <a:rPr lang="fr-FR" dirty="0"/>
              <a:t> 2023, Abs #P129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5861836" cy="582613"/>
          </a:xfrm>
        </p:spPr>
        <p:txBody>
          <a:bodyPr/>
          <a:lstStyle/>
          <a:p>
            <a:r>
              <a:rPr lang="da-DK" dirty="0"/>
              <a:t>Resultats</a:t>
            </a:r>
          </a:p>
        </p:txBody>
      </p:sp>
      <p:grpSp>
        <p:nvGrpSpPr>
          <p:cNvPr id="9" name="Groupe 8"/>
          <p:cNvGrpSpPr/>
          <p:nvPr/>
        </p:nvGrpSpPr>
        <p:grpSpPr>
          <a:xfrm>
            <a:off x="924125" y="5426252"/>
            <a:ext cx="4850813" cy="681198"/>
            <a:chOff x="1326946" y="5473859"/>
            <a:chExt cx="7205406" cy="681198"/>
          </a:xfrm>
        </p:grpSpPr>
        <p:sp>
          <p:nvSpPr>
            <p:cNvPr id="10" name="ZoneTexte 9"/>
            <p:cNvSpPr txBox="1"/>
            <p:nvPr/>
          </p:nvSpPr>
          <p:spPr>
            <a:xfrm>
              <a:off x="1453707" y="5473859"/>
              <a:ext cx="7078645" cy="681198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Rechallenge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l’antiEGFR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surtout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utile </a:t>
              </a:r>
              <a:b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chez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les supers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sauvages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en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ctDNA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Chevron 10"/>
            <p:cNvSpPr/>
            <p:nvPr/>
          </p:nvSpPr>
          <p:spPr>
            <a:xfrm>
              <a:off x="1326946" y="5607404"/>
              <a:ext cx="253522" cy="202321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0" name="Espace réservé du texte 29"/>
          <p:cNvSpPr>
            <a:spLocks noGrp="1"/>
          </p:cNvSpPr>
          <p:nvPr>
            <p:ph type="body" sz="quarter" idx="15"/>
          </p:nvPr>
        </p:nvSpPr>
        <p:spPr>
          <a:xfrm>
            <a:off x="603384" y="1253273"/>
            <a:ext cx="5808073" cy="3761233"/>
          </a:xfrm>
        </p:spPr>
        <p:txBody>
          <a:bodyPr/>
          <a:lstStyle/>
          <a:p>
            <a:pPr marL="215900" indent="-215900"/>
            <a:r>
              <a:rPr lang="fr-FR" sz="1600" dirty="0"/>
              <a:t>SSP</a:t>
            </a:r>
          </a:p>
          <a:p>
            <a:pPr marL="295275" lvl="1" indent="-66675">
              <a:spcBef>
                <a:spcPts val="200"/>
              </a:spcBef>
            </a:pPr>
            <a:r>
              <a:rPr lang="fr-FR" sz="1500" dirty="0"/>
              <a:t> </a:t>
            </a:r>
            <a:r>
              <a:rPr lang="fr-FR" sz="1500" dirty="0" err="1"/>
              <a:t>Trifluridil</a:t>
            </a:r>
            <a:r>
              <a:rPr lang="fr-FR" sz="1500" dirty="0"/>
              <a:t>/</a:t>
            </a:r>
            <a:r>
              <a:rPr lang="fr-FR" sz="1500" dirty="0" err="1"/>
              <a:t>tipiracil</a:t>
            </a:r>
            <a:r>
              <a:rPr lang="fr-FR" sz="1500" dirty="0"/>
              <a:t> : </a:t>
            </a:r>
            <a:r>
              <a:rPr lang="fr-FR" sz="1500" b="1" dirty="0"/>
              <a:t>2,5 mois</a:t>
            </a:r>
          </a:p>
          <a:p>
            <a:pPr marL="295275" lvl="1" indent="-66675">
              <a:spcBef>
                <a:spcPts val="200"/>
              </a:spcBef>
            </a:pPr>
            <a:r>
              <a:rPr lang="fr-FR" sz="1500" dirty="0"/>
              <a:t> </a:t>
            </a:r>
            <a:r>
              <a:rPr lang="fr-FR" sz="1500" dirty="0" err="1"/>
              <a:t>Trifluridil</a:t>
            </a:r>
            <a:r>
              <a:rPr lang="fr-FR" sz="1500" dirty="0"/>
              <a:t>/</a:t>
            </a:r>
            <a:r>
              <a:rPr lang="fr-FR" sz="1500" dirty="0" err="1"/>
              <a:t>tipiracil</a:t>
            </a:r>
            <a:r>
              <a:rPr lang="fr-FR" sz="1500" dirty="0"/>
              <a:t> + </a:t>
            </a:r>
            <a:r>
              <a:rPr lang="fr-FR" sz="1500" dirty="0" err="1"/>
              <a:t>Panitumumab</a:t>
            </a:r>
            <a:r>
              <a:rPr lang="fr-FR" sz="1500" dirty="0"/>
              <a:t> : </a:t>
            </a:r>
            <a:r>
              <a:rPr lang="fr-FR" sz="1500" b="1" dirty="0"/>
              <a:t>4 mois</a:t>
            </a:r>
          </a:p>
          <a:p>
            <a:pPr marL="295275" lvl="1" indent="-66675">
              <a:buNone/>
            </a:pPr>
            <a:r>
              <a:rPr lang="fr-FR" sz="1500" dirty="0"/>
              <a:t>    (HR : </a:t>
            </a:r>
            <a:r>
              <a:rPr lang="fr-FR" sz="1500" b="1" dirty="0"/>
              <a:t>0,48</a:t>
            </a:r>
            <a:r>
              <a:rPr lang="fr-FR" sz="1500" dirty="0"/>
              <a:t>; </a:t>
            </a:r>
            <a:r>
              <a:rPr lang="fr-FR" sz="1400" dirty="0"/>
              <a:t>IC 95% </a:t>
            </a:r>
            <a:r>
              <a:rPr lang="fr-FR" sz="1500" dirty="0"/>
              <a:t>: </a:t>
            </a:r>
            <a:r>
              <a:rPr lang="fr-FR" sz="1500" b="1" dirty="0"/>
              <a:t>0,28-0,82</a:t>
            </a:r>
            <a:r>
              <a:rPr lang="fr-FR" sz="1500" dirty="0"/>
              <a:t>;</a:t>
            </a:r>
            <a:r>
              <a:rPr lang="fr-FR" sz="1500" b="1" dirty="0"/>
              <a:t> </a:t>
            </a:r>
            <a:r>
              <a:rPr lang="fr-FR" sz="1500" b="1" i="1" dirty="0"/>
              <a:t>p</a:t>
            </a:r>
            <a:r>
              <a:rPr lang="fr-FR" sz="1500" b="1" dirty="0"/>
              <a:t>=0,007</a:t>
            </a:r>
            <a:r>
              <a:rPr lang="fr-FR" sz="1500" dirty="0"/>
              <a:t>)</a:t>
            </a:r>
          </a:p>
          <a:p>
            <a:pPr marL="215900" indent="-215900">
              <a:spcBef>
                <a:spcPts val="1200"/>
              </a:spcBef>
            </a:pPr>
            <a:r>
              <a:rPr lang="fr-FR" sz="1600" dirty="0" err="1"/>
              <a:t>ctDNA</a:t>
            </a:r>
            <a:endParaRPr lang="fr-FR" sz="1600" dirty="0"/>
          </a:p>
          <a:p>
            <a:pPr marL="295275" lvl="1" indent="-66675">
              <a:spcBef>
                <a:spcPts val="200"/>
              </a:spcBef>
            </a:pPr>
            <a:r>
              <a:rPr lang="fr-FR" sz="1500" dirty="0"/>
              <a:t> Chez les patients sans mutation RAS/BRAF en </a:t>
            </a:r>
            <a:r>
              <a:rPr lang="fr-FR" sz="1500" dirty="0" err="1"/>
              <a:t>ctDNA</a:t>
            </a:r>
            <a:endParaRPr lang="fr-FR" sz="1500" dirty="0"/>
          </a:p>
          <a:p>
            <a:pPr marL="295275" lvl="1" indent="-66675">
              <a:spcBef>
                <a:spcPts val="200"/>
              </a:spcBef>
            </a:pPr>
            <a:r>
              <a:rPr lang="fr-FR" sz="1500" dirty="0"/>
              <a:t> </a:t>
            </a:r>
            <a:r>
              <a:rPr lang="fr-FR" sz="1500" dirty="0" err="1"/>
              <a:t>Trifluridil</a:t>
            </a:r>
            <a:r>
              <a:rPr lang="fr-FR" sz="1500" dirty="0"/>
              <a:t>/</a:t>
            </a:r>
            <a:r>
              <a:rPr lang="fr-FR" sz="1500" dirty="0" err="1"/>
              <a:t>tipiracil</a:t>
            </a:r>
            <a:r>
              <a:rPr lang="fr-FR" sz="1500" dirty="0"/>
              <a:t> : </a:t>
            </a:r>
            <a:r>
              <a:rPr lang="fr-FR" sz="1500" b="1" dirty="0"/>
              <a:t>2,6 mois </a:t>
            </a:r>
            <a:r>
              <a:rPr lang="fr-FR" sz="1500" dirty="0"/>
              <a:t>(</a:t>
            </a:r>
            <a:r>
              <a:rPr lang="fr-FR" sz="1400" dirty="0"/>
              <a:t>IC 95% </a:t>
            </a:r>
            <a:r>
              <a:rPr lang="fr-FR" sz="1500" dirty="0"/>
              <a:t>: </a:t>
            </a:r>
            <a:r>
              <a:rPr lang="fr-FR" sz="1500" b="1" dirty="0"/>
              <a:t>0,98-4,27</a:t>
            </a:r>
            <a:r>
              <a:rPr lang="fr-FR" sz="1500" dirty="0"/>
              <a:t>)</a:t>
            </a:r>
          </a:p>
          <a:p>
            <a:pPr marL="295275" lvl="1" indent="-66675">
              <a:spcBef>
                <a:spcPts val="200"/>
              </a:spcBef>
            </a:pPr>
            <a:r>
              <a:rPr lang="fr-FR" sz="1500" dirty="0"/>
              <a:t> </a:t>
            </a:r>
            <a:r>
              <a:rPr lang="fr-FR" sz="1500" dirty="0" err="1"/>
              <a:t>Trifluridil</a:t>
            </a:r>
            <a:r>
              <a:rPr lang="fr-FR" sz="1500" dirty="0"/>
              <a:t>/</a:t>
            </a:r>
            <a:r>
              <a:rPr lang="fr-FR" sz="1500" dirty="0" err="1"/>
              <a:t>tipiracil</a:t>
            </a:r>
            <a:r>
              <a:rPr lang="fr-FR" sz="1500" dirty="0"/>
              <a:t> + </a:t>
            </a:r>
            <a:r>
              <a:rPr lang="fr-FR" sz="1500" dirty="0" err="1"/>
              <a:t>Panitumumab</a:t>
            </a:r>
            <a:r>
              <a:rPr lang="fr-FR" sz="1500" dirty="0"/>
              <a:t>; </a:t>
            </a:r>
            <a:r>
              <a:rPr lang="fr-FR" sz="1500" b="1" dirty="0"/>
              <a:t>4,5 mois </a:t>
            </a:r>
            <a:br>
              <a:rPr lang="fr-FR" sz="1500" b="1" dirty="0"/>
            </a:br>
            <a:r>
              <a:rPr lang="fr-FR" sz="1500" b="1" dirty="0"/>
              <a:t>   </a:t>
            </a:r>
            <a:r>
              <a:rPr lang="fr-FR" sz="1500" dirty="0"/>
              <a:t>(</a:t>
            </a:r>
            <a:r>
              <a:rPr lang="fr-FR" sz="1400" dirty="0"/>
              <a:t>IC 95% </a:t>
            </a:r>
            <a:r>
              <a:rPr lang="fr-FR" sz="1500" dirty="0"/>
              <a:t>: </a:t>
            </a:r>
            <a:r>
              <a:rPr lang="fr-FR" sz="1500" b="1" dirty="0"/>
              <a:t>2,26-6,78</a:t>
            </a:r>
            <a:r>
              <a:rPr lang="fr-FR" sz="1500" dirty="0"/>
              <a:t>)</a:t>
            </a:r>
          </a:p>
          <a:p>
            <a:pPr marL="295275" lvl="1" indent="-66675">
              <a:buNone/>
            </a:pPr>
            <a:r>
              <a:rPr lang="fr-FR" sz="1500" dirty="0"/>
              <a:t>    (HR : </a:t>
            </a:r>
            <a:r>
              <a:rPr lang="fr-FR" sz="1500" b="1" dirty="0"/>
              <a:t>0,48</a:t>
            </a:r>
            <a:r>
              <a:rPr lang="fr-FR" sz="1500" dirty="0"/>
              <a:t>; </a:t>
            </a:r>
            <a:r>
              <a:rPr lang="fr-FR" sz="1400" dirty="0"/>
              <a:t>IC 95%: </a:t>
            </a:r>
            <a:r>
              <a:rPr lang="fr-FR" sz="1500" b="1" dirty="0"/>
              <a:t>0,26-0,89</a:t>
            </a:r>
            <a:r>
              <a:rPr lang="fr-FR" sz="1500" dirty="0"/>
              <a:t>; </a:t>
            </a:r>
            <a:r>
              <a:rPr lang="fr-FR" sz="1500" b="1" i="1" dirty="0"/>
              <a:t>p</a:t>
            </a:r>
            <a:r>
              <a:rPr lang="fr-FR" sz="1500" b="1" dirty="0"/>
              <a:t>=0,019</a:t>
            </a:r>
            <a:r>
              <a:rPr lang="fr-FR" sz="1500" dirty="0"/>
              <a:t>)</a:t>
            </a:r>
          </a:p>
          <a:p>
            <a:pPr marL="215900" indent="-215900">
              <a:spcBef>
                <a:spcPts val="1200"/>
              </a:spcBef>
            </a:pPr>
            <a:r>
              <a:rPr lang="fr-FR" sz="1600" dirty="0" err="1"/>
              <a:t>ctDNA</a:t>
            </a:r>
            <a:endParaRPr lang="fr-FR" sz="1600" dirty="0"/>
          </a:p>
          <a:p>
            <a:pPr marL="295275" lvl="1" indent="-66675">
              <a:spcBef>
                <a:spcPts val="200"/>
              </a:spcBef>
            </a:pPr>
            <a:r>
              <a:rPr lang="fr-FR" sz="1500" dirty="0"/>
              <a:t> Chez les patients sans mutation KRAS/NRAS/BRAFV600E/</a:t>
            </a:r>
            <a:br>
              <a:rPr lang="fr-FR" sz="1500" dirty="0"/>
            </a:br>
            <a:r>
              <a:rPr lang="fr-FR" sz="1500" dirty="0"/>
              <a:t>   avec à l’inclusion une absence de mutation   </a:t>
            </a:r>
            <a:br>
              <a:rPr lang="fr-FR" sz="1500" dirty="0"/>
            </a:br>
            <a:r>
              <a:rPr lang="fr-FR" sz="1500" dirty="0"/>
              <a:t>   KRAS/BRAFEGFR/MAP2K1/PIK3CA</a:t>
            </a:r>
          </a:p>
          <a:p>
            <a:pPr marL="295275" lvl="1" indent="-66675">
              <a:spcBef>
                <a:spcPts val="200"/>
              </a:spcBef>
            </a:pPr>
            <a:r>
              <a:rPr lang="fr-FR" sz="1500" dirty="0"/>
              <a:t> SSP médiane : </a:t>
            </a:r>
            <a:r>
              <a:rPr lang="fr-FR" sz="1500" b="1" dirty="0"/>
              <a:t>6,4 mois </a:t>
            </a:r>
            <a:r>
              <a:rPr lang="fr-FR" sz="1500" dirty="0"/>
              <a:t>(</a:t>
            </a:r>
            <a:r>
              <a:rPr lang="fr-FR" sz="1400" dirty="0"/>
              <a:t>IC 95% </a:t>
            </a:r>
            <a:r>
              <a:rPr lang="fr-FR" sz="1500" dirty="0"/>
              <a:t>: </a:t>
            </a:r>
            <a:r>
              <a:rPr lang="fr-FR" sz="1500" b="1" dirty="0"/>
              <a:t>3,66-9,21</a:t>
            </a:r>
            <a:r>
              <a:rPr lang="fr-FR" sz="1500" dirty="0"/>
              <a:t>)</a:t>
            </a:r>
          </a:p>
        </p:txBody>
      </p:sp>
      <p:graphicFrame>
        <p:nvGraphicFramePr>
          <p:cNvPr id="31" name="Graphique 30"/>
          <p:cNvGraphicFramePr/>
          <p:nvPr/>
        </p:nvGraphicFramePr>
        <p:xfrm>
          <a:off x="6661341" y="1134201"/>
          <a:ext cx="2415228" cy="1830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5" name="Forme libre 34"/>
          <p:cNvSpPr/>
          <p:nvPr/>
        </p:nvSpPr>
        <p:spPr>
          <a:xfrm>
            <a:off x="6922802" y="1179885"/>
            <a:ext cx="1696995" cy="1499287"/>
          </a:xfrm>
          <a:custGeom>
            <a:avLst/>
            <a:gdLst>
              <a:gd name="connsiteX0" fmla="*/ 1696995 w 1696995"/>
              <a:gd name="connsiteY0" fmla="*/ 1499287 h 1499287"/>
              <a:gd name="connsiteX1" fmla="*/ 1000897 w 1696995"/>
              <a:gd name="connsiteY1" fmla="*/ 1499287 h 1499287"/>
              <a:gd name="connsiteX2" fmla="*/ 1000897 w 1696995"/>
              <a:gd name="connsiteY2" fmla="*/ 1437503 h 1499287"/>
              <a:gd name="connsiteX3" fmla="*/ 877330 w 1696995"/>
              <a:gd name="connsiteY3" fmla="*/ 1437503 h 1499287"/>
              <a:gd name="connsiteX4" fmla="*/ 877330 w 1696995"/>
              <a:gd name="connsiteY4" fmla="*/ 1363362 h 1499287"/>
              <a:gd name="connsiteX5" fmla="*/ 848497 w 1696995"/>
              <a:gd name="connsiteY5" fmla="*/ 1363362 h 1499287"/>
              <a:gd name="connsiteX6" fmla="*/ 848497 w 1696995"/>
              <a:gd name="connsiteY6" fmla="*/ 1297460 h 1499287"/>
              <a:gd name="connsiteX7" fmla="*/ 626076 w 1696995"/>
              <a:gd name="connsiteY7" fmla="*/ 1297460 h 1499287"/>
              <a:gd name="connsiteX8" fmla="*/ 626076 w 1696995"/>
              <a:gd name="connsiteY8" fmla="*/ 1248033 h 1499287"/>
              <a:gd name="connsiteX9" fmla="*/ 547816 w 1696995"/>
              <a:gd name="connsiteY9" fmla="*/ 1248033 h 1499287"/>
              <a:gd name="connsiteX10" fmla="*/ 547816 w 1696995"/>
              <a:gd name="connsiteY10" fmla="*/ 1194487 h 1499287"/>
              <a:gd name="connsiteX11" fmla="*/ 498389 w 1696995"/>
              <a:gd name="connsiteY11" fmla="*/ 1194487 h 1499287"/>
              <a:gd name="connsiteX12" fmla="*/ 498389 w 1696995"/>
              <a:gd name="connsiteY12" fmla="*/ 1132703 h 1499287"/>
              <a:gd name="connsiteX13" fmla="*/ 461319 w 1696995"/>
              <a:gd name="connsiteY13" fmla="*/ 1132703 h 1499287"/>
              <a:gd name="connsiteX14" fmla="*/ 461319 w 1696995"/>
              <a:gd name="connsiteY14" fmla="*/ 1083276 h 1499287"/>
              <a:gd name="connsiteX15" fmla="*/ 444843 w 1696995"/>
              <a:gd name="connsiteY15" fmla="*/ 1083276 h 1499287"/>
              <a:gd name="connsiteX16" fmla="*/ 444843 w 1696995"/>
              <a:gd name="connsiteY16" fmla="*/ 1017373 h 1499287"/>
              <a:gd name="connsiteX17" fmla="*/ 416011 w 1696995"/>
              <a:gd name="connsiteY17" fmla="*/ 1017373 h 1499287"/>
              <a:gd name="connsiteX18" fmla="*/ 416011 w 1696995"/>
              <a:gd name="connsiteY18" fmla="*/ 972065 h 1499287"/>
              <a:gd name="connsiteX19" fmla="*/ 350108 w 1696995"/>
              <a:gd name="connsiteY19" fmla="*/ 972065 h 1499287"/>
              <a:gd name="connsiteX20" fmla="*/ 350108 w 1696995"/>
              <a:gd name="connsiteY20" fmla="*/ 910281 h 1499287"/>
              <a:gd name="connsiteX21" fmla="*/ 308919 w 1696995"/>
              <a:gd name="connsiteY21" fmla="*/ 910281 h 1499287"/>
              <a:gd name="connsiteX22" fmla="*/ 308919 w 1696995"/>
              <a:gd name="connsiteY22" fmla="*/ 864973 h 1499287"/>
              <a:gd name="connsiteX23" fmla="*/ 280086 w 1696995"/>
              <a:gd name="connsiteY23" fmla="*/ 864973 h 1499287"/>
              <a:gd name="connsiteX24" fmla="*/ 280086 w 1696995"/>
              <a:gd name="connsiteY24" fmla="*/ 823784 h 1499287"/>
              <a:gd name="connsiteX25" fmla="*/ 251254 w 1696995"/>
              <a:gd name="connsiteY25" fmla="*/ 823784 h 1499287"/>
              <a:gd name="connsiteX26" fmla="*/ 222422 w 1696995"/>
              <a:gd name="connsiteY26" fmla="*/ 613719 h 1499287"/>
              <a:gd name="connsiteX27" fmla="*/ 172995 w 1696995"/>
              <a:gd name="connsiteY27" fmla="*/ 613719 h 1499287"/>
              <a:gd name="connsiteX28" fmla="*/ 148281 w 1696995"/>
              <a:gd name="connsiteY28" fmla="*/ 502508 h 1499287"/>
              <a:gd name="connsiteX29" fmla="*/ 140043 w 1696995"/>
              <a:gd name="connsiteY29" fmla="*/ 399535 h 1499287"/>
              <a:gd name="connsiteX30" fmla="*/ 140043 w 1696995"/>
              <a:gd name="connsiteY30" fmla="*/ 284206 h 1499287"/>
              <a:gd name="connsiteX31" fmla="*/ 119449 w 1696995"/>
              <a:gd name="connsiteY31" fmla="*/ 185352 h 1499287"/>
              <a:gd name="connsiteX32" fmla="*/ 90616 w 1696995"/>
              <a:gd name="connsiteY32" fmla="*/ 16476 h 1499287"/>
              <a:gd name="connsiteX33" fmla="*/ 0 w 1696995"/>
              <a:gd name="connsiteY33" fmla="*/ 0 h 1499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96995" h="1499287">
                <a:moveTo>
                  <a:pt x="1696995" y="1499287"/>
                </a:moveTo>
                <a:lnTo>
                  <a:pt x="1000897" y="1499287"/>
                </a:lnTo>
                <a:lnTo>
                  <a:pt x="1000897" y="1437503"/>
                </a:lnTo>
                <a:lnTo>
                  <a:pt x="877330" y="1437503"/>
                </a:lnTo>
                <a:lnTo>
                  <a:pt x="877330" y="1363362"/>
                </a:lnTo>
                <a:lnTo>
                  <a:pt x="848497" y="1363362"/>
                </a:lnTo>
                <a:lnTo>
                  <a:pt x="848497" y="1297460"/>
                </a:lnTo>
                <a:lnTo>
                  <a:pt x="626076" y="1297460"/>
                </a:lnTo>
                <a:lnTo>
                  <a:pt x="626076" y="1248033"/>
                </a:lnTo>
                <a:lnTo>
                  <a:pt x="547816" y="1248033"/>
                </a:lnTo>
                <a:lnTo>
                  <a:pt x="547816" y="1194487"/>
                </a:lnTo>
                <a:lnTo>
                  <a:pt x="498389" y="1194487"/>
                </a:lnTo>
                <a:lnTo>
                  <a:pt x="498389" y="1132703"/>
                </a:lnTo>
                <a:lnTo>
                  <a:pt x="461319" y="1132703"/>
                </a:lnTo>
                <a:lnTo>
                  <a:pt x="461319" y="1083276"/>
                </a:lnTo>
                <a:lnTo>
                  <a:pt x="444843" y="1083276"/>
                </a:lnTo>
                <a:lnTo>
                  <a:pt x="444843" y="1017373"/>
                </a:lnTo>
                <a:lnTo>
                  <a:pt x="416011" y="1017373"/>
                </a:lnTo>
                <a:lnTo>
                  <a:pt x="416011" y="972065"/>
                </a:lnTo>
                <a:lnTo>
                  <a:pt x="350108" y="972065"/>
                </a:lnTo>
                <a:lnTo>
                  <a:pt x="350108" y="910281"/>
                </a:lnTo>
                <a:lnTo>
                  <a:pt x="308919" y="910281"/>
                </a:lnTo>
                <a:lnTo>
                  <a:pt x="308919" y="864973"/>
                </a:lnTo>
                <a:lnTo>
                  <a:pt x="280086" y="864973"/>
                </a:lnTo>
                <a:lnTo>
                  <a:pt x="280086" y="823784"/>
                </a:lnTo>
                <a:lnTo>
                  <a:pt x="251254" y="823784"/>
                </a:lnTo>
                <a:lnTo>
                  <a:pt x="222422" y="613719"/>
                </a:lnTo>
                <a:lnTo>
                  <a:pt x="172995" y="613719"/>
                </a:lnTo>
                <a:lnTo>
                  <a:pt x="148281" y="502508"/>
                </a:lnTo>
                <a:lnTo>
                  <a:pt x="140043" y="399535"/>
                </a:lnTo>
                <a:lnTo>
                  <a:pt x="140043" y="284206"/>
                </a:lnTo>
                <a:lnTo>
                  <a:pt x="119449" y="185352"/>
                </a:lnTo>
                <a:lnTo>
                  <a:pt x="90616" y="16476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Forme libre 35"/>
          <p:cNvSpPr/>
          <p:nvPr/>
        </p:nvSpPr>
        <p:spPr>
          <a:xfrm>
            <a:off x="6939278" y="1192242"/>
            <a:ext cx="642551" cy="1453978"/>
          </a:xfrm>
          <a:custGeom>
            <a:avLst/>
            <a:gdLst>
              <a:gd name="connsiteX0" fmla="*/ 642551 w 642551"/>
              <a:gd name="connsiteY0" fmla="*/ 1453978 h 1453978"/>
              <a:gd name="connsiteX1" fmla="*/ 490151 w 642551"/>
              <a:gd name="connsiteY1" fmla="*/ 1453978 h 1453978"/>
              <a:gd name="connsiteX2" fmla="*/ 490151 w 642551"/>
              <a:gd name="connsiteY2" fmla="*/ 1388076 h 1453978"/>
              <a:gd name="connsiteX3" fmla="*/ 362464 w 642551"/>
              <a:gd name="connsiteY3" fmla="*/ 1388076 h 1453978"/>
              <a:gd name="connsiteX4" fmla="*/ 362464 w 642551"/>
              <a:gd name="connsiteY4" fmla="*/ 1355124 h 1453978"/>
              <a:gd name="connsiteX5" fmla="*/ 259491 w 642551"/>
              <a:gd name="connsiteY5" fmla="*/ 1355124 h 1453978"/>
              <a:gd name="connsiteX6" fmla="*/ 243016 w 642551"/>
              <a:gd name="connsiteY6" fmla="*/ 1256270 h 1453978"/>
              <a:gd name="connsiteX7" fmla="*/ 218302 w 642551"/>
              <a:gd name="connsiteY7" fmla="*/ 1145059 h 1453978"/>
              <a:gd name="connsiteX8" fmla="*/ 214183 w 642551"/>
              <a:gd name="connsiteY8" fmla="*/ 1013254 h 1453978"/>
              <a:gd name="connsiteX9" fmla="*/ 185351 w 642551"/>
              <a:gd name="connsiteY9" fmla="*/ 943232 h 1453978"/>
              <a:gd name="connsiteX10" fmla="*/ 177113 w 642551"/>
              <a:gd name="connsiteY10" fmla="*/ 848497 h 1453978"/>
              <a:gd name="connsiteX11" fmla="*/ 148281 w 642551"/>
              <a:gd name="connsiteY11" fmla="*/ 848497 h 1453978"/>
              <a:gd name="connsiteX12" fmla="*/ 131805 w 642551"/>
              <a:gd name="connsiteY12" fmla="*/ 757881 h 1453978"/>
              <a:gd name="connsiteX13" fmla="*/ 115329 w 642551"/>
              <a:gd name="connsiteY13" fmla="*/ 737287 h 1453978"/>
              <a:gd name="connsiteX14" fmla="*/ 107091 w 642551"/>
              <a:gd name="connsiteY14" fmla="*/ 621957 h 1453978"/>
              <a:gd name="connsiteX15" fmla="*/ 102973 w 642551"/>
              <a:gd name="connsiteY15" fmla="*/ 572530 h 1453978"/>
              <a:gd name="connsiteX16" fmla="*/ 90616 w 642551"/>
              <a:gd name="connsiteY16" fmla="*/ 403654 h 1453978"/>
              <a:gd name="connsiteX17" fmla="*/ 82378 w 642551"/>
              <a:gd name="connsiteY17" fmla="*/ 251254 h 1453978"/>
              <a:gd name="connsiteX18" fmla="*/ 61783 w 642551"/>
              <a:gd name="connsiteY18" fmla="*/ 197708 h 1453978"/>
              <a:gd name="connsiteX19" fmla="*/ 45308 w 642551"/>
              <a:gd name="connsiteY19" fmla="*/ 115330 h 1453978"/>
              <a:gd name="connsiteX20" fmla="*/ 37070 w 642551"/>
              <a:gd name="connsiteY20" fmla="*/ 65903 h 1453978"/>
              <a:gd name="connsiteX21" fmla="*/ 0 w 642551"/>
              <a:gd name="connsiteY21" fmla="*/ 0 h 145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42551" h="1453978">
                <a:moveTo>
                  <a:pt x="642551" y="1453978"/>
                </a:moveTo>
                <a:lnTo>
                  <a:pt x="490151" y="1453978"/>
                </a:lnTo>
                <a:lnTo>
                  <a:pt x="490151" y="1388076"/>
                </a:lnTo>
                <a:lnTo>
                  <a:pt x="362464" y="1388076"/>
                </a:lnTo>
                <a:lnTo>
                  <a:pt x="362464" y="1355124"/>
                </a:lnTo>
                <a:lnTo>
                  <a:pt x="259491" y="1355124"/>
                </a:lnTo>
                <a:lnTo>
                  <a:pt x="243016" y="1256270"/>
                </a:lnTo>
                <a:lnTo>
                  <a:pt x="218302" y="1145059"/>
                </a:lnTo>
                <a:lnTo>
                  <a:pt x="214183" y="1013254"/>
                </a:lnTo>
                <a:lnTo>
                  <a:pt x="185351" y="943232"/>
                </a:lnTo>
                <a:lnTo>
                  <a:pt x="177113" y="848497"/>
                </a:lnTo>
                <a:lnTo>
                  <a:pt x="148281" y="848497"/>
                </a:lnTo>
                <a:lnTo>
                  <a:pt x="131805" y="757881"/>
                </a:lnTo>
                <a:lnTo>
                  <a:pt x="115329" y="737287"/>
                </a:lnTo>
                <a:lnTo>
                  <a:pt x="107091" y="621957"/>
                </a:lnTo>
                <a:lnTo>
                  <a:pt x="102973" y="572530"/>
                </a:lnTo>
                <a:lnTo>
                  <a:pt x="90616" y="403654"/>
                </a:lnTo>
                <a:lnTo>
                  <a:pt x="82378" y="251254"/>
                </a:lnTo>
                <a:lnTo>
                  <a:pt x="61783" y="197708"/>
                </a:lnTo>
                <a:lnTo>
                  <a:pt x="45308" y="115330"/>
                </a:lnTo>
                <a:lnTo>
                  <a:pt x="37070" y="65903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34" name="Tableau 33"/>
          <p:cNvGraphicFramePr>
            <a:graphicFrameLocks noGrp="1"/>
          </p:cNvGraphicFramePr>
          <p:nvPr/>
        </p:nvGraphicFramePr>
        <p:xfrm>
          <a:off x="7189601" y="1164731"/>
          <a:ext cx="1944000" cy="61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6493"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Nb</a:t>
                      </a:r>
                      <a:b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Event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Mois</a:t>
                      </a:r>
                      <a:b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HR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r>
                        <a:rPr lang="fr-FR" sz="600" b="0" i="1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valeur-p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897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Bras A (n=31)</a:t>
                      </a:r>
                      <a:endParaRPr lang="fr-FR" sz="6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2,5 </a:t>
                      </a:r>
                      <a:b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(1,36-3,63)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0,48</a:t>
                      </a:r>
                    </a:p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(0,28-0,82)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0,007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897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Bras B (n=31)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  <a:endParaRPr lang="fr-FR" sz="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4,0</a:t>
                      </a:r>
                    </a:p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(2,75-5,26)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05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7" name="Graphique 36"/>
          <p:cNvGraphicFramePr/>
          <p:nvPr/>
        </p:nvGraphicFramePr>
        <p:xfrm>
          <a:off x="9491459" y="1134201"/>
          <a:ext cx="2415228" cy="1830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2" name="Forme libre 41"/>
          <p:cNvSpPr/>
          <p:nvPr/>
        </p:nvSpPr>
        <p:spPr>
          <a:xfrm>
            <a:off x="9749819" y="1188123"/>
            <a:ext cx="1688757" cy="1474573"/>
          </a:xfrm>
          <a:custGeom>
            <a:avLst/>
            <a:gdLst>
              <a:gd name="connsiteX0" fmla="*/ 1688757 w 1688757"/>
              <a:gd name="connsiteY0" fmla="*/ 1474573 h 1474573"/>
              <a:gd name="connsiteX1" fmla="*/ 996779 w 1688757"/>
              <a:gd name="connsiteY1" fmla="*/ 1474573 h 1474573"/>
              <a:gd name="connsiteX2" fmla="*/ 996779 w 1688757"/>
              <a:gd name="connsiteY2" fmla="*/ 1379838 h 1474573"/>
              <a:gd name="connsiteX3" fmla="*/ 848497 w 1688757"/>
              <a:gd name="connsiteY3" fmla="*/ 1379838 h 1474573"/>
              <a:gd name="connsiteX4" fmla="*/ 848497 w 1688757"/>
              <a:gd name="connsiteY4" fmla="*/ 1297460 h 1474573"/>
              <a:gd name="connsiteX5" fmla="*/ 848497 w 1688757"/>
              <a:gd name="connsiteY5" fmla="*/ 1227438 h 1474573"/>
              <a:gd name="connsiteX6" fmla="*/ 518984 w 1688757"/>
              <a:gd name="connsiteY6" fmla="*/ 1227438 h 1474573"/>
              <a:gd name="connsiteX7" fmla="*/ 518984 w 1688757"/>
              <a:gd name="connsiteY7" fmla="*/ 1157416 h 1474573"/>
              <a:gd name="connsiteX8" fmla="*/ 481914 w 1688757"/>
              <a:gd name="connsiteY8" fmla="*/ 1157416 h 1474573"/>
              <a:gd name="connsiteX9" fmla="*/ 481914 w 1688757"/>
              <a:gd name="connsiteY9" fmla="*/ 1099751 h 1474573"/>
              <a:gd name="connsiteX10" fmla="*/ 461319 w 1688757"/>
              <a:gd name="connsiteY10" fmla="*/ 1099751 h 1474573"/>
              <a:gd name="connsiteX11" fmla="*/ 461319 w 1688757"/>
              <a:gd name="connsiteY11" fmla="*/ 1025611 h 1474573"/>
              <a:gd name="connsiteX12" fmla="*/ 416011 w 1688757"/>
              <a:gd name="connsiteY12" fmla="*/ 1025611 h 1474573"/>
              <a:gd name="connsiteX13" fmla="*/ 416011 w 1688757"/>
              <a:gd name="connsiteY13" fmla="*/ 967946 h 1474573"/>
              <a:gd name="connsiteX14" fmla="*/ 403654 w 1688757"/>
              <a:gd name="connsiteY14" fmla="*/ 967946 h 1474573"/>
              <a:gd name="connsiteX15" fmla="*/ 403654 w 1688757"/>
              <a:gd name="connsiteY15" fmla="*/ 893806 h 1474573"/>
              <a:gd name="connsiteX16" fmla="*/ 337752 w 1688757"/>
              <a:gd name="connsiteY16" fmla="*/ 893806 h 1474573"/>
              <a:gd name="connsiteX17" fmla="*/ 337752 w 1688757"/>
              <a:gd name="connsiteY17" fmla="*/ 840260 h 1474573"/>
              <a:gd name="connsiteX18" fmla="*/ 288325 w 1688757"/>
              <a:gd name="connsiteY18" fmla="*/ 840260 h 1474573"/>
              <a:gd name="connsiteX19" fmla="*/ 288325 w 1688757"/>
              <a:gd name="connsiteY19" fmla="*/ 786714 h 1474573"/>
              <a:gd name="connsiteX20" fmla="*/ 267730 w 1688757"/>
              <a:gd name="connsiteY20" fmla="*/ 786714 h 1474573"/>
              <a:gd name="connsiteX21" fmla="*/ 267730 w 1688757"/>
              <a:gd name="connsiteY21" fmla="*/ 720811 h 1474573"/>
              <a:gd name="connsiteX22" fmla="*/ 238897 w 1688757"/>
              <a:gd name="connsiteY22" fmla="*/ 720811 h 1474573"/>
              <a:gd name="connsiteX23" fmla="*/ 238897 w 1688757"/>
              <a:gd name="connsiteY23" fmla="*/ 659027 h 1474573"/>
              <a:gd name="connsiteX24" fmla="*/ 222422 w 1688757"/>
              <a:gd name="connsiteY24" fmla="*/ 659027 h 1474573"/>
              <a:gd name="connsiteX25" fmla="*/ 222422 w 1688757"/>
              <a:gd name="connsiteY25" fmla="*/ 539578 h 1474573"/>
              <a:gd name="connsiteX26" fmla="*/ 160638 w 1688757"/>
              <a:gd name="connsiteY26" fmla="*/ 539578 h 1474573"/>
              <a:gd name="connsiteX27" fmla="*/ 140043 w 1688757"/>
              <a:gd name="connsiteY27" fmla="*/ 444843 h 1474573"/>
              <a:gd name="connsiteX28" fmla="*/ 119449 w 1688757"/>
              <a:gd name="connsiteY28" fmla="*/ 317157 h 1474573"/>
              <a:gd name="connsiteX29" fmla="*/ 107092 w 1688757"/>
              <a:gd name="connsiteY29" fmla="*/ 230660 h 1474573"/>
              <a:gd name="connsiteX30" fmla="*/ 111211 w 1688757"/>
              <a:gd name="connsiteY30" fmla="*/ 131806 h 1474573"/>
              <a:gd name="connsiteX31" fmla="*/ 94735 w 1688757"/>
              <a:gd name="connsiteY31" fmla="*/ 65903 h 1474573"/>
              <a:gd name="connsiteX32" fmla="*/ 78260 w 1688757"/>
              <a:gd name="connsiteY32" fmla="*/ 61784 h 1474573"/>
              <a:gd name="connsiteX33" fmla="*/ 86497 w 1688757"/>
              <a:gd name="connsiteY33" fmla="*/ 0 h 1474573"/>
              <a:gd name="connsiteX34" fmla="*/ 0 w 1688757"/>
              <a:gd name="connsiteY34" fmla="*/ 4119 h 1474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88757" h="1474573">
                <a:moveTo>
                  <a:pt x="1688757" y="1474573"/>
                </a:moveTo>
                <a:lnTo>
                  <a:pt x="996779" y="1474573"/>
                </a:lnTo>
                <a:lnTo>
                  <a:pt x="996779" y="1379838"/>
                </a:lnTo>
                <a:lnTo>
                  <a:pt x="848497" y="1379838"/>
                </a:lnTo>
                <a:lnTo>
                  <a:pt x="848497" y="1297460"/>
                </a:lnTo>
                <a:lnTo>
                  <a:pt x="848497" y="1227438"/>
                </a:lnTo>
                <a:lnTo>
                  <a:pt x="518984" y="1227438"/>
                </a:lnTo>
                <a:lnTo>
                  <a:pt x="518984" y="1157416"/>
                </a:lnTo>
                <a:lnTo>
                  <a:pt x="481914" y="1157416"/>
                </a:lnTo>
                <a:lnTo>
                  <a:pt x="481914" y="1099751"/>
                </a:lnTo>
                <a:lnTo>
                  <a:pt x="461319" y="1099751"/>
                </a:lnTo>
                <a:lnTo>
                  <a:pt x="461319" y="1025611"/>
                </a:lnTo>
                <a:lnTo>
                  <a:pt x="416011" y="1025611"/>
                </a:lnTo>
                <a:lnTo>
                  <a:pt x="416011" y="967946"/>
                </a:lnTo>
                <a:lnTo>
                  <a:pt x="403654" y="967946"/>
                </a:lnTo>
                <a:lnTo>
                  <a:pt x="403654" y="893806"/>
                </a:lnTo>
                <a:lnTo>
                  <a:pt x="337752" y="893806"/>
                </a:lnTo>
                <a:lnTo>
                  <a:pt x="337752" y="840260"/>
                </a:lnTo>
                <a:lnTo>
                  <a:pt x="288325" y="840260"/>
                </a:lnTo>
                <a:lnTo>
                  <a:pt x="288325" y="786714"/>
                </a:lnTo>
                <a:lnTo>
                  <a:pt x="267730" y="786714"/>
                </a:lnTo>
                <a:lnTo>
                  <a:pt x="267730" y="720811"/>
                </a:lnTo>
                <a:lnTo>
                  <a:pt x="238897" y="720811"/>
                </a:lnTo>
                <a:lnTo>
                  <a:pt x="238897" y="659027"/>
                </a:lnTo>
                <a:lnTo>
                  <a:pt x="222422" y="659027"/>
                </a:lnTo>
                <a:lnTo>
                  <a:pt x="222422" y="539578"/>
                </a:lnTo>
                <a:lnTo>
                  <a:pt x="160638" y="539578"/>
                </a:lnTo>
                <a:lnTo>
                  <a:pt x="140043" y="444843"/>
                </a:lnTo>
                <a:lnTo>
                  <a:pt x="119449" y="317157"/>
                </a:lnTo>
                <a:lnTo>
                  <a:pt x="107092" y="230660"/>
                </a:lnTo>
                <a:lnTo>
                  <a:pt x="111211" y="131806"/>
                </a:lnTo>
                <a:lnTo>
                  <a:pt x="94735" y="65903"/>
                </a:lnTo>
                <a:lnTo>
                  <a:pt x="78260" y="61784"/>
                </a:lnTo>
                <a:lnTo>
                  <a:pt x="86497" y="0"/>
                </a:lnTo>
                <a:lnTo>
                  <a:pt x="0" y="4119"/>
                </a:lnTo>
              </a:path>
            </a:pathLst>
          </a:cu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Forme libre 42"/>
          <p:cNvSpPr/>
          <p:nvPr/>
        </p:nvSpPr>
        <p:spPr>
          <a:xfrm>
            <a:off x="9758057" y="1200480"/>
            <a:ext cx="634314" cy="1396313"/>
          </a:xfrm>
          <a:custGeom>
            <a:avLst/>
            <a:gdLst>
              <a:gd name="connsiteX0" fmla="*/ 634314 w 634314"/>
              <a:gd name="connsiteY0" fmla="*/ 1396313 h 1396313"/>
              <a:gd name="connsiteX1" fmla="*/ 473676 w 634314"/>
              <a:gd name="connsiteY1" fmla="*/ 1396313 h 1396313"/>
              <a:gd name="connsiteX2" fmla="*/ 473676 w 634314"/>
              <a:gd name="connsiteY2" fmla="*/ 1334530 h 1396313"/>
              <a:gd name="connsiteX3" fmla="*/ 243016 w 634314"/>
              <a:gd name="connsiteY3" fmla="*/ 1334530 h 1396313"/>
              <a:gd name="connsiteX4" fmla="*/ 247135 w 634314"/>
              <a:gd name="connsiteY4" fmla="*/ 1219200 h 1396313"/>
              <a:gd name="connsiteX5" fmla="*/ 205946 w 634314"/>
              <a:gd name="connsiteY5" fmla="*/ 1050324 h 1396313"/>
              <a:gd name="connsiteX6" fmla="*/ 205946 w 634314"/>
              <a:gd name="connsiteY6" fmla="*/ 869092 h 1396313"/>
              <a:gd name="connsiteX7" fmla="*/ 156519 w 634314"/>
              <a:gd name="connsiteY7" fmla="*/ 869092 h 1396313"/>
              <a:gd name="connsiteX8" fmla="*/ 160638 w 634314"/>
              <a:gd name="connsiteY8" fmla="*/ 786713 h 1396313"/>
              <a:gd name="connsiteX9" fmla="*/ 135924 w 634314"/>
              <a:gd name="connsiteY9" fmla="*/ 786713 h 1396313"/>
              <a:gd name="connsiteX10" fmla="*/ 131805 w 634314"/>
              <a:gd name="connsiteY10" fmla="*/ 729049 h 1396313"/>
              <a:gd name="connsiteX11" fmla="*/ 135924 w 634314"/>
              <a:gd name="connsiteY11" fmla="*/ 663146 h 1396313"/>
              <a:gd name="connsiteX12" fmla="*/ 102973 w 634314"/>
              <a:gd name="connsiteY12" fmla="*/ 659027 h 1396313"/>
              <a:gd name="connsiteX13" fmla="*/ 90616 w 634314"/>
              <a:gd name="connsiteY13" fmla="*/ 465438 h 1396313"/>
              <a:gd name="connsiteX14" fmla="*/ 82378 w 634314"/>
              <a:gd name="connsiteY14" fmla="*/ 267730 h 1396313"/>
              <a:gd name="connsiteX15" fmla="*/ 86497 w 634314"/>
              <a:gd name="connsiteY15" fmla="*/ 131805 h 1396313"/>
              <a:gd name="connsiteX16" fmla="*/ 49427 w 634314"/>
              <a:gd name="connsiteY16" fmla="*/ 127686 h 1396313"/>
              <a:gd name="connsiteX17" fmla="*/ 49427 w 634314"/>
              <a:gd name="connsiteY17" fmla="*/ 61784 h 1396313"/>
              <a:gd name="connsiteX18" fmla="*/ 16476 w 634314"/>
              <a:gd name="connsiteY18" fmla="*/ 57665 h 1396313"/>
              <a:gd name="connsiteX19" fmla="*/ 0 w 634314"/>
              <a:gd name="connsiteY19" fmla="*/ 0 h 13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34314" h="1396313">
                <a:moveTo>
                  <a:pt x="634314" y="1396313"/>
                </a:moveTo>
                <a:lnTo>
                  <a:pt x="473676" y="1396313"/>
                </a:lnTo>
                <a:lnTo>
                  <a:pt x="473676" y="1334530"/>
                </a:lnTo>
                <a:lnTo>
                  <a:pt x="243016" y="1334530"/>
                </a:lnTo>
                <a:lnTo>
                  <a:pt x="247135" y="1219200"/>
                </a:lnTo>
                <a:lnTo>
                  <a:pt x="205946" y="1050324"/>
                </a:lnTo>
                <a:lnTo>
                  <a:pt x="205946" y="869092"/>
                </a:lnTo>
                <a:lnTo>
                  <a:pt x="156519" y="869092"/>
                </a:lnTo>
                <a:lnTo>
                  <a:pt x="160638" y="786713"/>
                </a:lnTo>
                <a:lnTo>
                  <a:pt x="135924" y="786713"/>
                </a:lnTo>
                <a:lnTo>
                  <a:pt x="131805" y="729049"/>
                </a:lnTo>
                <a:lnTo>
                  <a:pt x="135924" y="663146"/>
                </a:lnTo>
                <a:lnTo>
                  <a:pt x="102973" y="659027"/>
                </a:lnTo>
                <a:lnTo>
                  <a:pt x="90616" y="465438"/>
                </a:lnTo>
                <a:lnTo>
                  <a:pt x="82378" y="267730"/>
                </a:lnTo>
                <a:lnTo>
                  <a:pt x="86497" y="131805"/>
                </a:lnTo>
                <a:lnTo>
                  <a:pt x="49427" y="127686"/>
                </a:lnTo>
                <a:lnTo>
                  <a:pt x="49427" y="61784"/>
                </a:lnTo>
                <a:lnTo>
                  <a:pt x="16476" y="57665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44" name="Tableau 43"/>
          <p:cNvGraphicFramePr>
            <a:graphicFrameLocks noGrp="1"/>
          </p:cNvGraphicFramePr>
          <p:nvPr/>
        </p:nvGraphicFramePr>
        <p:xfrm>
          <a:off x="10042804" y="1164731"/>
          <a:ext cx="1836000" cy="61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6493"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Nb</a:t>
                      </a:r>
                      <a:b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Event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Mois</a:t>
                      </a:r>
                      <a:b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HR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r>
                        <a:rPr lang="fr-FR" sz="600" b="0" i="1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valeur-p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897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Bras A (n=23)</a:t>
                      </a:r>
                      <a:endParaRPr lang="fr-FR" sz="6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22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2,6 </a:t>
                      </a:r>
                      <a:b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(0,98-4,27)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0,48</a:t>
                      </a:r>
                    </a:p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(0,25-0,89)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0,019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897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Bras B (n=26)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  <a:endParaRPr lang="fr-FR" sz="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4,5</a:t>
                      </a:r>
                    </a:p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(2,21-6,78)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05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0" name="Graphique 49"/>
          <p:cNvGraphicFramePr/>
          <p:nvPr/>
        </p:nvGraphicFramePr>
        <p:xfrm>
          <a:off x="6661341" y="3856228"/>
          <a:ext cx="2415228" cy="1830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3" name="Graphique 52"/>
          <p:cNvGraphicFramePr/>
          <p:nvPr/>
        </p:nvGraphicFramePr>
        <p:xfrm>
          <a:off x="9491459" y="3856228"/>
          <a:ext cx="2415228" cy="1830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6" name="Forme libre 55"/>
          <p:cNvSpPr/>
          <p:nvPr/>
        </p:nvSpPr>
        <p:spPr>
          <a:xfrm>
            <a:off x="6916322" y="3879129"/>
            <a:ext cx="637674" cy="1552074"/>
          </a:xfrm>
          <a:custGeom>
            <a:avLst/>
            <a:gdLst>
              <a:gd name="connsiteX0" fmla="*/ 637674 w 637674"/>
              <a:gd name="connsiteY0" fmla="*/ 1552074 h 1552074"/>
              <a:gd name="connsiteX1" fmla="*/ 637674 w 637674"/>
              <a:gd name="connsiteY1" fmla="*/ 1259305 h 1552074"/>
              <a:gd name="connsiteX2" fmla="*/ 244642 w 637674"/>
              <a:gd name="connsiteY2" fmla="*/ 1259305 h 1552074"/>
              <a:gd name="connsiteX3" fmla="*/ 244642 w 637674"/>
              <a:gd name="connsiteY3" fmla="*/ 950495 h 1552074"/>
              <a:gd name="connsiteX4" fmla="*/ 144379 w 637674"/>
              <a:gd name="connsiteY4" fmla="*/ 950495 h 1552074"/>
              <a:gd name="connsiteX5" fmla="*/ 144379 w 637674"/>
              <a:gd name="connsiteY5" fmla="*/ 633663 h 1552074"/>
              <a:gd name="connsiteX6" fmla="*/ 128337 w 637674"/>
              <a:gd name="connsiteY6" fmla="*/ 633663 h 1552074"/>
              <a:gd name="connsiteX7" fmla="*/ 128337 w 637674"/>
              <a:gd name="connsiteY7" fmla="*/ 328863 h 1552074"/>
              <a:gd name="connsiteX8" fmla="*/ 100263 w 637674"/>
              <a:gd name="connsiteY8" fmla="*/ 328863 h 1552074"/>
              <a:gd name="connsiteX9" fmla="*/ 100263 w 637674"/>
              <a:gd name="connsiteY9" fmla="*/ 0 h 1552074"/>
              <a:gd name="connsiteX10" fmla="*/ 0 w 637674"/>
              <a:gd name="connsiteY10" fmla="*/ 0 h 1552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7674" h="1552074">
                <a:moveTo>
                  <a:pt x="637674" y="1552074"/>
                </a:moveTo>
                <a:lnTo>
                  <a:pt x="637674" y="1259305"/>
                </a:lnTo>
                <a:lnTo>
                  <a:pt x="244642" y="1259305"/>
                </a:lnTo>
                <a:lnTo>
                  <a:pt x="244642" y="950495"/>
                </a:lnTo>
                <a:lnTo>
                  <a:pt x="144379" y="950495"/>
                </a:lnTo>
                <a:lnTo>
                  <a:pt x="144379" y="633663"/>
                </a:lnTo>
                <a:lnTo>
                  <a:pt x="128337" y="633663"/>
                </a:lnTo>
                <a:lnTo>
                  <a:pt x="128337" y="328863"/>
                </a:lnTo>
                <a:lnTo>
                  <a:pt x="100263" y="328863"/>
                </a:lnTo>
                <a:lnTo>
                  <a:pt x="100263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Forme libre 58"/>
          <p:cNvSpPr/>
          <p:nvPr/>
        </p:nvSpPr>
        <p:spPr>
          <a:xfrm>
            <a:off x="6936375" y="3891160"/>
            <a:ext cx="364958" cy="1536032"/>
          </a:xfrm>
          <a:custGeom>
            <a:avLst/>
            <a:gdLst>
              <a:gd name="connsiteX0" fmla="*/ 364958 w 364958"/>
              <a:gd name="connsiteY0" fmla="*/ 1536032 h 1536032"/>
              <a:gd name="connsiteX1" fmla="*/ 364958 w 364958"/>
              <a:gd name="connsiteY1" fmla="*/ 1347537 h 1536032"/>
              <a:gd name="connsiteX2" fmla="*/ 192505 w 364958"/>
              <a:gd name="connsiteY2" fmla="*/ 1347537 h 1536032"/>
              <a:gd name="connsiteX3" fmla="*/ 192505 w 364958"/>
              <a:gd name="connsiteY3" fmla="*/ 1171074 h 1536032"/>
              <a:gd name="connsiteX4" fmla="*/ 180473 w 364958"/>
              <a:gd name="connsiteY4" fmla="*/ 1171074 h 1536032"/>
              <a:gd name="connsiteX5" fmla="*/ 180473 w 364958"/>
              <a:gd name="connsiteY5" fmla="*/ 982579 h 1536032"/>
              <a:gd name="connsiteX6" fmla="*/ 92242 w 364958"/>
              <a:gd name="connsiteY6" fmla="*/ 982579 h 1536032"/>
              <a:gd name="connsiteX7" fmla="*/ 92242 w 364958"/>
              <a:gd name="connsiteY7" fmla="*/ 790074 h 1536032"/>
              <a:gd name="connsiteX8" fmla="*/ 72189 w 364958"/>
              <a:gd name="connsiteY8" fmla="*/ 790074 h 1536032"/>
              <a:gd name="connsiteX9" fmla="*/ 72189 w 364958"/>
              <a:gd name="connsiteY9" fmla="*/ 577516 h 1536032"/>
              <a:gd name="connsiteX10" fmla="*/ 72189 w 364958"/>
              <a:gd name="connsiteY10" fmla="*/ 573506 h 1536032"/>
              <a:gd name="connsiteX11" fmla="*/ 72189 w 364958"/>
              <a:gd name="connsiteY11" fmla="*/ 381000 h 1536032"/>
              <a:gd name="connsiteX12" fmla="*/ 36094 w 364958"/>
              <a:gd name="connsiteY12" fmla="*/ 381000 h 1536032"/>
              <a:gd name="connsiteX13" fmla="*/ 36094 w 364958"/>
              <a:gd name="connsiteY13" fmla="*/ 192506 h 1536032"/>
              <a:gd name="connsiteX14" fmla="*/ 0 w 364958"/>
              <a:gd name="connsiteY14" fmla="*/ 192506 h 1536032"/>
              <a:gd name="connsiteX15" fmla="*/ 0 w 364958"/>
              <a:gd name="connsiteY15" fmla="*/ 0 h 153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4958" h="1536032">
                <a:moveTo>
                  <a:pt x="364958" y="1536032"/>
                </a:moveTo>
                <a:lnTo>
                  <a:pt x="364958" y="1347537"/>
                </a:lnTo>
                <a:lnTo>
                  <a:pt x="192505" y="1347537"/>
                </a:lnTo>
                <a:lnTo>
                  <a:pt x="192505" y="1171074"/>
                </a:lnTo>
                <a:lnTo>
                  <a:pt x="180473" y="1171074"/>
                </a:lnTo>
                <a:lnTo>
                  <a:pt x="180473" y="982579"/>
                </a:lnTo>
                <a:lnTo>
                  <a:pt x="92242" y="982579"/>
                </a:lnTo>
                <a:lnTo>
                  <a:pt x="92242" y="790074"/>
                </a:lnTo>
                <a:lnTo>
                  <a:pt x="72189" y="790074"/>
                </a:lnTo>
                <a:lnTo>
                  <a:pt x="72189" y="577516"/>
                </a:lnTo>
                <a:lnTo>
                  <a:pt x="72189" y="573506"/>
                </a:lnTo>
                <a:lnTo>
                  <a:pt x="72189" y="381000"/>
                </a:lnTo>
                <a:lnTo>
                  <a:pt x="36094" y="381000"/>
                </a:lnTo>
                <a:lnTo>
                  <a:pt x="36094" y="192506"/>
                </a:lnTo>
                <a:lnTo>
                  <a:pt x="0" y="192506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60" name="Tableau 59"/>
          <p:cNvGraphicFramePr>
            <a:graphicFrameLocks noGrp="1"/>
          </p:cNvGraphicFramePr>
          <p:nvPr/>
        </p:nvGraphicFramePr>
        <p:xfrm>
          <a:off x="7189601" y="3945280"/>
          <a:ext cx="1944000" cy="61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6493"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Nb</a:t>
                      </a:r>
                      <a:b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Event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Mois</a:t>
                      </a:r>
                      <a:b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HR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r>
                        <a:rPr lang="fr-FR" sz="600" b="0" i="1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valeur-p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897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Bras A (n=8)</a:t>
                      </a:r>
                      <a:endParaRPr lang="fr-FR" sz="6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1,8</a:t>
                      </a:r>
                      <a:b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(1,47-2,20)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0,72</a:t>
                      </a:r>
                    </a:p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(0,15-1,75)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0,29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897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Bras B (n=5)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lang="fr-FR" sz="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2,4</a:t>
                      </a:r>
                    </a:p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(2,04-2,75)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05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1" name="Forme libre 60"/>
          <p:cNvSpPr/>
          <p:nvPr/>
        </p:nvSpPr>
        <p:spPr>
          <a:xfrm>
            <a:off x="9739110" y="3877194"/>
            <a:ext cx="1877209" cy="1398494"/>
          </a:xfrm>
          <a:custGeom>
            <a:avLst/>
            <a:gdLst>
              <a:gd name="connsiteX0" fmla="*/ 1877209 w 1877209"/>
              <a:gd name="connsiteY0" fmla="*/ 1398494 h 1398494"/>
              <a:gd name="connsiteX1" fmla="*/ 1834179 w 1877209"/>
              <a:gd name="connsiteY1" fmla="*/ 1398494 h 1398494"/>
              <a:gd name="connsiteX2" fmla="*/ 1834179 w 1877209"/>
              <a:gd name="connsiteY2" fmla="*/ 1215614 h 1398494"/>
              <a:gd name="connsiteX3" fmla="*/ 1140311 w 1877209"/>
              <a:gd name="connsiteY3" fmla="*/ 1215614 h 1398494"/>
              <a:gd name="connsiteX4" fmla="*/ 1140311 w 1877209"/>
              <a:gd name="connsiteY4" fmla="*/ 1097280 h 1398494"/>
              <a:gd name="connsiteX5" fmla="*/ 1075765 w 1877209"/>
              <a:gd name="connsiteY5" fmla="*/ 1097280 h 1398494"/>
              <a:gd name="connsiteX6" fmla="*/ 1075765 w 1877209"/>
              <a:gd name="connsiteY6" fmla="*/ 968189 h 1398494"/>
              <a:gd name="connsiteX7" fmla="*/ 957431 w 1877209"/>
              <a:gd name="connsiteY7" fmla="*/ 968189 h 1398494"/>
              <a:gd name="connsiteX8" fmla="*/ 957431 w 1877209"/>
              <a:gd name="connsiteY8" fmla="*/ 855233 h 1398494"/>
              <a:gd name="connsiteX9" fmla="*/ 903642 w 1877209"/>
              <a:gd name="connsiteY9" fmla="*/ 855233 h 1398494"/>
              <a:gd name="connsiteX10" fmla="*/ 903642 w 1877209"/>
              <a:gd name="connsiteY10" fmla="*/ 720763 h 1398494"/>
              <a:gd name="connsiteX11" fmla="*/ 769172 w 1877209"/>
              <a:gd name="connsiteY11" fmla="*/ 720763 h 1398494"/>
              <a:gd name="connsiteX12" fmla="*/ 769172 w 1877209"/>
              <a:gd name="connsiteY12" fmla="*/ 618565 h 1398494"/>
              <a:gd name="connsiteX13" fmla="*/ 683111 w 1877209"/>
              <a:gd name="connsiteY13" fmla="*/ 618565 h 1398494"/>
              <a:gd name="connsiteX14" fmla="*/ 683111 w 1877209"/>
              <a:gd name="connsiteY14" fmla="*/ 521746 h 1398494"/>
              <a:gd name="connsiteX15" fmla="*/ 548640 w 1877209"/>
              <a:gd name="connsiteY15" fmla="*/ 521746 h 1398494"/>
              <a:gd name="connsiteX16" fmla="*/ 548640 w 1877209"/>
              <a:gd name="connsiteY16" fmla="*/ 424927 h 1398494"/>
              <a:gd name="connsiteX17" fmla="*/ 516367 w 1877209"/>
              <a:gd name="connsiteY17" fmla="*/ 424927 h 1398494"/>
              <a:gd name="connsiteX18" fmla="*/ 516367 w 1877209"/>
              <a:gd name="connsiteY18" fmla="*/ 220532 h 1398494"/>
              <a:gd name="connsiteX19" fmla="*/ 279699 w 1877209"/>
              <a:gd name="connsiteY19" fmla="*/ 220532 h 1398494"/>
              <a:gd name="connsiteX20" fmla="*/ 279699 w 1877209"/>
              <a:gd name="connsiteY20" fmla="*/ 123713 h 1398494"/>
              <a:gd name="connsiteX21" fmla="*/ 247426 w 1877209"/>
              <a:gd name="connsiteY21" fmla="*/ 123713 h 1398494"/>
              <a:gd name="connsiteX22" fmla="*/ 247426 w 1877209"/>
              <a:gd name="connsiteY22" fmla="*/ 0 h 1398494"/>
              <a:gd name="connsiteX23" fmla="*/ 0 w 1877209"/>
              <a:gd name="connsiteY23" fmla="*/ 0 h 1398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77209" h="1398494">
                <a:moveTo>
                  <a:pt x="1877209" y="1398494"/>
                </a:moveTo>
                <a:lnTo>
                  <a:pt x="1834179" y="1398494"/>
                </a:lnTo>
                <a:lnTo>
                  <a:pt x="1834179" y="1215614"/>
                </a:lnTo>
                <a:lnTo>
                  <a:pt x="1140311" y="1215614"/>
                </a:lnTo>
                <a:lnTo>
                  <a:pt x="1140311" y="1097280"/>
                </a:lnTo>
                <a:lnTo>
                  <a:pt x="1075765" y="1097280"/>
                </a:lnTo>
                <a:lnTo>
                  <a:pt x="1075765" y="968189"/>
                </a:lnTo>
                <a:lnTo>
                  <a:pt x="957431" y="968189"/>
                </a:lnTo>
                <a:lnTo>
                  <a:pt x="957431" y="855233"/>
                </a:lnTo>
                <a:lnTo>
                  <a:pt x="903642" y="855233"/>
                </a:lnTo>
                <a:lnTo>
                  <a:pt x="903642" y="720763"/>
                </a:lnTo>
                <a:lnTo>
                  <a:pt x="769172" y="720763"/>
                </a:lnTo>
                <a:lnTo>
                  <a:pt x="769172" y="618565"/>
                </a:lnTo>
                <a:lnTo>
                  <a:pt x="683111" y="618565"/>
                </a:lnTo>
                <a:lnTo>
                  <a:pt x="683111" y="521746"/>
                </a:lnTo>
                <a:lnTo>
                  <a:pt x="548640" y="521746"/>
                </a:lnTo>
                <a:lnTo>
                  <a:pt x="548640" y="424927"/>
                </a:lnTo>
                <a:lnTo>
                  <a:pt x="516367" y="424927"/>
                </a:lnTo>
                <a:lnTo>
                  <a:pt x="516367" y="220532"/>
                </a:lnTo>
                <a:lnTo>
                  <a:pt x="279699" y="220532"/>
                </a:lnTo>
                <a:lnTo>
                  <a:pt x="279699" y="123713"/>
                </a:lnTo>
                <a:lnTo>
                  <a:pt x="247426" y="123713"/>
                </a:lnTo>
                <a:lnTo>
                  <a:pt x="247426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62" name="Tableau 61"/>
          <p:cNvGraphicFramePr>
            <a:graphicFrameLocks noGrp="1"/>
          </p:cNvGraphicFramePr>
          <p:nvPr/>
        </p:nvGraphicFramePr>
        <p:xfrm>
          <a:off x="10762804" y="3945280"/>
          <a:ext cx="1116000" cy="402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6493"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00"/>
                        </a:lnSpc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Nb</a:t>
                      </a:r>
                      <a:b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Event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6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Mois</a:t>
                      </a:r>
                      <a:b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600" b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897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7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Bras A (n=8)</a:t>
                      </a:r>
                      <a:endParaRPr lang="fr-FR" sz="6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6,4</a:t>
                      </a:r>
                      <a:b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(3,66-9,22)</a:t>
                      </a:r>
                    </a:p>
                  </a:txBody>
                  <a:tcPr marL="18000" marR="18000" marT="18000" marB="18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5" name="ZoneTexte 64">
            <a:extLst>
              <a:ext uri="{FF2B5EF4-FFF2-40B4-BE49-F238E27FC236}">
                <a16:creationId xmlns:a16="http://schemas.microsoft.com/office/drawing/2014/main" id="{60EC8943-B7CD-1C69-1D62-6883E8313036}"/>
              </a:ext>
            </a:extLst>
          </p:cNvPr>
          <p:cNvSpPr txBox="1"/>
          <p:nvPr/>
        </p:nvSpPr>
        <p:spPr>
          <a:xfrm>
            <a:off x="7062543" y="3479804"/>
            <a:ext cx="1572035" cy="298095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SSP dans la </a:t>
            </a:r>
            <a:r>
              <a:rPr kumimoji="0" lang="fr-FR" sz="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population </a:t>
            </a:r>
            <a:br>
              <a:rPr kumimoji="0" lang="fr-FR" sz="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RAS/BRAF </a:t>
            </a:r>
            <a:r>
              <a:rPr kumimoji="0" lang="fr-FR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mutée </a:t>
            </a:r>
            <a:r>
              <a:rPr kumimoji="0" lang="fr-FR" sz="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endParaRPr kumimoji="0" lang="fr-FR" sz="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Text Box 4"/>
          <p:cNvSpPr txBox="1">
            <a:spLocks noChangeArrowheads="1"/>
          </p:cNvSpPr>
          <p:nvPr/>
        </p:nvSpPr>
        <p:spPr bwMode="auto">
          <a:xfrm>
            <a:off x="6851563" y="5552283"/>
            <a:ext cx="2127585" cy="134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36000" bIns="36000">
            <a:no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7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7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69" name="Text Box 4"/>
          <p:cNvSpPr txBox="1">
            <a:spLocks noChangeArrowheads="1"/>
          </p:cNvSpPr>
          <p:nvPr/>
        </p:nvSpPr>
        <p:spPr bwMode="auto">
          <a:xfrm>
            <a:off x="9732916" y="5552283"/>
            <a:ext cx="2050480" cy="134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36000" bIns="36000">
            <a:no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7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7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32" name="Text Box 4"/>
          <p:cNvSpPr txBox="1">
            <a:spLocks noChangeArrowheads="1"/>
          </p:cNvSpPr>
          <p:nvPr/>
        </p:nvSpPr>
        <p:spPr bwMode="auto">
          <a:xfrm rot="16200000">
            <a:off x="6136843" y="2043348"/>
            <a:ext cx="775212" cy="21544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SSP (%)</a:t>
            </a:r>
          </a:p>
        </p:txBody>
      </p:sp>
      <p:sp>
        <p:nvSpPr>
          <p:cNvPr id="70" name="Text Box 4"/>
          <p:cNvSpPr txBox="1">
            <a:spLocks noChangeArrowheads="1"/>
          </p:cNvSpPr>
          <p:nvPr/>
        </p:nvSpPr>
        <p:spPr bwMode="auto">
          <a:xfrm rot="16200000">
            <a:off x="6136843" y="4533165"/>
            <a:ext cx="775212" cy="21544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SSP (%)</a:t>
            </a:r>
          </a:p>
        </p:txBody>
      </p:sp>
      <p:graphicFrame>
        <p:nvGraphicFramePr>
          <p:cNvPr id="71" name="Tableau 70"/>
          <p:cNvGraphicFramePr>
            <a:graphicFrameLocks noGrp="1"/>
          </p:cNvGraphicFramePr>
          <p:nvPr/>
        </p:nvGraphicFramePr>
        <p:xfrm>
          <a:off x="6791382" y="5672319"/>
          <a:ext cx="858228" cy="3548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26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6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26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260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26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26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26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41459">
                <a:tc gridSpan="7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6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4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8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3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019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72" name="Connecteur droit 71"/>
          <p:cNvCxnSpPr/>
          <p:nvPr/>
        </p:nvCxnSpPr>
        <p:spPr>
          <a:xfrm>
            <a:off x="7208446" y="3053305"/>
            <a:ext cx="1770702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73" name="Tableau 72"/>
          <p:cNvGraphicFramePr>
            <a:graphicFrameLocks noGrp="1"/>
          </p:cNvGraphicFramePr>
          <p:nvPr/>
        </p:nvGraphicFramePr>
        <p:xfrm>
          <a:off x="9564087" y="5672319"/>
          <a:ext cx="2342600" cy="24813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28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28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28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928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28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41459">
                <a:tc gridSpan="8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6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4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15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14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11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7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3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7" name="Tableau 76"/>
          <p:cNvGraphicFramePr>
            <a:graphicFrameLocks noGrp="1"/>
          </p:cNvGraphicFramePr>
          <p:nvPr/>
        </p:nvGraphicFramePr>
        <p:xfrm>
          <a:off x="9621521" y="2952483"/>
          <a:ext cx="2039955" cy="3880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59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135997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</a:tblGrid>
              <a:tr h="167309">
                <a:tc gridSpan="8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6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016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23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16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6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3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08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26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24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15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10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8" name="Tableau 77"/>
          <p:cNvGraphicFramePr>
            <a:graphicFrameLocks noGrp="1"/>
          </p:cNvGraphicFramePr>
          <p:nvPr/>
        </p:nvGraphicFramePr>
        <p:xfrm>
          <a:off x="6758065" y="2952483"/>
          <a:ext cx="2039952" cy="3880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7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12749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</a:tblGrid>
              <a:tr h="167309">
                <a:tc gridSpan="8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6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016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31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19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7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3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1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7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085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31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28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16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7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4" name="ZoneTexte 63">
            <a:extLst>
              <a:ext uri="{FF2B5EF4-FFF2-40B4-BE49-F238E27FC236}">
                <a16:creationId xmlns:a16="http://schemas.microsoft.com/office/drawing/2014/main" id="{DB0840EC-176A-A8E3-F71E-F2083DB65531}"/>
              </a:ext>
            </a:extLst>
          </p:cNvPr>
          <p:cNvSpPr txBox="1"/>
          <p:nvPr/>
        </p:nvSpPr>
        <p:spPr>
          <a:xfrm>
            <a:off x="9855918" y="789980"/>
            <a:ext cx="1606223" cy="298095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SSP dans la population RAS/BRAF WT </a:t>
            </a:r>
            <a:r>
              <a:rPr kumimoji="0" lang="fr-FR" sz="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endParaRPr kumimoji="0" lang="fr-FR" sz="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1ED5DA2A-EB2E-8971-F189-466649F062EB}"/>
              </a:ext>
            </a:extLst>
          </p:cNvPr>
          <p:cNvSpPr txBox="1"/>
          <p:nvPr/>
        </p:nvSpPr>
        <p:spPr>
          <a:xfrm>
            <a:off x="7022219" y="791035"/>
            <a:ext cx="1652682" cy="195503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SSP dans la population en ITT</a:t>
            </a:r>
          </a:p>
        </p:txBody>
      </p:sp>
      <p:sp>
        <p:nvSpPr>
          <p:cNvPr id="81" name="Text Box 4"/>
          <p:cNvSpPr txBox="1">
            <a:spLocks noChangeArrowheads="1"/>
          </p:cNvSpPr>
          <p:nvPr/>
        </p:nvSpPr>
        <p:spPr bwMode="auto">
          <a:xfrm>
            <a:off x="6851563" y="2861912"/>
            <a:ext cx="2127585" cy="134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36000" bIns="36000">
            <a:no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7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7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82" name="Text Box 4"/>
          <p:cNvSpPr txBox="1">
            <a:spLocks noChangeArrowheads="1"/>
          </p:cNvSpPr>
          <p:nvPr/>
        </p:nvSpPr>
        <p:spPr bwMode="auto">
          <a:xfrm>
            <a:off x="9732916" y="2861912"/>
            <a:ext cx="2050480" cy="134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36000" bIns="36000">
            <a:no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7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7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cxnSp>
        <p:nvCxnSpPr>
          <p:cNvPr id="85" name="Connecteur droit 84"/>
          <p:cNvCxnSpPr/>
          <p:nvPr/>
        </p:nvCxnSpPr>
        <p:spPr>
          <a:xfrm>
            <a:off x="10055253" y="3053305"/>
            <a:ext cx="1770702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Connecteur droit 85"/>
          <p:cNvCxnSpPr/>
          <p:nvPr/>
        </p:nvCxnSpPr>
        <p:spPr>
          <a:xfrm>
            <a:off x="7301333" y="5756675"/>
            <a:ext cx="1677815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" name="Connecteur droit 86"/>
          <p:cNvCxnSpPr/>
          <p:nvPr/>
        </p:nvCxnSpPr>
        <p:spPr>
          <a:xfrm>
            <a:off x="10055253" y="5756675"/>
            <a:ext cx="1770702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9" name="Rectangle à coins arrondis 88"/>
          <p:cNvSpPr/>
          <p:nvPr/>
        </p:nvSpPr>
        <p:spPr>
          <a:xfrm>
            <a:off x="9381029" y="3611104"/>
            <a:ext cx="2556000" cy="245431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Text Box 4"/>
          <p:cNvSpPr txBox="1">
            <a:spLocks noChangeArrowheads="1"/>
          </p:cNvSpPr>
          <p:nvPr/>
        </p:nvSpPr>
        <p:spPr bwMode="auto">
          <a:xfrm rot="16200000">
            <a:off x="8996945" y="2043348"/>
            <a:ext cx="775212" cy="21544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SSP (%)</a:t>
            </a:r>
          </a:p>
        </p:txBody>
      </p:sp>
      <p:sp>
        <p:nvSpPr>
          <p:cNvPr id="91" name="Text Box 4"/>
          <p:cNvSpPr txBox="1">
            <a:spLocks noChangeArrowheads="1"/>
          </p:cNvSpPr>
          <p:nvPr/>
        </p:nvSpPr>
        <p:spPr bwMode="auto">
          <a:xfrm rot="16200000">
            <a:off x="8996945" y="4533165"/>
            <a:ext cx="775212" cy="21544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SSP (%)</a:t>
            </a: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BCE17E0F-E8B5-85AA-8D3C-2E75E3A00C6A}"/>
              </a:ext>
            </a:extLst>
          </p:cNvPr>
          <p:cNvSpPr txBox="1"/>
          <p:nvPr/>
        </p:nvSpPr>
        <p:spPr>
          <a:xfrm>
            <a:off x="9633029" y="3428796"/>
            <a:ext cx="205200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SSP dans la population KRAS, NRAS, BRAFV600E, EGFR, ERBB2, MAP2KI et PIK3CA WT </a:t>
            </a:r>
            <a:r>
              <a:rPr kumimoji="0" lang="fr-FR" sz="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ctDNA</a:t>
            </a:r>
            <a:endParaRPr kumimoji="0" lang="fr-FR" sz="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008410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540148" y="636059"/>
            <a:ext cx="9779000" cy="2451631"/>
          </a:xfrm>
          <a:prstGeom prst="rect">
            <a:avLst/>
          </a:prstGeom>
        </p:spPr>
        <p:txBody>
          <a:bodyPr/>
          <a:lstStyle/>
          <a:p>
            <a:r>
              <a:rPr lang="fr-FR" sz="3600" dirty="0"/>
              <a:t>Caractéristiques de la tumeur et </a:t>
            </a:r>
            <a:r>
              <a:rPr lang="fr-FR" sz="3600"/>
              <a:t>pratiques cliniques</a:t>
            </a:r>
            <a:br>
              <a:rPr lang="fr-FR" sz="3600"/>
            </a:br>
            <a:r>
              <a:rPr lang="fr-FR" sz="3600"/>
              <a:t>chez </a:t>
            </a:r>
            <a:r>
              <a:rPr lang="fr-FR" sz="3600" dirty="0"/>
              <a:t>les patients avec un cancer colorectal métastatique BRAF V600E muté</a:t>
            </a:r>
            <a:r>
              <a:rPr lang="fr-FR" sz="3600"/>
              <a:t>. </a:t>
            </a:r>
            <a:br>
              <a:rPr lang="fr-FR" sz="3600"/>
            </a:br>
            <a:r>
              <a:rPr lang="fr-FR" sz="3600"/>
              <a:t>Analyse </a:t>
            </a:r>
            <a:r>
              <a:rPr lang="fr-FR" sz="3600" dirty="0"/>
              <a:t>des </a:t>
            </a:r>
            <a:r>
              <a:rPr lang="fr-FR" sz="3600"/>
              <a:t>patients inclus dans </a:t>
            </a:r>
            <a:r>
              <a:rPr lang="fr-FR" sz="3600" dirty="0"/>
              <a:t>l’étude BERING</a:t>
            </a:r>
            <a:r>
              <a:rPr lang="fr-FR" sz="3600" baseline="30000" dirty="0"/>
              <a:t>CRC</a:t>
            </a:r>
            <a:endParaRPr lang="en-US" sz="3600" baseline="300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86394"/>
            <a:ext cx="1628078" cy="2848396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J.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Stintzing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#P34</a:t>
            </a:r>
          </a:p>
        </p:txBody>
      </p:sp>
    </p:spTree>
    <p:extLst>
      <p:ext uri="{BB962C8B-B14F-4D97-AF65-F5344CB8AC3E}">
        <p14:creationId xmlns:p14="http://schemas.microsoft.com/office/powerpoint/2010/main" val="1890910992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598896" cy="483477"/>
          </a:xfrm>
        </p:spPr>
        <p:txBody>
          <a:bodyPr/>
          <a:lstStyle/>
          <a:p>
            <a:r>
              <a:rPr lang="fr-FR" dirty="0" err="1"/>
              <a:t>CCRm</a:t>
            </a:r>
            <a:r>
              <a:rPr lang="fr-FR" dirty="0"/>
              <a:t> muté BRAF V600E caractéristiques et pratique clinique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J. </a:t>
            </a:r>
            <a:r>
              <a:rPr lang="fr-FR" dirty="0" err="1"/>
              <a:t>Stintzling</a:t>
            </a:r>
            <a:r>
              <a:rPr lang="fr-FR" dirty="0"/>
              <a:t>  et al., ASCO GI</a:t>
            </a:r>
            <a:r>
              <a:rPr lang="fr-FR" baseline="30000" dirty="0"/>
              <a:t>®</a:t>
            </a:r>
            <a:r>
              <a:rPr lang="fr-FR" dirty="0"/>
              <a:t> 2023, Abs #P34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471256" y="1209160"/>
            <a:ext cx="5480365" cy="1605950"/>
          </a:xfrm>
        </p:spPr>
        <p:txBody>
          <a:bodyPr/>
          <a:lstStyle/>
          <a:p>
            <a:pPr marL="207963" indent="-207963"/>
            <a:r>
              <a:rPr lang="en-US" sz="1400" dirty="0"/>
              <a:t>Dans le CCR BRAF </a:t>
            </a:r>
            <a:r>
              <a:rPr lang="en-US" sz="1400" dirty="0" err="1"/>
              <a:t>Muté</a:t>
            </a:r>
            <a:r>
              <a:rPr lang="en-US" sz="1400" dirty="0"/>
              <a:t> V600E, le </a:t>
            </a:r>
            <a:r>
              <a:rPr lang="en-US" sz="1400" dirty="0" err="1"/>
              <a:t>traitement</a:t>
            </a:r>
            <a:r>
              <a:rPr lang="en-US" sz="1400" dirty="0"/>
              <a:t> de reference </a:t>
            </a:r>
            <a:br>
              <a:rPr lang="en-US" sz="1400" dirty="0"/>
            </a:br>
            <a:r>
              <a:rPr lang="en-US" sz="1400" dirty="0"/>
              <a:t>chez les patients </a:t>
            </a:r>
            <a:r>
              <a:rPr lang="en-US" sz="1400" dirty="0" err="1"/>
              <a:t>pré</a:t>
            </a:r>
            <a:r>
              <a:rPr lang="en-US" sz="1400" dirty="0"/>
              <a:t> </a:t>
            </a:r>
            <a:r>
              <a:rPr lang="en-US" sz="1400" dirty="0" err="1"/>
              <a:t>traités</a:t>
            </a:r>
            <a:r>
              <a:rPr lang="en-US" sz="1400" dirty="0"/>
              <a:t> (</a:t>
            </a:r>
            <a:r>
              <a:rPr lang="en-US" sz="1400" dirty="0" err="1"/>
              <a:t>dés</a:t>
            </a:r>
            <a:r>
              <a:rPr lang="en-US" sz="1400" dirty="0"/>
              <a:t> L2) </a:t>
            </a:r>
            <a:r>
              <a:rPr lang="en-US" sz="1400" dirty="0" err="1"/>
              <a:t>est</a:t>
            </a:r>
            <a:r>
              <a:rPr lang="en-US" sz="1400" dirty="0"/>
              <a:t> </a:t>
            </a:r>
            <a:r>
              <a:rPr lang="en-US" sz="1400" dirty="0" err="1"/>
              <a:t>l’association</a:t>
            </a:r>
            <a:r>
              <a:rPr lang="en-US" sz="1400" dirty="0"/>
              <a:t> </a:t>
            </a:r>
            <a:br>
              <a:rPr lang="en-US" sz="1400" dirty="0"/>
            </a:br>
            <a:r>
              <a:rPr lang="en-US" sz="1400" dirty="0"/>
              <a:t>d’un anti EGFR, CETUXIMAB, à </a:t>
            </a:r>
            <a:r>
              <a:rPr lang="en-US" sz="1400" dirty="0" err="1"/>
              <a:t>l’ENCORAFENIB</a:t>
            </a:r>
            <a:r>
              <a:rPr lang="en-US" sz="1400" dirty="0"/>
              <a:t> </a:t>
            </a:r>
            <a:br>
              <a:rPr lang="en-US" sz="1400" dirty="0"/>
            </a:br>
            <a:r>
              <a:rPr lang="en-US" sz="1100" i="1" dirty="0"/>
              <a:t>(Phase III BEACON; </a:t>
            </a:r>
            <a:r>
              <a:rPr lang="en-US" sz="1100" i="1" dirty="0" err="1"/>
              <a:t>Kopetz</a:t>
            </a:r>
            <a:r>
              <a:rPr lang="en-US" sz="1100" i="1" dirty="0"/>
              <a:t> et al, NEJM 2019)</a:t>
            </a:r>
          </a:p>
          <a:p>
            <a:pPr marL="207963" indent="-207963">
              <a:spcBef>
                <a:spcPts val="600"/>
              </a:spcBef>
            </a:pPr>
            <a:r>
              <a:rPr lang="en-US" sz="1400" dirty="0" err="1"/>
              <a:t>Taux</a:t>
            </a:r>
            <a:r>
              <a:rPr lang="en-US" sz="1400" dirty="0"/>
              <a:t> de </a:t>
            </a:r>
            <a:r>
              <a:rPr lang="en-US" sz="1400" dirty="0" err="1"/>
              <a:t>réponse</a:t>
            </a:r>
            <a:r>
              <a:rPr lang="en-US" sz="1400" dirty="0"/>
              <a:t> objective : </a:t>
            </a:r>
            <a:r>
              <a:rPr lang="en-US" sz="1400" dirty="0" err="1"/>
              <a:t>Encorafenib</a:t>
            </a:r>
            <a:r>
              <a:rPr lang="en-US" sz="1400" dirty="0"/>
              <a:t> + cetuximab : </a:t>
            </a:r>
            <a:br>
              <a:rPr lang="en-US" sz="1400" dirty="0"/>
            </a:br>
            <a:r>
              <a:rPr lang="en-US" sz="1400" b="1" dirty="0"/>
              <a:t>19,5% vs 1.8% bras </a:t>
            </a:r>
            <a:r>
              <a:rPr lang="en-US" sz="1400" b="1" dirty="0" err="1"/>
              <a:t>contrôle</a:t>
            </a:r>
            <a:endParaRPr lang="en-US" sz="1100" b="1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471256" y="806429"/>
            <a:ext cx="10332000" cy="582613"/>
          </a:xfrm>
        </p:spPr>
        <p:txBody>
          <a:bodyPr/>
          <a:lstStyle/>
          <a:p>
            <a:r>
              <a:rPr lang="da-DK"/>
              <a:t>Contexte</a:t>
            </a:r>
            <a:endParaRPr lang="da-DK" dirty="0"/>
          </a:p>
        </p:txBody>
      </p:sp>
      <p:sp>
        <p:nvSpPr>
          <p:cNvPr id="10" name="ZoneTexte 9"/>
          <p:cNvSpPr txBox="1"/>
          <p:nvPr/>
        </p:nvSpPr>
        <p:spPr>
          <a:xfrm>
            <a:off x="632136" y="4721229"/>
            <a:ext cx="4356959" cy="932431"/>
          </a:xfrm>
          <a:prstGeom prst="rect">
            <a:avLst/>
          </a:prstGeo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Objectif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principal :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Evaluer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600" b="1" i="0" u="none" strike="noStrike" kern="1200" cap="none" spc="0" normalizeH="0" baseline="0" noProof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l’efficacité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b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du </a:t>
            </a:r>
            <a:r>
              <a:rPr kumimoji="0" lang="en-US" sz="1600" b="1" i="0" u="none" strike="noStrike" kern="1200" cap="none" spc="0" normalizeH="0" baseline="0" noProof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traitement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par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Encorafenib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600" b="1" i="0" u="none" strike="noStrike" kern="1200" cap="none" spc="0" normalizeH="0" baseline="0" noProof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Cetuximab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b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taux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de </a:t>
            </a:r>
            <a:r>
              <a:rPr kumimoji="0" lang="en-US" sz="1600" b="1" i="0" u="none" strike="noStrike" kern="1200" cap="none" spc="0" normalizeH="0" baseline="0" noProof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à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mois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en vie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réélle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C85E23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Espace réservé du texte 25"/>
          <p:cNvSpPr txBox="1">
            <a:spLocks/>
          </p:cNvSpPr>
          <p:nvPr/>
        </p:nvSpPr>
        <p:spPr>
          <a:xfrm>
            <a:off x="471256" y="2703685"/>
            <a:ext cx="10332000" cy="58261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Etude BERING</a:t>
            </a:r>
            <a:r>
              <a:rPr kumimoji="0" lang="en-US" sz="2400" b="1" i="0" u="none" strike="noStrike" kern="1200" cap="none" spc="0" normalizeH="0" baseline="3000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CRC</a:t>
            </a:r>
            <a:endParaRPr kumimoji="0" lang="da-DK" sz="2400" b="1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da-DK" sz="2400" b="1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da-DK" sz="2400" b="1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da-DK" sz="2400" b="1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da-DK" sz="2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sp>
        <p:nvSpPr>
          <p:cNvPr id="11" name="Espace réservé du texte 24"/>
          <p:cNvSpPr txBox="1">
            <a:spLocks/>
          </p:cNvSpPr>
          <p:nvPr/>
        </p:nvSpPr>
        <p:spPr>
          <a:xfrm>
            <a:off x="471256" y="3142891"/>
            <a:ext cx="7238947" cy="1605950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07963" marR="0" lvl="0" indent="-2079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Etude non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interventionelle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vraie vie sur l’utilisation </a:t>
            </a:r>
            <a:b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l’association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Encorafenib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Cetuximab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chez les patients </a:t>
            </a:r>
            <a:b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BRAF mute V600E </a:t>
            </a:r>
          </a:p>
          <a:p>
            <a:pPr marL="207963" marR="0" lvl="0" indent="-207963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Pays :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Allemagne, Autriche, et Suisses</a:t>
            </a:r>
          </a:p>
          <a:p>
            <a:pPr marL="207963" marR="0" lvl="0" indent="-207963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125 patients inclus.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(Etude toujours en cours)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Données sur 69 présentés à ASCO GI</a:t>
            </a:r>
          </a:p>
        </p:txBody>
      </p:sp>
      <p:sp>
        <p:nvSpPr>
          <p:cNvPr id="12" name="Chevron 11"/>
          <p:cNvSpPr/>
          <p:nvPr/>
        </p:nvSpPr>
        <p:spPr>
          <a:xfrm>
            <a:off x="536268" y="4802526"/>
            <a:ext cx="253522" cy="253522"/>
          </a:xfrm>
          <a:prstGeom prst="chevron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3" name="Tableau 12"/>
          <p:cNvGraphicFramePr>
            <a:graphicFrameLocks noGrp="1"/>
          </p:cNvGraphicFramePr>
          <p:nvPr/>
        </p:nvGraphicFramePr>
        <p:xfrm>
          <a:off x="5694744" y="667122"/>
          <a:ext cx="6144332" cy="6221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059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86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97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8308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5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N=61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(GER: 71, AUT:</a:t>
                      </a:r>
                      <a:r>
                        <a:rPr lang="da-DK" sz="1050" b="0" kern="1200" baseline="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10)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493">
                <a:tc gridSpan="2"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Age</a:t>
                      </a:r>
                      <a:r>
                        <a:rPr lang="da-DK" sz="1100" baseline="0">
                          <a:solidFill>
                            <a:schemeClr val="tx1"/>
                          </a:solidFill>
                        </a:rPr>
                        <a:t> médian (min-max)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67,0</a:t>
                      </a: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(33,5-88,4)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493">
                <a:tc gridSpan="2"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Femme, n (%)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39 (48,1)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8722"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ECOG performance</a:t>
                      </a:r>
                      <a:r>
                        <a:rPr lang="da-DK" sz="1100" baseline="0">
                          <a:solidFill>
                            <a:schemeClr val="tx1"/>
                          </a:solidFill>
                        </a:rPr>
                        <a:t> status, n (%)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Non évalué/oublié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(29,6)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 (49,4)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(7,4)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(2,5)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 (11,1)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2665"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Localisation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de la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tumeur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primaire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n (%)*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Cecum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Colon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Rectum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Manquant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(14,8)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60 (74,1)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(7,4)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 (8,6)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02665"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Sidération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de la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tumeur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primaire</a:t>
                      </a:r>
                      <a:r>
                        <a:rPr lang="da-DK" sz="1100" baseline="0" dirty="0">
                          <a:solidFill>
                            <a:schemeClr val="tx1"/>
                          </a:solidFill>
                        </a:rPr>
                        <a:t>, n (%)</a:t>
                      </a:r>
                      <a:r>
                        <a:rPr lang="da-DK" sz="1100" baseline="30000" dirty="0">
                          <a:solidFill>
                            <a:schemeClr val="tx1"/>
                          </a:solidFill>
                        </a:rPr>
                        <a:t>#</a:t>
                      </a:r>
                      <a:endParaRPr lang="en-US" sz="1100" baseline="300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Droit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Gauche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Les deux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côtés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Manquant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48 (59,3)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 (28,4)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(1,2)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(12,3)</a:t>
                      </a:r>
                      <a:endParaRPr lang="fr-FR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2665"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Stade UICC au moment du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diagnostic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primaire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II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III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IV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Manquant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 (2,5)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 (25,9)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(61,7)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 (9,9)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74780"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Localisation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des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métastases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da-DK" sz="1100" baseline="0" dirty="0">
                          <a:solidFill>
                            <a:schemeClr val="tx1"/>
                          </a:solidFill>
                        </a:rPr>
                        <a:t> n (%)*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Foie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Péritoine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Poumon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Ganglions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lymphatiques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suprarégionaux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Autre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Aucune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métastase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signalée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manquante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 (51,9)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 (32,1)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 (22,2)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(17,3)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 (24,7)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 (9,9)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66608"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Nombre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de sites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métastatiques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Implication de &lt;3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organes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Implication de ≥3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organes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Manquant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61 (75,3)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 (168,0)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  <a:r>
                        <a:rPr lang="fr-FR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(8,6)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602665"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Instabilité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des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microsatellites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da-DK" sz="1100" baseline="0" dirty="0">
                          <a:solidFill>
                            <a:schemeClr val="tx1"/>
                          </a:solidFill>
                        </a:rPr>
                        <a:t>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MSI-haut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MSI-bas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MSS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Aucun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test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rapporté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r>
                        <a:rPr lang="fr-FR" sz="11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(7,4)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 (3,7)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45 (55,6)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27 (33,3)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 txBox="1">
            <a:spLocks/>
          </p:cNvSpPr>
          <p:nvPr/>
        </p:nvSpPr>
        <p:spPr>
          <a:xfrm>
            <a:off x="1241074" y="5651500"/>
            <a:ext cx="4453670" cy="60325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1" i="1" kern="1200">
                <a:solidFill>
                  <a:schemeClr val="bg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*Multiple </a:t>
            </a:r>
            <a:r>
              <a:rPr kumimoji="0" lang="fr-FR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answers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 per patient possible</a:t>
            </a:r>
          </a:p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# Multiple </a:t>
            </a:r>
            <a:r>
              <a:rPr kumimoji="0" lang="fr-FR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answers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 due to multifocal </a:t>
            </a:r>
            <a:r>
              <a:rPr kumimoji="0" lang="fr-FR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primary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 </a:t>
            </a:r>
            <a:r>
              <a:rPr kumimoji="0" lang="fr-FR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tumor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 possible</a:t>
            </a:r>
          </a:p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MSI, Microsatellite </a:t>
            </a:r>
            <a:r>
              <a:rPr kumimoji="0" lang="fr-FR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instability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: MSS, Microsatellite Stable</a:t>
            </a:r>
          </a:p>
        </p:txBody>
      </p:sp>
    </p:spTree>
    <p:extLst>
      <p:ext uri="{BB962C8B-B14F-4D97-AF65-F5344CB8AC3E}">
        <p14:creationId xmlns:p14="http://schemas.microsoft.com/office/powerpoint/2010/main" val="241215692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598896" cy="483477"/>
          </a:xfrm>
        </p:spPr>
        <p:txBody>
          <a:bodyPr/>
          <a:lstStyle/>
          <a:p>
            <a:r>
              <a:rPr lang="fr-FR" dirty="0" err="1"/>
              <a:t>CCRm</a:t>
            </a:r>
            <a:r>
              <a:rPr lang="fr-FR" dirty="0"/>
              <a:t> muté BRAF V600E caractéristiques et pratique clinique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 err="1"/>
              <a:t>Stintzling</a:t>
            </a:r>
            <a:r>
              <a:rPr lang="fr-FR" dirty="0"/>
              <a:t> J  et al., ASCO GI</a:t>
            </a:r>
            <a:r>
              <a:rPr lang="fr-FR" baseline="30000" dirty="0"/>
              <a:t>®</a:t>
            </a:r>
            <a:r>
              <a:rPr lang="fr-FR" dirty="0"/>
              <a:t> 2023, Abs #P34</a:t>
            </a:r>
          </a:p>
        </p:txBody>
      </p:sp>
      <p:sp>
        <p:nvSpPr>
          <p:cNvPr id="7" name="Rectangle 6"/>
          <p:cNvSpPr/>
          <p:nvPr/>
        </p:nvSpPr>
        <p:spPr>
          <a:xfrm>
            <a:off x="9321799" y="1987040"/>
            <a:ext cx="2284468" cy="1173255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71</a:t>
            </a: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des patients ont l’association </a:t>
            </a:r>
            <a:r>
              <a:rPr kumimoji="0" lang="fr-FR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Encorafenib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en L2</a:t>
            </a:r>
          </a:p>
        </p:txBody>
      </p:sp>
      <p:grpSp>
        <p:nvGrpSpPr>
          <p:cNvPr id="8" name="Groupe 7"/>
          <p:cNvGrpSpPr/>
          <p:nvPr/>
        </p:nvGrpSpPr>
        <p:grpSpPr>
          <a:xfrm>
            <a:off x="807168" y="5213685"/>
            <a:ext cx="10714272" cy="930441"/>
            <a:chOff x="807168" y="5213685"/>
            <a:chExt cx="10714272" cy="930441"/>
          </a:xfrm>
        </p:grpSpPr>
        <p:sp>
          <p:nvSpPr>
            <p:cNvPr id="12" name="ZoneTexte 11"/>
            <p:cNvSpPr txBox="1"/>
            <p:nvPr/>
          </p:nvSpPr>
          <p:spPr>
            <a:xfrm>
              <a:off x="951778" y="5213685"/>
              <a:ext cx="10569662" cy="930441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180000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Analyse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intermédiaire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met en evidence un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profil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patients plus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âgés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 avec un ECOG PS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supérieur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en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vraie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vie que dans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l’essai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BEACON </a:t>
              </a:r>
            </a:p>
            <a:p>
              <a:pPr marL="0" marR="0" lvl="0" indent="0" algn="l" defTabSz="914400" rtl="0" eaLnBrk="1" fontAlgn="auto" latinLnBrk="0" hangingPunct="1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majorité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des patients (64%) </a:t>
              </a:r>
              <a:r>
                <a:rPr lang="en-US" b="1" dirty="0">
                  <a:solidFill>
                    <a:srgbClr val="C85E23">
                      <a:lumMod val="75000"/>
                    </a:srgbClr>
                  </a:solidFill>
                  <a:latin typeface="Arial"/>
                </a:rPr>
                <a:t>a </a:t>
              </a:r>
              <a:r>
                <a:rPr lang="en-US" b="1" dirty="0" err="1">
                  <a:solidFill>
                    <a:srgbClr val="C85E23">
                      <a:lumMod val="75000"/>
                    </a:srgbClr>
                  </a:solidFill>
                  <a:latin typeface="Arial"/>
                </a:rPr>
                <a:t>eu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une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recherche du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statut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BRAF au diagnostic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selon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les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recommandations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Chevron 12"/>
            <p:cNvSpPr/>
            <p:nvPr/>
          </p:nvSpPr>
          <p:spPr>
            <a:xfrm>
              <a:off x="807168" y="5347958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" name="Groupe 20"/>
          <p:cNvGrpSpPr/>
          <p:nvPr/>
        </p:nvGrpSpPr>
        <p:grpSpPr>
          <a:xfrm>
            <a:off x="980479" y="874557"/>
            <a:ext cx="7972927" cy="4171015"/>
            <a:chOff x="980479" y="922683"/>
            <a:chExt cx="7972927" cy="4171015"/>
          </a:xfrm>
        </p:grpSpPr>
        <p:sp>
          <p:nvSpPr>
            <p:cNvPr id="14" name="Rectangle 13"/>
            <p:cNvSpPr/>
            <p:nvPr/>
          </p:nvSpPr>
          <p:spPr>
            <a:xfrm>
              <a:off x="980479" y="922683"/>
              <a:ext cx="7972927" cy="4032000"/>
            </a:xfrm>
            <a:prstGeom prst="rect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6" name="Image 5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60690" y="1270125"/>
              <a:ext cx="7706120" cy="3434576"/>
            </a:xfrm>
            <a:prstGeom prst="rect">
              <a:avLst/>
            </a:prstGeom>
          </p:spPr>
        </p:pic>
        <p:sp>
          <p:nvSpPr>
            <p:cNvPr id="11" name="ZoneTexte 10"/>
            <p:cNvSpPr txBox="1"/>
            <p:nvPr/>
          </p:nvSpPr>
          <p:spPr>
            <a:xfrm>
              <a:off x="1261203" y="954767"/>
              <a:ext cx="14831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Adjuvant</a:t>
              </a: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3211552" y="954767"/>
              <a:ext cx="14831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fr-FR" sz="1400" b="1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ère</a:t>
              </a: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ligne</a:t>
              </a:r>
            </a:p>
          </p:txBody>
        </p:sp>
        <p:sp>
          <p:nvSpPr>
            <p:cNvPr id="16" name="ZoneTexte 15"/>
            <p:cNvSpPr txBox="1"/>
            <p:nvPr/>
          </p:nvSpPr>
          <p:spPr>
            <a:xfrm>
              <a:off x="5161901" y="954767"/>
              <a:ext cx="14831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  <a:r>
                <a:rPr kumimoji="0" lang="fr-FR" sz="1400" b="1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nde</a:t>
              </a: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ligne</a:t>
              </a:r>
            </a:p>
          </p:txBody>
        </p:sp>
        <p:sp>
          <p:nvSpPr>
            <p:cNvPr id="17" name="ZoneTexte 16"/>
            <p:cNvSpPr txBox="1"/>
            <p:nvPr/>
          </p:nvSpPr>
          <p:spPr>
            <a:xfrm>
              <a:off x="6994883" y="954767"/>
              <a:ext cx="14831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  <a:r>
                <a:rPr kumimoji="0" lang="fr-FR" sz="1400" b="1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ème</a:t>
              </a: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ligne</a:t>
              </a:r>
            </a:p>
          </p:txBody>
        </p:sp>
        <p:sp>
          <p:nvSpPr>
            <p:cNvPr id="18" name="ZoneTexte 17"/>
            <p:cNvSpPr txBox="1"/>
            <p:nvPr/>
          </p:nvSpPr>
          <p:spPr>
            <a:xfrm>
              <a:off x="2606318" y="4785921"/>
              <a:ext cx="2088346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E+C : 5,8</a:t>
              </a: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%</a:t>
              </a: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1</a:t>
              </a:r>
              <a:r>
                <a:rPr kumimoji="0" lang="fr-FR" sz="1300" b="0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ère</a:t>
              </a:r>
              <a:r>
                <a: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ligne</a:t>
              </a:r>
            </a:p>
          </p:txBody>
        </p:sp>
        <p:sp>
          <p:nvSpPr>
            <p:cNvPr id="19" name="ZoneTexte 18"/>
            <p:cNvSpPr txBox="1"/>
            <p:nvPr/>
          </p:nvSpPr>
          <p:spPr>
            <a:xfrm>
              <a:off x="5207621" y="4785921"/>
              <a:ext cx="1552808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71</a:t>
              </a: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%</a:t>
              </a: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2</a:t>
              </a:r>
              <a:r>
                <a:rPr kumimoji="0" lang="fr-FR" sz="1300" b="0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nde</a:t>
              </a:r>
              <a:r>
                <a: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ligne</a:t>
              </a:r>
            </a:p>
          </p:txBody>
        </p:sp>
        <p:sp>
          <p:nvSpPr>
            <p:cNvPr id="20" name="ZoneTexte 19"/>
            <p:cNvSpPr txBox="1"/>
            <p:nvPr/>
          </p:nvSpPr>
          <p:spPr>
            <a:xfrm>
              <a:off x="7140697" y="4785921"/>
              <a:ext cx="1668768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23,2</a:t>
              </a:r>
              <a:r>
                <a:rPr kumimoji="0" lang="fr-FR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%</a:t>
              </a: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3</a:t>
              </a:r>
              <a:r>
                <a:rPr kumimoji="0" lang="fr-FR" sz="1300" b="0" i="0" u="none" strike="noStrike" kern="120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ème</a:t>
              </a:r>
              <a:r>
                <a: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ligne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5783455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501431"/>
            <a:ext cx="9779000" cy="2442736"/>
          </a:xfrm>
          <a:prstGeom prst="rect">
            <a:avLst/>
          </a:prstGeom>
        </p:spPr>
        <p:txBody>
          <a:bodyPr/>
          <a:lstStyle/>
          <a:p>
            <a:r>
              <a:rPr lang="fr-FR" sz="4000" dirty="0"/>
              <a:t>Efficacité et sécurité de l’association </a:t>
            </a:r>
            <a:br>
              <a:rPr lang="fr-FR" sz="4000" dirty="0"/>
            </a:br>
            <a:r>
              <a:rPr lang="fr-FR" sz="4000" dirty="0" err="1"/>
              <a:t>Encorafenib-Cetuximan</a:t>
            </a:r>
            <a:r>
              <a:rPr lang="fr-FR" sz="4000" dirty="0"/>
              <a:t> chez les patients </a:t>
            </a:r>
            <a:br>
              <a:rPr lang="fr-FR" sz="4000" dirty="0"/>
            </a:br>
            <a:r>
              <a:rPr lang="fr-FR" sz="4000" dirty="0"/>
              <a:t>avec un cancer colorectal métastatique </a:t>
            </a:r>
            <a:br>
              <a:rPr lang="fr-FR" sz="4000" dirty="0"/>
            </a:br>
            <a:r>
              <a:rPr lang="fr-FR" sz="4000" dirty="0"/>
              <a:t>BRAF V600E muté. </a:t>
            </a:r>
            <a:r>
              <a:rPr lang="fr-FR" sz="4000" b="1" dirty="0"/>
              <a:t>L’étude CONFIDENCE</a:t>
            </a:r>
            <a:endParaRPr lang="en-US" sz="4000" b="1" baseline="300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550020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49" y="3803438"/>
            <a:ext cx="7980683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Fernandez-Montes A. 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#P126</a:t>
            </a:r>
          </a:p>
        </p:txBody>
      </p:sp>
    </p:spTree>
    <p:extLst>
      <p:ext uri="{BB962C8B-B14F-4D97-AF65-F5344CB8AC3E}">
        <p14:creationId xmlns:p14="http://schemas.microsoft.com/office/powerpoint/2010/main" val="5720648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CCRm</a:t>
            </a:r>
            <a:r>
              <a:rPr lang="fr-FR" dirty="0"/>
              <a:t> muté BRAF V600E caractéristiques et pratique clinique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Fernandes Montes A. et al., ASCO GI</a:t>
            </a:r>
            <a:r>
              <a:rPr lang="fr-FR" baseline="30000" dirty="0"/>
              <a:t>®</a:t>
            </a:r>
            <a:r>
              <a:rPr lang="fr-FR" dirty="0"/>
              <a:t> 2023, Abs #P126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82100" y="1208977"/>
            <a:ext cx="6613466" cy="839109"/>
          </a:xfrm>
        </p:spPr>
        <p:txBody>
          <a:bodyPr/>
          <a:lstStyle/>
          <a:p>
            <a:pPr marL="223838" indent="-223838"/>
            <a:r>
              <a:rPr lang="en-US" sz="1400" dirty="0"/>
              <a:t>Dans le CCR BRAF </a:t>
            </a:r>
            <a:r>
              <a:rPr lang="en-US" sz="1400" dirty="0" err="1"/>
              <a:t>Muté</a:t>
            </a:r>
            <a:r>
              <a:rPr lang="en-US" sz="1400" dirty="0"/>
              <a:t> V600E, le </a:t>
            </a:r>
            <a:r>
              <a:rPr lang="en-US" sz="1400" dirty="0" err="1"/>
              <a:t>traitement</a:t>
            </a:r>
            <a:r>
              <a:rPr lang="en-US" sz="1400" dirty="0"/>
              <a:t> de </a:t>
            </a:r>
            <a:r>
              <a:rPr lang="en-US" sz="1400" dirty="0" err="1"/>
              <a:t>réfèrence</a:t>
            </a:r>
            <a:r>
              <a:rPr lang="en-US" sz="1400" dirty="0"/>
              <a:t> chez </a:t>
            </a:r>
            <a:br>
              <a:rPr lang="en-US" sz="1400" dirty="0"/>
            </a:br>
            <a:r>
              <a:rPr lang="en-US" sz="1400" dirty="0"/>
              <a:t>les patients </a:t>
            </a:r>
            <a:r>
              <a:rPr lang="en-US" sz="1400" dirty="0" err="1"/>
              <a:t>pré-traités</a:t>
            </a:r>
            <a:r>
              <a:rPr lang="en-US" sz="1400" dirty="0"/>
              <a:t> </a:t>
            </a:r>
            <a:r>
              <a:rPr lang="en-US" sz="1200" dirty="0"/>
              <a:t>(</a:t>
            </a:r>
            <a:r>
              <a:rPr lang="en-US" sz="1200" dirty="0" err="1"/>
              <a:t>dés</a:t>
            </a:r>
            <a:r>
              <a:rPr lang="en-US" sz="1200" dirty="0"/>
              <a:t> L2) </a:t>
            </a:r>
            <a:r>
              <a:rPr lang="en-US" sz="1400" dirty="0" err="1"/>
              <a:t>est</a:t>
            </a:r>
            <a:r>
              <a:rPr lang="en-US" sz="1400" dirty="0"/>
              <a:t> </a:t>
            </a:r>
            <a:r>
              <a:rPr lang="en-US" sz="1400" dirty="0" err="1"/>
              <a:t>l’association</a:t>
            </a:r>
            <a:r>
              <a:rPr lang="en-US" sz="1400" dirty="0"/>
              <a:t> d’un anti EGFR, CETUXIMAB, </a:t>
            </a:r>
            <a:br>
              <a:rPr lang="en-US" sz="1400" dirty="0"/>
            </a:br>
            <a:r>
              <a:rPr lang="en-US" sz="1400" dirty="0"/>
              <a:t>à </a:t>
            </a:r>
            <a:r>
              <a:rPr lang="en-US" sz="1400" dirty="0" err="1"/>
              <a:t>l’ENCORAFENIB</a:t>
            </a:r>
            <a:r>
              <a:rPr lang="en-US" sz="1400" dirty="0"/>
              <a:t> </a:t>
            </a:r>
            <a:r>
              <a:rPr lang="en-US" sz="1050" i="1" dirty="0"/>
              <a:t>(Phase III BEACON; </a:t>
            </a:r>
            <a:r>
              <a:rPr lang="en-US" sz="1050" i="1" dirty="0" err="1"/>
              <a:t>Kopetz</a:t>
            </a:r>
            <a:r>
              <a:rPr lang="en-US" sz="1050" i="1" dirty="0"/>
              <a:t> et al., NEJM 2019)</a:t>
            </a:r>
            <a:endParaRPr lang="en-US" sz="1400" i="1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Contexte</a:t>
            </a:r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193B565C-9C48-519A-87D1-A1C4DEAAE0FF}"/>
              </a:ext>
            </a:extLst>
          </p:cNvPr>
          <p:cNvGrpSpPr/>
          <p:nvPr/>
        </p:nvGrpSpPr>
        <p:grpSpPr>
          <a:xfrm>
            <a:off x="1673645" y="5695441"/>
            <a:ext cx="8289124" cy="529356"/>
            <a:chOff x="1175914" y="5692209"/>
            <a:chExt cx="8289124" cy="529356"/>
          </a:xfrm>
        </p:grpSpPr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BEDD90A8-450A-742C-3DF0-2D7E0A1FF602}"/>
                </a:ext>
              </a:extLst>
            </p:cNvPr>
            <p:cNvSpPr txBox="1"/>
            <p:nvPr/>
          </p:nvSpPr>
          <p:spPr>
            <a:xfrm>
              <a:off x="1175914" y="5692209"/>
              <a:ext cx="8289124" cy="529356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4450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Objectif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principal :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Evaluer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l’efficacité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du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traitement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par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Encorafenib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Chevron 26">
              <a:extLst>
                <a:ext uri="{FF2B5EF4-FFF2-40B4-BE49-F238E27FC236}">
                  <a16:creationId xmlns:a16="http://schemas.microsoft.com/office/drawing/2014/main" id="{26059582-B136-7640-3BDB-BB7247F93398}"/>
                </a:ext>
              </a:extLst>
            </p:cNvPr>
            <p:cNvSpPr/>
            <p:nvPr/>
          </p:nvSpPr>
          <p:spPr>
            <a:xfrm>
              <a:off x="1381714" y="5854282"/>
              <a:ext cx="205210" cy="205210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1" name="Tableau 20">
            <a:extLst>
              <a:ext uri="{FF2B5EF4-FFF2-40B4-BE49-F238E27FC236}">
                <a16:creationId xmlns:a16="http://schemas.microsoft.com/office/drawing/2014/main" id="{C72CA6A3-2619-A5CC-2D52-E6018DD2CF9A}"/>
              </a:ext>
            </a:extLst>
          </p:cNvPr>
          <p:cNvGraphicFramePr>
            <a:graphicFrameLocks noGrp="1"/>
          </p:cNvGraphicFramePr>
          <p:nvPr/>
        </p:nvGraphicFramePr>
        <p:xfrm>
          <a:off x="6759617" y="1185506"/>
          <a:ext cx="5183050" cy="39857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1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4000">
                  <a:extLst>
                    <a:ext uri="{9D8B030D-6E8A-4147-A177-3AD203B41FA5}">
                      <a16:colId xmlns:a16="http://schemas.microsoft.com/office/drawing/2014/main" val="3739492087"/>
                    </a:ext>
                  </a:extLst>
                </a:gridCol>
                <a:gridCol w="136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79102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05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Paramètre de l'étude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n=81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851">
                <a:tc gridSpan="2"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Age (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anées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),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médian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(IQR)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66.1 (58.9-71.2)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851">
                <a:tc gridSpan="2"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Femme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sexe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 (50.6)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851">
                <a:tc rowSpan="3">
                  <a:txBody>
                    <a:bodyPr/>
                    <a:lstStyle/>
                    <a:p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ECOG performance</a:t>
                      </a:r>
                      <a:r>
                        <a:rPr lang="da-DK" sz="1100" baseline="30000">
                          <a:solidFill>
                            <a:schemeClr val="tx1"/>
                          </a:solidFill>
                        </a:rPr>
                        <a:t>a</a:t>
                      </a:r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, </a:t>
                      </a:r>
                      <a:br>
                        <a:rPr lang="da-DK" sz="1100">
                          <a:solidFill>
                            <a:schemeClr val="tx1"/>
                          </a:solidFill>
                        </a:rPr>
                      </a:br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n (%)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 (36.8)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685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42 (55.3)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7289381"/>
                  </a:ext>
                </a:extLst>
              </a:tr>
              <a:tr h="29685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(7.9)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3841687"/>
                  </a:ext>
                </a:extLst>
              </a:tr>
              <a:tr h="296851">
                <a:tc rowSpan="3">
                  <a:txBody>
                    <a:bodyPr/>
                    <a:lstStyle/>
                    <a:p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Localisation de la tumeur primaire</a:t>
                      </a:r>
                      <a:r>
                        <a:rPr lang="da-DK" sz="1100" baseline="30000">
                          <a:solidFill>
                            <a:schemeClr val="tx1"/>
                          </a:solidFill>
                        </a:rPr>
                        <a:t>b</a:t>
                      </a:r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Côté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droit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 (59.3)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131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Côté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gauche, y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compris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le rectum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 (38.2)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643976"/>
                  </a:ext>
                </a:extLst>
              </a:tr>
              <a:tr h="296851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Gauche et droite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(2.4)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5477411"/>
                  </a:ext>
                </a:extLst>
              </a:tr>
              <a:tr h="296851">
                <a:tc gridSpan="2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Métastases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hépatiques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44 (54.3)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6851">
                <a:tc gridSpan="2"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≥3 sites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métastatiques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 (22.2)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6851">
                <a:tc gridSpan="2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Résection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de la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tumeur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primaire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55 (67.9)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96851">
                <a:tc gridSpan="2">
                  <a:txBody>
                    <a:bodyPr/>
                    <a:lstStyle/>
                    <a:p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MSI-H</a:t>
                      </a:r>
                      <a:r>
                        <a:rPr lang="da-DK" sz="1100" baseline="30000">
                          <a:solidFill>
                            <a:schemeClr val="tx1"/>
                          </a:solidFill>
                        </a:rPr>
                        <a:t>c</a:t>
                      </a:r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(12.1)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8" name="ZoneTexte 27">
            <a:extLst>
              <a:ext uri="{FF2B5EF4-FFF2-40B4-BE49-F238E27FC236}">
                <a16:creationId xmlns:a16="http://schemas.microsoft.com/office/drawing/2014/main" id="{66A980D9-83E3-8BBE-59BA-CB269F65B63E}"/>
              </a:ext>
            </a:extLst>
          </p:cNvPr>
          <p:cNvSpPr txBox="1"/>
          <p:nvPr/>
        </p:nvSpPr>
        <p:spPr>
          <a:xfrm>
            <a:off x="6759617" y="5171280"/>
            <a:ext cx="5183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ECOG: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Eastern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Cooperative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Oncology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Group (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status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scale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); MSI-H: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HJigh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Microsatelite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Instability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; IQR: Interquartile Range. a. n=76 (Data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from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5 patients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unavailable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); b. Multiple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Response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  <a:b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 percentage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may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add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to more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than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100%; c. n=66 (Data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from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15 patients </a:t>
            </a:r>
            <a:r>
              <a:rPr kumimoji="0" lang="fr-FR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unavailanle</a:t>
            </a:r>
            <a:r>
              <a: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).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69B9D1DB-0D90-E160-4497-B8F297026DD7}"/>
              </a:ext>
            </a:extLst>
          </p:cNvPr>
          <p:cNvSpPr txBox="1"/>
          <p:nvPr/>
        </p:nvSpPr>
        <p:spPr>
          <a:xfrm>
            <a:off x="7163524" y="854563"/>
            <a:ext cx="37684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Table 1. Patient characteristics at baseline</a:t>
            </a:r>
          </a:p>
        </p:txBody>
      </p:sp>
      <p:sp>
        <p:nvSpPr>
          <p:cNvPr id="30" name="Espace réservé du texte 24">
            <a:extLst>
              <a:ext uri="{FF2B5EF4-FFF2-40B4-BE49-F238E27FC236}">
                <a16:creationId xmlns:a16="http://schemas.microsoft.com/office/drawing/2014/main" id="{2B9BA545-2D2F-136C-2C96-B2DBAA278C68}"/>
              </a:ext>
            </a:extLst>
          </p:cNvPr>
          <p:cNvSpPr txBox="1">
            <a:spLocks/>
          </p:cNvSpPr>
          <p:nvPr/>
        </p:nvSpPr>
        <p:spPr>
          <a:xfrm>
            <a:off x="338328" y="2081416"/>
            <a:ext cx="1591056" cy="1312968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Etude </a:t>
            </a:r>
            <a:b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</a:b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CONFIDENCE</a:t>
            </a:r>
          </a:p>
        </p:txBody>
      </p:sp>
      <p:graphicFrame>
        <p:nvGraphicFramePr>
          <p:cNvPr id="31" name="Tableau 30">
            <a:extLst>
              <a:ext uri="{FF2B5EF4-FFF2-40B4-BE49-F238E27FC236}">
                <a16:creationId xmlns:a16="http://schemas.microsoft.com/office/drawing/2014/main" id="{0D891601-7FC5-CE8A-9DD6-D86317A3771F}"/>
              </a:ext>
            </a:extLst>
          </p:cNvPr>
          <p:cNvGraphicFramePr>
            <a:graphicFrameLocks noGrp="1"/>
          </p:cNvGraphicFramePr>
          <p:nvPr/>
        </p:nvGraphicFramePr>
        <p:xfrm>
          <a:off x="219919" y="3658555"/>
          <a:ext cx="6329738" cy="1616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420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9240">
                  <a:extLst>
                    <a:ext uri="{9D8B030D-6E8A-4147-A177-3AD203B41FA5}">
                      <a16:colId xmlns:a16="http://schemas.microsoft.com/office/drawing/2014/main" val="3739492087"/>
                    </a:ext>
                  </a:extLst>
                </a:gridCol>
                <a:gridCol w="1429240">
                  <a:extLst>
                    <a:ext uri="{9D8B030D-6E8A-4147-A177-3AD203B41FA5}">
                      <a16:colId xmlns:a16="http://schemas.microsoft.com/office/drawing/2014/main" val="844684495"/>
                    </a:ext>
                  </a:extLst>
                </a:gridCol>
                <a:gridCol w="14292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0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Traitement oncologique*, n (%)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0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Néoadjuvant, 3 (3.7)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0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Adjuvant, 20 (24.7)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1ère L, 81 (100)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Capecitabine/5-FU ± LV</a:t>
                      </a:r>
                      <a:endParaRPr lang="en-US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3 (100)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19 (95.0)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76 (93.8)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Oxaliplatin</a:t>
                      </a:r>
                      <a:endParaRPr lang="en-US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1 (33.3)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18 (90.0)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56 (69.1)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Irinotecan</a:t>
                      </a:r>
                      <a:endParaRPr lang="en-US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–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1 (5.0)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 (50.6)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Bevacizumab</a:t>
                      </a:r>
                      <a:endParaRPr lang="en-US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–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–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53 (65.4)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Aflibercept</a:t>
                      </a:r>
                      <a:endParaRPr lang="en-US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–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–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(1.2)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da-DK" sz="1050">
                          <a:solidFill>
                            <a:schemeClr val="tx1"/>
                          </a:solidFill>
                        </a:rPr>
                        <a:t>Ipilinumab+nivolumab**</a:t>
                      </a:r>
                      <a:endParaRPr lang="en-US" sz="105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–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>
                          <a:solidFill>
                            <a:schemeClr val="tx1"/>
                          </a:solidFill>
                        </a:rPr>
                        <a:t>–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(1.2)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32" name="ZoneTexte 31">
            <a:extLst>
              <a:ext uri="{FF2B5EF4-FFF2-40B4-BE49-F238E27FC236}">
                <a16:creationId xmlns:a16="http://schemas.microsoft.com/office/drawing/2014/main" id="{03862565-4624-61AC-7D04-81FCD614A95F}"/>
              </a:ext>
            </a:extLst>
          </p:cNvPr>
          <p:cNvSpPr txBox="1"/>
          <p:nvPr/>
        </p:nvSpPr>
        <p:spPr>
          <a:xfrm>
            <a:off x="322653" y="3327611"/>
            <a:ext cx="43776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Table 2. Oncologic treatment received prior to EC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BE2ED717-1040-7961-AA6E-9BF9892C413A}"/>
              </a:ext>
            </a:extLst>
          </p:cNvPr>
          <p:cNvSpPr txBox="1"/>
          <p:nvPr/>
        </p:nvSpPr>
        <p:spPr>
          <a:xfrm>
            <a:off x="337544" y="5321752"/>
            <a:ext cx="531557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*Multiple response, **Clinical Trial setting; 5-FU/ 5-Fluorouracil; LV: Leucovorin</a:t>
            </a:r>
          </a:p>
        </p:txBody>
      </p:sp>
      <p:sp>
        <p:nvSpPr>
          <p:cNvPr id="34" name="Espace réservé du texte 24">
            <a:extLst>
              <a:ext uri="{FF2B5EF4-FFF2-40B4-BE49-F238E27FC236}">
                <a16:creationId xmlns:a16="http://schemas.microsoft.com/office/drawing/2014/main" id="{12DDFA75-4921-6AA9-EB6B-B2D77DFCAC39}"/>
              </a:ext>
            </a:extLst>
          </p:cNvPr>
          <p:cNvSpPr txBox="1">
            <a:spLocks/>
          </p:cNvSpPr>
          <p:nvPr/>
        </p:nvSpPr>
        <p:spPr>
          <a:xfrm>
            <a:off x="2009326" y="2154568"/>
            <a:ext cx="4885250" cy="981824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Etude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multicentrique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rétrospective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non-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interventionnelle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;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chez les patients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présentant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un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CCRm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BRAF mute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Période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recrutement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Mars à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Juillet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2022.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Etude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espagnole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cxnSp>
        <p:nvCxnSpPr>
          <p:cNvPr id="36" name="Connecteur droit 35">
            <a:extLst>
              <a:ext uri="{FF2B5EF4-FFF2-40B4-BE49-F238E27FC236}">
                <a16:creationId xmlns:a16="http://schemas.microsoft.com/office/drawing/2014/main" id="{2A5006A3-7CE8-4E83-E1FB-76E9D189799C}"/>
              </a:ext>
            </a:extLst>
          </p:cNvPr>
          <p:cNvCxnSpPr/>
          <p:nvPr/>
        </p:nvCxnSpPr>
        <p:spPr>
          <a:xfrm>
            <a:off x="1965960" y="2157984"/>
            <a:ext cx="0" cy="103327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72566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CCRm</a:t>
            </a:r>
            <a:r>
              <a:rPr lang="fr-FR" dirty="0"/>
              <a:t> muté BRAF V600E caractéristiques et pratique clinique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Fernandes Montes A. et al., ASCO GI</a:t>
            </a:r>
            <a:r>
              <a:rPr lang="fr-FR" baseline="30000" dirty="0"/>
              <a:t>®</a:t>
            </a:r>
            <a:r>
              <a:rPr lang="fr-FR" dirty="0"/>
              <a:t> 2023, Abs #P126</a:t>
            </a: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4394C042-7E83-09C8-387F-ADBB9C0B7786}"/>
              </a:ext>
            </a:extLst>
          </p:cNvPr>
          <p:cNvGrpSpPr/>
          <p:nvPr/>
        </p:nvGrpSpPr>
        <p:grpSpPr>
          <a:xfrm>
            <a:off x="958955" y="4937760"/>
            <a:ext cx="10274090" cy="977412"/>
            <a:chOff x="1453707" y="5163128"/>
            <a:chExt cx="10274090" cy="977412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FDF164BE-6785-C11E-6F4D-3939876DC938}"/>
                </a:ext>
              </a:extLst>
            </p:cNvPr>
            <p:cNvSpPr txBox="1"/>
            <p:nvPr/>
          </p:nvSpPr>
          <p:spPr>
            <a:xfrm>
              <a:off x="1453707" y="5163128"/>
              <a:ext cx="10274090" cy="977412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Données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vraie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vie espagnole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confirment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l’efficacité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l’association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Encorafenib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+ Cetuximab</a:t>
              </a:r>
            </a:p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Plus de 65% des patients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ont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présenté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un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contrôle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la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maladie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plus de 4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. </a:t>
              </a:r>
            </a:p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médiane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et le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taux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réponse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objective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étaient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supérieurs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à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ceux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l’étude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BEACON</a:t>
              </a:r>
            </a:p>
          </p:txBody>
        </p:sp>
        <p:sp>
          <p:nvSpPr>
            <p:cNvPr id="7" name="Chevron 6">
              <a:extLst>
                <a:ext uri="{FF2B5EF4-FFF2-40B4-BE49-F238E27FC236}">
                  <a16:creationId xmlns:a16="http://schemas.microsoft.com/office/drawing/2014/main" id="{A2AA59C3-B0CD-F34B-E09F-FB5168AA6DFE}"/>
                </a:ext>
              </a:extLst>
            </p:cNvPr>
            <p:cNvSpPr/>
            <p:nvPr/>
          </p:nvSpPr>
          <p:spPr>
            <a:xfrm>
              <a:off x="1659507" y="5549229"/>
              <a:ext cx="205210" cy="205210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13" name="Tableau 12">
            <a:extLst>
              <a:ext uri="{FF2B5EF4-FFF2-40B4-BE49-F238E27FC236}">
                <a16:creationId xmlns:a16="http://schemas.microsoft.com/office/drawing/2014/main" id="{6395D888-E1A7-BDB1-DF3E-60B40F804046}"/>
              </a:ext>
            </a:extLst>
          </p:cNvPr>
          <p:cNvGraphicFramePr>
            <a:graphicFrameLocks noGrp="1"/>
          </p:cNvGraphicFramePr>
          <p:nvPr/>
        </p:nvGraphicFramePr>
        <p:xfrm>
          <a:off x="7170068" y="1902906"/>
          <a:ext cx="4680000" cy="20723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4000">
                  <a:extLst>
                    <a:ext uri="{9D8B030D-6E8A-4147-A177-3AD203B41FA5}">
                      <a16:colId xmlns:a16="http://schemas.microsoft.com/office/drawing/2014/main" val="3739492087"/>
                    </a:ext>
                  </a:extLst>
                </a:gridCol>
                <a:gridCol w="136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57580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05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Réponse tumorale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n=81*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60">
                <a:tc rowSpan="5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Meilleure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réponse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au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CR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(1.2)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396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PR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25 (30.9)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7289381"/>
                  </a:ext>
                </a:extLst>
              </a:tr>
              <a:tr h="13698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SD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 (33.3)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3841687"/>
                  </a:ext>
                </a:extLst>
              </a:tr>
              <a:tr h="11982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1"/>
                          </a:solidFill>
                        </a:rPr>
                        <a:t>PD</a:t>
                      </a: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 (29.6)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6103821"/>
                  </a:ext>
                </a:extLst>
              </a:tr>
              <a:tr h="11982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Non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évaluable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(4.9)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7800987"/>
                  </a:ext>
                </a:extLst>
              </a:tr>
              <a:tr h="273960">
                <a:tc gridSpan="2">
                  <a:txBody>
                    <a:bodyPr/>
                    <a:lstStyle/>
                    <a:p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ORR, % (95% CI)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32.1 (22.2-43.4)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960">
                <a:tc gridSpan="2">
                  <a:txBody>
                    <a:bodyPr/>
                    <a:lstStyle/>
                    <a:p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DCR, % (95% CI)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65.4 (54.0-75.7)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4" name="ZoneTexte 13">
            <a:extLst>
              <a:ext uri="{FF2B5EF4-FFF2-40B4-BE49-F238E27FC236}">
                <a16:creationId xmlns:a16="http://schemas.microsoft.com/office/drawing/2014/main" id="{19116580-D1F9-4403-5A96-012762CED703}"/>
              </a:ext>
            </a:extLst>
          </p:cNvPr>
          <p:cNvSpPr txBox="1"/>
          <p:nvPr/>
        </p:nvSpPr>
        <p:spPr>
          <a:xfrm>
            <a:off x="7095744" y="4039792"/>
            <a:ext cx="4790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*Tumor response was not evaluable in n=4 patients; CI: Confidence Interval; CR: Complete Response; DCR: Disease Control Rate; ORR: Overall Response Rate; PR: Partial Response; PD: Prohgressive disease; SD: Stable Disease.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736D516A-7AC6-D0DC-C572-348048ED18FA}"/>
              </a:ext>
            </a:extLst>
          </p:cNvPr>
          <p:cNvSpPr txBox="1"/>
          <p:nvPr/>
        </p:nvSpPr>
        <p:spPr>
          <a:xfrm>
            <a:off x="7050730" y="1059446"/>
            <a:ext cx="500147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Table 4. Réponse tumorale avec le traitement EC chez les patients atteints de cancer colorectal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mCRC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BRAF</a:t>
            </a:r>
            <a:r>
              <a:rPr kumimoji="0" lang="fr-FR" sz="1400" b="1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V600E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caractéristiques au départ</a:t>
            </a:r>
          </a:p>
        </p:txBody>
      </p:sp>
      <p:sp>
        <p:nvSpPr>
          <p:cNvPr id="18" name="Rectangle à coins arrondis 10">
            <a:extLst>
              <a:ext uri="{FF2B5EF4-FFF2-40B4-BE49-F238E27FC236}">
                <a16:creationId xmlns:a16="http://schemas.microsoft.com/office/drawing/2014/main" id="{4956D1FE-7808-EAE2-2E39-CFACFA383ACB}"/>
              </a:ext>
            </a:extLst>
          </p:cNvPr>
          <p:cNvSpPr/>
          <p:nvPr/>
        </p:nvSpPr>
        <p:spPr>
          <a:xfrm>
            <a:off x="400861" y="1380041"/>
            <a:ext cx="6402275" cy="319195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0F85B363-0335-A2F9-5FFF-4AF053157EBE}"/>
              </a:ext>
            </a:extLst>
          </p:cNvPr>
          <p:cNvSpPr txBox="1"/>
          <p:nvPr/>
        </p:nvSpPr>
        <p:spPr>
          <a:xfrm>
            <a:off x="648455" y="1224491"/>
            <a:ext cx="4719073" cy="5232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Figure 1. SG et SSP des patients atteints de cancer colorectal </a:t>
            </a: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CRCm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BRAF</a:t>
            </a:r>
            <a:r>
              <a:rPr kumimoji="0" lang="fr-FR" sz="1400" b="1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V600E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avec EC de 2ème L.</a:t>
            </a:r>
          </a:p>
        </p:txBody>
      </p:sp>
      <p:cxnSp>
        <p:nvCxnSpPr>
          <p:cNvPr id="27" name="Connecteur droit 26">
            <a:extLst>
              <a:ext uri="{FF2B5EF4-FFF2-40B4-BE49-F238E27FC236}">
                <a16:creationId xmlns:a16="http://schemas.microsoft.com/office/drawing/2014/main" id="{7FF2721E-B0AD-598E-0CA5-363E8703F09D}"/>
              </a:ext>
            </a:extLst>
          </p:cNvPr>
          <p:cNvCxnSpPr>
            <a:cxnSpLocks/>
          </p:cNvCxnSpPr>
          <p:nvPr/>
        </p:nvCxnSpPr>
        <p:spPr>
          <a:xfrm>
            <a:off x="3601998" y="1854825"/>
            <a:ext cx="0" cy="2598303"/>
          </a:xfrm>
          <a:prstGeom prst="line">
            <a:avLst/>
          </a:prstGeom>
          <a:ln w="19050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oupe 48">
            <a:extLst>
              <a:ext uri="{FF2B5EF4-FFF2-40B4-BE49-F238E27FC236}">
                <a16:creationId xmlns:a16="http://schemas.microsoft.com/office/drawing/2014/main" id="{FB88BAB2-C2F2-00F7-FFC6-4CC3FE9D20EA}"/>
              </a:ext>
            </a:extLst>
          </p:cNvPr>
          <p:cNvGrpSpPr/>
          <p:nvPr/>
        </p:nvGrpSpPr>
        <p:grpSpPr>
          <a:xfrm>
            <a:off x="588959" y="1893044"/>
            <a:ext cx="2952619" cy="2515123"/>
            <a:chOff x="588959" y="1746740"/>
            <a:chExt cx="2952619" cy="2515123"/>
          </a:xfrm>
        </p:grpSpPr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A8935C88-EFFC-48F9-ACC6-0741C1B39AFF}"/>
                </a:ext>
              </a:extLst>
            </p:cNvPr>
            <p:cNvSpPr txBox="1"/>
            <p:nvPr/>
          </p:nvSpPr>
          <p:spPr>
            <a:xfrm>
              <a:off x="644770" y="1746740"/>
              <a:ext cx="123783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 globale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AD2E3254-0C91-89F6-9792-74782D147F3B}"/>
                </a:ext>
              </a:extLst>
            </p:cNvPr>
            <p:cNvSpPr txBox="1"/>
            <p:nvPr/>
          </p:nvSpPr>
          <p:spPr>
            <a:xfrm rot="16200000">
              <a:off x="-126131" y="2874088"/>
              <a:ext cx="1676401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Cum Survival</a:t>
              </a:r>
            </a:p>
          </p:txBody>
        </p:sp>
        <p:sp>
          <p:nvSpPr>
            <p:cNvPr id="32" name="Forme libre 31">
              <a:extLst>
                <a:ext uri="{FF2B5EF4-FFF2-40B4-BE49-F238E27FC236}">
                  <a16:creationId xmlns:a16="http://schemas.microsoft.com/office/drawing/2014/main" id="{8AFC499B-8D5C-E378-5087-72F18F5E6C36}"/>
                </a:ext>
              </a:extLst>
            </p:cNvPr>
            <p:cNvSpPr/>
            <p:nvPr/>
          </p:nvSpPr>
          <p:spPr>
            <a:xfrm>
              <a:off x="1137138" y="2057400"/>
              <a:ext cx="2297724" cy="1752600"/>
            </a:xfrm>
            <a:custGeom>
              <a:avLst/>
              <a:gdLst>
                <a:gd name="connsiteX0" fmla="*/ 0 w 2297724"/>
                <a:gd name="connsiteY0" fmla="*/ 0 h 1752600"/>
                <a:gd name="connsiteX1" fmla="*/ 0 w 2297724"/>
                <a:gd name="connsiteY1" fmla="*/ 1752600 h 1752600"/>
                <a:gd name="connsiteX2" fmla="*/ 2297724 w 2297724"/>
                <a:gd name="connsiteY2" fmla="*/ 175260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97724" h="1752600">
                  <a:moveTo>
                    <a:pt x="0" y="0"/>
                  </a:moveTo>
                  <a:lnTo>
                    <a:pt x="0" y="1752600"/>
                  </a:lnTo>
                  <a:lnTo>
                    <a:pt x="2297724" y="175260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EAD1414D-BB1E-EE03-E6E0-0EB81AFE5483}"/>
                </a:ext>
              </a:extLst>
            </p:cNvPr>
            <p:cNvSpPr txBox="1"/>
            <p:nvPr/>
          </p:nvSpPr>
          <p:spPr>
            <a:xfrm>
              <a:off x="3184950" y="3796567"/>
              <a:ext cx="3257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36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B352597D-D9BE-2FF1-73E5-E228EDC5CFAB}"/>
                </a:ext>
              </a:extLst>
            </p:cNvPr>
            <p:cNvSpPr txBox="1"/>
            <p:nvPr/>
          </p:nvSpPr>
          <p:spPr>
            <a:xfrm>
              <a:off x="2816650" y="3796567"/>
              <a:ext cx="3257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B12CEAC9-38F4-CC35-4CCF-19D5ECD8CD1E}"/>
                </a:ext>
              </a:extLst>
            </p:cNvPr>
            <p:cNvSpPr txBox="1"/>
            <p:nvPr/>
          </p:nvSpPr>
          <p:spPr>
            <a:xfrm>
              <a:off x="2438825" y="3796567"/>
              <a:ext cx="3257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24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04B79E6A-32F7-33FC-18EE-BB51AB4750C4}"/>
                </a:ext>
              </a:extLst>
            </p:cNvPr>
            <p:cNvSpPr txBox="1"/>
            <p:nvPr/>
          </p:nvSpPr>
          <p:spPr>
            <a:xfrm>
              <a:off x="2070525" y="3796567"/>
              <a:ext cx="3257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A9EB5D08-061C-F3BB-7A0C-79B049154C77}"/>
                </a:ext>
              </a:extLst>
            </p:cNvPr>
            <p:cNvSpPr txBox="1"/>
            <p:nvPr/>
          </p:nvSpPr>
          <p:spPr>
            <a:xfrm>
              <a:off x="1120775" y="4015642"/>
              <a:ext cx="221615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63EA60CF-0747-5970-2DA8-B944B33F3AA1}"/>
                </a:ext>
              </a:extLst>
            </p:cNvPr>
            <p:cNvSpPr txBox="1"/>
            <p:nvPr/>
          </p:nvSpPr>
          <p:spPr>
            <a:xfrm>
              <a:off x="1699050" y="3796567"/>
              <a:ext cx="3257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20C38E2D-4532-FEEE-1E4A-DCBFFC4FE347}"/>
                </a:ext>
              </a:extLst>
            </p:cNvPr>
            <p:cNvSpPr txBox="1"/>
            <p:nvPr/>
          </p:nvSpPr>
          <p:spPr>
            <a:xfrm>
              <a:off x="1369191" y="3796567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415E8BB7-1C52-4B02-790E-11EE1D39BAC2}"/>
                </a:ext>
              </a:extLst>
            </p:cNvPr>
            <p:cNvSpPr txBox="1"/>
            <p:nvPr/>
          </p:nvSpPr>
          <p:spPr>
            <a:xfrm>
              <a:off x="1032641" y="3796567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951DDF32-029E-C192-4768-254CFB753D48}"/>
                </a:ext>
              </a:extLst>
            </p:cNvPr>
            <p:cNvSpPr txBox="1"/>
            <p:nvPr/>
          </p:nvSpPr>
          <p:spPr>
            <a:xfrm>
              <a:off x="892941" y="3669567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2A8C3EBB-34D7-6674-1658-E58906776338}"/>
                </a:ext>
              </a:extLst>
            </p:cNvPr>
            <p:cNvSpPr txBox="1"/>
            <p:nvPr/>
          </p:nvSpPr>
          <p:spPr>
            <a:xfrm>
              <a:off x="818892" y="3364767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0.2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95A61743-0A7E-15DE-111F-1AD37431986C}"/>
                </a:ext>
              </a:extLst>
            </p:cNvPr>
            <p:cNvSpPr txBox="1"/>
            <p:nvPr/>
          </p:nvSpPr>
          <p:spPr>
            <a:xfrm>
              <a:off x="818892" y="3034567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0.4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B4CA1D41-AEB4-1485-090D-AD97F5206D90}"/>
                </a:ext>
              </a:extLst>
            </p:cNvPr>
            <p:cNvSpPr txBox="1"/>
            <p:nvPr/>
          </p:nvSpPr>
          <p:spPr>
            <a:xfrm>
              <a:off x="818892" y="2691667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0.6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9BC23E77-77FB-D470-8DE7-EE9EE81D824B}"/>
                </a:ext>
              </a:extLst>
            </p:cNvPr>
            <p:cNvSpPr txBox="1"/>
            <p:nvPr/>
          </p:nvSpPr>
          <p:spPr>
            <a:xfrm>
              <a:off x="818892" y="2361467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0.8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6705F8AC-5C26-63E6-2D01-70BED307D09C}"/>
                </a:ext>
              </a:extLst>
            </p:cNvPr>
            <p:cNvSpPr txBox="1"/>
            <p:nvPr/>
          </p:nvSpPr>
          <p:spPr>
            <a:xfrm>
              <a:off x="818892" y="2034442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1.0</a:t>
              </a:r>
            </a:p>
          </p:txBody>
        </p:sp>
        <p:sp>
          <p:nvSpPr>
            <p:cNvPr id="48" name="Forme libre 47">
              <a:extLst>
                <a:ext uri="{FF2B5EF4-FFF2-40B4-BE49-F238E27FC236}">
                  <a16:creationId xmlns:a16="http://schemas.microsoft.com/office/drawing/2014/main" id="{1B2D3132-F118-C964-3F3A-AD5F159B2896}"/>
                </a:ext>
              </a:extLst>
            </p:cNvPr>
            <p:cNvSpPr/>
            <p:nvPr/>
          </p:nvSpPr>
          <p:spPr>
            <a:xfrm>
              <a:off x="1162050" y="2159000"/>
              <a:ext cx="1911350" cy="1311275"/>
            </a:xfrm>
            <a:custGeom>
              <a:avLst/>
              <a:gdLst>
                <a:gd name="connsiteX0" fmla="*/ 0 w 1911350"/>
                <a:gd name="connsiteY0" fmla="*/ 0 h 1311275"/>
                <a:gd name="connsiteX1" fmla="*/ 0 w 1911350"/>
                <a:gd name="connsiteY1" fmla="*/ 0 h 1311275"/>
                <a:gd name="connsiteX2" fmla="*/ 31750 w 1911350"/>
                <a:gd name="connsiteY2" fmla="*/ 22225 h 1311275"/>
                <a:gd name="connsiteX3" fmla="*/ 41275 w 1911350"/>
                <a:gd name="connsiteY3" fmla="*/ 25400 h 1311275"/>
                <a:gd name="connsiteX4" fmla="*/ 60325 w 1911350"/>
                <a:gd name="connsiteY4" fmla="*/ 38100 h 1311275"/>
                <a:gd name="connsiteX5" fmla="*/ 66675 w 1911350"/>
                <a:gd name="connsiteY5" fmla="*/ 57150 h 1311275"/>
                <a:gd name="connsiteX6" fmla="*/ 69850 w 1911350"/>
                <a:gd name="connsiteY6" fmla="*/ 66675 h 1311275"/>
                <a:gd name="connsiteX7" fmla="*/ 82550 w 1911350"/>
                <a:gd name="connsiteY7" fmla="*/ 95250 h 1311275"/>
                <a:gd name="connsiteX8" fmla="*/ 85725 w 1911350"/>
                <a:gd name="connsiteY8" fmla="*/ 104775 h 1311275"/>
                <a:gd name="connsiteX9" fmla="*/ 88900 w 1911350"/>
                <a:gd name="connsiteY9" fmla="*/ 114300 h 1311275"/>
                <a:gd name="connsiteX10" fmla="*/ 107950 w 1911350"/>
                <a:gd name="connsiteY10" fmla="*/ 120650 h 1311275"/>
                <a:gd name="connsiteX11" fmla="*/ 117475 w 1911350"/>
                <a:gd name="connsiteY11" fmla="*/ 123825 h 1311275"/>
                <a:gd name="connsiteX12" fmla="*/ 133350 w 1911350"/>
                <a:gd name="connsiteY12" fmla="*/ 136525 h 1311275"/>
                <a:gd name="connsiteX13" fmla="*/ 152400 w 1911350"/>
                <a:gd name="connsiteY13" fmla="*/ 149225 h 1311275"/>
                <a:gd name="connsiteX14" fmla="*/ 168275 w 1911350"/>
                <a:gd name="connsiteY14" fmla="*/ 168275 h 1311275"/>
                <a:gd name="connsiteX15" fmla="*/ 187325 w 1911350"/>
                <a:gd name="connsiteY15" fmla="*/ 196850 h 1311275"/>
                <a:gd name="connsiteX16" fmla="*/ 193675 w 1911350"/>
                <a:gd name="connsiteY16" fmla="*/ 206375 h 1311275"/>
                <a:gd name="connsiteX17" fmla="*/ 200025 w 1911350"/>
                <a:gd name="connsiteY17" fmla="*/ 215900 h 1311275"/>
                <a:gd name="connsiteX18" fmla="*/ 212725 w 1911350"/>
                <a:gd name="connsiteY18" fmla="*/ 254000 h 1311275"/>
                <a:gd name="connsiteX19" fmla="*/ 222250 w 1911350"/>
                <a:gd name="connsiteY19" fmla="*/ 273050 h 1311275"/>
                <a:gd name="connsiteX20" fmla="*/ 231775 w 1911350"/>
                <a:gd name="connsiteY20" fmla="*/ 276225 h 1311275"/>
                <a:gd name="connsiteX21" fmla="*/ 247650 w 1911350"/>
                <a:gd name="connsiteY21" fmla="*/ 301625 h 1311275"/>
                <a:gd name="connsiteX22" fmla="*/ 260350 w 1911350"/>
                <a:gd name="connsiteY22" fmla="*/ 330200 h 1311275"/>
                <a:gd name="connsiteX23" fmla="*/ 263525 w 1911350"/>
                <a:gd name="connsiteY23" fmla="*/ 342900 h 1311275"/>
                <a:gd name="connsiteX24" fmla="*/ 266700 w 1911350"/>
                <a:gd name="connsiteY24" fmla="*/ 406400 h 1311275"/>
                <a:gd name="connsiteX25" fmla="*/ 269875 w 1911350"/>
                <a:gd name="connsiteY25" fmla="*/ 415925 h 1311275"/>
                <a:gd name="connsiteX26" fmla="*/ 273050 w 1911350"/>
                <a:gd name="connsiteY26" fmla="*/ 428625 h 1311275"/>
                <a:gd name="connsiteX27" fmla="*/ 279400 w 1911350"/>
                <a:gd name="connsiteY27" fmla="*/ 447675 h 1311275"/>
                <a:gd name="connsiteX28" fmla="*/ 282575 w 1911350"/>
                <a:gd name="connsiteY28" fmla="*/ 457200 h 1311275"/>
                <a:gd name="connsiteX29" fmla="*/ 292100 w 1911350"/>
                <a:gd name="connsiteY29" fmla="*/ 463550 h 1311275"/>
                <a:gd name="connsiteX30" fmla="*/ 295275 w 1911350"/>
                <a:gd name="connsiteY30" fmla="*/ 473075 h 1311275"/>
                <a:gd name="connsiteX31" fmla="*/ 314325 w 1911350"/>
                <a:gd name="connsiteY31" fmla="*/ 501650 h 1311275"/>
                <a:gd name="connsiteX32" fmla="*/ 320675 w 1911350"/>
                <a:gd name="connsiteY32" fmla="*/ 511175 h 1311275"/>
                <a:gd name="connsiteX33" fmla="*/ 323850 w 1911350"/>
                <a:gd name="connsiteY33" fmla="*/ 520700 h 1311275"/>
                <a:gd name="connsiteX34" fmla="*/ 333375 w 1911350"/>
                <a:gd name="connsiteY34" fmla="*/ 523875 h 1311275"/>
                <a:gd name="connsiteX35" fmla="*/ 342900 w 1911350"/>
                <a:gd name="connsiteY35" fmla="*/ 530225 h 1311275"/>
                <a:gd name="connsiteX36" fmla="*/ 355600 w 1911350"/>
                <a:gd name="connsiteY36" fmla="*/ 555625 h 1311275"/>
                <a:gd name="connsiteX37" fmla="*/ 431800 w 1911350"/>
                <a:gd name="connsiteY37" fmla="*/ 555625 h 1311275"/>
                <a:gd name="connsiteX38" fmla="*/ 431800 w 1911350"/>
                <a:gd name="connsiteY38" fmla="*/ 625475 h 1311275"/>
                <a:gd name="connsiteX39" fmla="*/ 539750 w 1911350"/>
                <a:gd name="connsiteY39" fmla="*/ 625475 h 1311275"/>
                <a:gd name="connsiteX40" fmla="*/ 539750 w 1911350"/>
                <a:gd name="connsiteY40" fmla="*/ 657225 h 1311275"/>
                <a:gd name="connsiteX41" fmla="*/ 577850 w 1911350"/>
                <a:gd name="connsiteY41" fmla="*/ 657225 h 1311275"/>
                <a:gd name="connsiteX42" fmla="*/ 577850 w 1911350"/>
                <a:gd name="connsiteY42" fmla="*/ 704850 h 1311275"/>
                <a:gd name="connsiteX43" fmla="*/ 666750 w 1911350"/>
                <a:gd name="connsiteY43" fmla="*/ 704850 h 1311275"/>
                <a:gd name="connsiteX44" fmla="*/ 666750 w 1911350"/>
                <a:gd name="connsiteY44" fmla="*/ 749300 h 1311275"/>
                <a:gd name="connsiteX45" fmla="*/ 720725 w 1911350"/>
                <a:gd name="connsiteY45" fmla="*/ 749300 h 1311275"/>
                <a:gd name="connsiteX46" fmla="*/ 720725 w 1911350"/>
                <a:gd name="connsiteY46" fmla="*/ 806450 h 1311275"/>
                <a:gd name="connsiteX47" fmla="*/ 752475 w 1911350"/>
                <a:gd name="connsiteY47" fmla="*/ 806450 h 1311275"/>
                <a:gd name="connsiteX48" fmla="*/ 752475 w 1911350"/>
                <a:gd name="connsiteY48" fmla="*/ 841375 h 1311275"/>
                <a:gd name="connsiteX49" fmla="*/ 796925 w 1911350"/>
                <a:gd name="connsiteY49" fmla="*/ 841375 h 1311275"/>
                <a:gd name="connsiteX50" fmla="*/ 796925 w 1911350"/>
                <a:gd name="connsiteY50" fmla="*/ 869950 h 1311275"/>
                <a:gd name="connsiteX51" fmla="*/ 933450 w 1911350"/>
                <a:gd name="connsiteY51" fmla="*/ 869950 h 1311275"/>
                <a:gd name="connsiteX52" fmla="*/ 933450 w 1911350"/>
                <a:gd name="connsiteY52" fmla="*/ 901700 h 1311275"/>
                <a:gd name="connsiteX53" fmla="*/ 971550 w 1911350"/>
                <a:gd name="connsiteY53" fmla="*/ 901700 h 1311275"/>
                <a:gd name="connsiteX54" fmla="*/ 971550 w 1911350"/>
                <a:gd name="connsiteY54" fmla="*/ 962025 h 1311275"/>
                <a:gd name="connsiteX55" fmla="*/ 971550 w 1911350"/>
                <a:gd name="connsiteY55" fmla="*/ 962025 h 1311275"/>
                <a:gd name="connsiteX56" fmla="*/ 996950 w 1911350"/>
                <a:gd name="connsiteY56" fmla="*/ 987425 h 1311275"/>
                <a:gd name="connsiteX57" fmla="*/ 996950 w 1911350"/>
                <a:gd name="connsiteY57" fmla="*/ 1016000 h 1311275"/>
                <a:gd name="connsiteX58" fmla="*/ 1035050 w 1911350"/>
                <a:gd name="connsiteY58" fmla="*/ 1016000 h 1311275"/>
                <a:gd name="connsiteX59" fmla="*/ 1035050 w 1911350"/>
                <a:gd name="connsiteY59" fmla="*/ 1060450 h 1311275"/>
                <a:gd name="connsiteX60" fmla="*/ 1117600 w 1911350"/>
                <a:gd name="connsiteY60" fmla="*/ 1060450 h 1311275"/>
                <a:gd name="connsiteX61" fmla="*/ 1117600 w 1911350"/>
                <a:gd name="connsiteY61" fmla="*/ 1136650 h 1311275"/>
                <a:gd name="connsiteX62" fmla="*/ 1203325 w 1911350"/>
                <a:gd name="connsiteY62" fmla="*/ 1136650 h 1311275"/>
                <a:gd name="connsiteX63" fmla="*/ 1203325 w 1911350"/>
                <a:gd name="connsiteY63" fmla="*/ 1212850 h 1311275"/>
                <a:gd name="connsiteX64" fmla="*/ 1241425 w 1911350"/>
                <a:gd name="connsiteY64" fmla="*/ 1212850 h 1311275"/>
                <a:gd name="connsiteX65" fmla="*/ 1241425 w 1911350"/>
                <a:gd name="connsiteY65" fmla="*/ 1266825 h 1311275"/>
                <a:gd name="connsiteX66" fmla="*/ 1270000 w 1911350"/>
                <a:gd name="connsiteY66" fmla="*/ 1266825 h 1311275"/>
                <a:gd name="connsiteX67" fmla="*/ 1270000 w 1911350"/>
                <a:gd name="connsiteY67" fmla="*/ 1311275 h 1311275"/>
                <a:gd name="connsiteX68" fmla="*/ 1911350 w 1911350"/>
                <a:gd name="connsiteY68" fmla="*/ 1311275 h 131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11350" h="1311275">
                  <a:moveTo>
                    <a:pt x="0" y="0"/>
                  </a:moveTo>
                  <a:lnTo>
                    <a:pt x="0" y="0"/>
                  </a:lnTo>
                  <a:cubicBezTo>
                    <a:pt x="10583" y="7408"/>
                    <a:pt x="19494" y="18140"/>
                    <a:pt x="31750" y="22225"/>
                  </a:cubicBezTo>
                  <a:cubicBezTo>
                    <a:pt x="34925" y="23283"/>
                    <a:pt x="38349" y="23775"/>
                    <a:pt x="41275" y="25400"/>
                  </a:cubicBezTo>
                  <a:cubicBezTo>
                    <a:pt x="47946" y="29106"/>
                    <a:pt x="60325" y="38100"/>
                    <a:pt x="60325" y="38100"/>
                  </a:cubicBezTo>
                  <a:lnTo>
                    <a:pt x="66675" y="57150"/>
                  </a:lnTo>
                  <a:cubicBezTo>
                    <a:pt x="67733" y="60325"/>
                    <a:pt x="67994" y="63890"/>
                    <a:pt x="69850" y="66675"/>
                  </a:cubicBezTo>
                  <a:cubicBezTo>
                    <a:pt x="79913" y="81769"/>
                    <a:pt x="74993" y="72580"/>
                    <a:pt x="82550" y="95250"/>
                  </a:cubicBezTo>
                  <a:lnTo>
                    <a:pt x="85725" y="104775"/>
                  </a:lnTo>
                  <a:cubicBezTo>
                    <a:pt x="86783" y="107950"/>
                    <a:pt x="85725" y="113242"/>
                    <a:pt x="88900" y="114300"/>
                  </a:cubicBezTo>
                  <a:lnTo>
                    <a:pt x="107950" y="120650"/>
                  </a:lnTo>
                  <a:lnTo>
                    <a:pt x="117475" y="123825"/>
                  </a:lnTo>
                  <a:cubicBezTo>
                    <a:pt x="129208" y="141424"/>
                    <a:pt x="117112" y="127504"/>
                    <a:pt x="133350" y="136525"/>
                  </a:cubicBezTo>
                  <a:cubicBezTo>
                    <a:pt x="140021" y="140231"/>
                    <a:pt x="152400" y="149225"/>
                    <a:pt x="152400" y="149225"/>
                  </a:cubicBezTo>
                  <a:cubicBezTo>
                    <a:pt x="175091" y="183262"/>
                    <a:pt x="139754" y="131605"/>
                    <a:pt x="168275" y="168275"/>
                  </a:cubicBezTo>
                  <a:lnTo>
                    <a:pt x="187325" y="196850"/>
                  </a:lnTo>
                  <a:lnTo>
                    <a:pt x="193675" y="206375"/>
                  </a:lnTo>
                  <a:cubicBezTo>
                    <a:pt x="195792" y="209550"/>
                    <a:pt x="198818" y="212280"/>
                    <a:pt x="200025" y="215900"/>
                  </a:cubicBezTo>
                  <a:lnTo>
                    <a:pt x="212725" y="254000"/>
                  </a:lnTo>
                  <a:cubicBezTo>
                    <a:pt x="214817" y="260275"/>
                    <a:pt x="216655" y="268574"/>
                    <a:pt x="222250" y="273050"/>
                  </a:cubicBezTo>
                  <a:cubicBezTo>
                    <a:pt x="224863" y="275141"/>
                    <a:pt x="228600" y="275167"/>
                    <a:pt x="231775" y="276225"/>
                  </a:cubicBezTo>
                  <a:cubicBezTo>
                    <a:pt x="239963" y="287143"/>
                    <a:pt x="242669" y="289173"/>
                    <a:pt x="247650" y="301625"/>
                  </a:cubicBezTo>
                  <a:cubicBezTo>
                    <a:pt x="258985" y="329963"/>
                    <a:pt x="248133" y="311875"/>
                    <a:pt x="260350" y="330200"/>
                  </a:cubicBezTo>
                  <a:cubicBezTo>
                    <a:pt x="261408" y="334433"/>
                    <a:pt x="263163" y="338551"/>
                    <a:pt x="263525" y="342900"/>
                  </a:cubicBezTo>
                  <a:cubicBezTo>
                    <a:pt x="265285" y="364020"/>
                    <a:pt x="264864" y="385287"/>
                    <a:pt x="266700" y="406400"/>
                  </a:cubicBezTo>
                  <a:cubicBezTo>
                    <a:pt x="266990" y="409734"/>
                    <a:pt x="268956" y="412707"/>
                    <a:pt x="269875" y="415925"/>
                  </a:cubicBezTo>
                  <a:cubicBezTo>
                    <a:pt x="271074" y="420121"/>
                    <a:pt x="271796" y="424445"/>
                    <a:pt x="273050" y="428625"/>
                  </a:cubicBezTo>
                  <a:cubicBezTo>
                    <a:pt x="274973" y="435036"/>
                    <a:pt x="277283" y="441325"/>
                    <a:pt x="279400" y="447675"/>
                  </a:cubicBezTo>
                  <a:cubicBezTo>
                    <a:pt x="280458" y="450850"/>
                    <a:pt x="279790" y="455344"/>
                    <a:pt x="282575" y="457200"/>
                  </a:cubicBezTo>
                  <a:lnTo>
                    <a:pt x="292100" y="463550"/>
                  </a:lnTo>
                  <a:cubicBezTo>
                    <a:pt x="293158" y="466725"/>
                    <a:pt x="293650" y="470149"/>
                    <a:pt x="295275" y="473075"/>
                  </a:cubicBezTo>
                  <a:lnTo>
                    <a:pt x="314325" y="501650"/>
                  </a:lnTo>
                  <a:cubicBezTo>
                    <a:pt x="316442" y="504825"/>
                    <a:pt x="319468" y="507555"/>
                    <a:pt x="320675" y="511175"/>
                  </a:cubicBezTo>
                  <a:cubicBezTo>
                    <a:pt x="321733" y="514350"/>
                    <a:pt x="321483" y="518333"/>
                    <a:pt x="323850" y="520700"/>
                  </a:cubicBezTo>
                  <a:cubicBezTo>
                    <a:pt x="326217" y="523067"/>
                    <a:pt x="330382" y="522378"/>
                    <a:pt x="333375" y="523875"/>
                  </a:cubicBezTo>
                  <a:cubicBezTo>
                    <a:pt x="336788" y="525582"/>
                    <a:pt x="339725" y="528108"/>
                    <a:pt x="342900" y="530225"/>
                  </a:cubicBezTo>
                  <a:cubicBezTo>
                    <a:pt x="350197" y="552115"/>
                    <a:pt x="344517" y="544542"/>
                    <a:pt x="355600" y="555625"/>
                  </a:cubicBezTo>
                  <a:lnTo>
                    <a:pt x="431800" y="555625"/>
                  </a:lnTo>
                  <a:lnTo>
                    <a:pt x="431800" y="625475"/>
                  </a:lnTo>
                  <a:lnTo>
                    <a:pt x="539750" y="625475"/>
                  </a:lnTo>
                  <a:lnTo>
                    <a:pt x="539750" y="657225"/>
                  </a:lnTo>
                  <a:lnTo>
                    <a:pt x="577850" y="657225"/>
                  </a:lnTo>
                  <a:lnTo>
                    <a:pt x="577850" y="704850"/>
                  </a:lnTo>
                  <a:lnTo>
                    <a:pt x="666750" y="704850"/>
                  </a:lnTo>
                  <a:lnTo>
                    <a:pt x="666750" y="749300"/>
                  </a:lnTo>
                  <a:lnTo>
                    <a:pt x="720725" y="749300"/>
                  </a:lnTo>
                  <a:lnTo>
                    <a:pt x="720725" y="806450"/>
                  </a:lnTo>
                  <a:lnTo>
                    <a:pt x="752475" y="806450"/>
                  </a:lnTo>
                  <a:lnTo>
                    <a:pt x="752475" y="841375"/>
                  </a:lnTo>
                  <a:lnTo>
                    <a:pt x="796925" y="841375"/>
                  </a:lnTo>
                  <a:lnTo>
                    <a:pt x="796925" y="869950"/>
                  </a:lnTo>
                  <a:lnTo>
                    <a:pt x="933450" y="869950"/>
                  </a:lnTo>
                  <a:lnTo>
                    <a:pt x="933450" y="901700"/>
                  </a:lnTo>
                  <a:lnTo>
                    <a:pt x="971550" y="901700"/>
                  </a:lnTo>
                  <a:lnTo>
                    <a:pt x="971550" y="962025"/>
                  </a:lnTo>
                  <a:lnTo>
                    <a:pt x="971550" y="962025"/>
                  </a:lnTo>
                  <a:lnTo>
                    <a:pt x="996950" y="987425"/>
                  </a:lnTo>
                  <a:lnTo>
                    <a:pt x="996950" y="1016000"/>
                  </a:lnTo>
                  <a:lnTo>
                    <a:pt x="1035050" y="1016000"/>
                  </a:lnTo>
                  <a:lnTo>
                    <a:pt x="1035050" y="1060450"/>
                  </a:lnTo>
                  <a:lnTo>
                    <a:pt x="1117600" y="1060450"/>
                  </a:lnTo>
                  <a:lnTo>
                    <a:pt x="1117600" y="1136650"/>
                  </a:lnTo>
                  <a:lnTo>
                    <a:pt x="1203325" y="1136650"/>
                  </a:lnTo>
                  <a:lnTo>
                    <a:pt x="1203325" y="1212850"/>
                  </a:lnTo>
                  <a:lnTo>
                    <a:pt x="1241425" y="1212850"/>
                  </a:lnTo>
                  <a:lnTo>
                    <a:pt x="1241425" y="1266825"/>
                  </a:lnTo>
                  <a:lnTo>
                    <a:pt x="1270000" y="1266825"/>
                  </a:lnTo>
                  <a:lnTo>
                    <a:pt x="1270000" y="1311275"/>
                  </a:lnTo>
                  <a:lnTo>
                    <a:pt x="1911350" y="1311275"/>
                  </a:lnTo>
                </a:path>
              </a:pathLst>
            </a:custGeom>
            <a:noFill/>
            <a:ln w="2857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6423ECB7-E31F-CA19-5B15-C2847F239356}"/>
                </a:ext>
              </a:extLst>
            </p:cNvPr>
            <p:cNvSpPr txBox="1"/>
            <p:nvPr/>
          </p:nvSpPr>
          <p:spPr>
            <a:xfrm>
              <a:off x="2162674" y="2917172"/>
              <a:ext cx="1378904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Fonction de survie</a:t>
              </a:r>
            </a:p>
          </p:txBody>
        </p:sp>
      </p:grp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DFC785B3-96EC-8A12-7D37-26AEAB5969F0}"/>
              </a:ext>
            </a:extLst>
          </p:cNvPr>
          <p:cNvGrpSpPr/>
          <p:nvPr/>
        </p:nvGrpSpPr>
        <p:grpSpPr>
          <a:xfrm>
            <a:off x="3743639" y="1893044"/>
            <a:ext cx="2952619" cy="2515123"/>
            <a:chOff x="588959" y="1746740"/>
            <a:chExt cx="2952619" cy="2515123"/>
          </a:xfrm>
        </p:grpSpPr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2C9616F3-FDA3-B0C9-AAFC-139245AB696D}"/>
                </a:ext>
              </a:extLst>
            </p:cNvPr>
            <p:cNvSpPr txBox="1"/>
            <p:nvPr/>
          </p:nvSpPr>
          <p:spPr>
            <a:xfrm>
              <a:off x="644770" y="1746740"/>
              <a:ext cx="200567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 Sans Progression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84C8CF6D-E190-5D50-DF14-0C6B73E249C1}"/>
                </a:ext>
              </a:extLst>
            </p:cNvPr>
            <p:cNvSpPr txBox="1"/>
            <p:nvPr/>
          </p:nvSpPr>
          <p:spPr>
            <a:xfrm rot="16200000">
              <a:off x="-126131" y="2874088"/>
              <a:ext cx="1676401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Cum Survival</a:t>
              </a:r>
            </a:p>
          </p:txBody>
        </p:sp>
        <p:sp>
          <p:nvSpPr>
            <p:cNvPr id="55" name="Forme libre 54">
              <a:extLst>
                <a:ext uri="{FF2B5EF4-FFF2-40B4-BE49-F238E27FC236}">
                  <a16:creationId xmlns:a16="http://schemas.microsoft.com/office/drawing/2014/main" id="{49F53D46-B32F-233D-A016-E72999A50742}"/>
                </a:ext>
              </a:extLst>
            </p:cNvPr>
            <p:cNvSpPr/>
            <p:nvPr/>
          </p:nvSpPr>
          <p:spPr>
            <a:xfrm>
              <a:off x="1137138" y="2057400"/>
              <a:ext cx="2297724" cy="1752600"/>
            </a:xfrm>
            <a:custGeom>
              <a:avLst/>
              <a:gdLst>
                <a:gd name="connsiteX0" fmla="*/ 0 w 2297724"/>
                <a:gd name="connsiteY0" fmla="*/ 0 h 1752600"/>
                <a:gd name="connsiteX1" fmla="*/ 0 w 2297724"/>
                <a:gd name="connsiteY1" fmla="*/ 1752600 h 1752600"/>
                <a:gd name="connsiteX2" fmla="*/ 2297724 w 2297724"/>
                <a:gd name="connsiteY2" fmla="*/ 175260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97724" h="1752600">
                  <a:moveTo>
                    <a:pt x="0" y="0"/>
                  </a:moveTo>
                  <a:lnTo>
                    <a:pt x="0" y="1752600"/>
                  </a:lnTo>
                  <a:lnTo>
                    <a:pt x="2297724" y="175260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066B7769-2AC4-2732-D70D-0183279342EC}"/>
                </a:ext>
              </a:extLst>
            </p:cNvPr>
            <p:cNvSpPr txBox="1"/>
            <p:nvPr/>
          </p:nvSpPr>
          <p:spPr>
            <a:xfrm>
              <a:off x="3184950" y="3796567"/>
              <a:ext cx="3257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A2DBBDFA-D941-DB45-7D66-5104F6D5FA41}"/>
                </a:ext>
              </a:extLst>
            </p:cNvPr>
            <p:cNvSpPr txBox="1"/>
            <p:nvPr/>
          </p:nvSpPr>
          <p:spPr>
            <a:xfrm>
              <a:off x="2740577" y="3796567"/>
              <a:ext cx="3257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24</a:t>
              </a: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5F6139B1-B9DA-447B-0DD0-0AF3B1A0BD82}"/>
                </a:ext>
              </a:extLst>
            </p:cNvPr>
            <p:cNvSpPr txBox="1"/>
            <p:nvPr/>
          </p:nvSpPr>
          <p:spPr>
            <a:xfrm>
              <a:off x="2294553" y="3796567"/>
              <a:ext cx="3257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4BA351E4-566F-ED09-A6AC-E74610A407D9}"/>
                </a:ext>
              </a:extLst>
            </p:cNvPr>
            <p:cNvSpPr txBox="1"/>
            <p:nvPr/>
          </p:nvSpPr>
          <p:spPr>
            <a:xfrm>
              <a:off x="1120775" y="4015642"/>
              <a:ext cx="221615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</a:t>
              </a: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FE365C05-8EB7-A387-0F37-08288C9F9C54}"/>
                </a:ext>
              </a:extLst>
            </p:cNvPr>
            <p:cNvSpPr txBox="1"/>
            <p:nvPr/>
          </p:nvSpPr>
          <p:spPr>
            <a:xfrm>
              <a:off x="1849926" y="3796567"/>
              <a:ext cx="3257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</a:t>
              </a: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0731F786-666B-4AA5-0460-0F95AA5F9EFE}"/>
                </a:ext>
              </a:extLst>
            </p:cNvPr>
            <p:cNvSpPr txBox="1"/>
            <p:nvPr/>
          </p:nvSpPr>
          <p:spPr>
            <a:xfrm>
              <a:off x="1456059" y="3796567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186DF7A0-BF2B-3905-14F4-4A5DE020150C}"/>
                </a:ext>
              </a:extLst>
            </p:cNvPr>
            <p:cNvSpPr txBox="1"/>
            <p:nvPr/>
          </p:nvSpPr>
          <p:spPr>
            <a:xfrm>
              <a:off x="1032641" y="3796567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4B9D158E-6A5F-741F-E3A3-12264B5D1C4C}"/>
                </a:ext>
              </a:extLst>
            </p:cNvPr>
            <p:cNvSpPr txBox="1"/>
            <p:nvPr/>
          </p:nvSpPr>
          <p:spPr>
            <a:xfrm>
              <a:off x="892941" y="3669567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7E88B05E-0AB8-D171-DD1A-AEAC675D4DF3}"/>
                </a:ext>
              </a:extLst>
            </p:cNvPr>
            <p:cNvSpPr txBox="1"/>
            <p:nvPr/>
          </p:nvSpPr>
          <p:spPr>
            <a:xfrm>
              <a:off x="818892" y="3364767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0.2</a:t>
              </a: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474E825A-29FA-698C-0F55-84F0DDD635E7}"/>
                </a:ext>
              </a:extLst>
            </p:cNvPr>
            <p:cNvSpPr txBox="1"/>
            <p:nvPr/>
          </p:nvSpPr>
          <p:spPr>
            <a:xfrm>
              <a:off x="818892" y="3034567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0.4</a:t>
              </a:r>
            </a:p>
          </p:txBody>
        </p:sp>
        <p:sp>
          <p:nvSpPr>
            <p:cNvPr id="67" name="ZoneTexte 66">
              <a:extLst>
                <a:ext uri="{FF2B5EF4-FFF2-40B4-BE49-F238E27FC236}">
                  <a16:creationId xmlns:a16="http://schemas.microsoft.com/office/drawing/2014/main" id="{1842CE34-D713-1F12-40E9-2BD3FDBFA203}"/>
                </a:ext>
              </a:extLst>
            </p:cNvPr>
            <p:cNvSpPr txBox="1"/>
            <p:nvPr/>
          </p:nvSpPr>
          <p:spPr>
            <a:xfrm>
              <a:off x="818892" y="2691667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0.6</a:t>
              </a:r>
            </a:p>
          </p:txBody>
        </p:sp>
        <p:sp>
          <p:nvSpPr>
            <p:cNvPr id="68" name="ZoneTexte 67">
              <a:extLst>
                <a:ext uri="{FF2B5EF4-FFF2-40B4-BE49-F238E27FC236}">
                  <a16:creationId xmlns:a16="http://schemas.microsoft.com/office/drawing/2014/main" id="{98329D4B-DCB7-94F2-0451-E9D8DE81FFAB}"/>
                </a:ext>
              </a:extLst>
            </p:cNvPr>
            <p:cNvSpPr txBox="1"/>
            <p:nvPr/>
          </p:nvSpPr>
          <p:spPr>
            <a:xfrm>
              <a:off x="818892" y="2361467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0.8</a:t>
              </a:r>
            </a:p>
          </p:txBody>
        </p:sp>
        <p:sp>
          <p:nvSpPr>
            <p:cNvPr id="69" name="ZoneTexte 68">
              <a:extLst>
                <a:ext uri="{FF2B5EF4-FFF2-40B4-BE49-F238E27FC236}">
                  <a16:creationId xmlns:a16="http://schemas.microsoft.com/office/drawing/2014/main" id="{C48C0C92-D46C-C2A2-B4C4-C23319BBEA17}"/>
                </a:ext>
              </a:extLst>
            </p:cNvPr>
            <p:cNvSpPr txBox="1"/>
            <p:nvPr/>
          </p:nvSpPr>
          <p:spPr>
            <a:xfrm>
              <a:off x="818892" y="2034442"/>
              <a:ext cx="3609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1.0</a:t>
              </a:r>
            </a:p>
          </p:txBody>
        </p:sp>
        <p:sp>
          <p:nvSpPr>
            <p:cNvPr id="71" name="ZoneTexte 70">
              <a:extLst>
                <a:ext uri="{FF2B5EF4-FFF2-40B4-BE49-F238E27FC236}">
                  <a16:creationId xmlns:a16="http://schemas.microsoft.com/office/drawing/2014/main" id="{12CFD4BB-FC99-D754-23F0-F8489D1A136C}"/>
                </a:ext>
              </a:extLst>
            </p:cNvPr>
            <p:cNvSpPr txBox="1"/>
            <p:nvPr/>
          </p:nvSpPr>
          <p:spPr>
            <a:xfrm>
              <a:off x="2162674" y="2917172"/>
              <a:ext cx="1378904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339FD5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Fonction de survie</a:t>
              </a:r>
            </a:p>
          </p:txBody>
        </p:sp>
      </p:grpSp>
      <p:sp>
        <p:nvSpPr>
          <p:cNvPr id="72" name="Forme libre 71">
            <a:extLst>
              <a:ext uri="{FF2B5EF4-FFF2-40B4-BE49-F238E27FC236}">
                <a16:creationId xmlns:a16="http://schemas.microsoft.com/office/drawing/2014/main" id="{FC693AD6-3933-BC1B-F7B0-62B3936DA928}"/>
              </a:ext>
            </a:extLst>
          </p:cNvPr>
          <p:cNvSpPr/>
          <p:nvPr/>
        </p:nvSpPr>
        <p:spPr>
          <a:xfrm>
            <a:off x="4297680" y="2295144"/>
            <a:ext cx="1842516" cy="1613916"/>
          </a:xfrm>
          <a:custGeom>
            <a:avLst/>
            <a:gdLst>
              <a:gd name="connsiteX0" fmla="*/ 0 w 1842516"/>
              <a:gd name="connsiteY0" fmla="*/ 0 h 1613916"/>
              <a:gd name="connsiteX1" fmla="*/ 0 w 1842516"/>
              <a:gd name="connsiteY1" fmla="*/ 0 h 1613916"/>
              <a:gd name="connsiteX2" fmla="*/ 45720 w 1842516"/>
              <a:gd name="connsiteY2" fmla="*/ 32004 h 1613916"/>
              <a:gd name="connsiteX3" fmla="*/ 68580 w 1842516"/>
              <a:gd name="connsiteY3" fmla="*/ 73152 h 1613916"/>
              <a:gd name="connsiteX4" fmla="*/ 77724 w 1842516"/>
              <a:gd name="connsiteY4" fmla="*/ 86868 h 1613916"/>
              <a:gd name="connsiteX5" fmla="*/ 91440 w 1842516"/>
              <a:gd name="connsiteY5" fmla="*/ 91440 h 1613916"/>
              <a:gd name="connsiteX6" fmla="*/ 96012 w 1842516"/>
              <a:gd name="connsiteY6" fmla="*/ 105156 h 1613916"/>
              <a:gd name="connsiteX7" fmla="*/ 118872 w 1842516"/>
              <a:gd name="connsiteY7" fmla="*/ 132588 h 1613916"/>
              <a:gd name="connsiteX8" fmla="*/ 141732 w 1842516"/>
              <a:gd name="connsiteY8" fmla="*/ 173736 h 1613916"/>
              <a:gd name="connsiteX9" fmla="*/ 150876 w 1842516"/>
              <a:gd name="connsiteY9" fmla="*/ 187452 h 1613916"/>
              <a:gd name="connsiteX10" fmla="*/ 160020 w 1842516"/>
              <a:gd name="connsiteY10" fmla="*/ 214884 h 1613916"/>
              <a:gd name="connsiteX11" fmla="*/ 169164 w 1842516"/>
              <a:gd name="connsiteY11" fmla="*/ 228600 h 1613916"/>
              <a:gd name="connsiteX12" fmla="*/ 178308 w 1842516"/>
              <a:gd name="connsiteY12" fmla="*/ 256032 h 1613916"/>
              <a:gd name="connsiteX13" fmla="*/ 182880 w 1842516"/>
              <a:gd name="connsiteY13" fmla="*/ 269748 h 1613916"/>
              <a:gd name="connsiteX14" fmla="*/ 210312 w 1842516"/>
              <a:gd name="connsiteY14" fmla="*/ 352044 h 1613916"/>
              <a:gd name="connsiteX15" fmla="*/ 242316 w 1842516"/>
              <a:gd name="connsiteY15" fmla="*/ 448056 h 1613916"/>
              <a:gd name="connsiteX16" fmla="*/ 256032 w 1842516"/>
              <a:gd name="connsiteY16" fmla="*/ 489204 h 1613916"/>
              <a:gd name="connsiteX17" fmla="*/ 260604 w 1842516"/>
              <a:gd name="connsiteY17" fmla="*/ 502920 h 1613916"/>
              <a:gd name="connsiteX18" fmla="*/ 265176 w 1842516"/>
              <a:gd name="connsiteY18" fmla="*/ 521208 h 1613916"/>
              <a:gd name="connsiteX19" fmla="*/ 269748 w 1842516"/>
              <a:gd name="connsiteY19" fmla="*/ 562356 h 1613916"/>
              <a:gd name="connsiteX20" fmla="*/ 274320 w 1842516"/>
              <a:gd name="connsiteY20" fmla="*/ 576072 h 1613916"/>
              <a:gd name="connsiteX21" fmla="*/ 278892 w 1842516"/>
              <a:gd name="connsiteY21" fmla="*/ 594360 h 1613916"/>
              <a:gd name="connsiteX22" fmla="*/ 288036 w 1842516"/>
              <a:gd name="connsiteY22" fmla="*/ 621792 h 1613916"/>
              <a:gd name="connsiteX23" fmla="*/ 292608 w 1842516"/>
              <a:gd name="connsiteY23" fmla="*/ 640080 h 1613916"/>
              <a:gd name="connsiteX24" fmla="*/ 301752 w 1842516"/>
              <a:gd name="connsiteY24" fmla="*/ 667512 h 1613916"/>
              <a:gd name="connsiteX25" fmla="*/ 310896 w 1842516"/>
              <a:gd name="connsiteY25" fmla="*/ 708660 h 1613916"/>
              <a:gd name="connsiteX26" fmla="*/ 320040 w 1842516"/>
              <a:gd name="connsiteY26" fmla="*/ 736092 h 1613916"/>
              <a:gd name="connsiteX27" fmla="*/ 324612 w 1842516"/>
              <a:gd name="connsiteY27" fmla="*/ 749808 h 1613916"/>
              <a:gd name="connsiteX28" fmla="*/ 329184 w 1842516"/>
              <a:gd name="connsiteY28" fmla="*/ 763524 h 1613916"/>
              <a:gd name="connsiteX29" fmla="*/ 347472 w 1842516"/>
              <a:gd name="connsiteY29" fmla="*/ 790956 h 1613916"/>
              <a:gd name="connsiteX30" fmla="*/ 374904 w 1842516"/>
              <a:gd name="connsiteY30" fmla="*/ 873252 h 1613916"/>
              <a:gd name="connsiteX31" fmla="*/ 384048 w 1842516"/>
              <a:gd name="connsiteY31" fmla="*/ 900684 h 1613916"/>
              <a:gd name="connsiteX32" fmla="*/ 388620 w 1842516"/>
              <a:gd name="connsiteY32" fmla="*/ 914400 h 1613916"/>
              <a:gd name="connsiteX33" fmla="*/ 397764 w 1842516"/>
              <a:gd name="connsiteY33" fmla="*/ 928116 h 1613916"/>
              <a:gd name="connsiteX34" fmla="*/ 411480 w 1842516"/>
              <a:gd name="connsiteY34" fmla="*/ 955548 h 1613916"/>
              <a:gd name="connsiteX35" fmla="*/ 438912 w 1842516"/>
              <a:gd name="connsiteY35" fmla="*/ 978408 h 1613916"/>
              <a:gd name="connsiteX36" fmla="*/ 452628 w 1842516"/>
              <a:gd name="connsiteY36" fmla="*/ 982980 h 1613916"/>
              <a:gd name="connsiteX37" fmla="*/ 480060 w 1842516"/>
              <a:gd name="connsiteY37" fmla="*/ 1001268 h 1613916"/>
              <a:gd name="connsiteX38" fmla="*/ 507492 w 1842516"/>
              <a:gd name="connsiteY38" fmla="*/ 1019556 h 1613916"/>
              <a:gd name="connsiteX39" fmla="*/ 521208 w 1842516"/>
              <a:gd name="connsiteY39" fmla="*/ 1028700 h 1613916"/>
              <a:gd name="connsiteX40" fmla="*/ 525780 w 1842516"/>
              <a:gd name="connsiteY40" fmla="*/ 1042416 h 1613916"/>
              <a:gd name="connsiteX41" fmla="*/ 544068 w 1842516"/>
              <a:gd name="connsiteY41" fmla="*/ 1069848 h 1613916"/>
              <a:gd name="connsiteX42" fmla="*/ 553212 w 1842516"/>
              <a:gd name="connsiteY42" fmla="*/ 1097280 h 1613916"/>
              <a:gd name="connsiteX43" fmla="*/ 557784 w 1842516"/>
              <a:gd name="connsiteY43" fmla="*/ 1110996 h 1613916"/>
              <a:gd name="connsiteX44" fmla="*/ 576072 w 1842516"/>
              <a:gd name="connsiteY44" fmla="*/ 1138428 h 1613916"/>
              <a:gd name="connsiteX45" fmla="*/ 603504 w 1842516"/>
              <a:gd name="connsiteY45" fmla="*/ 1156716 h 1613916"/>
              <a:gd name="connsiteX46" fmla="*/ 635508 w 1842516"/>
              <a:gd name="connsiteY46" fmla="*/ 1188720 h 1613916"/>
              <a:gd name="connsiteX47" fmla="*/ 662940 w 1842516"/>
              <a:gd name="connsiteY47" fmla="*/ 1207008 h 1613916"/>
              <a:gd name="connsiteX48" fmla="*/ 681228 w 1842516"/>
              <a:gd name="connsiteY48" fmla="*/ 1229868 h 1613916"/>
              <a:gd name="connsiteX49" fmla="*/ 694944 w 1842516"/>
              <a:gd name="connsiteY49" fmla="*/ 1252728 h 1613916"/>
              <a:gd name="connsiteX50" fmla="*/ 795528 w 1842516"/>
              <a:gd name="connsiteY50" fmla="*/ 1252728 h 1613916"/>
              <a:gd name="connsiteX51" fmla="*/ 795528 w 1842516"/>
              <a:gd name="connsiteY51" fmla="*/ 1353312 h 1613916"/>
              <a:gd name="connsiteX52" fmla="*/ 873252 w 1842516"/>
              <a:gd name="connsiteY52" fmla="*/ 1353312 h 1613916"/>
              <a:gd name="connsiteX53" fmla="*/ 873252 w 1842516"/>
              <a:gd name="connsiteY53" fmla="*/ 1394460 h 1613916"/>
              <a:gd name="connsiteX54" fmla="*/ 950976 w 1842516"/>
              <a:gd name="connsiteY54" fmla="*/ 1394460 h 1613916"/>
              <a:gd name="connsiteX55" fmla="*/ 950976 w 1842516"/>
              <a:gd name="connsiteY55" fmla="*/ 1435608 h 1613916"/>
              <a:gd name="connsiteX56" fmla="*/ 1092708 w 1842516"/>
              <a:gd name="connsiteY56" fmla="*/ 1435608 h 1613916"/>
              <a:gd name="connsiteX57" fmla="*/ 1092708 w 1842516"/>
              <a:gd name="connsiteY57" fmla="*/ 1504188 h 1613916"/>
              <a:gd name="connsiteX58" fmla="*/ 1467612 w 1842516"/>
              <a:gd name="connsiteY58" fmla="*/ 1504188 h 1613916"/>
              <a:gd name="connsiteX59" fmla="*/ 1467612 w 1842516"/>
              <a:gd name="connsiteY59" fmla="*/ 1549908 h 1613916"/>
              <a:gd name="connsiteX60" fmla="*/ 1531620 w 1842516"/>
              <a:gd name="connsiteY60" fmla="*/ 1549908 h 1613916"/>
              <a:gd name="connsiteX61" fmla="*/ 1531620 w 1842516"/>
              <a:gd name="connsiteY61" fmla="*/ 1613916 h 1613916"/>
              <a:gd name="connsiteX62" fmla="*/ 1842516 w 1842516"/>
              <a:gd name="connsiteY62" fmla="*/ 1613916 h 161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42516" h="1613916">
                <a:moveTo>
                  <a:pt x="0" y="0"/>
                </a:moveTo>
                <a:lnTo>
                  <a:pt x="0" y="0"/>
                </a:lnTo>
                <a:cubicBezTo>
                  <a:pt x="15240" y="10668"/>
                  <a:pt x="39837" y="14356"/>
                  <a:pt x="45720" y="32004"/>
                </a:cubicBezTo>
                <a:cubicBezTo>
                  <a:pt x="53767" y="56146"/>
                  <a:pt x="47619" y="41710"/>
                  <a:pt x="68580" y="73152"/>
                </a:cubicBezTo>
                <a:cubicBezTo>
                  <a:pt x="71628" y="77724"/>
                  <a:pt x="72511" y="85130"/>
                  <a:pt x="77724" y="86868"/>
                </a:cubicBezTo>
                <a:lnTo>
                  <a:pt x="91440" y="91440"/>
                </a:lnTo>
                <a:cubicBezTo>
                  <a:pt x="92964" y="96012"/>
                  <a:pt x="93857" y="100845"/>
                  <a:pt x="96012" y="105156"/>
                </a:cubicBezTo>
                <a:cubicBezTo>
                  <a:pt x="102377" y="117887"/>
                  <a:pt x="108761" y="122477"/>
                  <a:pt x="118872" y="132588"/>
                </a:cubicBezTo>
                <a:cubicBezTo>
                  <a:pt x="126919" y="156730"/>
                  <a:pt x="120771" y="142294"/>
                  <a:pt x="141732" y="173736"/>
                </a:cubicBezTo>
                <a:cubicBezTo>
                  <a:pt x="144780" y="178308"/>
                  <a:pt x="149138" y="182239"/>
                  <a:pt x="150876" y="187452"/>
                </a:cubicBezTo>
                <a:cubicBezTo>
                  <a:pt x="153924" y="196596"/>
                  <a:pt x="154673" y="206864"/>
                  <a:pt x="160020" y="214884"/>
                </a:cubicBezTo>
                <a:cubicBezTo>
                  <a:pt x="163068" y="219456"/>
                  <a:pt x="166932" y="223579"/>
                  <a:pt x="169164" y="228600"/>
                </a:cubicBezTo>
                <a:cubicBezTo>
                  <a:pt x="173079" y="237408"/>
                  <a:pt x="175260" y="246888"/>
                  <a:pt x="178308" y="256032"/>
                </a:cubicBezTo>
                <a:lnTo>
                  <a:pt x="182880" y="269748"/>
                </a:lnTo>
                <a:lnTo>
                  <a:pt x="210312" y="352044"/>
                </a:lnTo>
                <a:lnTo>
                  <a:pt x="242316" y="448056"/>
                </a:lnTo>
                <a:lnTo>
                  <a:pt x="256032" y="489204"/>
                </a:lnTo>
                <a:cubicBezTo>
                  <a:pt x="257556" y="493776"/>
                  <a:pt x="259435" y="498245"/>
                  <a:pt x="260604" y="502920"/>
                </a:cubicBezTo>
                <a:lnTo>
                  <a:pt x="265176" y="521208"/>
                </a:lnTo>
                <a:cubicBezTo>
                  <a:pt x="266700" y="534924"/>
                  <a:pt x="267479" y="548743"/>
                  <a:pt x="269748" y="562356"/>
                </a:cubicBezTo>
                <a:cubicBezTo>
                  <a:pt x="270540" y="567110"/>
                  <a:pt x="272996" y="571438"/>
                  <a:pt x="274320" y="576072"/>
                </a:cubicBezTo>
                <a:cubicBezTo>
                  <a:pt x="276046" y="582114"/>
                  <a:pt x="277086" y="588341"/>
                  <a:pt x="278892" y="594360"/>
                </a:cubicBezTo>
                <a:cubicBezTo>
                  <a:pt x="281662" y="603592"/>
                  <a:pt x="285698" y="612441"/>
                  <a:pt x="288036" y="621792"/>
                </a:cubicBezTo>
                <a:cubicBezTo>
                  <a:pt x="289560" y="627888"/>
                  <a:pt x="290802" y="634061"/>
                  <a:pt x="292608" y="640080"/>
                </a:cubicBezTo>
                <a:cubicBezTo>
                  <a:pt x="295378" y="649312"/>
                  <a:pt x="299862" y="658061"/>
                  <a:pt x="301752" y="667512"/>
                </a:cubicBezTo>
                <a:cubicBezTo>
                  <a:pt x="304362" y="680564"/>
                  <a:pt x="307022" y="695747"/>
                  <a:pt x="310896" y="708660"/>
                </a:cubicBezTo>
                <a:cubicBezTo>
                  <a:pt x="313666" y="717892"/>
                  <a:pt x="316992" y="726948"/>
                  <a:pt x="320040" y="736092"/>
                </a:cubicBezTo>
                <a:lnTo>
                  <a:pt x="324612" y="749808"/>
                </a:lnTo>
                <a:cubicBezTo>
                  <a:pt x="326136" y="754380"/>
                  <a:pt x="326511" y="759514"/>
                  <a:pt x="329184" y="763524"/>
                </a:cubicBezTo>
                <a:cubicBezTo>
                  <a:pt x="335280" y="772668"/>
                  <a:pt x="343997" y="780530"/>
                  <a:pt x="347472" y="790956"/>
                </a:cubicBezTo>
                <a:lnTo>
                  <a:pt x="374904" y="873252"/>
                </a:lnTo>
                <a:lnTo>
                  <a:pt x="384048" y="900684"/>
                </a:lnTo>
                <a:cubicBezTo>
                  <a:pt x="385572" y="905256"/>
                  <a:pt x="385947" y="910390"/>
                  <a:pt x="388620" y="914400"/>
                </a:cubicBezTo>
                <a:cubicBezTo>
                  <a:pt x="391668" y="918972"/>
                  <a:pt x="395307" y="923201"/>
                  <a:pt x="397764" y="928116"/>
                </a:cubicBezTo>
                <a:cubicBezTo>
                  <a:pt x="408074" y="948736"/>
                  <a:pt x="395102" y="935894"/>
                  <a:pt x="411480" y="955548"/>
                </a:cubicBezTo>
                <a:cubicBezTo>
                  <a:pt x="418702" y="964215"/>
                  <a:pt x="428637" y="973270"/>
                  <a:pt x="438912" y="978408"/>
                </a:cubicBezTo>
                <a:cubicBezTo>
                  <a:pt x="443223" y="980563"/>
                  <a:pt x="448415" y="980640"/>
                  <a:pt x="452628" y="982980"/>
                </a:cubicBezTo>
                <a:cubicBezTo>
                  <a:pt x="462235" y="988317"/>
                  <a:pt x="470916" y="995172"/>
                  <a:pt x="480060" y="1001268"/>
                </a:cubicBezTo>
                <a:lnTo>
                  <a:pt x="507492" y="1019556"/>
                </a:lnTo>
                <a:lnTo>
                  <a:pt x="521208" y="1028700"/>
                </a:lnTo>
                <a:cubicBezTo>
                  <a:pt x="522732" y="1033272"/>
                  <a:pt x="523440" y="1038203"/>
                  <a:pt x="525780" y="1042416"/>
                </a:cubicBezTo>
                <a:cubicBezTo>
                  <a:pt x="531117" y="1052023"/>
                  <a:pt x="540593" y="1059422"/>
                  <a:pt x="544068" y="1069848"/>
                </a:cubicBezTo>
                <a:lnTo>
                  <a:pt x="553212" y="1097280"/>
                </a:lnTo>
                <a:cubicBezTo>
                  <a:pt x="554736" y="1101852"/>
                  <a:pt x="555111" y="1106986"/>
                  <a:pt x="557784" y="1110996"/>
                </a:cubicBezTo>
                <a:cubicBezTo>
                  <a:pt x="563880" y="1120140"/>
                  <a:pt x="566928" y="1132332"/>
                  <a:pt x="576072" y="1138428"/>
                </a:cubicBezTo>
                <a:lnTo>
                  <a:pt x="603504" y="1156716"/>
                </a:lnTo>
                <a:cubicBezTo>
                  <a:pt x="637419" y="1207588"/>
                  <a:pt x="605686" y="1172152"/>
                  <a:pt x="635508" y="1188720"/>
                </a:cubicBezTo>
                <a:cubicBezTo>
                  <a:pt x="645115" y="1194057"/>
                  <a:pt x="662940" y="1207008"/>
                  <a:pt x="662940" y="1207008"/>
                </a:cubicBezTo>
                <a:cubicBezTo>
                  <a:pt x="671841" y="1233710"/>
                  <a:pt x="660548" y="1209188"/>
                  <a:pt x="681228" y="1229868"/>
                </a:cubicBezTo>
                <a:cubicBezTo>
                  <a:pt x="686745" y="1235385"/>
                  <a:pt x="691336" y="1245512"/>
                  <a:pt x="694944" y="1252728"/>
                </a:cubicBezTo>
                <a:lnTo>
                  <a:pt x="795528" y="1252728"/>
                </a:lnTo>
                <a:lnTo>
                  <a:pt x="795528" y="1353312"/>
                </a:lnTo>
                <a:lnTo>
                  <a:pt x="873252" y="1353312"/>
                </a:lnTo>
                <a:lnTo>
                  <a:pt x="873252" y="1394460"/>
                </a:lnTo>
                <a:lnTo>
                  <a:pt x="950976" y="1394460"/>
                </a:lnTo>
                <a:lnTo>
                  <a:pt x="950976" y="1435608"/>
                </a:lnTo>
                <a:lnTo>
                  <a:pt x="1092708" y="1435608"/>
                </a:lnTo>
                <a:lnTo>
                  <a:pt x="1092708" y="1504188"/>
                </a:lnTo>
                <a:lnTo>
                  <a:pt x="1467612" y="1504188"/>
                </a:lnTo>
                <a:lnTo>
                  <a:pt x="1467612" y="1549908"/>
                </a:lnTo>
                <a:lnTo>
                  <a:pt x="1531620" y="1549908"/>
                </a:lnTo>
                <a:lnTo>
                  <a:pt x="1531620" y="1613916"/>
                </a:lnTo>
                <a:lnTo>
                  <a:pt x="1842516" y="1613916"/>
                </a:lnTo>
              </a:path>
            </a:pathLst>
          </a:cu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55553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F. </a:t>
            </a:r>
            <a:r>
              <a:rPr lang="fr-FR" sz="1200" i="1" dirty="0" err="1"/>
              <a:t>Pietrantonio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#358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387636" y="1686954"/>
            <a:ext cx="10413318" cy="2789297"/>
          </a:xfrm>
        </p:spPr>
        <p:txBody>
          <a:bodyPr/>
          <a:lstStyle/>
          <a:p>
            <a:r>
              <a:rPr lang="fr-FR" dirty="0"/>
              <a:t>Statut </a:t>
            </a:r>
            <a:r>
              <a:rPr lang="fr-FR" dirty="0" err="1"/>
              <a:t>dMMR</a:t>
            </a:r>
            <a:r>
              <a:rPr lang="fr-FR" dirty="0"/>
              <a:t>/MSI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Marqueur prédictif de réponse à l’immunothérapie </a:t>
            </a:r>
            <a:r>
              <a:rPr lang="fr-FR" sz="1400" dirty="0"/>
              <a:t>(Leone </a:t>
            </a:r>
            <a:r>
              <a:rPr lang="fr-FR" sz="1400" i="1" dirty="0"/>
              <a:t>et al</a:t>
            </a:r>
            <a:r>
              <a:rPr lang="fr-FR" sz="1400" dirty="0"/>
              <a:t>, ESMO open 2022)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Impact majeur antiPD1/PD-L1 +/- anti CTL4 dans les cancers digestifs avancés MSI</a:t>
            </a:r>
          </a:p>
          <a:p>
            <a:pPr>
              <a:spcBef>
                <a:spcPts val="1800"/>
              </a:spcBef>
            </a:pPr>
            <a:r>
              <a:rPr lang="fr-FR" dirty="0"/>
              <a:t>Immunothérapie antiPD1/PD-L1 +/- anti CTL4 et cancers digestifs localisés </a:t>
            </a:r>
            <a:r>
              <a:rPr lang="fr-FR" dirty="0" err="1"/>
              <a:t>dMMR</a:t>
            </a:r>
            <a:r>
              <a:rPr lang="fr-FR" dirty="0"/>
              <a:t>/MSI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Résultats « spectaculaires » prometteurs</a:t>
            </a:r>
          </a:p>
          <a:p>
            <a:pPr lvl="2">
              <a:spcBef>
                <a:spcPts val="300"/>
              </a:spcBef>
            </a:pPr>
            <a:r>
              <a:rPr lang="fr-FR" dirty="0"/>
              <a:t>ADK colique </a:t>
            </a:r>
            <a:r>
              <a:rPr lang="fr-FR" sz="1400" i="1" dirty="0"/>
              <a:t>(</a:t>
            </a:r>
            <a:r>
              <a:rPr lang="fr-FR" sz="1400" i="1" dirty="0" err="1"/>
              <a:t>Chalabi</a:t>
            </a:r>
            <a:r>
              <a:rPr lang="fr-FR" sz="1400" i="1" dirty="0"/>
              <a:t> M, ESMO 2022)</a:t>
            </a:r>
          </a:p>
          <a:p>
            <a:pPr lvl="2">
              <a:spcBef>
                <a:spcPts val="300"/>
              </a:spcBef>
            </a:pPr>
            <a:r>
              <a:rPr lang="fr-FR" dirty="0"/>
              <a:t>ADK du rectum </a:t>
            </a:r>
            <a:r>
              <a:rPr lang="fr-FR" sz="1400" i="1" dirty="0"/>
              <a:t>(</a:t>
            </a:r>
            <a:r>
              <a:rPr lang="fr-FR" sz="1400" i="1" dirty="0" err="1"/>
              <a:t>Cerceck</a:t>
            </a:r>
            <a:r>
              <a:rPr lang="fr-FR" sz="1400" i="1" dirty="0"/>
              <a:t> A, NEJM 2022)</a:t>
            </a:r>
          </a:p>
          <a:p>
            <a:pPr lvl="2">
              <a:spcBef>
                <a:spcPts val="200"/>
              </a:spcBef>
            </a:pPr>
            <a:r>
              <a:rPr lang="fr-FR" dirty="0"/>
              <a:t>ADK gastrique/JOG </a:t>
            </a:r>
            <a:r>
              <a:rPr lang="fr-FR" sz="1400" i="1" dirty="0"/>
              <a:t>(André </a:t>
            </a:r>
            <a:r>
              <a:rPr lang="fr-FR" sz="1400" i="1" dirty="0" err="1"/>
              <a:t>T</a:t>
            </a:r>
            <a:r>
              <a:rPr lang="fr-FR" sz="1400" i="1" dirty="0"/>
              <a:t> et al, J Clin </a:t>
            </a:r>
            <a:r>
              <a:rPr lang="fr-FR" sz="1400" i="1" dirty="0" err="1"/>
              <a:t>Oncol</a:t>
            </a:r>
            <a:r>
              <a:rPr lang="fr-FR" sz="1400" i="1" dirty="0"/>
              <a:t> 2023)  </a:t>
            </a:r>
            <a:endParaRPr lang="en-US" sz="1100" i="1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Contexte</a:t>
            </a:r>
            <a:endParaRPr lang="da-DK" dirty="0"/>
          </a:p>
        </p:txBody>
      </p:sp>
      <p:grpSp>
        <p:nvGrpSpPr>
          <p:cNvPr id="9" name="Groupe 8"/>
          <p:cNvGrpSpPr/>
          <p:nvPr/>
        </p:nvGrpSpPr>
        <p:grpSpPr>
          <a:xfrm>
            <a:off x="348477" y="4834410"/>
            <a:ext cx="11551978" cy="864000"/>
            <a:chOff x="1396218" y="5459890"/>
            <a:chExt cx="7833030" cy="567601"/>
          </a:xfrm>
        </p:grpSpPr>
        <p:sp>
          <p:nvSpPr>
            <p:cNvPr id="10" name="ZoneTexte 9"/>
            <p:cNvSpPr txBox="1"/>
            <p:nvPr/>
          </p:nvSpPr>
          <p:spPr>
            <a:xfrm>
              <a:off x="1498121" y="5459890"/>
              <a:ext cx="7731127" cy="567601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180000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INFINITY : phase II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monobras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Durva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(antiPDL1) +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treme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(anti</a:t>
              </a:r>
              <a:r>
                <a:rPr kumimoji="0" lang="en-US" sz="2200" b="1" i="0" u="none" strike="noStrike" kern="1200" cap="none" spc="0" normalizeH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TL4) en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néoadjuvant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dans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l’ADK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gastrique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/JOG MSI </a:t>
              </a:r>
            </a:p>
          </p:txBody>
        </p:sp>
        <p:sp>
          <p:nvSpPr>
            <p:cNvPr id="11" name="Chevron 10"/>
            <p:cNvSpPr/>
            <p:nvPr/>
          </p:nvSpPr>
          <p:spPr>
            <a:xfrm>
              <a:off x="1396218" y="5646592"/>
              <a:ext cx="203806" cy="162920"/>
            </a:xfrm>
            <a:prstGeom prst="chevron">
              <a:avLst>
                <a:gd name="adj" fmla="val 55046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559654" cy="756746"/>
          </a:xfrm>
        </p:spPr>
        <p:txBody>
          <a:bodyPr/>
          <a:lstStyle/>
          <a:p>
            <a:r>
              <a:rPr lang="fr-FR" dirty="0" err="1"/>
              <a:t>Durvalumab</a:t>
            </a:r>
            <a:r>
              <a:rPr lang="fr-FR" dirty="0"/>
              <a:t> (</a:t>
            </a:r>
            <a:r>
              <a:rPr lang="fr-FR" dirty="0" err="1"/>
              <a:t>durva</a:t>
            </a:r>
            <a:r>
              <a:rPr lang="fr-FR" dirty="0"/>
              <a:t>) + </a:t>
            </a:r>
            <a:r>
              <a:rPr lang="fr-FR" dirty="0" err="1"/>
              <a:t>tremelimumab</a:t>
            </a:r>
            <a:r>
              <a:rPr lang="fr-FR" dirty="0"/>
              <a:t> (</a:t>
            </a:r>
            <a:r>
              <a:rPr lang="fr-FR" dirty="0" err="1"/>
              <a:t>treme</a:t>
            </a:r>
            <a:r>
              <a:rPr lang="fr-FR" dirty="0"/>
              <a:t>) en néoadjuvant </a:t>
            </a:r>
            <a:br>
              <a:rPr lang="fr-FR" dirty="0"/>
            </a:br>
            <a:r>
              <a:rPr lang="fr-FR" dirty="0"/>
              <a:t>de l’ADK gastrique/JOG MSI </a:t>
            </a:r>
          </a:p>
        </p:txBody>
      </p:sp>
    </p:spTree>
    <p:extLst>
      <p:ext uri="{BB962C8B-B14F-4D97-AF65-F5344CB8AC3E}">
        <p14:creationId xmlns:p14="http://schemas.microsoft.com/office/powerpoint/2010/main" val="130015980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2442736"/>
          </a:xfrm>
          <a:prstGeom prst="rect">
            <a:avLst/>
          </a:prstGeom>
        </p:spPr>
        <p:txBody>
          <a:bodyPr/>
          <a:lstStyle/>
          <a:p>
            <a:r>
              <a:rPr lang="fr-FR" sz="4000" b="1" dirty="0"/>
              <a:t>BREAKWATER </a:t>
            </a:r>
            <a:r>
              <a:rPr lang="fr-FR" sz="3600" dirty="0" err="1"/>
              <a:t>safety</a:t>
            </a:r>
            <a:r>
              <a:rPr lang="fr-FR" sz="3600" dirty="0"/>
              <a:t> lead-in (SLI): </a:t>
            </a:r>
            <a:r>
              <a:rPr lang="fr-FR" sz="3600" dirty="0" err="1"/>
              <a:t>Encorafenib</a:t>
            </a:r>
            <a:r>
              <a:rPr lang="fr-FR" sz="3600" dirty="0"/>
              <a:t> (E) + </a:t>
            </a:r>
            <a:r>
              <a:rPr lang="fr-FR" sz="3600" dirty="0" err="1"/>
              <a:t>cetuximab</a:t>
            </a:r>
            <a:r>
              <a:rPr lang="fr-FR" sz="3600" dirty="0"/>
              <a:t> (C) + </a:t>
            </a:r>
            <a:r>
              <a:rPr lang="fr-FR" sz="3600" dirty="0" err="1"/>
              <a:t>chemotherapy</a:t>
            </a:r>
            <a:r>
              <a:rPr lang="fr-FR" sz="3600" dirty="0"/>
              <a:t> for BRAFV600E </a:t>
            </a:r>
            <a:r>
              <a:rPr lang="fr-FR" sz="3600" dirty="0" err="1"/>
              <a:t>metastatic</a:t>
            </a:r>
            <a:r>
              <a:rPr lang="fr-FR" sz="3600" dirty="0"/>
              <a:t> colorectal cancer (</a:t>
            </a:r>
            <a:r>
              <a:rPr lang="fr-FR" sz="3600" dirty="0" err="1"/>
              <a:t>mCRC</a:t>
            </a:r>
            <a:r>
              <a:rPr lang="fr-FR" sz="3600" dirty="0"/>
              <a:t>).</a:t>
            </a:r>
            <a:endParaRPr lang="en-US" sz="40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550020"/>
            <a:ext cx="1628078" cy="1528775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49" y="2863283"/>
            <a:ext cx="7980683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Kopetz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#P119</a:t>
            </a:r>
          </a:p>
        </p:txBody>
      </p:sp>
    </p:spTree>
    <p:extLst>
      <p:ext uri="{BB962C8B-B14F-4D97-AF65-F5344CB8AC3E}">
        <p14:creationId xmlns:p14="http://schemas.microsoft.com/office/powerpoint/2010/main" val="18616418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0A6E0A23-E508-F080-85FA-7F6D543E7F6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</a:t>
            </a:r>
            <a:r>
              <a:rPr lang="fr-FR" dirty="0" err="1"/>
              <a:t>Kopetz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#P119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91EE3F86-D29A-6401-F6E0-05D75A4D37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6974" y="0"/>
            <a:ext cx="11088710" cy="623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166139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85"/>
          <p:cNvSpPr/>
          <p:nvPr/>
        </p:nvSpPr>
        <p:spPr>
          <a:xfrm>
            <a:off x="5686077" y="1975056"/>
            <a:ext cx="3635722" cy="9098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F. </a:t>
            </a:r>
            <a:r>
              <a:rPr lang="fr-FR" sz="1200" i="1" dirty="0" err="1"/>
              <a:t>Pietrantonio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#358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Design</a:t>
            </a: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1FF4B2AA-BA4B-C03E-C3B5-D0B87A0796D5}"/>
              </a:ext>
            </a:extLst>
          </p:cNvPr>
          <p:cNvSpPr/>
          <p:nvPr/>
        </p:nvSpPr>
        <p:spPr>
          <a:xfrm>
            <a:off x="9574789" y="2411346"/>
            <a:ext cx="2252134" cy="231846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primaire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complète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histologique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SSR, SG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QdV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Tolérance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F66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Analyses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ancillaires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D2A3AFDE-DBBD-7E71-5049-A87F994F4D97}"/>
              </a:ext>
            </a:extLst>
          </p:cNvPr>
          <p:cNvGrpSpPr/>
          <p:nvPr/>
        </p:nvGrpSpPr>
        <p:grpSpPr>
          <a:xfrm>
            <a:off x="9412661" y="2231950"/>
            <a:ext cx="117884" cy="2614778"/>
            <a:chOff x="9203915" y="2219156"/>
            <a:chExt cx="117884" cy="2716240"/>
          </a:xfrm>
        </p:grpSpPr>
        <p:cxnSp>
          <p:nvCxnSpPr>
            <p:cNvPr id="8" name="Connecteur droit 7">
              <a:extLst>
                <a:ext uri="{FF2B5EF4-FFF2-40B4-BE49-F238E27FC236}">
                  <a16:creationId xmlns:a16="http://schemas.microsoft.com/office/drawing/2014/main" id="{52FFDF2F-B326-3315-65AA-C350300D6AE1}"/>
                </a:ext>
              </a:extLst>
            </p:cNvPr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Freeform 55">
              <a:extLst>
                <a:ext uri="{FF2B5EF4-FFF2-40B4-BE49-F238E27FC236}">
                  <a16:creationId xmlns:a16="http://schemas.microsoft.com/office/drawing/2014/main" id="{35CFFD57-A50A-E480-3B03-026A5F3BA817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9">
            <a:extLst>
              <a:ext uri="{FF2B5EF4-FFF2-40B4-BE49-F238E27FC236}">
                <a16:creationId xmlns:a16="http://schemas.microsoft.com/office/drawing/2014/main" id="{1FF4B2AA-BA4B-C03E-C3B5-D0B87A0796D5}"/>
              </a:ext>
            </a:extLst>
          </p:cNvPr>
          <p:cNvSpPr/>
          <p:nvPr/>
        </p:nvSpPr>
        <p:spPr>
          <a:xfrm>
            <a:off x="608971" y="2461270"/>
            <a:ext cx="1691777" cy="1970282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ADK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gastrique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JOG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résécable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MSI-H et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dMMR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confirmés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centralement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EBV-</a:t>
            </a:r>
          </a:p>
          <a:p>
            <a:pPr marL="0" marR="0" lvl="0" indent="0" algn="ctr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cT≥2,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tous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N, M0</a:t>
            </a:r>
          </a:p>
        </p:txBody>
      </p:sp>
      <p:sp>
        <p:nvSpPr>
          <p:cNvPr id="39" name="Freeform 9">
            <a:extLst>
              <a:ext uri="{FF2B5EF4-FFF2-40B4-BE49-F238E27FC236}">
                <a16:creationId xmlns:a16="http://schemas.microsoft.com/office/drawing/2014/main" id="{1FF4B2AA-BA4B-C03E-C3B5-D0B87A0796D5}"/>
              </a:ext>
            </a:extLst>
          </p:cNvPr>
          <p:cNvSpPr/>
          <p:nvPr/>
        </p:nvSpPr>
        <p:spPr>
          <a:xfrm>
            <a:off x="4218604" y="3736774"/>
            <a:ext cx="1175843" cy="1089999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Restaging:</a:t>
            </a:r>
            <a:b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TDM et TEP, EUS avec biopsies multiples et FNA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ganglionnaire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biopsie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liquide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MRD.</a:t>
            </a:r>
          </a:p>
        </p:txBody>
      </p:sp>
      <p:grpSp>
        <p:nvGrpSpPr>
          <p:cNvPr id="109" name="Groupe 108"/>
          <p:cNvGrpSpPr/>
          <p:nvPr/>
        </p:nvGrpSpPr>
        <p:grpSpPr>
          <a:xfrm>
            <a:off x="2535867" y="2570792"/>
            <a:ext cx="2712169" cy="1356019"/>
            <a:chOff x="2535867" y="2570792"/>
            <a:chExt cx="2712169" cy="1356019"/>
          </a:xfrm>
        </p:grpSpPr>
        <p:sp>
          <p:nvSpPr>
            <p:cNvPr id="31" name="Freeform 9">
              <a:extLst>
                <a:ext uri="{FF2B5EF4-FFF2-40B4-BE49-F238E27FC236}">
                  <a16:creationId xmlns:a16="http://schemas.microsoft.com/office/drawing/2014/main" id="{1FF4B2AA-BA4B-C03E-C3B5-D0B87A0796D5}"/>
                </a:ext>
              </a:extLst>
            </p:cNvPr>
            <p:cNvSpPr/>
            <p:nvPr/>
          </p:nvSpPr>
          <p:spPr>
            <a:xfrm>
              <a:off x="2536378" y="3740207"/>
              <a:ext cx="1100773" cy="18660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450056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Durée (semaines)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38" name="Groupe 37"/>
            <p:cNvGrpSpPr/>
            <p:nvPr/>
          </p:nvGrpSpPr>
          <p:grpSpPr>
            <a:xfrm>
              <a:off x="2665525" y="3498580"/>
              <a:ext cx="2582511" cy="238195"/>
              <a:chOff x="2665525" y="3542824"/>
              <a:chExt cx="2582511" cy="238195"/>
            </a:xfrm>
          </p:grpSpPr>
          <p:grpSp>
            <p:nvGrpSpPr>
              <p:cNvPr id="19" name="Groupe 18"/>
              <p:cNvGrpSpPr/>
              <p:nvPr/>
            </p:nvGrpSpPr>
            <p:grpSpPr>
              <a:xfrm flipV="1">
                <a:off x="2665525" y="3542824"/>
                <a:ext cx="2582511" cy="72000"/>
                <a:chOff x="2597100" y="3470825"/>
                <a:chExt cx="2582511" cy="72000"/>
              </a:xfrm>
            </p:grpSpPr>
            <p:cxnSp>
              <p:nvCxnSpPr>
                <p:cNvPr id="11" name="Connecteur droit 10"/>
                <p:cNvCxnSpPr/>
                <p:nvPr/>
              </p:nvCxnSpPr>
              <p:spPr>
                <a:xfrm flipV="1">
                  <a:off x="2597100" y="3542825"/>
                  <a:ext cx="2582511" cy="0"/>
                </a:xfrm>
                <a:prstGeom prst="line">
                  <a:avLst/>
                </a:prstGeom>
                <a:ln w="1270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" name="Groupe 17"/>
                <p:cNvGrpSpPr/>
                <p:nvPr/>
              </p:nvGrpSpPr>
              <p:grpSpPr>
                <a:xfrm>
                  <a:off x="2603320" y="3470825"/>
                  <a:ext cx="2413517" cy="72000"/>
                  <a:chOff x="2603320" y="3470825"/>
                  <a:chExt cx="2413517" cy="72000"/>
                </a:xfrm>
              </p:grpSpPr>
              <p:cxnSp>
                <p:nvCxnSpPr>
                  <p:cNvPr id="17" name="Connecteur droit 16"/>
                  <p:cNvCxnSpPr/>
                  <p:nvPr/>
                </p:nvCxnSpPr>
                <p:spPr>
                  <a:xfrm flipV="1">
                    <a:off x="2603320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" name="Connecteur droit 19"/>
                  <p:cNvCxnSpPr/>
                  <p:nvPr/>
                </p:nvCxnSpPr>
                <p:spPr>
                  <a:xfrm flipV="1">
                    <a:off x="3086023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Connecteur droit 20"/>
                  <p:cNvCxnSpPr/>
                  <p:nvPr/>
                </p:nvCxnSpPr>
                <p:spPr>
                  <a:xfrm flipV="1">
                    <a:off x="3568726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" name="Connecteur droit 21"/>
                  <p:cNvCxnSpPr/>
                  <p:nvPr/>
                </p:nvCxnSpPr>
                <p:spPr>
                  <a:xfrm flipV="1">
                    <a:off x="4051429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Connecteur droit 22"/>
                  <p:cNvCxnSpPr/>
                  <p:nvPr/>
                </p:nvCxnSpPr>
                <p:spPr>
                  <a:xfrm flipV="1">
                    <a:off x="4534132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Connecteur droit 24"/>
                  <p:cNvCxnSpPr/>
                  <p:nvPr/>
                </p:nvCxnSpPr>
                <p:spPr>
                  <a:xfrm flipV="1">
                    <a:off x="5016837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2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4894732" y="3594415"/>
                <a:ext cx="353304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12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4429144" y="3594415"/>
                <a:ext cx="346825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10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3983976" y="3594415"/>
                <a:ext cx="271755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8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3501273" y="3594415"/>
                <a:ext cx="271755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4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3015444" y="3594415"/>
                <a:ext cx="271755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2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" name="Freeform 9">
              <a:extLst>
                <a:ext uri="{FF2B5EF4-FFF2-40B4-BE49-F238E27FC236}">
                  <a16:creationId xmlns:a16="http://schemas.microsoft.com/office/drawing/2014/main" id="{1FF4B2AA-BA4B-C03E-C3B5-D0B87A0796D5}"/>
                </a:ext>
              </a:extLst>
            </p:cNvPr>
            <p:cNvSpPr/>
            <p:nvPr/>
          </p:nvSpPr>
          <p:spPr>
            <a:xfrm>
              <a:off x="2535867" y="3550171"/>
              <a:ext cx="271755" cy="18660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450056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0</a:t>
              </a:r>
              <a:endPara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3637151" y="3046972"/>
              <a:ext cx="180000" cy="43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4626526" y="3046972"/>
              <a:ext cx="180000" cy="43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2665524" y="2570792"/>
              <a:ext cx="180000" cy="43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2665524" y="3046972"/>
              <a:ext cx="180000" cy="43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85" name="Freeform 9">
            <a:extLst>
              <a:ext uri="{FF2B5EF4-FFF2-40B4-BE49-F238E27FC236}">
                <a16:creationId xmlns:a16="http://schemas.microsoft.com/office/drawing/2014/main" id="{1FF4B2AA-BA4B-C03E-C3B5-D0B87A0796D5}"/>
              </a:ext>
            </a:extLst>
          </p:cNvPr>
          <p:cNvSpPr/>
          <p:nvPr/>
        </p:nvSpPr>
        <p:spPr>
          <a:xfrm>
            <a:off x="2601979" y="5461521"/>
            <a:ext cx="5773536" cy="44454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*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Suivi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intensif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C85E23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Toutes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les 12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semaines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pendant 2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ans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tomodensitométrie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thorax-abdomen-pelvis, EUS avec biopsies multiples/ FNA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ganglionnaire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biopsie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liquide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MRD.</a:t>
            </a:r>
          </a:p>
        </p:txBody>
      </p:sp>
      <p:grpSp>
        <p:nvGrpSpPr>
          <p:cNvPr id="112" name="Groupe 111"/>
          <p:cNvGrpSpPr/>
          <p:nvPr/>
        </p:nvGrpSpPr>
        <p:grpSpPr>
          <a:xfrm>
            <a:off x="5248036" y="2129165"/>
            <a:ext cx="4073763" cy="2874841"/>
            <a:chOff x="5248036" y="2129165"/>
            <a:chExt cx="4073763" cy="2874841"/>
          </a:xfrm>
        </p:grpSpPr>
        <p:sp>
          <p:nvSpPr>
            <p:cNvPr id="87" name="Rectangle 86"/>
            <p:cNvSpPr/>
            <p:nvPr/>
          </p:nvSpPr>
          <p:spPr>
            <a:xfrm>
              <a:off x="5686077" y="3421419"/>
              <a:ext cx="3635722" cy="1582587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roupe 93"/>
            <p:cNvGrpSpPr/>
            <p:nvPr/>
          </p:nvGrpSpPr>
          <p:grpSpPr>
            <a:xfrm>
              <a:off x="5248036" y="2475020"/>
              <a:ext cx="3620277" cy="2228292"/>
              <a:chOff x="5248036" y="2519264"/>
              <a:chExt cx="3620277" cy="2228292"/>
            </a:xfrm>
          </p:grpSpPr>
          <p:sp>
            <p:nvSpPr>
              <p:cNvPr id="57" name="Forme libre 56"/>
              <p:cNvSpPr/>
              <p:nvPr/>
            </p:nvSpPr>
            <p:spPr>
              <a:xfrm>
                <a:off x="5248036" y="2519264"/>
                <a:ext cx="3620277" cy="1023559"/>
              </a:xfrm>
              <a:custGeom>
                <a:avLst/>
                <a:gdLst>
                  <a:gd name="connsiteX0" fmla="*/ 0 w 3620277"/>
                  <a:gd name="connsiteY0" fmla="*/ 1188098 h 1188098"/>
                  <a:gd name="connsiteX1" fmla="*/ 528735 w 3620277"/>
                  <a:gd name="connsiteY1" fmla="*/ 0 h 1188098"/>
                  <a:gd name="connsiteX2" fmla="*/ 3620277 w 3620277"/>
                  <a:gd name="connsiteY2" fmla="*/ 0 h 1188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20277" h="1188098">
                    <a:moveTo>
                      <a:pt x="0" y="1188098"/>
                    </a:moveTo>
                    <a:lnTo>
                      <a:pt x="528735" y="0"/>
                    </a:lnTo>
                    <a:lnTo>
                      <a:pt x="3620277" y="0"/>
                    </a:lnTo>
                  </a:path>
                </a:pathLst>
              </a:custGeom>
              <a:ln w="12700">
                <a:solidFill>
                  <a:schemeClr val="bg1">
                    <a:lumMod val="50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93" name="Groupe 92"/>
              <p:cNvGrpSpPr/>
              <p:nvPr/>
            </p:nvGrpSpPr>
            <p:grpSpPr>
              <a:xfrm>
                <a:off x="5248036" y="3544055"/>
                <a:ext cx="1013927" cy="1203501"/>
                <a:chOff x="5248036" y="3544055"/>
                <a:chExt cx="1013927" cy="1203501"/>
              </a:xfrm>
            </p:grpSpPr>
            <p:sp>
              <p:nvSpPr>
                <p:cNvPr id="58" name="Forme libre 57"/>
                <p:cNvSpPr/>
                <p:nvPr/>
              </p:nvSpPr>
              <p:spPr>
                <a:xfrm>
                  <a:off x="5248036" y="3544055"/>
                  <a:ext cx="1013927" cy="631258"/>
                </a:xfrm>
                <a:custGeom>
                  <a:avLst/>
                  <a:gdLst>
                    <a:gd name="connsiteX0" fmla="*/ 0 w 1013927"/>
                    <a:gd name="connsiteY0" fmla="*/ 0 h 752669"/>
                    <a:gd name="connsiteX1" fmla="*/ 516294 w 1013927"/>
                    <a:gd name="connsiteY1" fmla="*/ 752669 h 752669"/>
                    <a:gd name="connsiteX2" fmla="*/ 821094 w 1013927"/>
                    <a:gd name="connsiteY2" fmla="*/ 746449 h 752669"/>
                    <a:gd name="connsiteX3" fmla="*/ 821094 w 1013927"/>
                    <a:gd name="connsiteY3" fmla="*/ 74645 h 752669"/>
                    <a:gd name="connsiteX4" fmla="*/ 1013927 w 1013927"/>
                    <a:gd name="connsiteY4" fmla="*/ 74645 h 75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3927" h="752669">
                      <a:moveTo>
                        <a:pt x="0" y="0"/>
                      </a:moveTo>
                      <a:lnTo>
                        <a:pt x="516294" y="752669"/>
                      </a:lnTo>
                      <a:lnTo>
                        <a:pt x="821094" y="746449"/>
                      </a:lnTo>
                      <a:lnTo>
                        <a:pt x="821094" y="74645"/>
                      </a:lnTo>
                      <a:lnTo>
                        <a:pt x="1013927" y="74645"/>
                      </a:lnTo>
                    </a:path>
                  </a:pathLst>
                </a:custGeom>
                <a:ln w="1270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orme libre 58"/>
                <p:cNvSpPr/>
                <p:nvPr/>
              </p:nvSpPr>
              <p:spPr>
                <a:xfrm>
                  <a:off x="6069633" y="4171556"/>
                  <a:ext cx="155511" cy="576000"/>
                </a:xfrm>
                <a:custGeom>
                  <a:avLst/>
                  <a:gdLst>
                    <a:gd name="connsiteX0" fmla="*/ 0 w 155511"/>
                    <a:gd name="connsiteY0" fmla="*/ 0 h 709127"/>
                    <a:gd name="connsiteX1" fmla="*/ 0 w 155511"/>
                    <a:gd name="connsiteY1" fmla="*/ 709127 h 709127"/>
                    <a:gd name="connsiteX2" fmla="*/ 155511 w 155511"/>
                    <a:gd name="connsiteY2" fmla="*/ 709127 h 709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5511" h="709127">
                      <a:moveTo>
                        <a:pt x="0" y="0"/>
                      </a:moveTo>
                      <a:lnTo>
                        <a:pt x="0" y="709127"/>
                      </a:lnTo>
                      <a:lnTo>
                        <a:pt x="155511" y="709127"/>
                      </a:lnTo>
                    </a:path>
                  </a:pathLst>
                </a:custGeom>
                <a:ln w="1270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9" name="Groupe 88"/>
            <p:cNvGrpSpPr/>
            <p:nvPr/>
          </p:nvGrpSpPr>
          <p:grpSpPr>
            <a:xfrm>
              <a:off x="5686077" y="4123856"/>
              <a:ext cx="350011" cy="238195"/>
              <a:chOff x="5686077" y="4297691"/>
              <a:chExt cx="350011" cy="238195"/>
            </a:xfrm>
          </p:grpSpPr>
          <p:cxnSp>
            <p:nvCxnSpPr>
              <p:cNvPr id="60" name="Connecteur droit 59"/>
              <p:cNvCxnSpPr/>
              <p:nvPr/>
            </p:nvCxnSpPr>
            <p:spPr>
              <a:xfrm>
                <a:off x="5861082" y="4297691"/>
                <a:ext cx="0" cy="72000"/>
              </a:xfrm>
              <a:prstGeom prst="line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5686077" y="4349282"/>
                <a:ext cx="350011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14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6" name="Groupe 95"/>
            <p:cNvGrpSpPr/>
            <p:nvPr/>
          </p:nvGrpSpPr>
          <p:grpSpPr>
            <a:xfrm>
              <a:off x="6228745" y="3465104"/>
              <a:ext cx="2943764" cy="437293"/>
              <a:chOff x="6228745" y="3474045"/>
              <a:chExt cx="2943764" cy="437293"/>
            </a:xfrm>
          </p:grpSpPr>
          <p:sp>
            <p:nvSpPr>
              <p:cNvPr id="62" name="Freeform 41">
                <a:extLst>
                  <a:ext uri="{FF2B5EF4-FFF2-40B4-BE49-F238E27FC236}">
                    <a16:creationId xmlns:a16="http://schemas.microsoft.com/office/drawing/2014/main" id="{24E995A1-3ED6-49FF-B17E-621523F219A7}"/>
                  </a:ext>
                </a:extLst>
              </p:cNvPr>
              <p:cNvSpPr/>
              <p:nvPr/>
            </p:nvSpPr>
            <p:spPr>
              <a:xfrm>
                <a:off x="6228745" y="3474045"/>
                <a:ext cx="828000" cy="437293"/>
              </a:xfrm>
              <a:prstGeom prst="roundRect">
                <a:avLst>
                  <a:gd name="adj" fmla="val 7728"/>
                </a:avLst>
              </a:prstGeom>
              <a:solidFill>
                <a:schemeClr val="bg1">
                  <a:lumMod val="50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36000" tIns="36000" rIns="36000" bIns="36000" numCol="1" spcCol="1270" anchor="ctr" anchorCtr="0">
                <a:noAutofit/>
              </a:bodyPr>
              <a:lstStyle/>
              <a:p>
                <a:pPr marL="0" marR="0" lvl="0" indent="0" algn="ctr" defTabSz="514350" rtl="0" eaLnBrk="1" fontAlgn="auto" latinLnBrk="0" hangingPunct="1">
                  <a:lnSpc>
                    <a:spcPts val="12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Réponse</a:t>
                </a:r>
              </a:p>
              <a:p>
                <a:pPr marL="0" marR="0" lvl="0" indent="0" algn="ctr" defTabSz="514350" rtl="0" eaLnBrk="1" fontAlgn="auto" latinLnBrk="0" hangingPunct="1">
                  <a:lnSpc>
                    <a:spcPts val="12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Incomplète</a:t>
                </a:r>
              </a:p>
            </p:txBody>
          </p:sp>
          <p:sp>
            <p:nvSpPr>
              <p:cNvPr id="67" name="Freeform 41">
                <a:extLst>
                  <a:ext uri="{FF2B5EF4-FFF2-40B4-BE49-F238E27FC236}">
                    <a16:creationId xmlns:a16="http://schemas.microsoft.com/office/drawing/2014/main" id="{24E995A1-3ED6-49FF-B17E-621523F219A7}"/>
                  </a:ext>
                </a:extLst>
              </p:cNvPr>
              <p:cNvSpPr/>
              <p:nvPr/>
            </p:nvSpPr>
            <p:spPr>
              <a:xfrm>
                <a:off x="7091709" y="3568581"/>
                <a:ext cx="1044000" cy="248220"/>
              </a:xfrm>
              <a:prstGeom prst="roundRect">
                <a:avLst>
                  <a:gd name="adj" fmla="val 7728"/>
                </a:avLst>
              </a:prstGeom>
              <a:solidFill>
                <a:schemeClr val="bg1"/>
              </a:solidFill>
              <a:ln w="9525" cap="flat" cmpd="sng" algn="ctr">
                <a:solidFill>
                  <a:schemeClr val="bg1">
                    <a:lumMod val="50000"/>
                  </a:schemeClr>
                </a:solidFill>
                <a:prstDash val="solid"/>
              </a:ln>
              <a:effectLst/>
            </p:spPr>
            <p:txBody>
              <a:bodyPr spcFirstLastPara="0" vert="horz" wrap="square" lIns="36000" tIns="36000" rIns="36000" bIns="36000" numCol="1" spcCol="1270" anchor="ctr" anchorCtr="0">
                <a:noAutofit/>
              </a:bodyPr>
              <a:lstStyle/>
              <a:p>
                <a:pPr marL="0" marR="0" lvl="0" indent="0" algn="ctr" defTabSz="514350" rtl="0" eaLnBrk="1" fontAlgn="auto" latinLnBrk="0" hangingPunct="1">
                  <a:lnSpc>
                    <a:spcPts val="12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CHIRURGIE</a:t>
                </a:r>
              </a:p>
            </p:txBody>
          </p:sp>
          <p:sp>
            <p:nvSpPr>
              <p:cNvPr id="71" name="Freeform 41">
                <a:extLst>
                  <a:ext uri="{FF2B5EF4-FFF2-40B4-BE49-F238E27FC236}">
                    <a16:creationId xmlns:a16="http://schemas.microsoft.com/office/drawing/2014/main" id="{24E995A1-3ED6-49FF-B17E-621523F219A7}"/>
                  </a:ext>
                </a:extLst>
              </p:cNvPr>
              <p:cNvSpPr/>
              <p:nvPr/>
            </p:nvSpPr>
            <p:spPr>
              <a:xfrm>
                <a:off x="8176030" y="3568581"/>
                <a:ext cx="996479" cy="248220"/>
              </a:xfrm>
              <a:prstGeom prst="roundRect">
                <a:avLst>
                  <a:gd name="adj" fmla="val 0"/>
                </a:avLst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36000" tIns="36000" rIns="36000" bIns="36000" numCol="1" spcCol="1270" anchor="ctr" anchorCtr="0">
                <a:noAutofit/>
              </a:bodyPr>
              <a:lstStyle/>
              <a:p>
                <a:pPr marL="0" marR="0" lvl="0" indent="0" algn="l" defTabSz="514350" rtl="0" eaLnBrk="1" fontAlgn="auto" latinLnBrk="0" hangingPunct="1">
                  <a:lnSpc>
                    <a:spcPts val="12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Suivi standard</a:t>
                </a:r>
              </a:p>
            </p:txBody>
          </p:sp>
        </p:grpSp>
        <p:grpSp>
          <p:nvGrpSpPr>
            <p:cNvPr id="95" name="Groupe 94"/>
            <p:cNvGrpSpPr/>
            <p:nvPr/>
          </p:nvGrpSpPr>
          <p:grpSpPr>
            <a:xfrm>
              <a:off x="6228745" y="4495602"/>
              <a:ext cx="2943763" cy="437293"/>
              <a:chOff x="6228745" y="4488179"/>
              <a:chExt cx="2943763" cy="437293"/>
            </a:xfrm>
          </p:grpSpPr>
          <p:sp>
            <p:nvSpPr>
              <p:cNvPr id="68" name="Freeform 41">
                <a:extLst>
                  <a:ext uri="{FF2B5EF4-FFF2-40B4-BE49-F238E27FC236}">
                    <a16:creationId xmlns:a16="http://schemas.microsoft.com/office/drawing/2014/main" id="{24E995A1-3ED6-49FF-B17E-621523F219A7}"/>
                  </a:ext>
                </a:extLst>
              </p:cNvPr>
              <p:cNvSpPr/>
              <p:nvPr/>
            </p:nvSpPr>
            <p:spPr>
              <a:xfrm>
                <a:off x="6228745" y="4488179"/>
                <a:ext cx="828000" cy="437293"/>
              </a:xfrm>
              <a:prstGeom prst="roundRect">
                <a:avLst>
                  <a:gd name="adj" fmla="val 7728"/>
                </a:avLst>
              </a:prstGeom>
              <a:solidFill>
                <a:schemeClr val="accent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36000" tIns="36000" rIns="36000" bIns="36000" numCol="1" spcCol="1270" anchor="ctr" anchorCtr="0">
                <a:noAutofit/>
              </a:bodyPr>
              <a:lstStyle/>
              <a:p>
                <a:pPr marL="0" marR="0" lvl="0" indent="0" algn="ctr" defTabSz="514350" rtl="0" eaLnBrk="1" fontAlgn="auto" latinLnBrk="0" hangingPunct="1">
                  <a:lnSpc>
                    <a:spcPts val="12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Réponse complète</a:t>
                </a:r>
              </a:p>
            </p:txBody>
          </p:sp>
          <p:sp>
            <p:nvSpPr>
              <p:cNvPr id="69" name="Freeform 41">
                <a:extLst>
                  <a:ext uri="{FF2B5EF4-FFF2-40B4-BE49-F238E27FC236}">
                    <a16:creationId xmlns:a16="http://schemas.microsoft.com/office/drawing/2014/main" id="{24E995A1-3ED6-49FF-B17E-621523F219A7}"/>
                  </a:ext>
                </a:extLst>
              </p:cNvPr>
              <p:cNvSpPr/>
              <p:nvPr/>
            </p:nvSpPr>
            <p:spPr>
              <a:xfrm>
                <a:off x="7083388" y="4488179"/>
                <a:ext cx="1060642" cy="437293"/>
              </a:xfrm>
              <a:prstGeom prst="roundRect">
                <a:avLst>
                  <a:gd name="adj" fmla="val 7728"/>
                </a:avLst>
              </a:prstGeom>
              <a:solidFill>
                <a:schemeClr val="bg1"/>
              </a:solidFill>
              <a:ln w="6350" cap="flat" cmpd="sng" algn="ctr">
                <a:solidFill>
                  <a:schemeClr val="accent2"/>
                </a:solidFill>
                <a:prstDash val="solid"/>
              </a:ln>
              <a:effectLst/>
            </p:spPr>
            <p:txBody>
              <a:bodyPr spcFirstLastPara="0" vert="horz" wrap="square" lIns="36000" tIns="36000" rIns="36000" bIns="36000" numCol="1" spcCol="1270" anchor="ctr" anchorCtr="0">
                <a:noAutofit/>
              </a:bodyPr>
              <a:lstStyle/>
              <a:p>
                <a:pPr marL="0" marR="0" lvl="0" indent="0" algn="ctr" defTabSz="514350" rtl="0" eaLnBrk="1" fontAlgn="auto" latinLnBrk="0" hangingPunct="1">
                  <a:lnSpc>
                    <a:spcPts val="12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Gestion non-</a:t>
                </a:r>
                <a:r>
                  <a:rPr kumimoji="0" lang="en-US" sz="105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opératoire</a:t>
                </a:r>
                <a:endPara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41">
                <a:extLst>
                  <a:ext uri="{FF2B5EF4-FFF2-40B4-BE49-F238E27FC236}">
                    <a16:creationId xmlns:a16="http://schemas.microsoft.com/office/drawing/2014/main" id="{24E995A1-3ED6-49FF-B17E-621523F219A7}"/>
                  </a:ext>
                </a:extLst>
              </p:cNvPr>
              <p:cNvSpPr/>
              <p:nvPr/>
            </p:nvSpPr>
            <p:spPr>
              <a:xfrm>
                <a:off x="8176029" y="4582715"/>
                <a:ext cx="996479" cy="248220"/>
              </a:xfrm>
              <a:prstGeom prst="roundRect">
                <a:avLst>
                  <a:gd name="adj" fmla="val 0"/>
                </a:avLst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36000" tIns="36000" rIns="36000" bIns="36000" numCol="1" spcCol="1270" anchor="ctr" anchorCtr="0">
                <a:noAutofit/>
              </a:bodyPr>
              <a:lstStyle/>
              <a:p>
                <a:pPr marL="0" marR="0" lvl="0" indent="0" algn="l" defTabSz="514350" rtl="0" eaLnBrk="1" fontAlgn="auto" latinLnBrk="0" hangingPunct="1">
                  <a:lnSpc>
                    <a:spcPts val="12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Suivi Intensif </a:t>
                </a: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*</a:t>
                </a:r>
              </a:p>
            </p:txBody>
          </p:sp>
        </p:grpSp>
        <p:grpSp>
          <p:nvGrpSpPr>
            <p:cNvPr id="97" name="Groupe 96"/>
            <p:cNvGrpSpPr/>
            <p:nvPr/>
          </p:nvGrpSpPr>
          <p:grpSpPr>
            <a:xfrm>
              <a:off x="7613709" y="3819552"/>
              <a:ext cx="1254604" cy="612000"/>
              <a:chOff x="7613709" y="3811888"/>
              <a:chExt cx="1254604" cy="612000"/>
            </a:xfrm>
          </p:grpSpPr>
          <p:sp>
            <p:nvSpPr>
              <p:cNvPr id="70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7613709" y="3971055"/>
                <a:ext cx="1254604" cy="3925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l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Preuve</a:t>
                </a:r>
                <a:r>
                  <a:rPr kumimoji="0" 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du </a:t>
                </a:r>
                <a:r>
                  <a:rPr kumimoji="0" lang="en-US" sz="9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recul</a:t>
                </a:r>
                <a:r>
                  <a:rPr kumimoji="0" 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de la </a:t>
                </a:r>
                <a:r>
                  <a:rPr kumimoji="0" lang="en-US" sz="9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maladie</a:t>
                </a:r>
                <a:r>
                  <a:rPr kumimoji="0" 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/</a:t>
                </a:r>
                <a:r>
                  <a:rPr kumimoji="0" lang="en-US" sz="9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tumeur</a:t>
                </a: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74" name="Connecteur droit 73"/>
              <p:cNvCxnSpPr/>
              <p:nvPr/>
            </p:nvCxnSpPr>
            <p:spPr>
              <a:xfrm flipV="1">
                <a:off x="7613709" y="3811888"/>
                <a:ext cx="0" cy="612000"/>
              </a:xfrm>
              <a:prstGeom prst="line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5686077" y="2956838"/>
              <a:ext cx="3635721" cy="248220"/>
            </a:xfrm>
            <a:prstGeom prst="roundRect">
              <a:avLst>
                <a:gd name="adj" fmla="val 7728"/>
              </a:avLst>
            </a:prstGeom>
            <a:solidFill>
              <a:schemeClr val="accent5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36000" tIns="36000" rIns="36000" bIns="36000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APPROBATION DE L'IDMC</a:t>
              </a:r>
            </a:p>
          </p:txBody>
        </p:sp>
        <p:sp>
          <p:nvSpPr>
            <p:cNvPr id="98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5715139" y="3214158"/>
              <a:ext cx="826511" cy="248220"/>
            </a:xfrm>
            <a:prstGeom prst="roundRect">
              <a:avLst>
                <a:gd name="adj" fmla="val 7728"/>
              </a:avLst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36000" tIns="36000" rIns="36000" bIns="36000" numCol="1" spcCol="1270" anchor="ctr" anchorCtr="0">
              <a:noAutofit/>
            </a:bodyPr>
            <a:lstStyle/>
            <a:p>
              <a:pPr marL="0" marR="0" lvl="0" indent="0" algn="l" defTabSz="514350" rtl="0" eaLnBrk="1" fontAlgn="auto" latinLnBrk="0" hangingPunct="1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Cohorte</a:t>
              </a:r>
              <a:r>
                <a: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2</a:t>
              </a:r>
            </a:p>
          </p:txBody>
        </p:sp>
        <p:grpSp>
          <p:nvGrpSpPr>
            <p:cNvPr id="92" name="Groupe 91"/>
            <p:cNvGrpSpPr/>
            <p:nvPr/>
          </p:nvGrpSpPr>
          <p:grpSpPr>
            <a:xfrm>
              <a:off x="6606331" y="2475021"/>
              <a:ext cx="442878" cy="238195"/>
              <a:chOff x="6606331" y="2519265"/>
              <a:chExt cx="442878" cy="238195"/>
            </a:xfrm>
          </p:grpSpPr>
          <p:cxnSp>
            <p:nvCxnSpPr>
              <p:cNvPr id="51" name="Connecteur droit 50"/>
              <p:cNvCxnSpPr/>
              <p:nvPr/>
            </p:nvCxnSpPr>
            <p:spPr>
              <a:xfrm>
                <a:off x="6827770" y="2519265"/>
                <a:ext cx="0" cy="72000"/>
              </a:xfrm>
              <a:prstGeom prst="line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6606331" y="2570856"/>
                <a:ext cx="442878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18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1" name="Groupe 90"/>
            <p:cNvGrpSpPr/>
            <p:nvPr/>
          </p:nvGrpSpPr>
          <p:grpSpPr>
            <a:xfrm>
              <a:off x="6127489" y="2475021"/>
              <a:ext cx="385099" cy="238195"/>
              <a:chOff x="6195527" y="2519265"/>
              <a:chExt cx="385099" cy="238195"/>
            </a:xfrm>
          </p:grpSpPr>
          <p:cxnSp>
            <p:nvCxnSpPr>
              <p:cNvPr id="50" name="Connecteur droit 49"/>
              <p:cNvCxnSpPr/>
              <p:nvPr/>
            </p:nvCxnSpPr>
            <p:spPr>
              <a:xfrm>
                <a:off x="6388076" y="2519265"/>
                <a:ext cx="0" cy="72000"/>
              </a:xfrm>
              <a:prstGeom prst="line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6195527" y="2570856"/>
                <a:ext cx="385099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16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0" name="Groupe 89"/>
            <p:cNvGrpSpPr/>
            <p:nvPr/>
          </p:nvGrpSpPr>
          <p:grpSpPr>
            <a:xfrm>
              <a:off x="5688419" y="2475021"/>
              <a:ext cx="345327" cy="238195"/>
              <a:chOff x="5688419" y="2519265"/>
              <a:chExt cx="345327" cy="238195"/>
            </a:xfrm>
          </p:grpSpPr>
          <p:cxnSp>
            <p:nvCxnSpPr>
              <p:cNvPr id="49" name="Connecteur droit 48"/>
              <p:cNvCxnSpPr/>
              <p:nvPr/>
            </p:nvCxnSpPr>
            <p:spPr>
              <a:xfrm>
                <a:off x="5861082" y="2519265"/>
                <a:ext cx="0" cy="72000"/>
              </a:xfrm>
              <a:prstGeom prst="line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5688419" y="2570856"/>
                <a:ext cx="345327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14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5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6976125" y="2129165"/>
              <a:ext cx="1972741" cy="248220"/>
            </a:xfrm>
            <a:prstGeom prst="roundRect">
              <a:avLst>
                <a:gd name="adj" fmla="val 7728"/>
              </a:avLst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36000" tIns="36000" rIns="36000" bIns="36000" numCol="1" spcCol="1270" anchor="ctr" anchorCtr="0">
              <a:noAutofit/>
            </a:bodyPr>
            <a:lstStyle/>
            <a:p>
              <a:pPr marL="0" marR="0" lvl="0" indent="0" algn="l" defTabSz="514350" rtl="0" eaLnBrk="1" fontAlgn="auto" latinLnBrk="0" hangingPunct="1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Suivi standard</a:t>
              </a:r>
            </a:p>
          </p:txBody>
        </p:sp>
        <p:sp>
          <p:nvSpPr>
            <p:cNvPr id="76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5817842" y="2138396"/>
              <a:ext cx="1018792" cy="248220"/>
            </a:xfrm>
            <a:prstGeom prst="roundRect">
              <a:avLst>
                <a:gd name="adj" fmla="val 7728"/>
              </a:avLst>
            </a:prstGeom>
            <a:solidFill>
              <a:schemeClr val="bg1"/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</a:ln>
            <a:effectLst/>
          </p:spPr>
          <p:txBody>
            <a:bodyPr spcFirstLastPara="0" vert="horz" wrap="square" lIns="36000" tIns="36000" rIns="36000" bIns="36000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CHIRURGIE</a:t>
              </a:r>
            </a:p>
          </p:txBody>
        </p:sp>
      </p:grpSp>
      <p:sp>
        <p:nvSpPr>
          <p:cNvPr id="99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715139" y="1706445"/>
            <a:ext cx="826511" cy="248220"/>
          </a:xfrm>
          <a:prstGeom prst="roundRect">
            <a:avLst>
              <a:gd name="adj" fmla="val 7728"/>
            </a:avLst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36000" tIns="36000" rIns="36000" bIns="36000" numCol="1" spcCol="1270" anchor="ctr" anchorCtr="0">
            <a:noAutofit/>
          </a:bodyPr>
          <a:lstStyle/>
          <a:p>
            <a:pPr marL="0" marR="0" lvl="0" indent="0" algn="l" defTabSz="51435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Cohorte</a:t>
            </a:r>
            <a:r>
              <a:rPr kumimoji="0" 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</a:t>
            </a:r>
          </a:p>
        </p:txBody>
      </p:sp>
      <p:sp>
        <p:nvSpPr>
          <p:cNvPr id="100" name="Rectangle à coins arrondis 99"/>
          <p:cNvSpPr/>
          <p:nvPr/>
        </p:nvSpPr>
        <p:spPr>
          <a:xfrm>
            <a:off x="417243" y="1666567"/>
            <a:ext cx="11409680" cy="4313236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2" name="Connecteur droit 101">
            <a:extLst>
              <a:ext uri="{FF2B5EF4-FFF2-40B4-BE49-F238E27FC236}">
                <a16:creationId xmlns:a16="http://schemas.microsoft.com/office/drawing/2014/main" id="{52FFDF2F-B326-3315-65AA-C350300D6AE1}"/>
              </a:ext>
            </a:extLst>
          </p:cNvPr>
          <p:cNvCxnSpPr/>
          <p:nvPr/>
        </p:nvCxnSpPr>
        <p:spPr>
          <a:xfrm>
            <a:off x="2476926" y="2369454"/>
            <a:ext cx="0" cy="2191299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08" name="Groupe 107"/>
          <p:cNvGrpSpPr/>
          <p:nvPr/>
        </p:nvGrpSpPr>
        <p:grpSpPr>
          <a:xfrm>
            <a:off x="2430653" y="4602831"/>
            <a:ext cx="1311716" cy="311467"/>
            <a:chOff x="2430653" y="4647075"/>
            <a:chExt cx="1311716" cy="311467"/>
          </a:xfrm>
        </p:grpSpPr>
        <p:sp>
          <p:nvSpPr>
            <p:cNvPr id="83" name="Freeform 9">
              <a:extLst>
                <a:ext uri="{FF2B5EF4-FFF2-40B4-BE49-F238E27FC236}">
                  <a16:creationId xmlns:a16="http://schemas.microsoft.com/office/drawing/2014/main" id="{1FF4B2AA-BA4B-C03E-C3B5-D0B87A0796D5}"/>
                </a:ext>
              </a:extLst>
            </p:cNvPr>
            <p:cNvSpPr/>
            <p:nvPr/>
          </p:nvSpPr>
          <p:spPr>
            <a:xfrm>
              <a:off x="2566526" y="4647075"/>
              <a:ext cx="1175843" cy="31146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Tremelimumab</a:t>
              </a:r>
              <a:endPara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300 mg le jour 1</a:t>
              </a: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430653" y="4689635"/>
              <a:ext cx="113174" cy="11317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7" name="Groupe 106"/>
          <p:cNvGrpSpPr/>
          <p:nvPr/>
        </p:nvGrpSpPr>
        <p:grpSpPr>
          <a:xfrm>
            <a:off x="2430653" y="4992971"/>
            <a:ext cx="2464079" cy="303323"/>
            <a:chOff x="2430653" y="5037215"/>
            <a:chExt cx="2464079" cy="303323"/>
          </a:xfrm>
        </p:grpSpPr>
        <p:sp>
          <p:nvSpPr>
            <p:cNvPr id="84" name="Freeform 9">
              <a:extLst>
                <a:ext uri="{FF2B5EF4-FFF2-40B4-BE49-F238E27FC236}">
                  <a16:creationId xmlns:a16="http://schemas.microsoft.com/office/drawing/2014/main" id="{1FF4B2AA-BA4B-C03E-C3B5-D0B87A0796D5}"/>
                </a:ext>
              </a:extLst>
            </p:cNvPr>
            <p:cNvSpPr/>
            <p:nvPr/>
          </p:nvSpPr>
          <p:spPr>
            <a:xfrm>
              <a:off x="2573010" y="5037215"/>
              <a:ext cx="2321722" cy="3033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Durvalumab</a:t>
              </a:r>
            </a:p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1500 mg les </a:t>
              </a:r>
              <a:r>
                <a:rPr kumimoji="0" 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jours</a:t>
              </a: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1, 29 et 57</a:t>
              </a: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430653" y="5068165"/>
              <a:ext cx="113174" cy="11317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0" name="Titre 1">
            <a:extLst>
              <a:ext uri="{FF2B5EF4-FFF2-40B4-BE49-F238E27FC236}">
                <a16:creationId xmlns:a16="http://schemas.microsoft.com/office/drawing/2014/main" id="{0929EC11-0578-8238-50E1-8AC798F4A8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559654" cy="756746"/>
          </a:xfrm>
        </p:spPr>
        <p:txBody>
          <a:bodyPr/>
          <a:lstStyle/>
          <a:p>
            <a:r>
              <a:rPr lang="fr-FR" dirty="0" err="1"/>
              <a:t>Durvalumab</a:t>
            </a:r>
            <a:r>
              <a:rPr lang="fr-FR" dirty="0"/>
              <a:t> (</a:t>
            </a:r>
            <a:r>
              <a:rPr lang="fr-FR" dirty="0" err="1"/>
              <a:t>durva</a:t>
            </a:r>
            <a:r>
              <a:rPr lang="fr-FR" dirty="0"/>
              <a:t>) + </a:t>
            </a:r>
            <a:r>
              <a:rPr lang="fr-FR" dirty="0" err="1"/>
              <a:t>tremelimumab</a:t>
            </a:r>
            <a:r>
              <a:rPr lang="fr-FR" dirty="0"/>
              <a:t> (</a:t>
            </a:r>
            <a:r>
              <a:rPr lang="fr-FR" dirty="0" err="1"/>
              <a:t>treme</a:t>
            </a:r>
            <a:r>
              <a:rPr lang="fr-FR" dirty="0"/>
              <a:t>) en néoadjuvant </a:t>
            </a:r>
            <a:br>
              <a:rPr lang="fr-FR" dirty="0"/>
            </a:br>
            <a:r>
              <a:rPr lang="fr-FR" dirty="0"/>
              <a:t>de l’ADK gastrique/JOG MSI </a:t>
            </a:r>
          </a:p>
        </p:txBody>
      </p:sp>
    </p:spTree>
    <p:extLst>
      <p:ext uri="{BB962C8B-B14F-4D97-AF65-F5344CB8AC3E}">
        <p14:creationId xmlns:p14="http://schemas.microsoft.com/office/powerpoint/2010/main" val="355303465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F. </a:t>
            </a:r>
            <a:r>
              <a:rPr lang="fr-FR" sz="1200" i="1" dirty="0" err="1"/>
              <a:t>Pietrantonio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#358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Flow chart et caractéristiques cohorte 1 </a:t>
            </a:r>
          </a:p>
          <a:p>
            <a:endParaRPr lang="fr-FR" dirty="0"/>
          </a:p>
        </p:txBody>
      </p:sp>
      <p:graphicFrame>
        <p:nvGraphicFramePr>
          <p:cNvPr id="9" name="Tableau 8"/>
          <p:cNvGraphicFramePr>
            <a:graphicFrameLocks noGrp="1"/>
          </p:cNvGraphicFramePr>
          <p:nvPr/>
        </p:nvGraphicFramePr>
        <p:xfrm>
          <a:off x="6613485" y="1283109"/>
          <a:ext cx="5390674" cy="46780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56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143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06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2608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Caractéristiques</a:t>
                      </a:r>
                      <a:endParaRPr lang="fr-FR" sz="13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N=18</a:t>
                      </a:r>
                      <a:r>
                        <a:rPr lang="da-DK" sz="1300" b="0" kern="1200" baseline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(%)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6128">
                <a:tc gridSpan="2"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Age, ans :</a:t>
                      </a:r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 médian (IQR)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71,5 (65-80)</a:t>
                      </a:r>
                      <a:endParaRPr lang="fr-FR" sz="1500" b="1" kern="1200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6128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Sexe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Hommes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Femmes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 (67)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(33)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6128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ECOG PS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 (67)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(33)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6128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Site TP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Gastrique</a:t>
                      </a:r>
                      <a:endParaRPr lang="da-DK" sz="1400" dirty="0">
                        <a:solidFill>
                          <a:schemeClr val="tx1"/>
                        </a:solidFill>
                      </a:endParaRPr>
                    </a:p>
                    <a:p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Jonction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 (78)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(22)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6128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Stade T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T2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T3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T4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(5)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 (56)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(39)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6128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Stade N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N0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N1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N2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(17)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(33)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 (50)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5116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N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volumineux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Oui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(22)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 (78)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0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611154" y="2123261"/>
            <a:ext cx="4793225" cy="576329"/>
          </a:xfrm>
          <a:prstGeom prst="roundRect">
            <a:avLst>
              <a:gd name="adj" fmla="val 7728"/>
            </a:avLst>
          </a:prstGeom>
          <a:solidFill>
            <a:schemeClr val="accent5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36000" tIns="36000" rIns="36000" bIns="36000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18 patients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inclus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ont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débuté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le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611154" y="5165042"/>
            <a:ext cx="2304000" cy="593339"/>
          </a:xfrm>
          <a:prstGeom prst="roundRect">
            <a:avLst>
              <a:gd name="adj" fmla="val 7728"/>
            </a:avLst>
          </a:prstGeom>
          <a:solidFill>
            <a:schemeClr val="accent5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36000" tIns="36000" rIns="36000" bIns="36000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 patient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avec PD </a:t>
            </a:r>
          </a:p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non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opéré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3100379" y="5165042"/>
            <a:ext cx="2304000" cy="593339"/>
          </a:xfrm>
          <a:prstGeom prst="roundRect">
            <a:avLst>
              <a:gd name="adj" fmla="val 7728"/>
            </a:avLst>
          </a:prstGeom>
          <a:solidFill>
            <a:schemeClr val="accent5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36000" tIns="36000" rIns="36000" bIns="36000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14 patients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avec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chirurgie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radicale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3407343" y="2805919"/>
            <a:ext cx="2806565" cy="1271116"/>
          </a:xfrm>
          <a:prstGeom prst="roundRect">
            <a:avLst>
              <a:gd name="adj" fmla="val 6523"/>
            </a:avLst>
          </a:prstGeom>
          <a:solidFill>
            <a:schemeClr val="bg1"/>
          </a:solidFill>
          <a:ln w="9525" cap="flat" cmpd="sng" algn="ctr">
            <a:solidFill>
              <a:schemeClr val="accent5"/>
            </a:solidFill>
            <a:prstDash val="solid"/>
          </a:ln>
          <a:effectLst/>
        </p:spPr>
        <p:txBody>
          <a:bodyPr spcFirstLastPara="0" vert="horz" wrap="square" lIns="72000" tIns="36000" rIns="36000" bIns="36000" numCol="1" spcCol="1270" anchor="ctr" anchorCtr="0">
            <a:noAutofit/>
          </a:bodyPr>
          <a:lstStyle/>
          <a:p>
            <a:pPr marL="0" marR="0" lvl="0" indent="0" algn="l" defTabSz="51435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 patient 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retrait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après 1 cycle</a:t>
            </a:r>
          </a:p>
          <a:p>
            <a:pPr marL="0" marR="0" lvl="0" indent="0" algn="l" defTabSz="5143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 patients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complete et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refus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la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chirurgie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468A7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8" name="Connecteur droit avec flèche 17"/>
          <p:cNvCxnSpPr/>
          <p:nvPr/>
        </p:nvCxnSpPr>
        <p:spPr>
          <a:xfrm>
            <a:off x="1763154" y="4266782"/>
            <a:ext cx="0" cy="864000"/>
          </a:xfrm>
          <a:prstGeom prst="straightConnector1">
            <a:avLst/>
          </a:prstGeom>
          <a:ln w="19050">
            <a:solidFill>
              <a:schemeClr val="accent5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avec flèche 18"/>
          <p:cNvCxnSpPr/>
          <p:nvPr/>
        </p:nvCxnSpPr>
        <p:spPr>
          <a:xfrm>
            <a:off x="4252379" y="4266782"/>
            <a:ext cx="0" cy="864000"/>
          </a:xfrm>
          <a:prstGeom prst="straightConnector1">
            <a:avLst/>
          </a:prstGeom>
          <a:ln w="19050">
            <a:solidFill>
              <a:schemeClr val="accent5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611154" y="4201154"/>
            <a:ext cx="4793225" cy="468000"/>
          </a:xfrm>
          <a:prstGeom prst="roundRect">
            <a:avLst>
              <a:gd name="adj" fmla="val 7728"/>
            </a:avLst>
          </a:prstGeom>
          <a:solidFill>
            <a:schemeClr val="accent5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36000" tIns="36000" rIns="36000" bIns="36000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15 patients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évaluables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pour le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principal (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mITT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grpSp>
        <p:nvGrpSpPr>
          <p:cNvPr id="21" name="Groupe 20"/>
          <p:cNvGrpSpPr/>
          <p:nvPr/>
        </p:nvGrpSpPr>
        <p:grpSpPr>
          <a:xfrm>
            <a:off x="3007766" y="2711897"/>
            <a:ext cx="328587" cy="1404000"/>
            <a:chOff x="3000177" y="2519787"/>
            <a:chExt cx="328587" cy="1404000"/>
          </a:xfrm>
        </p:grpSpPr>
        <p:cxnSp>
          <p:nvCxnSpPr>
            <p:cNvPr id="14" name="Connecteur droit avec flèche 13"/>
            <p:cNvCxnSpPr/>
            <p:nvPr/>
          </p:nvCxnSpPr>
          <p:spPr>
            <a:xfrm>
              <a:off x="3000177" y="2519787"/>
              <a:ext cx="0" cy="1404000"/>
            </a:xfrm>
            <a:prstGeom prst="straightConnector1">
              <a:avLst/>
            </a:prstGeom>
            <a:ln w="19050">
              <a:solidFill>
                <a:schemeClr val="accent5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necteur droit avec flèche 21"/>
            <p:cNvCxnSpPr/>
            <p:nvPr/>
          </p:nvCxnSpPr>
          <p:spPr>
            <a:xfrm>
              <a:off x="3000177" y="3248069"/>
              <a:ext cx="328587" cy="0"/>
            </a:xfrm>
            <a:prstGeom prst="straightConnector1">
              <a:avLst/>
            </a:prstGeom>
            <a:ln w="19050">
              <a:solidFill>
                <a:schemeClr val="accent5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Rectangle à coins arrondis 24"/>
          <p:cNvSpPr/>
          <p:nvPr/>
        </p:nvSpPr>
        <p:spPr>
          <a:xfrm>
            <a:off x="391046" y="1854895"/>
            <a:ext cx="5884607" cy="41040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940180" y="1682511"/>
            <a:ext cx="2786340" cy="338554"/>
          </a:xfrm>
          <a:prstGeom prst="rect">
            <a:avLst/>
          </a:prstGeom>
          <a:solidFill>
            <a:schemeClr val="bg1"/>
          </a:solidFill>
        </p:spPr>
        <p:txBody>
          <a:bodyPr wrap="none" anchor="ctr">
            <a:sp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Mai 2021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à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Février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2022</a:t>
            </a:r>
          </a:p>
        </p:txBody>
      </p:sp>
      <p:sp>
        <p:nvSpPr>
          <p:cNvPr id="8" name="Titre 1">
            <a:extLst>
              <a:ext uri="{FF2B5EF4-FFF2-40B4-BE49-F238E27FC236}">
                <a16:creationId xmlns:a16="http://schemas.microsoft.com/office/drawing/2014/main" id="{EA836F20-B545-D9C7-F4E1-F973CB1EC4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559654" cy="756746"/>
          </a:xfrm>
        </p:spPr>
        <p:txBody>
          <a:bodyPr/>
          <a:lstStyle/>
          <a:p>
            <a:r>
              <a:rPr lang="fr-FR" dirty="0" err="1"/>
              <a:t>Durvalumab</a:t>
            </a:r>
            <a:r>
              <a:rPr lang="fr-FR" dirty="0"/>
              <a:t> (</a:t>
            </a:r>
            <a:r>
              <a:rPr lang="fr-FR" dirty="0" err="1"/>
              <a:t>durva</a:t>
            </a:r>
            <a:r>
              <a:rPr lang="fr-FR" dirty="0"/>
              <a:t>) + </a:t>
            </a:r>
            <a:r>
              <a:rPr lang="fr-FR" dirty="0" err="1"/>
              <a:t>tremelimumab</a:t>
            </a:r>
            <a:r>
              <a:rPr lang="fr-FR" dirty="0"/>
              <a:t> (</a:t>
            </a:r>
            <a:r>
              <a:rPr lang="fr-FR" dirty="0" err="1"/>
              <a:t>treme</a:t>
            </a:r>
            <a:r>
              <a:rPr lang="fr-FR" dirty="0"/>
              <a:t>) en néoadjuvant </a:t>
            </a:r>
            <a:br>
              <a:rPr lang="fr-FR" dirty="0"/>
            </a:br>
            <a:r>
              <a:rPr lang="fr-FR" dirty="0"/>
              <a:t>de l’ADK gastrique/JOG MSI </a:t>
            </a:r>
          </a:p>
        </p:txBody>
      </p:sp>
    </p:spTree>
    <p:extLst>
      <p:ext uri="{BB962C8B-B14F-4D97-AF65-F5344CB8AC3E}">
        <p14:creationId xmlns:p14="http://schemas.microsoft.com/office/powerpoint/2010/main" val="272177841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F. </a:t>
            </a:r>
            <a:r>
              <a:rPr lang="fr-FR" sz="1200" i="1" dirty="0" err="1"/>
              <a:t>Pietrantonio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#358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5"/>
          </p:nvPr>
        </p:nvSpPr>
        <p:spPr>
          <a:xfrm>
            <a:off x="1520812" y="5338916"/>
            <a:ext cx="8825808" cy="768350"/>
          </a:xfrm>
        </p:spPr>
        <p:txBody>
          <a:bodyPr/>
          <a:lstStyle/>
          <a:p>
            <a:pPr>
              <a:lnSpc>
                <a:spcPts val="2500"/>
              </a:lnSpc>
            </a:pPr>
            <a:r>
              <a:rPr lang="fr-FR"/>
              <a:t>Réponse pathologique complète : </a:t>
            </a:r>
            <a:r>
              <a:rPr lang="fr-FR" b="1"/>
              <a:t>9/15</a:t>
            </a:r>
            <a:r>
              <a:rPr lang="fr-FR"/>
              <a:t> (</a:t>
            </a:r>
            <a:r>
              <a:rPr lang="fr-FR" b="1"/>
              <a:t>60</a:t>
            </a:r>
            <a:r>
              <a:rPr lang="fr-FR" sz="1600" b="1"/>
              <a:t>%</a:t>
            </a:r>
            <a:r>
              <a:rPr lang="fr-FR"/>
              <a:t>)</a:t>
            </a:r>
            <a:r>
              <a:rPr lang="fr-FR" b="1"/>
              <a:t> </a:t>
            </a:r>
            <a:r>
              <a:rPr lang="fr-FR"/>
              <a:t>patients</a:t>
            </a:r>
          </a:p>
          <a:p>
            <a:pPr>
              <a:lnSpc>
                <a:spcPts val="2500"/>
              </a:lnSpc>
            </a:pPr>
            <a:r>
              <a:rPr lang="fr-FR"/>
              <a:t>Réponse histologique majeurs </a:t>
            </a:r>
            <a:r>
              <a:rPr lang="fr-FR" sz="1800"/>
              <a:t>(&lt;10</a:t>
            </a:r>
            <a:r>
              <a:rPr lang="fr-FR" sz="1400"/>
              <a:t>%</a:t>
            </a:r>
            <a:r>
              <a:rPr lang="fr-FR" sz="1800"/>
              <a:t> cellules viables) </a:t>
            </a:r>
            <a:r>
              <a:rPr lang="fr-FR"/>
              <a:t>: </a:t>
            </a:r>
            <a:r>
              <a:rPr lang="fr-FR" b="1"/>
              <a:t>12/15</a:t>
            </a:r>
            <a:r>
              <a:rPr lang="fr-FR"/>
              <a:t> (</a:t>
            </a:r>
            <a:r>
              <a:rPr lang="fr-FR" b="1"/>
              <a:t>80</a:t>
            </a:r>
            <a:r>
              <a:rPr lang="fr-FR" sz="1600" b="1"/>
              <a:t>%</a:t>
            </a:r>
            <a:r>
              <a:rPr lang="fr-FR"/>
              <a:t>) patients</a:t>
            </a:r>
          </a:p>
        </p:txBody>
      </p:sp>
      <p:sp>
        <p:nvSpPr>
          <p:cNvPr id="8" name="Espace réservé du texte 7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Résultats : critère principal cohorte 1</a:t>
            </a:r>
          </a:p>
          <a:p>
            <a:endParaRPr lang="fr-FR" dirty="0"/>
          </a:p>
        </p:txBody>
      </p:sp>
      <p:grpSp>
        <p:nvGrpSpPr>
          <p:cNvPr id="111" name="Groupe 110"/>
          <p:cNvGrpSpPr/>
          <p:nvPr/>
        </p:nvGrpSpPr>
        <p:grpSpPr>
          <a:xfrm>
            <a:off x="658706" y="1860186"/>
            <a:ext cx="6432069" cy="3182021"/>
            <a:chOff x="658706" y="1860186"/>
            <a:chExt cx="6432069" cy="3182021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8F947A09-C747-DBA5-F8CE-816B62019EAE}"/>
                </a:ext>
              </a:extLst>
            </p:cNvPr>
            <p:cNvSpPr txBox="1"/>
            <p:nvPr/>
          </p:nvSpPr>
          <p:spPr>
            <a:xfrm>
              <a:off x="5832097" y="3487663"/>
              <a:ext cx="125867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400" b="0" i="0" u="none" strike="noStrike" kern="1200" cap="none" spc="0" normalizeH="0" baseline="0" noProof="0" err="1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pMMR</a:t>
              </a:r>
              <a:r>
                <a: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  <a:r>
                <a:rPr kumimoji="0" lang="fr-FR" sz="1400" b="0" i="0" u="none" strike="noStrike" kern="1200" cap="none" spc="0" normalizeH="0" baseline="0" noProof="0" err="1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dMM</a:t>
              </a:r>
              <a:r>
                <a: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br>
                <a: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hétérogène</a:t>
              </a: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Étoile à 5 branches 6">
              <a:extLst>
                <a:ext uri="{FF2B5EF4-FFF2-40B4-BE49-F238E27FC236}">
                  <a16:creationId xmlns:a16="http://schemas.microsoft.com/office/drawing/2014/main" id="{9F940986-7811-A210-DEBD-6832E0F941B1}"/>
                </a:ext>
              </a:extLst>
            </p:cNvPr>
            <p:cNvSpPr/>
            <p:nvPr/>
          </p:nvSpPr>
          <p:spPr>
            <a:xfrm>
              <a:off x="5896112" y="3199190"/>
              <a:ext cx="277445" cy="313516"/>
            </a:xfrm>
            <a:prstGeom prst="star5">
              <a:avLst/>
            </a:prstGeom>
            <a:solidFill>
              <a:schemeClr val="accent3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aphicFrame>
          <p:nvGraphicFramePr>
            <p:cNvPr id="12" name="Graphique 11">
              <a:extLst>
                <a:ext uri="{FF2B5EF4-FFF2-40B4-BE49-F238E27FC236}">
                  <a16:creationId xmlns:a16="http://schemas.microsoft.com/office/drawing/2014/main" id="{0A1D0E56-9DB2-4F6B-97AF-A38651C9AE69}"/>
                </a:ext>
              </a:extLst>
            </p:cNvPr>
            <p:cNvGraphicFramePr/>
            <p:nvPr/>
          </p:nvGraphicFramePr>
          <p:xfrm>
            <a:off x="1063547" y="2024194"/>
            <a:ext cx="457265" cy="290176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 rot="16200000">
              <a:off x="-657099" y="3175991"/>
              <a:ext cx="2893219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Régression</a:t>
              </a:r>
              <a:r>
                <a:rPr kumimoji="0" lang="da-DK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 </a:t>
              </a:r>
              <a:r>
                <a:rPr kumimoji="0" lang="da-DK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pathologique</a:t>
              </a:r>
              <a:r>
                <a:rPr kumimoji="0" lang="da-DK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 de la </a:t>
              </a:r>
              <a:r>
                <a:rPr kumimoji="0" lang="da-DK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tumeur</a:t>
              </a:r>
              <a:r>
                <a:rPr kumimoji="0" lang="da-DK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 (%)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6248128" y="2083190"/>
              <a:ext cx="288000" cy="75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896112" y="2083190"/>
              <a:ext cx="288000" cy="111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544097" y="2083190"/>
              <a:ext cx="288000" cy="234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92082" y="2083190"/>
              <a:ext cx="288000" cy="2394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4840067" y="2083190"/>
              <a:ext cx="288000" cy="2394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488052" y="2083190"/>
              <a:ext cx="288000" cy="244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136037" y="2083190"/>
              <a:ext cx="288000" cy="244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784022" y="2083190"/>
              <a:ext cx="288000" cy="244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432007" y="2083190"/>
              <a:ext cx="288000" cy="244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079992" y="2083190"/>
              <a:ext cx="288000" cy="244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727977" y="2083190"/>
              <a:ext cx="288000" cy="244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375962" y="2083190"/>
              <a:ext cx="288000" cy="244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023947" y="2083190"/>
              <a:ext cx="288000" cy="244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671932" y="2083190"/>
              <a:ext cx="288000" cy="244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0" name="Groupe 109"/>
            <p:cNvGrpSpPr/>
            <p:nvPr/>
          </p:nvGrpSpPr>
          <p:grpSpPr>
            <a:xfrm>
              <a:off x="1520812" y="4576995"/>
              <a:ext cx="5086570" cy="465212"/>
              <a:chOff x="1520812" y="4459011"/>
              <a:chExt cx="5086570" cy="465212"/>
            </a:xfrm>
          </p:grpSpPr>
          <p:sp>
            <p:nvSpPr>
              <p:cNvPr id="36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1520812" y="4558912"/>
                <a:ext cx="549916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01-007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93" name="Groupe 92"/>
              <p:cNvGrpSpPr/>
              <p:nvPr/>
            </p:nvGrpSpPr>
            <p:grpSpPr>
              <a:xfrm>
                <a:off x="1789550" y="4459011"/>
                <a:ext cx="4643553" cy="260644"/>
                <a:chOff x="1661997" y="4480109"/>
                <a:chExt cx="4643553" cy="260644"/>
              </a:xfrm>
            </p:grpSpPr>
            <p:grpSp>
              <p:nvGrpSpPr>
                <p:cNvPr id="41" name="Groupe 40"/>
                <p:cNvGrpSpPr/>
                <p:nvPr/>
              </p:nvGrpSpPr>
              <p:grpSpPr>
                <a:xfrm flipV="1">
                  <a:off x="1661997" y="4480109"/>
                  <a:ext cx="4643553" cy="72000"/>
                  <a:chOff x="2597100" y="3470825"/>
                  <a:chExt cx="4643553" cy="72000"/>
                </a:xfrm>
              </p:grpSpPr>
              <p:cxnSp>
                <p:nvCxnSpPr>
                  <p:cNvPr id="47" name="Connecteur droit 46"/>
                  <p:cNvCxnSpPr/>
                  <p:nvPr/>
                </p:nvCxnSpPr>
                <p:spPr>
                  <a:xfrm flipV="1">
                    <a:off x="2597100" y="3537801"/>
                    <a:ext cx="4643553" cy="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8" name="Groupe 47"/>
                  <p:cNvGrpSpPr/>
                  <p:nvPr/>
                </p:nvGrpSpPr>
                <p:grpSpPr>
                  <a:xfrm>
                    <a:off x="2603320" y="3470825"/>
                    <a:ext cx="1448109" cy="72000"/>
                    <a:chOff x="2603320" y="3470825"/>
                    <a:chExt cx="1448109" cy="72000"/>
                  </a:xfrm>
                </p:grpSpPr>
                <p:cxnSp>
                  <p:nvCxnSpPr>
                    <p:cNvPr id="49" name="Connecteur droit 48"/>
                    <p:cNvCxnSpPr/>
                    <p:nvPr/>
                  </p:nvCxnSpPr>
                  <p:spPr>
                    <a:xfrm flipV="1">
                      <a:off x="2603320" y="3470825"/>
                      <a:ext cx="0" cy="72000"/>
                    </a:xfrm>
                    <a:prstGeom prst="line">
                      <a:avLst/>
                    </a:prstGeom>
                    <a:ln w="12700"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Connecteur droit 51"/>
                    <p:cNvCxnSpPr/>
                    <p:nvPr/>
                  </p:nvCxnSpPr>
                  <p:spPr>
                    <a:xfrm flipV="1">
                      <a:off x="4051429" y="3470825"/>
                      <a:ext cx="0" cy="72000"/>
                    </a:xfrm>
                    <a:prstGeom prst="line">
                      <a:avLst/>
                    </a:prstGeom>
                    <a:ln w="12700"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8" name="Groupe 57"/>
                <p:cNvGrpSpPr/>
                <p:nvPr/>
              </p:nvGrpSpPr>
              <p:grpSpPr>
                <a:xfrm flipV="1">
                  <a:off x="2047657" y="4488753"/>
                  <a:ext cx="4163819" cy="252000"/>
                  <a:chOff x="2982760" y="3290825"/>
                  <a:chExt cx="4163819" cy="252000"/>
                </a:xfrm>
              </p:grpSpPr>
              <p:cxnSp>
                <p:nvCxnSpPr>
                  <p:cNvPr id="60" name="Connecteur droit 59"/>
                  <p:cNvCxnSpPr/>
                  <p:nvPr/>
                </p:nvCxnSpPr>
                <p:spPr>
                  <a:xfrm flipV="1">
                    <a:off x="2982760" y="3290825"/>
                    <a:ext cx="0" cy="25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Connecteur droit 60"/>
                  <p:cNvCxnSpPr/>
                  <p:nvPr/>
                </p:nvCxnSpPr>
                <p:spPr>
                  <a:xfrm flipV="1">
                    <a:off x="3679258" y="3290825"/>
                    <a:ext cx="0" cy="25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" name="Connecteur droit 62"/>
                  <p:cNvCxnSpPr/>
                  <p:nvPr/>
                </p:nvCxnSpPr>
                <p:spPr>
                  <a:xfrm flipV="1">
                    <a:off x="4382534" y="3290825"/>
                    <a:ext cx="0" cy="25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Connecteur droit 63"/>
                  <p:cNvCxnSpPr/>
                  <p:nvPr/>
                </p:nvCxnSpPr>
                <p:spPr>
                  <a:xfrm flipV="1">
                    <a:off x="4739791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" name="Connecteur droit 65"/>
                  <p:cNvCxnSpPr/>
                  <p:nvPr/>
                </p:nvCxnSpPr>
                <p:spPr>
                  <a:xfrm flipV="1">
                    <a:off x="3327566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Connecteur droit 66"/>
                  <p:cNvCxnSpPr/>
                  <p:nvPr/>
                </p:nvCxnSpPr>
                <p:spPr>
                  <a:xfrm flipV="1">
                    <a:off x="5096507" y="3290825"/>
                    <a:ext cx="0" cy="25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Connecteur droit 67"/>
                  <p:cNvCxnSpPr/>
                  <p:nvPr/>
                </p:nvCxnSpPr>
                <p:spPr>
                  <a:xfrm flipV="1">
                    <a:off x="5438151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" name="Connecteur droit 87"/>
                  <p:cNvCxnSpPr/>
                  <p:nvPr/>
                </p:nvCxnSpPr>
                <p:spPr>
                  <a:xfrm flipV="1">
                    <a:off x="5789842" y="3290825"/>
                    <a:ext cx="0" cy="25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" name="Connecteur droit 88"/>
                  <p:cNvCxnSpPr/>
                  <p:nvPr/>
                </p:nvCxnSpPr>
                <p:spPr>
                  <a:xfrm flipV="1">
                    <a:off x="6136510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" name="Connecteur droit 89"/>
                  <p:cNvCxnSpPr/>
                  <p:nvPr/>
                </p:nvCxnSpPr>
                <p:spPr>
                  <a:xfrm flipV="1">
                    <a:off x="6503275" y="3290825"/>
                    <a:ext cx="0" cy="25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" name="Connecteur droit 90"/>
                  <p:cNvCxnSpPr/>
                  <p:nvPr/>
                </p:nvCxnSpPr>
                <p:spPr>
                  <a:xfrm flipV="1">
                    <a:off x="6865016" y="3470825"/>
                    <a:ext cx="0" cy="7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" name="Connecteur droit 91"/>
                  <p:cNvCxnSpPr/>
                  <p:nvPr/>
                </p:nvCxnSpPr>
                <p:spPr>
                  <a:xfrm flipV="1">
                    <a:off x="7146579" y="3290825"/>
                    <a:ext cx="0" cy="252000"/>
                  </a:xfrm>
                  <a:prstGeom prst="line">
                    <a:avLst/>
                  </a:prstGeom>
                  <a:ln w="12700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4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1900252" y="4745516"/>
                <a:ext cx="549916" cy="17870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01-009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2245058" y="4558912"/>
                <a:ext cx="549916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01-021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2596750" y="4745516"/>
                <a:ext cx="549916" cy="17870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04-002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2968921" y="4558912"/>
                <a:ext cx="549916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04-006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3300026" y="4745516"/>
                <a:ext cx="549916" cy="17870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05-001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3657283" y="4558912"/>
                <a:ext cx="549916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05-001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3988388" y="4745516"/>
                <a:ext cx="549916" cy="17870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10-001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4355643" y="4558912"/>
                <a:ext cx="549916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13-002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4696796" y="4745516"/>
                <a:ext cx="549916" cy="17870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01-001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5046372" y="4558912"/>
                <a:ext cx="549916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01-012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5420767" y="4745516"/>
                <a:ext cx="549916" cy="17870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04-003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5769017" y="4558912"/>
                <a:ext cx="549916" cy="18660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04-005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9">
                <a:extLst>
                  <a:ext uri="{FF2B5EF4-FFF2-40B4-BE49-F238E27FC236}">
                    <a16:creationId xmlns:a16="http://schemas.microsoft.com/office/drawing/2014/main" id="{1FF4B2AA-BA4B-C03E-C3B5-D0B87A0796D5}"/>
                  </a:ext>
                </a:extLst>
              </p:cNvPr>
              <p:cNvSpPr/>
              <p:nvPr/>
            </p:nvSpPr>
            <p:spPr>
              <a:xfrm>
                <a:off x="6057466" y="4745516"/>
                <a:ext cx="549916" cy="17870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spcFirstLastPara="0" vert="horz" wrap="square" lIns="74434" tIns="74434" rIns="74434" bIns="74434" numCol="1" spcCol="1270" anchor="ctr" anchorCtr="0">
                <a:noAutofit/>
              </a:bodyPr>
              <a:lstStyle/>
              <a:p>
                <a:pPr marL="0" marR="0" lvl="0" indent="0" algn="ctr" defTabSz="450056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>
                    <a:srgbClr val="FF66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04-009</a:t>
                </a:r>
                <a:endParaRPr kumimoji="0" lang="en-US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aphicFrame>
        <p:nvGraphicFramePr>
          <p:cNvPr id="107" name="Tableau 106"/>
          <p:cNvGraphicFramePr>
            <a:graphicFrameLocks noGrp="1"/>
          </p:cNvGraphicFramePr>
          <p:nvPr/>
        </p:nvGraphicFramePr>
        <p:xfrm>
          <a:off x="7506928" y="1740775"/>
          <a:ext cx="4060739" cy="16289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35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35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6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07226"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4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TRG*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N=15 (mITT)</a:t>
                      </a: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7226">
                <a:tc>
                  <a:txBody>
                    <a:bodyPr/>
                    <a:lstStyle/>
                    <a:p>
                      <a:pPr algn="ctr"/>
                      <a:r>
                        <a:rPr lang="da-DK" sz="1500" b="1">
                          <a:solidFill>
                            <a:schemeClr val="tx1"/>
                          </a:solidFill>
                        </a:rPr>
                        <a:t>1a</a:t>
                      </a:r>
                      <a:endParaRPr lang="en-US" sz="15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500" b="1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US" sz="15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60%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7226">
                <a:tc>
                  <a:txBody>
                    <a:bodyPr/>
                    <a:lstStyle/>
                    <a:p>
                      <a:pPr algn="ctr"/>
                      <a:r>
                        <a:rPr lang="da-DK" sz="1500" b="1">
                          <a:solidFill>
                            <a:schemeClr val="tx1"/>
                          </a:solidFill>
                        </a:rPr>
                        <a:t>1b</a:t>
                      </a:r>
                      <a:endParaRPr lang="en-US" sz="15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500" b="1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US" sz="15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20%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7226">
                <a:tc>
                  <a:txBody>
                    <a:bodyPr/>
                    <a:lstStyle/>
                    <a:p>
                      <a:pPr algn="ctr"/>
                      <a:r>
                        <a:rPr lang="da-DK" sz="1500" b="1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US" sz="15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500" b="1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US" sz="15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13%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09" name="Rectangle à coins arrondis 108"/>
          <p:cNvSpPr/>
          <p:nvPr/>
        </p:nvSpPr>
        <p:spPr>
          <a:xfrm>
            <a:off x="518600" y="1766026"/>
            <a:ext cx="6572175" cy="341065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D4CDEBB-1964-ABA0-8813-EE7E167865DF}"/>
              </a:ext>
            </a:extLst>
          </p:cNvPr>
          <p:cNvSpPr txBox="1"/>
          <p:nvPr/>
        </p:nvSpPr>
        <p:spPr>
          <a:xfrm>
            <a:off x="7428888" y="3331130"/>
            <a:ext cx="22268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*Becker et al, Cancer 2003</a:t>
            </a:r>
          </a:p>
        </p:txBody>
      </p:sp>
      <p:sp>
        <p:nvSpPr>
          <p:cNvPr id="11" name="Titre 1">
            <a:extLst>
              <a:ext uri="{FF2B5EF4-FFF2-40B4-BE49-F238E27FC236}">
                <a16:creationId xmlns:a16="http://schemas.microsoft.com/office/drawing/2014/main" id="{B01FE791-919C-D020-BD22-C4D6B7B5D0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559654" cy="756746"/>
          </a:xfrm>
        </p:spPr>
        <p:txBody>
          <a:bodyPr/>
          <a:lstStyle/>
          <a:p>
            <a:r>
              <a:rPr lang="fr-FR" dirty="0" err="1"/>
              <a:t>Durvalumab</a:t>
            </a:r>
            <a:r>
              <a:rPr lang="fr-FR" dirty="0"/>
              <a:t> (</a:t>
            </a:r>
            <a:r>
              <a:rPr lang="fr-FR" dirty="0" err="1"/>
              <a:t>durva</a:t>
            </a:r>
            <a:r>
              <a:rPr lang="fr-FR" dirty="0"/>
              <a:t>) + </a:t>
            </a:r>
            <a:r>
              <a:rPr lang="fr-FR" dirty="0" err="1"/>
              <a:t>tremelimumab</a:t>
            </a:r>
            <a:r>
              <a:rPr lang="fr-FR" dirty="0"/>
              <a:t> (</a:t>
            </a:r>
            <a:r>
              <a:rPr lang="fr-FR" dirty="0" err="1"/>
              <a:t>treme</a:t>
            </a:r>
            <a:r>
              <a:rPr lang="fr-FR" dirty="0"/>
              <a:t>) en néoadjuvant </a:t>
            </a:r>
            <a:br>
              <a:rPr lang="fr-FR" dirty="0"/>
            </a:br>
            <a:r>
              <a:rPr lang="fr-FR" dirty="0"/>
              <a:t>de l’ADK gastrique/JOG MSI </a:t>
            </a:r>
          </a:p>
        </p:txBody>
      </p:sp>
    </p:spTree>
    <p:extLst>
      <p:ext uri="{BB962C8B-B14F-4D97-AF65-F5344CB8AC3E}">
        <p14:creationId xmlns:p14="http://schemas.microsoft.com/office/powerpoint/2010/main" val="20098069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F. </a:t>
            </a:r>
            <a:r>
              <a:rPr lang="fr-FR" sz="1200" i="1" dirty="0" err="1"/>
              <a:t>Pietrantonio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#358</a:t>
            </a:r>
          </a:p>
        </p:txBody>
      </p:sp>
      <p:sp>
        <p:nvSpPr>
          <p:cNvPr id="8" name="Espace réservé du texte 7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Résultats : Survie sans récidive cohorte 1 </a:t>
            </a:r>
            <a:r>
              <a:rPr lang="fr-FR" sz="2000" dirty="0"/>
              <a:t>(suivi médiane de 13.4 mois) </a:t>
            </a:r>
          </a:p>
        </p:txBody>
      </p:sp>
      <p:graphicFrame>
        <p:nvGraphicFramePr>
          <p:cNvPr id="13" name="Tableau 12"/>
          <p:cNvGraphicFramePr>
            <a:graphicFrameLocks noGrp="1"/>
          </p:cNvGraphicFramePr>
          <p:nvPr/>
        </p:nvGraphicFramePr>
        <p:xfrm>
          <a:off x="500490" y="2313282"/>
          <a:ext cx="2664000" cy="24811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26128"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Evénements</a:t>
                      </a:r>
                      <a:endParaRPr lang="fr-FR" sz="13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</a:t>
                      </a:r>
                      <a:endParaRPr lang="fr-FR" sz="13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SG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006"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01-020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Oui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006"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04-005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Oui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006">
                <a:tc>
                  <a:txBody>
                    <a:bodyPr/>
                    <a:lstStyle/>
                    <a:p>
                      <a:pPr algn="ctr"/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13-002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1006">
                <a:tc>
                  <a:txBody>
                    <a:bodyPr/>
                    <a:lstStyle/>
                    <a:p>
                      <a:pPr algn="ctr"/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01-009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1006">
                <a:tc>
                  <a:txBody>
                    <a:bodyPr/>
                    <a:lstStyle/>
                    <a:p>
                      <a:pPr algn="ctr"/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05-001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15" name="Tableau 14"/>
          <p:cNvGraphicFramePr>
            <a:graphicFrameLocks noGrp="1"/>
          </p:cNvGraphicFramePr>
          <p:nvPr/>
        </p:nvGraphicFramePr>
        <p:xfrm>
          <a:off x="3291046" y="2748664"/>
          <a:ext cx="3260669" cy="20377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0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2569">
                <a:tc>
                  <a:txBody>
                    <a:bodyPr/>
                    <a:lstStyle/>
                    <a:p>
                      <a:pPr algn="l"/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CR à 2L CAPOX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0400">
                <a:tc>
                  <a:txBody>
                    <a:bodyPr/>
                    <a:lstStyle/>
                    <a:p>
                      <a:pPr algn="l"/>
                      <a:r>
                        <a:rPr lang="fr-FR" sz="1400" b="0" dirty="0">
                          <a:solidFill>
                            <a:schemeClr val="tx1"/>
                          </a:solidFill>
                        </a:rPr>
                        <a:t>Statut hétérogène </a:t>
                      </a:r>
                      <a:r>
                        <a:rPr lang="fr-FR" sz="1400" b="0" dirty="0" err="1">
                          <a:solidFill>
                            <a:schemeClr val="tx1"/>
                          </a:solidFill>
                        </a:rPr>
                        <a:t>pMMR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fr-FR" sz="1400" b="0" dirty="0" err="1">
                          <a:solidFill>
                            <a:schemeClr val="tx1"/>
                          </a:solidFill>
                        </a:rPr>
                        <a:t>dMMR</a:t>
                      </a:r>
                      <a:endParaRPr lang="fr-FR" sz="14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44354">
                <a:tc>
                  <a:txBody>
                    <a:bodyPr/>
                    <a:lstStyle/>
                    <a:p>
                      <a:pPr marL="0" indent="0" algn="l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Complications postopératoires tardives*</a:t>
                      </a: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0400">
                <a:tc>
                  <a:txBody>
                    <a:bodyPr/>
                    <a:lstStyle/>
                    <a:p>
                      <a:pPr algn="l"/>
                      <a:r>
                        <a:rPr lang="fr-FR" sz="1400" b="0" dirty="0">
                          <a:solidFill>
                            <a:schemeClr val="tx1"/>
                          </a:solidFill>
                        </a:rPr>
                        <a:t>Second cancer primitif du cerveau</a:t>
                      </a:r>
                      <a:endParaRPr lang="fr-FR" sz="1400" b="0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17" name="Graphique 16"/>
          <p:cNvGraphicFramePr/>
          <p:nvPr/>
        </p:nvGraphicFramePr>
        <p:xfrm>
          <a:off x="7356734" y="2182064"/>
          <a:ext cx="4078400" cy="23543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0" name="Tableau 19"/>
          <p:cNvGraphicFramePr>
            <a:graphicFrameLocks noGrp="1"/>
          </p:cNvGraphicFramePr>
          <p:nvPr/>
        </p:nvGraphicFramePr>
        <p:xfrm>
          <a:off x="7356735" y="4752822"/>
          <a:ext cx="4199613" cy="4822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63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863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000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15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286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61436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314611">
                <a:tc gridSpan="6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105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 (nb censored)</a:t>
                      </a:r>
                      <a:endParaRPr lang="fr-FR" sz="105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198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18 (0)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16 (1)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13 (4)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7 (9)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 (15)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0 (16)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21" name="Connecteur droit 20"/>
          <p:cNvCxnSpPr/>
          <p:nvPr/>
        </p:nvCxnSpPr>
        <p:spPr>
          <a:xfrm>
            <a:off x="9088437" y="4923579"/>
            <a:ext cx="2304013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Text Box 4"/>
          <p:cNvSpPr txBox="1">
            <a:spLocks noChangeArrowheads="1"/>
          </p:cNvSpPr>
          <p:nvPr/>
        </p:nvSpPr>
        <p:spPr bwMode="auto">
          <a:xfrm rot="16200000">
            <a:off x="5553991" y="3281110"/>
            <a:ext cx="2970643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SSP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spécifique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au cancer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gastrique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</a:t>
            </a:r>
            <a:r>
              <a:rPr kumimoji="0" lang="da-DK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(%)</a:t>
            </a:r>
          </a:p>
        </p:txBody>
      </p:sp>
      <p:sp>
        <p:nvSpPr>
          <p:cNvPr id="23" name="Text Box 4"/>
          <p:cNvSpPr txBox="1">
            <a:spLocks noChangeArrowheads="1"/>
          </p:cNvSpPr>
          <p:nvPr/>
        </p:nvSpPr>
        <p:spPr bwMode="auto">
          <a:xfrm>
            <a:off x="8128916" y="4447247"/>
            <a:ext cx="294422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Temps depuis le début du traitement</a:t>
            </a:r>
            <a:endParaRPr kumimoji="0" lang="da-DK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grpSp>
        <p:nvGrpSpPr>
          <p:cNvPr id="41" name="Groupe 40"/>
          <p:cNvGrpSpPr/>
          <p:nvPr/>
        </p:nvGrpSpPr>
        <p:grpSpPr>
          <a:xfrm>
            <a:off x="7755569" y="2236698"/>
            <a:ext cx="3394953" cy="452377"/>
            <a:chOff x="7986409" y="2204447"/>
            <a:chExt cx="3394953" cy="452377"/>
          </a:xfrm>
        </p:grpSpPr>
        <p:sp>
          <p:nvSpPr>
            <p:cNvPr id="14" name="Forme libre 13"/>
            <p:cNvSpPr/>
            <p:nvPr/>
          </p:nvSpPr>
          <p:spPr>
            <a:xfrm>
              <a:off x="7986409" y="2247089"/>
              <a:ext cx="3394953" cy="359924"/>
            </a:xfrm>
            <a:custGeom>
              <a:avLst/>
              <a:gdLst>
                <a:gd name="connsiteX0" fmla="*/ 0 w 3394953"/>
                <a:gd name="connsiteY0" fmla="*/ 0 h 359924"/>
                <a:gd name="connsiteX1" fmla="*/ 544748 w 3394953"/>
                <a:gd name="connsiteY1" fmla="*/ 0 h 359924"/>
                <a:gd name="connsiteX2" fmla="*/ 544748 w 3394953"/>
                <a:gd name="connsiteY2" fmla="*/ 116732 h 359924"/>
                <a:gd name="connsiteX3" fmla="*/ 2110902 w 3394953"/>
                <a:gd name="connsiteY3" fmla="*/ 116732 h 359924"/>
                <a:gd name="connsiteX4" fmla="*/ 2110902 w 3394953"/>
                <a:gd name="connsiteY4" fmla="*/ 359924 h 359924"/>
                <a:gd name="connsiteX5" fmla="*/ 3394953 w 3394953"/>
                <a:gd name="connsiteY5" fmla="*/ 359924 h 3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4953" h="359924">
                  <a:moveTo>
                    <a:pt x="0" y="0"/>
                  </a:moveTo>
                  <a:lnTo>
                    <a:pt x="544748" y="0"/>
                  </a:lnTo>
                  <a:lnTo>
                    <a:pt x="544748" y="116732"/>
                  </a:lnTo>
                  <a:lnTo>
                    <a:pt x="2110902" y="116732"/>
                  </a:lnTo>
                  <a:lnTo>
                    <a:pt x="2110902" y="359924"/>
                  </a:lnTo>
                  <a:lnTo>
                    <a:pt x="3394953" y="359924"/>
                  </a:lnTo>
                </a:path>
              </a:pathLst>
            </a:cu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9" name="Connecteur droit 18"/>
            <p:cNvCxnSpPr/>
            <p:nvPr/>
          </p:nvCxnSpPr>
          <p:spPr>
            <a:xfrm>
              <a:off x="8112187" y="2204447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7" name="Connecteur droit 26"/>
            <p:cNvCxnSpPr/>
            <p:nvPr/>
          </p:nvCxnSpPr>
          <p:spPr>
            <a:xfrm>
              <a:off x="8809548" y="2310320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8" name="Connecteur droit 27"/>
            <p:cNvCxnSpPr/>
            <p:nvPr/>
          </p:nvCxnSpPr>
          <p:spPr>
            <a:xfrm>
              <a:off x="9047933" y="2310320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9" name="Connecteur droit 28"/>
            <p:cNvCxnSpPr/>
            <p:nvPr/>
          </p:nvCxnSpPr>
          <p:spPr>
            <a:xfrm>
              <a:off x="9168904" y="2310320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0" name="Connecteur droit 29"/>
            <p:cNvCxnSpPr/>
            <p:nvPr/>
          </p:nvCxnSpPr>
          <p:spPr>
            <a:xfrm>
              <a:off x="9624325" y="2310320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1" name="Connecteur droit 30"/>
            <p:cNvCxnSpPr/>
            <p:nvPr/>
          </p:nvCxnSpPr>
          <p:spPr>
            <a:xfrm>
              <a:off x="9677695" y="2310320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2" name="Connecteur droit 31"/>
            <p:cNvCxnSpPr/>
            <p:nvPr/>
          </p:nvCxnSpPr>
          <p:spPr>
            <a:xfrm>
              <a:off x="9940985" y="2310320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3" name="Connecteur droit 32"/>
            <p:cNvCxnSpPr/>
            <p:nvPr/>
          </p:nvCxnSpPr>
          <p:spPr>
            <a:xfrm>
              <a:off x="9990368" y="2310320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4" name="Connecteur droit 33"/>
            <p:cNvCxnSpPr/>
            <p:nvPr/>
          </p:nvCxnSpPr>
          <p:spPr>
            <a:xfrm>
              <a:off x="11381362" y="2557201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" name="Connecteur droit 34"/>
            <p:cNvCxnSpPr/>
            <p:nvPr/>
          </p:nvCxnSpPr>
          <p:spPr>
            <a:xfrm>
              <a:off x="10787180" y="2557201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6" name="Connecteur droit 35"/>
            <p:cNvCxnSpPr/>
            <p:nvPr/>
          </p:nvCxnSpPr>
          <p:spPr>
            <a:xfrm>
              <a:off x="10566586" y="2557201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7" name="Connecteur droit 36"/>
            <p:cNvCxnSpPr/>
            <p:nvPr/>
          </p:nvCxnSpPr>
          <p:spPr>
            <a:xfrm>
              <a:off x="10495426" y="2557201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8" name="Connecteur droit 37"/>
            <p:cNvCxnSpPr/>
            <p:nvPr/>
          </p:nvCxnSpPr>
          <p:spPr>
            <a:xfrm>
              <a:off x="10374455" y="2557201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9" name="Connecteur droit 38"/>
            <p:cNvCxnSpPr/>
            <p:nvPr/>
          </p:nvCxnSpPr>
          <p:spPr>
            <a:xfrm>
              <a:off x="10342433" y="2557201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" name="Connecteur droit 39"/>
            <p:cNvCxnSpPr/>
            <p:nvPr/>
          </p:nvCxnSpPr>
          <p:spPr>
            <a:xfrm>
              <a:off x="10267716" y="2557201"/>
              <a:ext cx="0" cy="9962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6" name="Rectangle à coins arrondis 45"/>
          <p:cNvSpPr/>
          <p:nvPr/>
        </p:nvSpPr>
        <p:spPr>
          <a:xfrm>
            <a:off x="6602413" y="1943685"/>
            <a:ext cx="5119100" cy="33840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333033" y="1774408"/>
            <a:ext cx="3657861" cy="338554"/>
          </a:xfrm>
          <a:prstGeom prst="rect">
            <a:avLst/>
          </a:prstGeom>
          <a:solidFill>
            <a:schemeClr val="bg1"/>
          </a:solidFill>
        </p:spPr>
        <p:txBody>
          <a:bodyPr wrap="none" anchor="ctr">
            <a:sp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SSP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spécifique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au cancer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gastrique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2F9859A-5DBA-A130-97EE-731CBE8F6926}"/>
              </a:ext>
            </a:extLst>
          </p:cNvPr>
          <p:cNvSpPr txBox="1"/>
          <p:nvPr/>
        </p:nvSpPr>
        <p:spPr>
          <a:xfrm>
            <a:off x="1860892" y="4823410"/>
            <a:ext cx="437972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*2 décès postopératoire = patients en réponse complète</a:t>
            </a:r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F55BCD82-7CEA-8A50-EC5C-67BE70D88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559654" cy="756746"/>
          </a:xfrm>
        </p:spPr>
        <p:txBody>
          <a:bodyPr/>
          <a:lstStyle/>
          <a:p>
            <a:r>
              <a:rPr lang="fr-FR" dirty="0" err="1"/>
              <a:t>Durvalumab</a:t>
            </a:r>
            <a:r>
              <a:rPr lang="fr-FR" dirty="0"/>
              <a:t> (</a:t>
            </a:r>
            <a:r>
              <a:rPr lang="fr-FR" dirty="0" err="1"/>
              <a:t>durva</a:t>
            </a:r>
            <a:r>
              <a:rPr lang="fr-FR" dirty="0"/>
              <a:t>) + </a:t>
            </a:r>
            <a:r>
              <a:rPr lang="fr-FR" dirty="0" err="1"/>
              <a:t>tremelimumab</a:t>
            </a:r>
            <a:r>
              <a:rPr lang="fr-FR" dirty="0"/>
              <a:t> (</a:t>
            </a:r>
            <a:r>
              <a:rPr lang="fr-FR" dirty="0" err="1"/>
              <a:t>treme</a:t>
            </a:r>
            <a:r>
              <a:rPr lang="fr-FR" dirty="0"/>
              <a:t>) en néoadjuvant </a:t>
            </a:r>
            <a:br>
              <a:rPr lang="fr-FR" dirty="0"/>
            </a:br>
            <a:r>
              <a:rPr lang="fr-FR" dirty="0"/>
              <a:t>de l’ADK gastrique/JOG MSI </a:t>
            </a:r>
          </a:p>
        </p:txBody>
      </p:sp>
    </p:spTree>
    <p:extLst>
      <p:ext uri="{BB962C8B-B14F-4D97-AF65-F5344CB8AC3E}">
        <p14:creationId xmlns:p14="http://schemas.microsoft.com/office/powerpoint/2010/main" val="11868058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/>
          <p:cNvSpPr/>
          <p:nvPr/>
        </p:nvSpPr>
        <p:spPr>
          <a:xfrm>
            <a:off x="6166522" y="1875065"/>
            <a:ext cx="4902375" cy="3396303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98" name="Groupe 197"/>
          <p:cNvGrpSpPr/>
          <p:nvPr/>
        </p:nvGrpSpPr>
        <p:grpSpPr>
          <a:xfrm>
            <a:off x="7255605" y="4848664"/>
            <a:ext cx="3581817" cy="319799"/>
            <a:chOff x="6756551" y="4848664"/>
            <a:chExt cx="3581817" cy="319799"/>
          </a:xfrm>
        </p:grpSpPr>
        <p:grpSp>
          <p:nvGrpSpPr>
            <p:cNvPr id="190" name="Groupe 189"/>
            <p:cNvGrpSpPr/>
            <p:nvPr/>
          </p:nvGrpSpPr>
          <p:grpSpPr>
            <a:xfrm>
              <a:off x="7126743" y="4848664"/>
              <a:ext cx="2796432" cy="65212"/>
              <a:chOff x="7126743" y="4959275"/>
              <a:chExt cx="2796432" cy="65212"/>
            </a:xfrm>
          </p:grpSpPr>
          <p:cxnSp>
            <p:nvCxnSpPr>
              <p:cNvPr id="179" name="Connecteur droit 178"/>
              <p:cNvCxnSpPr/>
              <p:nvPr/>
            </p:nvCxnSpPr>
            <p:spPr>
              <a:xfrm>
                <a:off x="7126743" y="4959275"/>
                <a:ext cx="0" cy="65212"/>
              </a:xfrm>
              <a:prstGeom prst="lin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82" name="Connecteur droit 181"/>
              <p:cNvCxnSpPr/>
              <p:nvPr/>
            </p:nvCxnSpPr>
            <p:spPr>
              <a:xfrm>
                <a:off x="8073562" y="4959275"/>
                <a:ext cx="0" cy="65212"/>
              </a:xfrm>
              <a:prstGeom prst="lin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83" name="Connecteur droit 182"/>
              <p:cNvCxnSpPr/>
              <p:nvPr/>
            </p:nvCxnSpPr>
            <p:spPr>
              <a:xfrm>
                <a:off x="8993495" y="4959275"/>
                <a:ext cx="0" cy="65212"/>
              </a:xfrm>
              <a:prstGeom prst="lin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84" name="Connecteur droit 183"/>
              <p:cNvCxnSpPr/>
              <p:nvPr/>
            </p:nvCxnSpPr>
            <p:spPr>
              <a:xfrm>
                <a:off x="9923175" y="4959275"/>
                <a:ext cx="0" cy="65212"/>
              </a:xfrm>
              <a:prstGeom prst="lin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85" name="Rectangle 184"/>
            <p:cNvSpPr/>
            <p:nvPr/>
          </p:nvSpPr>
          <p:spPr>
            <a:xfrm>
              <a:off x="6756551" y="4906853"/>
              <a:ext cx="728084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Baseline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7793887" y="4906853"/>
              <a:ext cx="655949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Cycle 2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8691976" y="4906853"/>
              <a:ext cx="655949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Cycle 3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Rectangle 188"/>
            <p:cNvSpPr/>
            <p:nvPr/>
          </p:nvSpPr>
          <p:spPr>
            <a:xfrm>
              <a:off x="9517309" y="4906853"/>
              <a:ext cx="821059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Restaging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96" name="Connecteur droit 195"/>
            <p:cNvCxnSpPr/>
            <p:nvPr/>
          </p:nvCxnSpPr>
          <p:spPr>
            <a:xfrm>
              <a:off x="7122532" y="4848664"/>
              <a:ext cx="2800643" cy="0"/>
            </a:xfrm>
            <a:prstGeom prst="line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F. </a:t>
            </a:r>
            <a:r>
              <a:rPr lang="fr-FR" sz="1200" i="1" dirty="0" err="1"/>
              <a:t>Pietrantonio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#358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6"/>
          </p:nvPr>
        </p:nvSpPr>
        <p:spPr>
          <a:xfrm>
            <a:off x="391046" y="1159590"/>
            <a:ext cx="10332000" cy="582613"/>
          </a:xfrm>
        </p:spPr>
        <p:txBody>
          <a:bodyPr/>
          <a:lstStyle/>
          <a:p>
            <a:r>
              <a:rPr lang="da-DK" dirty="0"/>
              <a:t>Résultats : Tolérance et QdV cohorte 1 </a:t>
            </a:r>
          </a:p>
        </p:txBody>
      </p:sp>
      <p:grpSp>
        <p:nvGrpSpPr>
          <p:cNvPr id="10" name="Groupe 9"/>
          <p:cNvGrpSpPr/>
          <p:nvPr/>
        </p:nvGrpSpPr>
        <p:grpSpPr>
          <a:xfrm>
            <a:off x="4351079" y="5613404"/>
            <a:ext cx="3740342" cy="600710"/>
            <a:chOff x="1376472" y="5539830"/>
            <a:chExt cx="3740342" cy="600710"/>
          </a:xfrm>
        </p:grpSpPr>
        <p:sp>
          <p:nvSpPr>
            <p:cNvPr id="11" name="ZoneTexte 10"/>
            <p:cNvSpPr txBox="1"/>
            <p:nvPr/>
          </p:nvSpPr>
          <p:spPr>
            <a:xfrm>
              <a:off x="1453708" y="5539830"/>
              <a:ext cx="3663106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Pas de toxicité inattendue</a:t>
              </a:r>
            </a:p>
          </p:txBody>
        </p:sp>
        <p:sp>
          <p:nvSpPr>
            <p:cNvPr id="12" name="Chevron 11"/>
            <p:cNvSpPr/>
            <p:nvPr/>
          </p:nvSpPr>
          <p:spPr>
            <a:xfrm>
              <a:off x="1376472" y="5730949"/>
              <a:ext cx="203996" cy="253522"/>
            </a:xfrm>
            <a:prstGeom prst="chevron">
              <a:avLst>
                <a:gd name="adj" fmla="val 55945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13" name="Tableau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77651"/>
              </p:ext>
            </p:extLst>
          </p:nvPr>
        </p:nvGraphicFramePr>
        <p:xfrm>
          <a:off x="1076528" y="2031384"/>
          <a:ext cx="4437089" cy="31289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36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17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17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53544"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2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AE type</a:t>
                      </a:r>
                      <a:endParaRPr lang="fr-FR" sz="12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2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Any grade</a:t>
                      </a:r>
                    </a:p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2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(%)</a:t>
                      </a:r>
                      <a:endParaRPr lang="fr-FR" sz="12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≥3*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 (%)</a:t>
                      </a: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469">
                <a:tc>
                  <a:txBody>
                    <a:bodyPr/>
                    <a:lstStyle/>
                    <a:p>
                      <a:pPr algn="l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Hépatite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3 (17)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469">
                <a:tc>
                  <a:txBody>
                    <a:bodyPr/>
                    <a:lstStyle/>
                    <a:p>
                      <a:pPr algn="l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Colite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3469">
                <a:tc>
                  <a:txBody>
                    <a:bodyPr/>
                    <a:lstStyle/>
                    <a:p>
                      <a:pPr algn="l"/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Pneumonie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3469">
                <a:tc>
                  <a:txBody>
                    <a:bodyPr/>
                    <a:lstStyle/>
                    <a:p>
                      <a:pPr algn="l"/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Prurit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4 (22)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3469">
                <a:tc>
                  <a:txBody>
                    <a:bodyPr/>
                    <a:lstStyle/>
                    <a:p>
                      <a:pPr algn="l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Thyroïdite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>
                          <a:solidFill>
                            <a:schemeClr val="tx1"/>
                          </a:solidFill>
                        </a:rPr>
                        <a:t>4 (22)</a:t>
                      </a:r>
                      <a:endParaRPr lang="en-US" sz="1400" b="1">
                        <a:solidFill>
                          <a:schemeClr val="tx1"/>
                        </a:solidFill>
                      </a:endParaRP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3469">
                <a:tc>
                  <a:txBody>
                    <a:bodyPr/>
                    <a:lstStyle/>
                    <a:p>
                      <a:pPr algn="l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Éruption cutanée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3 (17)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3469">
                <a:tc>
                  <a:txBody>
                    <a:bodyPr/>
                    <a:lstStyle/>
                    <a:p>
                      <a:pPr algn="l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Infusion reaction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93469">
                <a:tc>
                  <a:txBody>
                    <a:bodyPr/>
                    <a:lstStyle/>
                    <a:p>
                      <a:pPr algn="l"/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Douleurs</a:t>
                      </a:r>
                      <a:r>
                        <a:rPr lang="en-US" sz="1400" b="1" baseline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400" b="1">
                          <a:solidFill>
                            <a:schemeClr val="tx1"/>
                          </a:solidFill>
                        </a:rPr>
                        <a:t>articulaires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93469">
                <a:tc>
                  <a:txBody>
                    <a:bodyPr/>
                    <a:lstStyle/>
                    <a:p>
                      <a:pPr algn="l"/>
                      <a:r>
                        <a:rPr lang="da-DK" sz="1400" b="1" dirty="0">
                          <a:solidFill>
                            <a:schemeClr val="tx1"/>
                          </a:solidFill>
                        </a:rPr>
                        <a:t>Nephrite</a:t>
                      </a:r>
                      <a:endParaRPr lang="en-US" sz="1400" b="1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14" name="Graphique 13"/>
          <p:cNvGraphicFramePr/>
          <p:nvPr/>
        </p:nvGraphicFramePr>
        <p:xfrm>
          <a:off x="6738935" y="2142468"/>
          <a:ext cx="465311" cy="3128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7" name="Text Box 4"/>
          <p:cNvSpPr txBox="1">
            <a:spLocks noChangeArrowheads="1"/>
          </p:cNvSpPr>
          <p:nvPr/>
        </p:nvSpPr>
        <p:spPr bwMode="auto">
          <a:xfrm rot="16200000">
            <a:off x="5243352" y="3372846"/>
            <a:ext cx="2556919" cy="253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SSP </a:t>
            </a:r>
            <a:r>
              <a:rPr kumimoji="0" lang="da-DK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spécifique</a:t>
            </a:r>
            <a:r>
              <a:rPr kumimoji="0" lang="da-DK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au cancer </a:t>
            </a:r>
            <a:r>
              <a:rPr kumimoji="0" lang="da-DK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gastrique</a:t>
            </a:r>
            <a:r>
              <a:rPr kumimoji="0" lang="da-DK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(%)</a:t>
            </a:r>
          </a:p>
        </p:txBody>
      </p:sp>
      <p:sp>
        <p:nvSpPr>
          <p:cNvPr id="39" name="Rectangle 38"/>
          <p:cNvSpPr/>
          <p:nvPr/>
        </p:nvSpPr>
        <p:spPr>
          <a:xfrm>
            <a:off x="6964308" y="1660495"/>
            <a:ext cx="3306803" cy="338554"/>
          </a:xfrm>
          <a:prstGeom prst="rect">
            <a:avLst/>
          </a:prstGeom>
          <a:solidFill>
            <a:schemeClr val="bg1"/>
          </a:solidFill>
        </p:spPr>
        <p:txBody>
          <a:bodyPr wrap="none" anchor="ctr">
            <a:sp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Global QoL by EORTC QLQ-C30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8F947A09-C747-DBA5-F8CE-816B62019EAE}"/>
              </a:ext>
            </a:extLst>
          </p:cNvPr>
          <p:cNvSpPr txBox="1"/>
          <p:nvPr/>
        </p:nvSpPr>
        <p:spPr>
          <a:xfrm>
            <a:off x="1068680" y="5273605"/>
            <a:ext cx="348204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*all resolved with steroids and did not impair surgery</a:t>
            </a:r>
            <a:endParaRPr kumimoji="0" lang="fr-FR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1660817" y="1660495"/>
            <a:ext cx="3252814" cy="338554"/>
          </a:xfrm>
          <a:prstGeom prst="rect">
            <a:avLst/>
          </a:prstGeom>
          <a:solidFill>
            <a:schemeClr val="bg1"/>
          </a:solidFill>
        </p:spPr>
        <p:txBody>
          <a:bodyPr wrap="none" anchor="ctr">
            <a:sp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Immune-related adverse events</a:t>
            </a:r>
          </a:p>
        </p:txBody>
      </p:sp>
      <p:cxnSp>
        <p:nvCxnSpPr>
          <p:cNvPr id="56" name="Connecteur droit 55"/>
          <p:cNvCxnSpPr/>
          <p:nvPr/>
        </p:nvCxnSpPr>
        <p:spPr>
          <a:xfrm>
            <a:off x="9116764" y="3243532"/>
            <a:ext cx="730215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prstDash val="solid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94" name="Groupe 193"/>
          <p:cNvGrpSpPr/>
          <p:nvPr/>
        </p:nvGrpSpPr>
        <p:grpSpPr>
          <a:xfrm>
            <a:off x="7265365" y="2174750"/>
            <a:ext cx="720000" cy="1862252"/>
            <a:chOff x="6766311" y="2174750"/>
            <a:chExt cx="720000" cy="1862252"/>
          </a:xfrm>
        </p:grpSpPr>
        <p:cxnSp>
          <p:nvCxnSpPr>
            <p:cNvPr id="58" name="Connecteur droit 57"/>
            <p:cNvCxnSpPr/>
            <p:nvPr/>
          </p:nvCxnSpPr>
          <p:spPr>
            <a:xfrm>
              <a:off x="6766311" y="3456317"/>
              <a:ext cx="720000" cy="0"/>
            </a:xfrm>
            <a:prstGeom prst="line">
              <a:avLst/>
            </a:prstGeom>
            <a:ln w="28575">
              <a:solidFill>
                <a:schemeClr val="bg1">
                  <a:lumMod val="50000"/>
                </a:schemeClr>
              </a:solidFill>
              <a:prstDash val="solid"/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5" name="Groupe 84"/>
            <p:cNvGrpSpPr/>
            <p:nvPr/>
          </p:nvGrpSpPr>
          <p:grpSpPr>
            <a:xfrm>
              <a:off x="6968082" y="3166189"/>
              <a:ext cx="316458" cy="600678"/>
              <a:chOff x="9825331" y="2863969"/>
              <a:chExt cx="189782" cy="920152"/>
            </a:xfrm>
          </p:grpSpPr>
          <p:cxnSp>
            <p:nvCxnSpPr>
              <p:cNvPr id="86" name="Connecteur droit 85"/>
              <p:cNvCxnSpPr/>
              <p:nvPr/>
            </p:nvCxnSpPr>
            <p:spPr>
              <a:xfrm>
                <a:off x="9920222" y="2863969"/>
                <a:ext cx="0" cy="92015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Connecteur droit 86"/>
              <p:cNvCxnSpPr/>
              <p:nvPr/>
            </p:nvCxnSpPr>
            <p:spPr>
              <a:xfrm rot="16200000">
                <a:off x="9920222" y="2769078"/>
                <a:ext cx="0" cy="18978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Connecteur droit 87"/>
              <p:cNvCxnSpPr/>
              <p:nvPr/>
            </p:nvCxnSpPr>
            <p:spPr>
              <a:xfrm rot="16200000">
                <a:off x="9920222" y="3677727"/>
                <a:ext cx="0" cy="18978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" name="Ellipse 88"/>
            <p:cNvSpPr/>
            <p:nvPr/>
          </p:nvSpPr>
          <p:spPr>
            <a:xfrm>
              <a:off x="7090311" y="2851382"/>
              <a:ext cx="72000" cy="72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3" name="Groupe 102"/>
            <p:cNvGrpSpPr/>
            <p:nvPr/>
          </p:nvGrpSpPr>
          <p:grpSpPr>
            <a:xfrm>
              <a:off x="6982162" y="3519982"/>
              <a:ext cx="288299" cy="72000"/>
              <a:chOff x="6980819" y="3523835"/>
              <a:chExt cx="288299" cy="72000"/>
            </a:xfrm>
          </p:grpSpPr>
          <p:sp>
            <p:nvSpPr>
              <p:cNvPr id="92" name="Ellipse 91"/>
              <p:cNvSpPr/>
              <p:nvPr/>
            </p:nvSpPr>
            <p:spPr>
              <a:xfrm>
                <a:off x="7125019" y="3523835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3" name="Ellipse 92"/>
              <p:cNvSpPr/>
              <p:nvPr/>
            </p:nvSpPr>
            <p:spPr>
              <a:xfrm>
                <a:off x="7052919" y="3523835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4" name="Ellipse 93"/>
              <p:cNvSpPr/>
              <p:nvPr/>
            </p:nvSpPr>
            <p:spPr>
              <a:xfrm>
                <a:off x="7197118" y="3523835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5" name="Ellipse 94"/>
              <p:cNvSpPr/>
              <p:nvPr/>
            </p:nvSpPr>
            <p:spPr>
              <a:xfrm>
                <a:off x="6980819" y="3523835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oupe 101"/>
            <p:cNvGrpSpPr/>
            <p:nvPr/>
          </p:nvGrpSpPr>
          <p:grpSpPr>
            <a:xfrm>
              <a:off x="6929207" y="3965002"/>
              <a:ext cx="394209" cy="72000"/>
              <a:chOff x="6927267" y="3972409"/>
              <a:chExt cx="394209" cy="72000"/>
            </a:xfrm>
          </p:grpSpPr>
          <p:sp>
            <p:nvSpPr>
              <p:cNvPr id="96" name="Ellipse 95"/>
              <p:cNvSpPr/>
              <p:nvPr/>
            </p:nvSpPr>
            <p:spPr>
              <a:xfrm>
                <a:off x="7120593" y="3972409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Ellipse 96"/>
              <p:cNvSpPr/>
              <p:nvPr/>
            </p:nvSpPr>
            <p:spPr>
              <a:xfrm>
                <a:off x="7056151" y="3972409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8" name="Ellipse 97"/>
              <p:cNvSpPr/>
              <p:nvPr/>
            </p:nvSpPr>
            <p:spPr>
              <a:xfrm>
                <a:off x="7185035" y="3972409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9" name="Ellipse 98"/>
              <p:cNvSpPr/>
              <p:nvPr/>
            </p:nvSpPr>
            <p:spPr>
              <a:xfrm>
                <a:off x="6991709" y="3972409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0" name="Ellipse 99"/>
              <p:cNvSpPr/>
              <p:nvPr/>
            </p:nvSpPr>
            <p:spPr>
              <a:xfrm>
                <a:off x="7249476" y="3972409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1" name="Ellipse 100"/>
              <p:cNvSpPr/>
              <p:nvPr/>
            </p:nvSpPr>
            <p:spPr>
              <a:xfrm>
                <a:off x="6927267" y="3972409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43" name="Ellipse 142"/>
            <p:cNvSpPr/>
            <p:nvPr/>
          </p:nvSpPr>
          <p:spPr>
            <a:xfrm>
              <a:off x="7090311" y="3306793"/>
              <a:ext cx="72000" cy="72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Ellipse 143"/>
            <p:cNvSpPr/>
            <p:nvPr/>
          </p:nvSpPr>
          <p:spPr>
            <a:xfrm>
              <a:off x="7090311" y="3753379"/>
              <a:ext cx="72000" cy="72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7" name="Groupe 146"/>
            <p:cNvGrpSpPr/>
            <p:nvPr/>
          </p:nvGrpSpPr>
          <p:grpSpPr>
            <a:xfrm>
              <a:off x="7058090" y="3068764"/>
              <a:ext cx="136442" cy="72000"/>
              <a:chOff x="7063709" y="3035676"/>
              <a:chExt cx="136442" cy="72000"/>
            </a:xfrm>
          </p:grpSpPr>
          <p:sp>
            <p:nvSpPr>
              <p:cNvPr id="145" name="Ellipse 144"/>
              <p:cNvSpPr/>
              <p:nvPr/>
            </p:nvSpPr>
            <p:spPr>
              <a:xfrm>
                <a:off x="7063709" y="3035676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6" name="Ellipse 145"/>
              <p:cNvSpPr/>
              <p:nvPr/>
            </p:nvSpPr>
            <p:spPr>
              <a:xfrm>
                <a:off x="7128151" y="3035676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oupe 147"/>
            <p:cNvGrpSpPr/>
            <p:nvPr/>
          </p:nvGrpSpPr>
          <p:grpSpPr>
            <a:xfrm>
              <a:off x="7058090" y="2174750"/>
              <a:ext cx="136442" cy="72000"/>
              <a:chOff x="7063709" y="3035676"/>
              <a:chExt cx="136442" cy="72000"/>
            </a:xfrm>
          </p:grpSpPr>
          <p:sp>
            <p:nvSpPr>
              <p:cNvPr id="149" name="Ellipse 148"/>
              <p:cNvSpPr/>
              <p:nvPr/>
            </p:nvSpPr>
            <p:spPr>
              <a:xfrm>
                <a:off x="7063709" y="3035676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0" name="Ellipse 149"/>
              <p:cNvSpPr/>
              <p:nvPr/>
            </p:nvSpPr>
            <p:spPr>
              <a:xfrm>
                <a:off x="7128151" y="3035676"/>
                <a:ext cx="72000" cy="72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3" name="Groupe 192"/>
          <p:cNvGrpSpPr/>
          <p:nvPr/>
        </p:nvGrpSpPr>
        <p:grpSpPr>
          <a:xfrm>
            <a:off x="9281117" y="2174750"/>
            <a:ext cx="394209" cy="2316189"/>
            <a:chOff x="8800169" y="2174750"/>
            <a:chExt cx="394209" cy="2316189"/>
          </a:xfrm>
        </p:grpSpPr>
        <p:grpSp>
          <p:nvGrpSpPr>
            <p:cNvPr id="77" name="Groupe 76"/>
            <p:cNvGrpSpPr/>
            <p:nvPr/>
          </p:nvGrpSpPr>
          <p:grpSpPr>
            <a:xfrm>
              <a:off x="8839044" y="2943399"/>
              <a:ext cx="316458" cy="616436"/>
              <a:chOff x="9825331" y="2863969"/>
              <a:chExt cx="189782" cy="920152"/>
            </a:xfrm>
          </p:grpSpPr>
          <p:cxnSp>
            <p:nvCxnSpPr>
              <p:cNvPr id="78" name="Connecteur droit 77"/>
              <p:cNvCxnSpPr/>
              <p:nvPr/>
            </p:nvCxnSpPr>
            <p:spPr>
              <a:xfrm>
                <a:off x="9920222" y="2863969"/>
                <a:ext cx="0" cy="92015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Connecteur droit 78"/>
              <p:cNvCxnSpPr/>
              <p:nvPr/>
            </p:nvCxnSpPr>
            <p:spPr>
              <a:xfrm rot="16200000">
                <a:off x="9920222" y="2769078"/>
                <a:ext cx="0" cy="18978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Connecteur droit 79"/>
              <p:cNvCxnSpPr/>
              <p:nvPr/>
            </p:nvCxnSpPr>
            <p:spPr>
              <a:xfrm rot="16200000">
                <a:off x="9920222" y="3677727"/>
                <a:ext cx="0" cy="18978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8" name="Groupe 127"/>
            <p:cNvGrpSpPr/>
            <p:nvPr/>
          </p:nvGrpSpPr>
          <p:grpSpPr>
            <a:xfrm>
              <a:off x="8800169" y="3071676"/>
              <a:ext cx="394209" cy="72000"/>
              <a:chOff x="6927267" y="3972409"/>
              <a:chExt cx="394209" cy="72000"/>
            </a:xfrm>
            <a:solidFill>
              <a:schemeClr val="accent3"/>
            </a:solidFill>
          </p:grpSpPr>
          <p:sp>
            <p:nvSpPr>
              <p:cNvPr id="129" name="Ellipse 128"/>
              <p:cNvSpPr/>
              <p:nvPr/>
            </p:nvSpPr>
            <p:spPr>
              <a:xfrm>
                <a:off x="7120593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0" name="Ellipse 129"/>
              <p:cNvSpPr/>
              <p:nvPr/>
            </p:nvSpPr>
            <p:spPr>
              <a:xfrm>
                <a:off x="7056151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1" name="Ellipse 130"/>
              <p:cNvSpPr/>
              <p:nvPr/>
            </p:nvSpPr>
            <p:spPr>
              <a:xfrm>
                <a:off x="7185035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2" name="Ellipse 131"/>
              <p:cNvSpPr/>
              <p:nvPr/>
            </p:nvSpPr>
            <p:spPr>
              <a:xfrm>
                <a:off x="6991709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3" name="Ellipse 132"/>
              <p:cNvSpPr/>
              <p:nvPr/>
            </p:nvSpPr>
            <p:spPr>
              <a:xfrm>
                <a:off x="7249476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4" name="Ellipse 133"/>
              <p:cNvSpPr/>
              <p:nvPr/>
            </p:nvSpPr>
            <p:spPr>
              <a:xfrm>
                <a:off x="6927267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5" name="Groupe 134"/>
            <p:cNvGrpSpPr/>
            <p:nvPr/>
          </p:nvGrpSpPr>
          <p:grpSpPr>
            <a:xfrm>
              <a:off x="8864610" y="3523835"/>
              <a:ext cx="265326" cy="72000"/>
              <a:chOff x="6991709" y="3972409"/>
              <a:chExt cx="265326" cy="72000"/>
            </a:xfrm>
            <a:solidFill>
              <a:schemeClr val="accent3"/>
            </a:solidFill>
          </p:grpSpPr>
          <p:sp>
            <p:nvSpPr>
              <p:cNvPr id="136" name="Ellipse 135"/>
              <p:cNvSpPr/>
              <p:nvPr/>
            </p:nvSpPr>
            <p:spPr>
              <a:xfrm>
                <a:off x="7120593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" name="Ellipse 136"/>
              <p:cNvSpPr/>
              <p:nvPr/>
            </p:nvSpPr>
            <p:spPr>
              <a:xfrm>
                <a:off x="7056151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8" name="Ellipse 137"/>
              <p:cNvSpPr/>
              <p:nvPr/>
            </p:nvSpPr>
            <p:spPr>
              <a:xfrm>
                <a:off x="7185035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9" name="Ellipse 138"/>
              <p:cNvSpPr/>
              <p:nvPr/>
            </p:nvSpPr>
            <p:spPr>
              <a:xfrm>
                <a:off x="6991709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42" name="Ellipse 141"/>
            <p:cNvSpPr/>
            <p:nvPr/>
          </p:nvSpPr>
          <p:spPr>
            <a:xfrm>
              <a:off x="8961273" y="2627095"/>
              <a:ext cx="72000" cy="72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Ellipse 151"/>
            <p:cNvSpPr/>
            <p:nvPr/>
          </p:nvSpPr>
          <p:spPr>
            <a:xfrm>
              <a:off x="8961273" y="2174750"/>
              <a:ext cx="72000" cy="72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Ellipse 152"/>
            <p:cNvSpPr/>
            <p:nvPr/>
          </p:nvSpPr>
          <p:spPr>
            <a:xfrm>
              <a:off x="8961273" y="3687358"/>
              <a:ext cx="72000" cy="72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Ellipse 153"/>
            <p:cNvSpPr/>
            <p:nvPr/>
          </p:nvSpPr>
          <p:spPr>
            <a:xfrm>
              <a:off x="8961273" y="4418939"/>
              <a:ext cx="72000" cy="72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2" name="Groupe 191"/>
          <p:cNvGrpSpPr/>
          <p:nvPr/>
        </p:nvGrpSpPr>
        <p:grpSpPr>
          <a:xfrm>
            <a:off x="10068624" y="2174750"/>
            <a:ext cx="730215" cy="2316189"/>
            <a:chOff x="9569570" y="2174750"/>
            <a:chExt cx="730215" cy="2316189"/>
          </a:xfrm>
        </p:grpSpPr>
        <p:cxnSp>
          <p:nvCxnSpPr>
            <p:cNvPr id="53" name="Connecteur droit 52"/>
            <p:cNvCxnSpPr/>
            <p:nvPr/>
          </p:nvCxnSpPr>
          <p:spPr>
            <a:xfrm>
              <a:off x="9569570" y="3306793"/>
              <a:ext cx="730215" cy="0"/>
            </a:xfrm>
            <a:prstGeom prst="line">
              <a:avLst/>
            </a:prstGeom>
            <a:ln w="28575">
              <a:solidFill>
                <a:schemeClr val="bg1">
                  <a:lumMod val="50000"/>
                </a:schemeClr>
              </a:solidFill>
              <a:prstDash val="solid"/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" name="Groupe 80"/>
            <p:cNvGrpSpPr/>
            <p:nvPr/>
          </p:nvGrpSpPr>
          <p:grpSpPr>
            <a:xfrm>
              <a:off x="9776448" y="2851382"/>
              <a:ext cx="316458" cy="915485"/>
              <a:chOff x="9825331" y="2863969"/>
              <a:chExt cx="189782" cy="920152"/>
            </a:xfrm>
          </p:grpSpPr>
          <p:cxnSp>
            <p:nvCxnSpPr>
              <p:cNvPr id="82" name="Connecteur droit 81"/>
              <p:cNvCxnSpPr/>
              <p:nvPr/>
            </p:nvCxnSpPr>
            <p:spPr>
              <a:xfrm>
                <a:off x="9920222" y="2863969"/>
                <a:ext cx="0" cy="92015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Connecteur droit 82"/>
              <p:cNvCxnSpPr/>
              <p:nvPr/>
            </p:nvCxnSpPr>
            <p:spPr>
              <a:xfrm rot="16200000">
                <a:off x="9920222" y="2769078"/>
                <a:ext cx="0" cy="18978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Connecteur droit 83"/>
              <p:cNvCxnSpPr/>
              <p:nvPr/>
            </p:nvCxnSpPr>
            <p:spPr>
              <a:xfrm rot="16200000">
                <a:off x="9920222" y="3677727"/>
                <a:ext cx="0" cy="18978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2" name="Groupe 161"/>
            <p:cNvGrpSpPr/>
            <p:nvPr/>
          </p:nvGrpSpPr>
          <p:grpSpPr>
            <a:xfrm>
              <a:off x="9862677" y="4418939"/>
              <a:ext cx="144000" cy="72000"/>
              <a:chOff x="9851175" y="4418939"/>
              <a:chExt cx="144000" cy="72000"/>
            </a:xfrm>
          </p:grpSpPr>
          <p:sp>
            <p:nvSpPr>
              <p:cNvPr id="157" name="Ellipse 156"/>
              <p:cNvSpPr/>
              <p:nvPr/>
            </p:nvSpPr>
            <p:spPr>
              <a:xfrm>
                <a:off x="9923175" y="4418939"/>
                <a:ext cx="72000" cy="720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Ellipse 157"/>
              <p:cNvSpPr/>
              <p:nvPr/>
            </p:nvSpPr>
            <p:spPr>
              <a:xfrm>
                <a:off x="9851175" y="4418939"/>
                <a:ext cx="72000" cy="720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0" name="Ellipse 159"/>
            <p:cNvSpPr/>
            <p:nvPr/>
          </p:nvSpPr>
          <p:spPr>
            <a:xfrm>
              <a:off x="9898677" y="4001002"/>
              <a:ext cx="72000" cy="72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Ellipse 160"/>
            <p:cNvSpPr/>
            <p:nvPr/>
          </p:nvSpPr>
          <p:spPr>
            <a:xfrm>
              <a:off x="9898677" y="3306793"/>
              <a:ext cx="72000" cy="72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63" name="Groupe 162"/>
            <p:cNvGrpSpPr/>
            <p:nvPr/>
          </p:nvGrpSpPr>
          <p:grpSpPr>
            <a:xfrm>
              <a:off x="9862677" y="3523835"/>
              <a:ext cx="144000" cy="72000"/>
              <a:chOff x="9851175" y="4418939"/>
              <a:chExt cx="144000" cy="72000"/>
            </a:xfrm>
          </p:grpSpPr>
          <p:sp>
            <p:nvSpPr>
              <p:cNvPr id="164" name="Ellipse 163"/>
              <p:cNvSpPr/>
              <p:nvPr/>
            </p:nvSpPr>
            <p:spPr>
              <a:xfrm>
                <a:off x="9923175" y="4418939"/>
                <a:ext cx="72000" cy="720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Ellipse 164"/>
              <p:cNvSpPr/>
              <p:nvPr/>
            </p:nvSpPr>
            <p:spPr>
              <a:xfrm>
                <a:off x="9851175" y="4418939"/>
                <a:ext cx="72000" cy="720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66" name="Groupe 165"/>
            <p:cNvGrpSpPr/>
            <p:nvPr/>
          </p:nvGrpSpPr>
          <p:grpSpPr>
            <a:xfrm>
              <a:off x="9862677" y="3071677"/>
              <a:ext cx="144000" cy="72000"/>
              <a:chOff x="9851175" y="4418939"/>
              <a:chExt cx="144000" cy="72000"/>
            </a:xfrm>
          </p:grpSpPr>
          <p:sp>
            <p:nvSpPr>
              <p:cNvPr id="167" name="Ellipse 166"/>
              <p:cNvSpPr/>
              <p:nvPr/>
            </p:nvSpPr>
            <p:spPr>
              <a:xfrm>
                <a:off x="9923175" y="4418939"/>
                <a:ext cx="72000" cy="720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Ellipse 167"/>
              <p:cNvSpPr/>
              <p:nvPr/>
            </p:nvSpPr>
            <p:spPr>
              <a:xfrm>
                <a:off x="9851175" y="4418939"/>
                <a:ext cx="72000" cy="720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75" name="Groupe 174"/>
            <p:cNvGrpSpPr/>
            <p:nvPr/>
          </p:nvGrpSpPr>
          <p:grpSpPr>
            <a:xfrm>
              <a:off x="9827311" y="2627095"/>
              <a:ext cx="214732" cy="72000"/>
              <a:chOff x="9809351" y="2627095"/>
              <a:chExt cx="214732" cy="72000"/>
            </a:xfrm>
          </p:grpSpPr>
          <p:grpSp>
            <p:nvGrpSpPr>
              <p:cNvPr id="169" name="Groupe 168"/>
              <p:cNvGrpSpPr/>
              <p:nvPr/>
            </p:nvGrpSpPr>
            <p:grpSpPr>
              <a:xfrm>
                <a:off x="9809351" y="2627095"/>
                <a:ext cx="144000" cy="72000"/>
                <a:chOff x="9851175" y="4418939"/>
                <a:chExt cx="144000" cy="72000"/>
              </a:xfrm>
            </p:grpSpPr>
            <p:sp>
              <p:nvSpPr>
                <p:cNvPr id="170" name="Ellipse 169"/>
                <p:cNvSpPr/>
                <p:nvPr/>
              </p:nvSpPr>
              <p:spPr>
                <a:xfrm>
                  <a:off x="9923175" y="4418939"/>
                  <a:ext cx="72000" cy="72000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9851175" y="4418939"/>
                  <a:ext cx="72000" cy="72000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3" name="Ellipse 172"/>
              <p:cNvSpPr/>
              <p:nvPr/>
            </p:nvSpPr>
            <p:spPr>
              <a:xfrm>
                <a:off x="9952083" y="2627095"/>
                <a:ext cx="72000" cy="720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76" name="Ellipse 175"/>
            <p:cNvSpPr/>
            <p:nvPr/>
          </p:nvSpPr>
          <p:spPr>
            <a:xfrm>
              <a:off x="9898677" y="2174750"/>
              <a:ext cx="72000" cy="72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1" name="Groupe 190"/>
          <p:cNvGrpSpPr/>
          <p:nvPr/>
        </p:nvGrpSpPr>
        <p:grpSpPr>
          <a:xfrm>
            <a:off x="8212425" y="2174750"/>
            <a:ext cx="720000" cy="2718706"/>
            <a:chOff x="7686212" y="2174750"/>
            <a:chExt cx="720000" cy="2718706"/>
          </a:xfrm>
        </p:grpSpPr>
        <p:cxnSp>
          <p:nvCxnSpPr>
            <p:cNvPr id="57" name="Connecteur droit 56"/>
            <p:cNvCxnSpPr/>
            <p:nvPr/>
          </p:nvCxnSpPr>
          <p:spPr>
            <a:xfrm>
              <a:off x="7686212" y="3467819"/>
              <a:ext cx="720000" cy="0"/>
            </a:xfrm>
            <a:prstGeom prst="line">
              <a:avLst/>
            </a:prstGeom>
            <a:ln w="28575">
              <a:solidFill>
                <a:schemeClr val="bg1">
                  <a:lumMod val="50000"/>
                </a:schemeClr>
              </a:solidFill>
              <a:prstDash val="solid"/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3" name="Groupe 72"/>
            <p:cNvGrpSpPr/>
            <p:nvPr/>
          </p:nvGrpSpPr>
          <p:grpSpPr>
            <a:xfrm>
              <a:off x="7887983" y="3107677"/>
              <a:ext cx="316458" cy="726789"/>
              <a:chOff x="9825331" y="2863969"/>
              <a:chExt cx="189782" cy="920152"/>
            </a:xfrm>
          </p:grpSpPr>
          <p:cxnSp>
            <p:nvCxnSpPr>
              <p:cNvPr id="74" name="Connecteur droit 73"/>
              <p:cNvCxnSpPr/>
              <p:nvPr/>
            </p:nvCxnSpPr>
            <p:spPr>
              <a:xfrm>
                <a:off x="9920222" y="2863969"/>
                <a:ext cx="0" cy="92015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Connecteur droit 74"/>
              <p:cNvCxnSpPr/>
              <p:nvPr/>
            </p:nvCxnSpPr>
            <p:spPr>
              <a:xfrm rot="16200000">
                <a:off x="9920222" y="2769078"/>
                <a:ext cx="0" cy="18978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Connecteur droit 75"/>
              <p:cNvCxnSpPr/>
              <p:nvPr/>
            </p:nvCxnSpPr>
            <p:spPr>
              <a:xfrm rot="16200000">
                <a:off x="9920222" y="3677727"/>
                <a:ext cx="0" cy="189782"/>
              </a:xfrm>
              <a:prstGeom prst="line">
                <a:avLst/>
              </a:prstGeom>
              <a:ln w="28575">
                <a:solidFill>
                  <a:schemeClr val="accent4"/>
                </a:solidFill>
                <a:prstDash val="solid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" name="Ellipse 89"/>
            <p:cNvSpPr/>
            <p:nvPr/>
          </p:nvSpPr>
          <p:spPr>
            <a:xfrm>
              <a:off x="8010212" y="4418939"/>
              <a:ext cx="72000" cy="72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Ellipse 90"/>
            <p:cNvSpPr/>
            <p:nvPr/>
          </p:nvSpPr>
          <p:spPr>
            <a:xfrm>
              <a:off x="8010212" y="4418939"/>
              <a:ext cx="72000" cy="72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Ellipse 103"/>
            <p:cNvSpPr/>
            <p:nvPr/>
          </p:nvSpPr>
          <p:spPr>
            <a:xfrm>
              <a:off x="8010212" y="2627095"/>
              <a:ext cx="72000" cy="72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Ellipse 104"/>
            <p:cNvSpPr/>
            <p:nvPr/>
          </p:nvSpPr>
          <p:spPr>
            <a:xfrm>
              <a:off x="8010212" y="2851382"/>
              <a:ext cx="72000" cy="72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Ellipse 105"/>
            <p:cNvSpPr/>
            <p:nvPr/>
          </p:nvSpPr>
          <p:spPr>
            <a:xfrm>
              <a:off x="8010212" y="3306793"/>
              <a:ext cx="72000" cy="72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Ellipse 106"/>
            <p:cNvSpPr/>
            <p:nvPr/>
          </p:nvSpPr>
          <p:spPr>
            <a:xfrm>
              <a:off x="8010212" y="3519982"/>
              <a:ext cx="72000" cy="72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Ellipse 107"/>
            <p:cNvSpPr/>
            <p:nvPr/>
          </p:nvSpPr>
          <p:spPr>
            <a:xfrm>
              <a:off x="8010212" y="4821456"/>
              <a:ext cx="72000" cy="72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2" name="Groupe 111"/>
            <p:cNvGrpSpPr/>
            <p:nvPr/>
          </p:nvGrpSpPr>
          <p:grpSpPr>
            <a:xfrm>
              <a:off x="7938212" y="3965002"/>
              <a:ext cx="216000" cy="72000"/>
              <a:chOff x="7938910" y="4078367"/>
              <a:chExt cx="216000" cy="72000"/>
            </a:xfrm>
          </p:grpSpPr>
          <p:sp>
            <p:nvSpPr>
              <p:cNvPr id="109" name="Ellipse 108"/>
              <p:cNvSpPr/>
              <p:nvPr/>
            </p:nvSpPr>
            <p:spPr>
              <a:xfrm>
                <a:off x="8010910" y="4078367"/>
                <a:ext cx="72000" cy="720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" name="Ellipse 109"/>
              <p:cNvSpPr/>
              <p:nvPr/>
            </p:nvSpPr>
            <p:spPr>
              <a:xfrm>
                <a:off x="7938910" y="4078367"/>
                <a:ext cx="72000" cy="720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1" name="Ellipse 110"/>
              <p:cNvSpPr/>
              <p:nvPr/>
            </p:nvSpPr>
            <p:spPr>
              <a:xfrm>
                <a:off x="8082910" y="4078367"/>
                <a:ext cx="72000" cy="720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1" name="Groupe 120"/>
            <p:cNvGrpSpPr/>
            <p:nvPr/>
          </p:nvGrpSpPr>
          <p:grpSpPr>
            <a:xfrm>
              <a:off x="7849108" y="3068764"/>
              <a:ext cx="394209" cy="72000"/>
              <a:chOff x="6927267" y="3972409"/>
              <a:chExt cx="394209" cy="72000"/>
            </a:xfrm>
            <a:solidFill>
              <a:schemeClr val="accent6"/>
            </a:solidFill>
          </p:grpSpPr>
          <p:sp>
            <p:nvSpPr>
              <p:cNvPr id="122" name="Ellipse 121"/>
              <p:cNvSpPr/>
              <p:nvPr/>
            </p:nvSpPr>
            <p:spPr>
              <a:xfrm>
                <a:off x="7120593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3" name="Ellipse 122"/>
              <p:cNvSpPr/>
              <p:nvPr/>
            </p:nvSpPr>
            <p:spPr>
              <a:xfrm>
                <a:off x="7056151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4" name="Ellipse 123"/>
              <p:cNvSpPr/>
              <p:nvPr/>
            </p:nvSpPr>
            <p:spPr>
              <a:xfrm>
                <a:off x="7185035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5" name="Ellipse 124"/>
              <p:cNvSpPr/>
              <p:nvPr/>
            </p:nvSpPr>
            <p:spPr>
              <a:xfrm>
                <a:off x="6991709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6" name="Ellipse 125"/>
              <p:cNvSpPr/>
              <p:nvPr/>
            </p:nvSpPr>
            <p:spPr>
              <a:xfrm>
                <a:off x="7249476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7" name="Ellipse 126"/>
              <p:cNvSpPr/>
              <p:nvPr/>
            </p:nvSpPr>
            <p:spPr>
              <a:xfrm>
                <a:off x="6927267" y="3972409"/>
                <a:ext cx="72000" cy="720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1" name="Ellipse 150"/>
            <p:cNvSpPr/>
            <p:nvPr/>
          </p:nvSpPr>
          <p:spPr>
            <a:xfrm>
              <a:off x="8010212" y="2174750"/>
              <a:ext cx="72000" cy="72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7" name="Titre 1">
            <a:extLst>
              <a:ext uri="{FF2B5EF4-FFF2-40B4-BE49-F238E27FC236}">
                <a16:creationId xmlns:a16="http://schemas.microsoft.com/office/drawing/2014/main" id="{D424B944-A4EB-71CD-4B41-BA3B9354CB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559654" cy="756746"/>
          </a:xfrm>
        </p:spPr>
        <p:txBody>
          <a:bodyPr/>
          <a:lstStyle/>
          <a:p>
            <a:r>
              <a:rPr lang="fr-FR" dirty="0" err="1"/>
              <a:t>Durvalumab</a:t>
            </a:r>
            <a:r>
              <a:rPr lang="fr-FR" dirty="0"/>
              <a:t> (</a:t>
            </a:r>
            <a:r>
              <a:rPr lang="fr-FR" dirty="0" err="1"/>
              <a:t>durva</a:t>
            </a:r>
            <a:r>
              <a:rPr lang="fr-FR" dirty="0"/>
              <a:t>) + </a:t>
            </a:r>
            <a:r>
              <a:rPr lang="fr-FR" dirty="0" err="1"/>
              <a:t>tremelimumab</a:t>
            </a:r>
            <a:r>
              <a:rPr lang="fr-FR" dirty="0"/>
              <a:t> (</a:t>
            </a:r>
            <a:r>
              <a:rPr lang="fr-FR" dirty="0" err="1"/>
              <a:t>treme</a:t>
            </a:r>
            <a:r>
              <a:rPr lang="fr-FR" dirty="0"/>
              <a:t>) en néoadjuvant </a:t>
            </a:r>
            <a:br>
              <a:rPr lang="fr-FR" dirty="0"/>
            </a:br>
            <a:r>
              <a:rPr lang="fr-FR" dirty="0"/>
              <a:t>de l’ADK gastrique/JOG MSI </a:t>
            </a:r>
          </a:p>
        </p:txBody>
      </p:sp>
    </p:spTree>
    <p:extLst>
      <p:ext uri="{BB962C8B-B14F-4D97-AF65-F5344CB8AC3E}">
        <p14:creationId xmlns:p14="http://schemas.microsoft.com/office/powerpoint/2010/main" val="175710572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F. </a:t>
            </a:r>
            <a:r>
              <a:rPr lang="fr-FR" sz="1200" i="1" dirty="0" err="1"/>
              <a:t>Pietrantonio</a:t>
            </a:r>
            <a:r>
              <a:rPr lang="fr-FR" sz="1200" i="1" dirty="0"/>
              <a:t> 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#358</a:t>
            </a:r>
          </a:p>
        </p:txBody>
      </p:sp>
      <p:sp>
        <p:nvSpPr>
          <p:cNvPr id="7" name="Espace réservé du texte 6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Résultats : analyses exploratoires cohorte 1</a:t>
            </a:r>
          </a:p>
          <a:p>
            <a:endParaRPr lang="fr-FR" dirty="0"/>
          </a:p>
        </p:txBody>
      </p:sp>
      <p:grpSp>
        <p:nvGrpSpPr>
          <p:cNvPr id="11" name="Groupe 10"/>
          <p:cNvGrpSpPr/>
          <p:nvPr/>
        </p:nvGrpSpPr>
        <p:grpSpPr>
          <a:xfrm>
            <a:off x="420221" y="5307956"/>
            <a:ext cx="10746854" cy="869271"/>
            <a:chOff x="1105332" y="5317634"/>
            <a:chExt cx="10348982" cy="955826"/>
          </a:xfrm>
        </p:grpSpPr>
        <p:sp>
          <p:nvSpPr>
            <p:cNvPr id="12" name="ZoneTexte 11"/>
            <p:cNvSpPr txBox="1"/>
            <p:nvPr/>
          </p:nvSpPr>
          <p:spPr>
            <a:xfrm>
              <a:off x="1259437" y="5317634"/>
              <a:ext cx="10194877" cy="955826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Résultats prometteurs du </a:t>
              </a:r>
              <a:r>
                <a:rPr kumimoji="0" lang="fr-FR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durvalumab</a:t>
              </a: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+ </a:t>
              </a:r>
              <a:r>
                <a:rPr kumimoji="0" lang="fr-FR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tremelimumab</a:t>
              </a: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- </a:t>
              </a:r>
              <a:r>
                <a:rPr kumimoji="0" lang="fr-FR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Tx</a:t>
              </a: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réponse histologique complète 60% (58.6% dans NEONIPIGA avec le </a:t>
              </a:r>
              <a:r>
                <a:rPr kumimoji="0" lang="fr-FR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nivo+Ipi</a:t>
              </a: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)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- Cohorte 2 en cours (T4 exclus)</a:t>
              </a:r>
            </a:p>
          </p:txBody>
        </p:sp>
        <p:sp>
          <p:nvSpPr>
            <p:cNvPr id="13" name="Chevron 12"/>
            <p:cNvSpPr/>
            <p:nvPr/>
          </p:nvSpPr>
          <p:spPr>
            <a:xfrm>
              <a:off x="1105332" y="5588935"/>
              <a:ext cx="203996" cy="253522"/>
            </a:xfrm>
            <a:prstGeom prst="chevron">
              <a:avLst>
                <a:gd name="adj" fmla="val 55945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7" name="Rectangle 16"/>
          <p:cNvSpPr/>
          <p:nvPr/>
        </p:nvSpPr>
        <p:spPr>
          <a:xfrm>
            <a:off x="2183808" y="4016069"/>
            <a:ext cx="130516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T4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pCR 1/6=17%</a:t>
            </a: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28" name="Graphique 27"/>
          <p:cNvGraphicFramePr/>
          <p:nvPr/>
        </p:nvGraphicFramePr>
        <p:xfrm>
          <a:off x="1901592" y="2311045"/>
          <a:ext cx="465311" cy="18774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7" name="Groupe 36"/>
          <p:cNvGrpSpPr/>
          <p:nvPr/>
        </p:nvGrpSpPr>
        <p:grpSpPr>
          <a:xfrm>
            <a:off x="2500713" y="2410938"/>
            <a:ext cx="671355" cy="1557615"/>
            <a:chOff x="2902015" y="2612571"/>
            <a:chExt cx="671355" cy="1557615"/>
          </a:xfrm>
        </p:grpSpPr>
        <p:sp>
          <p:nvSpPr>
            <p:cNvPr id="10" name="Rectangle 9"/>
            <p:cNvSpPr/>
            <p:nvPr/>
          </p:nvSpPr>
          <p:spPr>
            <a:xfrm>
              <a:off x="2902015" y="3934225"/>
              <a:ext cx="671355" cy="235961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902015" y="2612571"/>
              <a:ext cx="671355" cy="132165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" name="Groupe 13"/>
          <p:cNvGrpSpPr/>
          <p:nvPr/>
        </p:nvGrpSpPr>
        <p:grpSpPr>
          <a:xfrm>
            <a:off x="3881589" y="2410938"/>
            <a:ext cx="671355" cy="1557616"/>
            <a:chOff x="3904369" y="2612571"/>
            <a:chExt cx="671355" cy="1557616"/>
          </a:xfrm>
        </p:grpSpPr>
        <p:sp>
          <p:nvSpPr>
            <p:cNvPr id="33" name="Rectangle 32"/>
            <p:cNvSpPr/>
            <p:nvPr/>
          </p:nvSpPr>
          <p:spPr>
            <a:xfrm>
              <a:off x="3904369" y="2789305"/>
              <a:ext cx="671355" cy="13808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904369" y="2612571"/>
              <a:ext cx="671355" cy="17673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8" name="Rectangle 37"/>
          <p:cNvSpPr/>
          <p:nvPr/>
        </p:nvSpPr>
        <p:spPr>
          <a:xfrm>
            <a:off x="3564684" y="4016069"/>
            <a:ext cx="130516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T2-T3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pCR 8/9=89%</a:t>
            </a: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4741769" y="2311045"/>
            <a:ext cx="91640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1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=0.011</a:t>
            </a: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6" name="Groupe 45"/>
          <p:cNvGrpSpPr/>
          <p:nvPr/>
        </p:nvGrpSpPr>
        <p:grpSpPr>
          <a:xfrm>
            <a:off x="4779581" y="2899315"/>
            <a:ext cx="831465" cy="453887"/>
            <a:chOff x="4664446" y="2935300"/>
            <a:chExt cx="831465" cy="453887"/>
          </a:xfrm>
        </p:grpSpPr>
        <p:sp>
          <p:nvSpPr>
            <p:cNvPr id="42" name="Rectangle 41"/>
            <p:cNvSpPr/>
            <p:nvPr/>
          </p:nvSpPr>
          <p:spPr>
            <a:xfrm>
              <a:off x="4807902" y="2935300"/>
              <a:ext cx="688009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No pCR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807902" y="3127577"/>
              <a:ext cx="46839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pCR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4664446" y="3235331"/>
              <a:ext cx="184417" cy="9220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4664446" y="3043406"/>
              <a:ext cx="184417" cy="9220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8" name="Rectangle 47"/>
          <p:cNvSpPr/>
          <p:nvPr/>
        </p:nvSpPr>
        <p:spPr>
          <a:xfrm>
            <a:off x="6275227" y="4574676"/>
            <a:ext cx="46831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Tendance à augmentation du taux de pCR </a:t>
            </a:r>
            <a:b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selon de TMB</a:t>
            </a:r>
          </a:p>
        </p:txBody>
      </p:sp>
      <p:graphicFrame>
        <p:nvGraphicFramePr>
          <p:cNvPr id="50" name="Graphique 49"/>
          <p:cNvGraphicFramePr/>
          <p:nvPr/>
        </p:nvGraphicFramePr>
        <p:xfrm>
          <a:off x="7026267" y="2311045"/>
          <a:ext cx="465311" cy="18774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1" name="Groupe 50"/>
          <p:cNvGrpSpPr/>
          <p:nvPr/>
        </p:nvGrpSpPr>
        <p:grpSpPr>
          <a:xfrm>
            <a:off x="7670625" y="3732592"/>
            <a:ext cx="671355" cy="235962"/>
            <a:chOff x="3904369" y="2612571"/>
            <a:chExt cx="671355" cy="1557616"/>
          </a:xfrm>
        </p:grpSpPr>
        <p:sp>
          <p:nvSpPr>
            <p:cNvPr id="52" name="Rectangle 51"/>
            <p:cNvSpPr/>
            <p:nvPr/>
          </p:nvSpPr>
          <p:spPr>
            <a:xfrm>
              <a:off x="3904369" y="3329507"/>
              <a:ext cx="671355" cy="840680"/>
            </a:xfrm>
            <a:prstGeom prst="rect">
              <a:avLst/>
            </a:prstGeom>
            <a:solidFill>
              <a:schemeClr val="bg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3904369" y="2612571"/>
              <a:ext cx="671355" cy="716936"/>
            </a:xfrm>
            <a:prstGeom prst="rect">
              <a:avLst/>
            </a:prstGeom>
            <a:solidFill>
              <a:schemeClr val="bg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58" name="Connecteur droit 57"/>
          <p:cNvCxnSpPr/>
          <p:nvPr/>
        </p:nvCxnSpPr>
        <p:spPr>
          <a:xfrm>
            <a:off x="9628864" y="3033698"/>
            <a:ext cx="0" cy="934856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" name="Groupe 53"/>
          <p:cNvGrpSpPr/>
          <p:nvPr/>
        </p:nvGrpSpPr>
        <p:grpSpPr>
          <a:xfrm>
            <a:off x="9293187" y="3271159"/>
            <a:ext cx="671355" cy="324576"/>
            <a:chOff x="3904369" y="2640514"/>
            <a:chExt cx="671355" cy="2142568"/>
          </a:xfrm>
        </p:grpSpPr>
        <p:sp>
          <p:nvSpPr>
            <p:cNvPr id="55" name="Rectangle 54"/>
            <p:cNvSpPr/>
            <p:nvPr/>
          </p:nvSpPr>
          <p:spPr>
            <a:xfrm>
              <a:off x="3904369" y="3832519"/>
              <a:ext cx="671355" cy="950563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3904369" y="2640514"/>
              <a:ext cx="671355" cy="1188203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9" name="Rectangle 58"/>
          <p:cNvSpPr/>
          <p:nvPr/>
        </p:nvSpPr>
        <p:spPr>
          <a:xfrm>
            <a:off x="7491578" y="4016069"/>
            <a:ext cx="10294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 pCR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26 Mut/mb</a:t>
            </a: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9114140" y="4016069"/>
            <a:ext cx="10294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 Mut/mb</a:t>
            </a:r>
          </a:p>
        </p:txBody>
      </p:sp>
      <p:sp>
        <p:nvSpPr>
          <p:cNvPr id="61" name="Rectangle 60"/>
          <p:cNvSpPr/>
          <p:nvPr/>
        </p:nvSpPr>
        <p:spPr>
          <a:xfrm>
            <a:off x="9931007" y="2311045"/>
            <a:ext cx="70404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1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=0.2</a:t>
            </a: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Rectangle à coins arrondis 61"/>
          <p:cNvSpPr/>
          <p:nvPr/>
        </p:nvSpPr>
        <p:spPr>
          <a:xfrm>
            <a:off x="1261075" y="1884038"/>
            <a:ext cx="4683152" cy="32760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2531101" y="1576043"/>
            <a:ext cx="2297424" cy="553998"/>
          </a:xfrm>
          <a:prstGeom prst="rect">
            <a:avLst/>
          </a:prstGeom>
          <a:solidFill>
            <a:schemeClr val="bg1"/>
          </a:solidFill>
        </p:spPr>
        <p:txBody>
          <a:bodyPr wrap="none" anchor="ctr">
            <a:sp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Stade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clinique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(EE, CT +/-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laparoscopie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625912" y="4685631"/>
            <a:ext cx="390823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Taux de pCR faible en cas de tumeur T4</a:t>
            </a:r>
          </a:p>
        </p:txBody>
      </p:sp>
      <p:sp>
        <p:nvSpPr>
          <p:cNvPr id="63" name="Rectangle à coins arrondis 62"/>
          <p:cNvSpPr/>
          <p:nvPr/>
        </p:nvSpPr>
        <p:spPr>
          <a:xfrm>
            <a:off x="6275227" y="1884038"/>
            <a:ext cx="4683152" cy="32760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354822" y="1576043"/>
            <a:ext cx="2282997" cy="553998"/>
          </a:xfrm>
          <a:prstGeom prst="rect">
            <a:avLst/>
          </a:prstGeom>
          <a:solidFill>
            <a:schemeClr val="bg1"/>
          </a:solidFill>
        </p:spPr>
        <p:txBody>
          <a:bodyPr wrap="none" anchor="ctr">
            <a:sp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Charge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mutationnelle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(Foundation one)</a:t>
            </a:r>
          </a:p>
        </p:txBody>
      </p:sp>
      <p:sp>
        <p:nvSpPr>
          <p:cNvPr id="5" name="Titre 1">
            <a:extLst>
              <a:ext uri="{FF2B5EF4-FFF2-40B4-BE49-F238E27FC236}">
                <a16:creationId xmlns:a16="http://schemas.microsoft.com/office/drawing/2014/main" id="{D2638718-9343-04E1-64D8-EC01DD0CC1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210209"/>
            <a:ext cx="11559654" cy="756746"/>
          </a:xfrm>
        </p:spPr>
        <p:txBody>
          <a:bodyPr/>
          <a:lstStyle/>
          <a:p>
            <a:r>
              <a:rPr lang="fr-FR" dirty="0" err="1"/>
              <a:t>Durvalumab</a:t>
            </a:r>
            <a:r>
              <a:rPr lang="fr-FR" dirty="0"/>
              <a:t> (</a:t>
            </a:r>
            <a:r>
              <a:rPr lang="fr-FR" dirty="0" err="1"/>
              <a:t>durva</a:t>
            </a:r>
            <a:r>
              <a:rPr lang="fr-FR" dirty="0"/>
              <a:t>) + </a:t>
            </a:r>
            <a:r>
              <a:rPr lang="fr-FR" dirty="0" err="1"/>
              <a:t>tremelimumab</a:t>
            </a:r>
            <a:r>
              <a:rPr lang="fr-FR" dirty="0"/>
              <a:t> (</a:t>
            </a:r>
            <a:r>
              <a:rPr lang="fr-FR" dirty="0" err="1"/>
              <a:t>treme</a:t>
            </a:r>
            <a:r>
              <a:rPr lang="fr-FR" dirty="0"/>
              <a:t>) en néoadjuvant </a:t>
            </a:r>
            <a:br>
              <a:rPr lang="fr-FR" dirty="0"/>
            </a:br>
            <a:r>
              <a:rPr lang="fr-FR" dirty="0"/>
              <a:t>de l’ADK gastrique/JOG MSI </a:t>
            </a:r>
          </a:p>
        </p:txBody>
      </p:sp>
      <p:sp>
        <p:nvSpPr>
          <p:cNvPr id="2" name="Flèche droite 1"/>
          <p:cNvSpPr/>
          <p:nvPr/>
        </p:nvSpPr>
        <p:spPr>
          <a:xfrm>
            <a:off x="1426464" y="4685631"/>
            <a:ext cx="320040" cy="33855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Flèche droite 40"/>
          <p:cNvSpPr/>
          <p:nvPr/>
        </p:nvSpPr>
        <p:spPr>
          <a:xfrm>
            <a:off x="6357523" y="4602741"/>
            <a:ext cx="320040" cy="33855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900896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2571836"/>
          </a:xfrm>
          <a:prstGeom prst="rect">
            <a:avLst/>
          </a:prstGeom>
        </p:spPr>
        <p:txBody>
          <a:bodyPr/>
          <a:lstStyle/>
          <a:p>
            <a:r>
              <a:rPr lang="fr-FR" sz="4000" dirty="0"/>
              <a:t>Phase III </a:t>
            </a:r>
            <a:r>
              <a:rPr lang="fr-FR" sz="4000"/>
              <a:t>randomisée comparant </a:t>
            </a:r>
            <a:br>
              <a:rPr lang="fr-FR" sz="4000"/>
            </a:br>
            <a:r>
              <a:rPr lang="fr-FR" sz="4000"/>
              <a:t>4 </a:t>
            </a:r>
            <a:r>
              <a:rPr lang="fr-FR" sz="4000" i="1" dirty="0"/>
              <a:t>vs</a:t>
            </a:r>
            <a:r>
              <a:rPr lang="fr-FR" sz="4000" dirty="0"/>
              <a:t> 8 </a:t>
            </a:r>
            <a:r>
              <a:rPr lang="fr-FR" sz="4000"/>
              <a:t>cures de S-1 en adjuvant </a:t>
            </a:r>
            <a:br>
              <a:rPr lang="fr-FR" sz="4000"/>
            </a:br>
            <a:r>
              <a:rPr lang="fr-FR" sz="4000"/>
              <a:t>dans </a:t>
            </a:r>
            <a:r>
              <a:rPr lang="fr-FR" sz="4000" dirty="0"/>
              <a:t>le cancer </a:t>
            </a:r>
            <a:r>
              <a:rPr lang="fr-FR" sz="4000"/>
              <a:t>gastrique de </a:t>
            </a:r>
            <a:r>
              <a:rPr lang="fr-FR" sz="4000" dirty="0"/>
              <a:t>stade II </a:t>
            </a:r>
            <a:r>
              <a:rPr lang="en-US" sz="4000"/>
              <a:t>: </a:t>
            </a:r>
            <a:br>
              <a:rPr lang="en-US" sz="4000"/>
            </a:br>
            <a:r>
              <a:rPr lang="fr-FR" sz="4000" b="1"/>
              <a:t>Résultats </a:t>
            </a:r>
            <a:r>
              <a:rPr lang="fr-FR" sz="4000" b="1" dirty="0"/>
              <a:t>à 5 ans de l’étude </a:t>
            </a:r>
            <a:r>
              <a:rPr lang="en-US" sz="4000" b="1" dirty="0"/>
              <a:t>JCOG1104 </a:t>
            </a:r>
            <a:r>
              <a:rPr lang="en-US" sz="3600" b="1" dirty="0"/>
              <a:t>(OPAS-1)</a:t>
            </a:r>
            <a:endParaRPr lang="en-US" sz="4000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550020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Nunobe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#381</a:t>
            </a:r>
          </a:p>
        </p:txBody>
      </p:sp>
    </p:spTree>
    <p:extLst>
      <p:ext uri="{BB962C8B-B14F-4D97-AF65-F5344CB8AC3E}">
        <p14:creationId xmlns:p14="http://schemas.microsoft.com/office/powerpoint/2010/main" val="28575368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r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OPAS-1 : </a:t>
            </a:r>
            <a:r>
              <a:rPr lang="en-US" dirty="0" err="1"/>
              <a:t>Ph</a:t>
            </a:r>
            <a:r>
              <a:rPr lang="en-US" dirty="0"/>
              <a:t> IIIR </a:t>
            </a:r>
            <a:r>
              <a:rPr lang="en-US" dirty="0" err="1"/>
              <a:t>Résultats</a:t>
            </a:r>
            <a:r>
              <a:rPr lang="en-US" dirty="0"/>
              <a:t> à 5 </a:t>
            </a:r>
            <a:r>
              <a:rPr lang="en-US" dirty="0" err="1"/>
              <a:t>ans</a:t>
            </a:r>
            <a:endParaRPr lang="en-US" dirty="0"/>
          </a:p>
        </p:txBody>
      </p:sp>
      <p:sp>
        <p:nvSpPr>
          <p:cNvPr id="18" name="Espace réservé du texte 17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</a:t>
            </a:r>
            <a:r>
              <a:rPr lang="fr-FR" dirty="0" err="1"/>
              <a:t>Nunobe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#381</a:t>
            </a:r>
          </a:p>
        </p:txBody>
      </p:sp>
      <p:sp>
        <p:nvSpPr>
          <p:cNvPr id="20" name="Espace réservé du texte 19"/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11639992" cy="582613"/>
          </a:xfrm>
        </p:spPr>
        <p:txBody>
          <a:bodyPr/>
          <a:lstStyle/>
          <a:p>
            <a:pPr>
              <a:spcBef>
                <a:spcPts val="1200"/>
              </a:spcBef>
            </a:pPr>
            <a:r>
              <a:rPr lang="en-US" dirty="0">
                <a:solidFill>
                  <a:schemeClr val="accent2"/>
                </a:solidFill>
              </a:rPr>
              <a:t>S-1 </a:t>
            </a:r>
            <a:r>
              <a:rPr lang="en-US" dirty="0"/>
              <a:t>: Drogue </a:t>
            </a:r>
            <a:r>
              <a:rPr lang="en-US" dirty="0" err="1"/>
              <a:t>efficace</a:t>
            </a:r>
            <a:r>
              <a:rPr lang="en-US" dirty="0"/>
              <a:t> en adjuvant </a:t>
            </a:r>
            <a:r>
              <a:rPr lang="en-US" dirty="0" err="1"/>
              <a:t>dans</a:t>
            </a:r>
            <a:r>
              <a:rPr lang="en-US" dirty="0"/>
              <a:t> les cancers </a:t>
            </a:r>
            <a:r>
              <a:rPr lang="en-US" dirty="0" err="1"/>
              <a:t>oeso-gastriques</a:t>
            </a:r>
            <a:r>
              <a:rPr lang="en-US" dirty="0"/>
              <a:t> </a:t>
            </a:r>
          </a:p>
          <a:p>
            <a:pPr>
              <a:spcBef>
                <a:spcPts val="1200"/>
              </a:spcBef>
            </a:pPr>
            <a:r>
              <a:rPr lang="en-US" sz="2000" dirty="0">
                <a:solidFill>
                  <a:schemeClr val="tx1"/>
                </a:solidFill>
              </a:rPr>
              <a:t>2011 : </a:t>
            </a:r>
            <a:r>
              <a:rPr lang="en-US" sz="2000" b="0" dirty="0">
                <a:solidFill>
                  <a:schemeClr val="tx1"/>
                </a:solidFill>
              </a:rPr>
              <a:t>M, Nakajima T, et al. </a:t>
            </a:r>
            <a:r>
              <a:rPr lang="en-US" sz="2000" b="0" dirty="0" err="1">
                <a:solidFill>
                  <a:schemeClr val="tx1"/>
                </a:solidFill>
              </a:rPr>
              <a:t>Résultats</a:t>
            </a:r>
            <a:r>
              <a:rPr lang="en-US" sz="2000" b="0" dirty="0">
                <a:solidFill>
                  <a:schemeClr val="tx1"/>
                </a:solidFill>
              </a:rPr>
              <a:t> </a:t>
            </a:r>
            <a:r>
              <a:rPr lang="en-US" sz="2000" b="0" dirty="0" err="1">
                <a:solidFill>
                  <a:schemeClr val="tx1"/>
                </a:solidFill>
              </a:rPr>
              <a:t>à</a:t>
            </a:r>
            <a:r>
              <a:rPr lang="en-US" sz="2000" b="0" dirty="0">
                <a:solidFill>
                  <a:schemeClr val="tx1"/>
                </a:solidFill>
              </a:rPr>
              <a:t> 5 </a:t>
            </a:r>
            <a:r>
              <a:rPr lang="en-US" sz="2000" b="0" dirty="0" err="1">
                <a:solidFill>
                  <a:schemeClr val="tx1"/>
                </a:solidFill>
              </a:rPr>
              <a:t>ans</a:t>
            </a:r>
            <a:r>
              <a:rPr lang="en-US" sz="2000" b="0" dirty="0">
                <a:solidFill>
                  <a:schemeClr val="tx1"/>
                </a:solidFill>
              </a:rPr>
              <a:t> d'un </a:t>
            </a:r>
            <a:r>
              <a:rPr lang="en-US" sz="2000" b="0" dirty="0" err="1">
                <a:solidFill>
                  <a:schemeClr val="tx1"/>
                </a:solidFill>
              </a:rPr>
              <a:t>essai</a:t>
            </a:r>
            <a:r>
              <a:rPr lang="en-US" sz="2000" b="0" dirty="0">
                <a:solidFill>
                  <a:schemeClr val="tx1"/>
                </a:solidFill>
              </a:rPr>
              <a:t> </a:t>
            </a:r>
            <a:r>
              <a:rPr lang="en-US" sz="2000" b="0" dirty="0" err="1">
                <a:solidFill>
                  <a:schemeClr val="tx1"/>
                </a:solidFill>
              </a:rPr>
              <a:t>randomisé</a:t>
            </a:r>
            <a:r>
              <a:rPr lang="en-US" sz="2000" b="0" dirty="0">
                <a:solidFill>
                  <a:schemeClr val="tx1"/>
                </a:solidFill>
              </a:rPr>
              <a:t> de phase III de non </a:t>
            </a:r>
            <a:r>
              <a:rPr lang="en-US" sz="2000" b="0" dirty="0" err="1">
                <a:solidFill>
                  <a:schemeClr val="tx1"/>
                </a:solidFill>
              </a:rPr>
              <a:t>infériorité</a:t>
            </a:r>
            <a:r>
              <a:rPr lang="en-US" sz="2000" b="0" dirty="0">
                <a:solidFill>
                  <a:schemeClr val="tx1"/>
                </a:solidFill>
              </a:rPr>
              <a:t> </a:t>
            </a:r>
            <a:r>
              <a:rPr lang="en-US" sz="2000" b="0" dirty="0" err="1">
                <a:solidFill>
                  <a:schemeClr val="tx1"/>
                </a:solidFill>
              </a:rPr>
              <a:t>comparant</a:t>
            </a:r>
            <a:r>
              <a:rPr lang="en-US" sz="2000" b="0" dirty="0">
                <a:solidFill>
                  <a:schemeClr val="tx1"/>
                </a:solidFill>
              </a:rPr>
              <a:t> la </a:t>
            </a:r>
            <a:r>
              <a:rPr lang="en-US" sz="2000" b="0" dirty="0" err="1">
                <a:solidFill>
                  <a:schemeClr val="tx1"/>
                </a:solidFill>
              </a:rPr>
              <a:t>chimiothérapie</a:t>
            </a:r>
            <a:r>
              <a:rPr lang="en-US" sz="2000" b="0" dirty="0">
                <a:solidFill>
                  <a:schemeClr val="tx1"/>
                </a:solidFill>
              </a:rPr>
              <a:t> </a:t>
            </a:r>
            <a:r>
              <a:rPr lang="en-US" sz="2000" b="0" dirty="0" err="1">
                <a:solidFill>
                  <a:schemeClr val="tx1"/>
                </a:solidFill>
              </a:rPr>
              <a:t>adjuvante</a:t>
            </a:r>
            <a:r>
              <a:rPr lang="en-US" sz="2000" b="0" dirty="0">
                <a:solidFill>
                  <a:schemeClr val="tx1"/>
                </a:solidFill>
              </a:rPr>
              <a:t> avec S-1 à la </a:t>
            </a:r>
            <a:r>
              <a:rPr lang="en-US" sz="2000" b="0" dirty="0" err="1">
                <a:solidFill>
                  <a:schemeClr val="tx1"/>
                </a:solidFill>
              </a:rPr>
              <a:t>chirurgie</a:t>
            </a:r>
            <a:r>
              <a:rPr lang="en-US" sz="2000" b="0" dirty="0">
                <a:solidFill>
                  <a:schemeClr val="tx1"/>
                </a:solidFill>
              </a:rPr>
              <a:t> </a:t>
            </a:r>
            <a:r>
              <a:rPr lang="en-US" sz="2000" b="0" dirty="0" err="1">
                <a:solidFill>
                  <a:schemeClr val="tx1"/>
                </a:solidFill>
              </a:rPr>
              <a:t>seule</a:t>
            </a:r>
            <a:r>
              <a:rPr lang="en-US" sz="2000" b="0" dirty="0">
                <a:solidFill>
                  <a:schemeClr val="tx1"/>
                </a:solidFill>
              </a:rPr>
              <a:t> dans le cancer </a:t>
            </a:r>
            <a:r>
              <a:rPr lang="en-US" sz="2000" b="0" dirty="0" err="1">
                <a:solidFill>
                  <a:schemeClr val="tx1"/>
                </a:solidFill>
              </a:rPr>
              <a:t>gastrique</a:t>
            </a:r>
            <a:r>
              <a:rPr lang="en-US" sz="2000" b="0" dirty="0">
                <a:solidFill>
                  <a:schemeClr val="tx1"/>
                </a:solidFill>
              </a:rPr>
              <a:t> de </a:t>
            </a:r>
            <a:r>
              <a:rPr lang="en-US" sz="2000" b="0" dirty="0" err="1">
                <a:solidFill>
                  <a:schemeClr val="tx1"/>
                </a:solidFill>
              </a:rPr>
              <a:t>stade</a:t>
            </a:r>
            <a:r>
              <a:rPr lang="en-US" sz="2000" b="0" dirty="0">
                <a:solidFill>
                  <a:schemeClr val="tx1"/>
                </a:solidFill>
              </a:rPr>
              <a:t> II </a:t>
            </a:r>
            <a:r>
              <a:rPr lang="en-US" sz="2000" b="0" dirty="0" err="1">
                <a:solidFill>
                  <a:schemeClr val="tx1"/>
                </a:solidFill>
              </a:rPr>
              <a:t>ou</a:t>
            </a:r>
            <a:r>
              <a:rPr lang="en-US" sz="2000" b="0" dirty="0">
                <a:solidFill>
                  <a:schemeClr val="tx1"/>
                </a:solidFill>
              </a:rPr>
              <a:t> III</a:t>
            </a:r>
            <a:r>
              <a:rPr lang="en-US" sz="2000" b="0" dirty="0"/>
              <a:t>. </a:t>
            </a:r>
            <a:r>
              <a:rPr lang="en-US" sz="2000" b="0" i="1" dirty="0"/>
              <a:t>J </a:t>
            </a:r>
            <a:r>
              <a:rPr lang="en-US" sz="2000" b="0" i="1" dirty="0" err="1"/>
              <a:t>Clin</a:t>
            </a:r>
            <a:r>
              <a:rPr lang="en-US" sz="2000" b="0" i="1" dirty="0"/>
              <a:t> </a:t>
            </a:r>
            <a:r>
              <a:rPr lang="en-US" sz="2000" b="0" i="1" dirty="0" err="1"/>
              <a:t>Oncol</a:t>
            </a:r>
            <a:r>
              <a:rPr lang="en-US" sz="2000" b="0" i="1" dirty="0"/>
              <a:t>. </a:t>
            </a:r>
            <a:r>
              <a:rPr lang="en-US" sz="2000" b="0" dirty="0"/>
              <a:t>2011</a:t>
            </a:r>
            <a:endParaRPr lang="en-US" sz="2000" dirty="0"/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687538" y="2231472"/>
            <a:ext cx="3382044" cy="305398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ADK de l’Oesophage et de l’estomac: 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Stade II opéré 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OMS: 0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Résection R0 avec gastrectomie D1 </a:t>
            </a:r>
            <a:b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plus ou D2 pour les stade IA et D2 pour les stades IB ou plus. 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Début du traitement dans les 7 sem aprés </a:t>
            </a:r>
            <a:b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la chirurgie. 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Age 20-80 ans. 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Patients exclus: pT1N2-3 et pT3N0</a:t>
            </a:r>
          </a:p>
          <a:p>
            <a:pPr marL="179388" marR="0" lvl="0" indent="-179388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>
                <a:tab pos="1154113" algn="l"/>
              </a:tabLst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Ajustement : </a:t>
            </a:r>
            <a:r>
              <a:rPr kumimoji="0" lang="da-DK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Stade IIA/IIB</a:t>
            </a:r>
            <a:br>
              <a:rPr kumimoji="0" lang="da-DK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da-DK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Age (-69/70+)</a:t>
            </a:r>
            <a:br>
              <a:rPr kumimoji="0" lang="da-DK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da-DK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Type de Chirurgie</a:t>
            </a:r>
            <a:br>
              <a:rPr kumimoji="0" lang="da-DK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da-DK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Site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Rectangle à coins arrondis 33"/>
          <p:cNvSpPr/>
          <p:nvPr/>
        </p:nvSpPr>
        <p:spPr>
          <a:xfrm>
            <a:off x="492369" y="2184400"/>
            <a:ext cx="11207262" cy="36195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7D30FC2D-1406-E4E8-FAA8-74B526F182FF}"/>
              </a:ext>
            </a:extLst>
          </p:cNvPr>
          <p:cNvGrpSpPr/>
          <p:nvPr/>
        </p:nvGrpSpPr>
        <p:grpSpPr>
          <a:xfrm>
            <a:off x="4380577" y="2592277"/>
            <a:ext cx="7074823" cy="2758124"/>
            <a:chOff x="-7595523" y="2230187"/>
            <a:chExt cx="7074823" cy="2758124"/>
          </a:xfrm>
        </p:grpSpPr>
        <p:sp>
          <p:nvSpPr>
            <p:cNvPr id="22" name="TextBox 17"/>
            <p:cNvSpPr txBox="1"/>
            <p:nvPr/>
          </p:nvSpPr>
          <p:spPr>
            <a:xfrm>
              <a:off x="-7064507" y="2425901"/>
              <a:ext cx="511358" cy="261610"/>
            </a:xfrm>
            <a:prstGeom prst="rect">
              <a:avLst/>
            </a:prstGeom>
            <a:noFill/>
          </p:spPr>
          <p:txBody>
            <a:bodyPr wrap="none" lIns="0" tIns="0" r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n=295</a:t>
              </a:r>
            </a:p>
          </p:txBody>
        </p:sp>
        <p:sp>
          <p:nvSpPr>
            <p:cNvPr id="23" name="TextBox 25"/>
            <p:cNvSpPr txBox="1"/>
            <p:nvPr/>
          </p:nvSpPr>
          <p:spPr>
            <a:xfrm>
              <a:off x="-7064507" y="4595896"/>
              <a:ext cx="511358" cy="261610"/>
            </a:xfrm>
            <a:prstGeom prst="rect">
              <a:avLst/>
            </a:prstGeom>
            <a:noFill/>
          </p:spPr>
          <p:txBody>
            <a:bodyPr wrap="none" lIns="0" tIns="0" r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n=295</a:t>
              </a:r>
            </a:p>
          </p:txBody>
        </p:sp>
        <p:sp>
          <p:nvSpPr>
            <p:cNvPr id="24" name="Parenthèse ouvrante 23"/>
            <p:cNvSpPr/>
            <p:nvPr/>
          </p:nvSpPr>
          <p:spPr>
            <a:xfrm>
              <a:off x="-7229643" y="2725291"/>
              <a:ext cx="943143" cy="1789063"/>
            </a:xfrm>
            <a:prstGeom prst="leftBracket">
              <a:avLst>
                <a:gd name="adj" fmla="val 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-6171123" y="3998103"/>
              <a:ext cx="2583423" cy="990208"/>
            </a:xfrm>
            <a:prstGeom prst="roundRect">
              <a:avLst>
                <a:gd name="adj" fmla="val 9151"/>
              </a:avLst>
            </a:prstGeom>
            <a:solidFill>
              <a:schemeClr val="accent6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Bras B: 4 cycles de S-1 </a:t>
              </a:r>
            </a:p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(6 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mois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)</a:t>
              </a:r>
            </a:p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80°mg/m², 4sem/6</a:t>
              </a:r>
            </a:p>
          </p:txBody>
        </p:sp>
        <p:sp>
          <p:nvSpPr>
            <p:cNvPr id="31" name="Freeform 9">
              <a:extLst>
                <a:ext uri="{FF2B5EF4-FFF2-40B4-BE49-F238E27FC236}">
                  <a16:creationId xmlns:a16="http://schemas.microsoft.com/office/drawing/2014/main" id="{67BA5583-CDBA-494F-84A5-D5BE846B5989}"/>
                </a:ext>
              </a:extLst>
            </p:cNvPr>
            <p:cNvSpPr/>
            <p:nvPr/>
          </p:nvSpPr>
          <p:spPr>
            <a:xfrm>
              <a:off x="-3154717" y="2339774"/>
              <a:ext cx="2634017" cy="263556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Objectif principal</a:t>
              </a:r>
              <a:b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339FD5">
                      <a:lumMod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339FD5">
                      <a:lumMod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SSR </a:t>
              </a:r>
              <a:r>
                <a:rPr lang="en-US" sz="14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</a:t>
              </a:r>
              <a:r>
                <a:rPr lang="en-US" sz="1400" dirty="0" err="1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survie</a:t>
              </a:r>
              <a:r>
                <a:rPr lang="en-US" sz="14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sans </a:t>
              </a:r>
              <a:r>
                <a:rPr lang="en-US" sz="1400" dirty="0" err="1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récidive</a:t>
              </a:r>
              <a:r>
                <a:rPr lang="en-US" sz="14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)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Objectifs</a:t>
              </a: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5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secondaires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87325" marR="0" lvl="0" indent="-187325" algn="l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Survie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globale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</a:p>
            <a:p>
              <a:pPr marL="187325" marR="0" lvl="0" indent="-187325" algn="l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Effets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indésirables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87325" marR="0" lvl="0" indent="-187325" algn="l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Exposition . </a:t>
              </a:r>
            </a:p>
            <a:p>
              <a:pPr marL="187325" marR="0" lvl="0" indent="-187325" algn="l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Analyse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intermédiaire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</a:t>
              </a:r>
              <a:b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Survie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sans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récidive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à 3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ans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dans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les 2 bras de 85%</a:t>
              </a:r>
            </a:p>
          </p:txBody>
        </p:sp>
        <p:sp>
          <p:nvSpPr>
            <p:cNvPr id="33" name="TextBox 17"/>
            <p:cNvSpPr txBox="1"/>
            <p:nvPr/>
          </p:nvSpPr>
          <p:spPr>
            <a:xfrm>
              <a:off x="-7595523" y="3674073"/>
              <a:ext cx="743668" cy="36085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72000" rIns="0" bIns="7200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n=590</a:t>
              </a:r>
            </a:p>
          </p:txBody>
        </p:sp>
        <p:grpSp>
          <p:nvGrpSpPr>
            <p:cNvPr id="43" name="Groupe 42"/>
            <p:cNvGrpSpPr/>
            <p:nvPr/>
          </p:nvGrpSpPr>
          <p:grpSpPr>
            <a:xfrm>
              <a:off x="-3400192" y="2246570"/>
              <a:ext cx="117884" cy="2716240"/>
              <a:chOff x="9203915" y="2219156"/>
              <a:chExt cx="117884" cy="2716240"/>
            </a:xfrm>
          </p:grpSpPr>
          <p:cxnSp>
            <p:nvCxnSpPr>
              <p:cNvPr id="35" name="Connecteur droit 34"/>
              <p:cNvCxnSpPr/>
              <p:nvPr/>
            </p:nvCxnSpPr>
            <p:spPr>
              <a:xfrm>
                <a:off x="9203916" y="2219156"/>
                <a:ext cx="0" cy="2716240"/>
              </a:xfrm>
              <a:prstGeom prst="line">
                <a:avLst/>
              </a:prstGeom>
              <a:ln w="19050">
                <a:solidFill>
                  <a:schemeClr val="bg1">
                    <a:lumMod val="6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" name="Freeform 55">
                <a:extLst>
                  <a:ext uri="{FF2B5EF4-FFF2-40B4-BE49-F238E27FC236}">
                    <a16:creationId xmlns:a16="http://schemas.microsoft.com/office/drawing/2014/main" id="{B02AC733-0787-4D6F-8494-9E7BEACBE19D}"/>
                  </a:ext>
                </a:extLst>
              </p:cNvPr>
              <p:cNvSpPr/>
              <p:nvPr/>
            </p:nvSpPr>
            <p:spPr>
              <a:xfrm rot="5400000">
                <a:off x="9051310" y="3518334"/>
                <a:ext cx="423093" cy="1178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p:spPr>
            <p:txBody>
              <a:bodyPr spcFirstLastPara="0" vert="horz" wrap="square" lIns="0" tIns="60722" rIns="77862" bIns="60722" numCol="1" spcCol="1270" anchor="ctr" anchorCtr="0">
                <a:noAutofit/>
              </a:bodyPr>
              <a:lstStyle/>
              <a:p>
                <a:pPr marL="0" marR="0" lvl="0" indent="0" algn="ctr" defTabSz="350044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0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-6175178" y="2230187"/>
              <a:ext cx="2583423" cy="990208"/>
            </a:xfrm>
            <a:prstGeom prst="roundRect">
              <a:avLst>
                <a:gd name="adj" fmla="val 9151"/>
              </a:avLst>
            </a:prstGeom>
            <a:solidFill>
              <a:schemeClr val="accent3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Bras A: 8 cycles de S-1 </a:t>
              </a:r>
            </a:p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(1 an)</a:t>
              </a:r>
            </a:p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80°mg/m², 4sem/6</a:t>
              </a:r>
            </a:p>
          </p:txBody>
        </p:sp>
        <p:sp>
          <p:nvSpPr>
            <p:cNvPr id="2" name="ZoneTexte 1"/>
            <p:cNvSpPr txBox="1"/>
            <p:nvPr/>
          </p:nvSpPr>
          <p:spPr>
            <a:xfrm>
              <a:off x="-5478676" y="3393143"/>
              <a:ext cx="993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Ellipse 27"/>
            <p:cNvSpPr/>
            <p:nvPr/>
          </p:nvSpPr>
          <p:spPr>
            <a:xfrm>
              <a:off x="-7495671" y="3181783"/>
              <a:ext cx="532056" cy="532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lIns="13500" tIns="13500" rIns="13500" bIns="13500" rtlCol="0" anchor="b"/>
            <a:lstStyle/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</a:t>
              </a:r>
              <a:b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altLang="zh-CN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1:1</a:t>
              </a:r>
              <a:endPara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08836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F1DC057-D563-8041-8CA1-DBBFE0115E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8" name="Titre 2">
            <a:extLst>
              <a:ext uri="{FF2B5EF4-FFF2-40B4-BE49-F238E27FC236}">
                <a16:creationId xmlns:a16="http://schemas.microsoft.com/office/drawing/2014/main" id="{55C022C3-E0FA-581B-44A8-91B9F6817BB1}"/>
              </a:ext>
            </a:extLst>
          </p:cNvPr>
          <p:cNvSpPr txBox="1">
            <a:spLocks/>
          </p:cNvSpPr>
          <p:nvPr/>
        </p:nvSpPr>
        <p:spPr>
          <a:xfrm>
            <a:off x="1340836" y="1037422"/>
            <a:ext cx="10124150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fr-FR" sz="6000" dirty="0"/>
              <a:t>Œsogastrique localisé</a:t>
            </a: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D112CCB-D700-D7E9-F6D9-A76398DBAFE4}"/>
              </a:ext>
            </a:extLst>
          </p:cNvPr>
          <p:cNvCxnSpPr>
            <a:cxnSpLocks/>
          </p:cNvCxnSpPr>
          <p:nvPr/>
        </p:nvCxnSpPr>
        <p:spPr>
          <a:xfrm flipH="1">
            <a:off x="1520683" y="2072353"/>
            <a:ext cx="7999835" cy="0"/>
          </a:xfrm>
          <a:prstGeom prst="line">
            <a:avLst/>
          </a:prstGeom>
          <a:ln w="762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998168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OPAS-1 : </a:t>
            </a:r>
            <a:r>
              <a:rPr lang="en-US" dirty="0" err="1"/>
              <a:t>Ph</a:t>
            </a:r>
            <a:r>
              <a:rPr lang="en-US" dirty="0"/>
              <a:t> IIIR </a:t>
            </a:r>
            <a:r>
              <a:rPr lang="en-US" dirty="0" err="1"/>
              <a:t>Résultats</a:t>
            </a:r>
            <a:r>
              <a:rPr lang="en-US" dirty="0"/>
              <a:t> à 5 </a:t>
            </a:r>
            <a:r>
              <a:rPr lang="en-US" dirty="0" err="1"/>
              <a:t>ans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</a:t>
            </a:r>
            <a:r>
              <a:rPr lang="fr-FR" dirty="0" err="1"/>
              <a:t>Nunobe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#381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S-1 en adjuvant dans les cancers gastriques 4 ou 8 cycles? 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B9AE121-B4D5-EDA5-FC6E-7BB501F96B5D}"/>
              </a:ext>
            </a:extLst>
          </p:cNvPr>
          <p:cNvGraphicFramePr>
            <a:graphicFrameLocks noGrp="1"/>
          </p:cNvGraphicFramePr>
          <p:nvPr/>
        </p:nvGraphicFramePr>
        <p:xfrm>
          <a:off x="552000" y="1356738"/>
          <a:ext cx="11088000" cy="46122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56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2146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</a:t>
                      </a:r>
                      <a:r>
                        <a:rPr lang="da-DK" sz="14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cycles</a:t>
                      </a: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(n=295)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</a:t>
                      </a:r>
                      <a:r>
                        <a:rPr lang="da-DK" sz="14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cycles</a:t>
                      </a: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(n=295)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146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Age (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années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),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médian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(rang)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 (34-80)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 (32-80)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2146">
                <a:tc>
                  <a:txBody>
                    <a:bodyPr/>
                    <a:lstStyle/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≤ 69 / 70 ≥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215 / 80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215 / 80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2146">
                <a:tc>
                  <a:txBody>
                    <a:bodyPr/>
                    <a:lstStyle/>
                    <a:p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Homme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/ Femme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184 / 111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193 / 102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2146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</a:pP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Statut de performance EGOC, 0 / 1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272 / 23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268 / 102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2146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</a:pP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pT, T2 / T3 / T4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130 / 83 / 82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119 / 102 / 74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2146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</a:pPr>
                      <a:r>
                        <a:rPr lang="en-US" sz="1400">
                          <a:solidFill>
                            <a:schemeClr val="tx1"/>
                          </a:solidFill>
                        </a:rPr>
                        <a:t>pN, N0 / N1 / N2 / N3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82 / 163 / 50 / 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74 / 181 / 39 / 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2738530"/>
                  </a:ext>
                </a:extLst>
              </a:tr>
              <a:tr h="302146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pStade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, IIA / IIB / IIIA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 / 215 / 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79 / 215 / 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5763779"/>
                  </a:ext>
                </a:extLst>
              </a:tr>
              <a:tr h="528056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Procédure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chirurgicale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  <a:p>
                      <a:pPr marL="363538" indent="-17621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Bursectomie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ouverte / Non-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bursectomie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ouverte /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Laparoscopie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44 / 176 / 75</a:t>
                      </a:r>
                    </a:p>
                  </a:txBody>
                  <a:tcPr marL="121920" marR="121920" marT="36000" marB="36000" anchor="b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45 / 180 / 70</a:t>
                      </a:r>
                    </a:p>
                  </a:txBody>
                  <a:tcPr marL="121920" marR="121920" marT="36000" marB="36000" anchor="b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2872292"/>
                  </a:ext>
                </a:extLst>
              </a:tr>
              <a:tr h="1159330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Chirurgie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  <a:p>
                      <a:pPr marL="401638" indent="-21431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Durée de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l'opération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(min),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médiane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(rang)</a:t>
                      </a:r>
                    </a:p>
                    <a:p>
                      <a:pPr marL="401638" indent="-21431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Perte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de sang (mL),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médiane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(rang)</a:t>
                      </a:r>
                    </a:p>
                    <a:p>
                      <a:pPr marL="401638" indent="-21431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Étendue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de la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gastrectomie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(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proximale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/ PPG /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distale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totale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401638" indent="-21431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Dissection des ganglions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lymphatiques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(D1 / D1+ / D2 /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autres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108000" marR="36000" marT="36000" marB="3600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236 (70-616)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176 (0-4135)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/ 1 / 215 / 75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 / 26 / 269 / 0</a:t>
                      </a:r>
                    </a:p>
                  </a:txBody>
                  <a:tcPr marL="121920" marR="121920" marT="36000" marB="36000" anchor="b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243 (67-552)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165 (0-2620)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/ 4 / 210 / 78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 / 32 / 262 / 1</a:t>
                      </a:r>
                    </a:p>
                  </a:txBody>
                  <a:tcPr marL="121920" marR="121920" marT="36000" marB="36000" anchor="b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5513455"/>
                  </a:ext>
                </a:extLst>
              </a:tr>
              <a:tr h="507711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Type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histologique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  <a:p>
                      <a:pPr marL="401638" indent="-21431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Différencié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Indifférencié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127 / 168</a:t>
                      </a:r>
                    </a:p>
                  </a:txBody>
                  <a:tcPr marL="121920" marR="121920" marT="36000" marB="36000" anchor="b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127 / 168</a:t>
                      </a:r>
                    </a:p>
                  </a:txBody>
                  <a:tcPr marL="121920" marR="121920" marT="36000" marB="36000" anchor="b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794906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231380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OPAS-1 : </a:t>
            </a:r>
            <a:r>
              <a:rPr lang="en-US" dirty="0" err="1"/>
              <a:t>Ph</a:t>
            </a:r>
            <a:r>
              <a:rPr lang="en-US" dirty="0"/>
              <a:t> IIIR </a:t>
            </a:r>
            <a:r>
              <a:rPr lang="en-US" dirty="0" err="1"/>
              <a:t>Résultats</a:t>
            </a:r>
            <a:r>
              <a:rPr lang="en-US" dirty="0"/>
              <a:t> à 5 </a:t>
            </a:r>
            <a:r>
              <a:rPr lang="en-US" dirty="0" err="1"/>
              <a:t>ans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S. </a:t>
            </a:r>
            <a:r>
              <a:rPr lang="fr-FR" dirty="0" err="1"/>
              <a:t>Nunobe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#381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3222A829-1EE1-CDC1-5E68-893E3770C736}"/>
              </a:ext>
            </a:extLst>
          </p:cNvPr>
          <p:cNvGrpSpPr/>
          <p:nvPr/>
        </p:nvGrpSpPr>
        <p:grpSpPr>
          <a:xfrm>
            <a:off x="391046" y="4848578"/>
            <a:ext cx="11800954" cy="1182188"/>
            <a:chOff x="542186" y="5176365"/>
            <a:chExt cx="11800954" cy="1182188"/>
          </a:xfrm>
        </p:grpSpPr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F06F8429-6066-2D8A-C471-3557AFE36B19}"/>
                </a:ext>
              </a:extLst>
            </p:cNvPr>
            <p:cNvSpPr txBox="1"/>
            <p:nvPr/>
          </p:nvSpPr>
          <p:spPr>
            <a:xfrm>
              <a:off x="542186" y="5176365"/>
              <a:ext cx="11800954" cy="1182188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39750" marR="0" lvl="2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ASCO GI 2023: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L’analyse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finale à 5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ans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confirme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les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résultats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l’analyse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intermédiaire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et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plaide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pour un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traitement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adjuvant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d’une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durée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d’un an. (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marges</a:t>
              </a:r>
              <a:r>
                <a:rPr kumimoji="0" lang="en-US" sz="2000" b="1" i="0" u="none" strike="noStrike" kern="1200" cap="none" spc="0" normalizeH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non </a:t>
              </a:r>
              <a:r>
                <a:rPr kumimoji="0" lang="en-US" sz="2000" b="1" i="0" u="none" strike="noStrike" kern="1200" cap="none" spc="0" normalizeH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infériorité</a:t>
              </a:r>
              <a:r>
                <a:rPr kumimoji="0" lang="en-US" sz="2000" b="1" i="0" u="none" strike="noStrike" kern="1200" cap="none" spc="0" normalizeH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non </a:t>
              </a:r>
              <a:r>
                <a:rPr kumimoji="0" lang="en-US" sz="2000" b="1" i="0" u="none" strike="noStrike" kern="1200" cap="none" spc="0" normalizeH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atteintes</a:t>
              </a:r>
              <a:r>
                <a:rPr kumimoji="0" lang="en-US" sz="2000" b="1" i="0" u="none" strike="noStrike" kern="1200" cap="none" spc="0" normalizeH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)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539750" marR="0" lvl="2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Traitement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toujours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non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disponible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en France </a:t>
              </a:r>
            </a:p>
          </p:txBody>
        </p:sp>
        <p:sp>
          <p:nvSpPr>
            <p:cNvPr id="5" name="Chevron 4">
              <a:extLst>
                <a:ext uri="{FF2B5EF4-FFF2-40B4-BE49-F238E27FC236}">
                  <a16:creationId xmlns:a16="http://schemas.microsoft.com/office/drawing/2014/main" id="{E76F947C-0A97-F474-804E-75CB764AD42D}"/>
                </a:ext>
              </a:extLst>
            </p:cNvPr>
            <p:cNvSpPr/>
            <p:nvPr/>
          </p:nvSpPr>
          <p:spPr>
            <a:xfrm>
              <a:off x="700968" y="5713424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8" name="Rectangle à coins arrondis 4">
            <a:extLst>
              <a:ext uri="{FF2B5EF4-FFF2-40B4-BE49-F238E27FC236}">
                <a16:creationId xmlns:a16="http://schemas.microsoft.com/office/drawing/2014/main" id="{AD213251-0F85-3AD7-7695-7F06136B4952}"/>
              </a:ext>
            </a:extLst>
          </p:cNvPr>
          <p:cNvSpPr/>
          <p:nvPr/>
        </p:nvSpPr>
        <p:spPr>
          <a:xfrm>
            <a:off x="676589" y="1171401"/>
            <a:ext cx="5223468" cy="359109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BE11B3FE-6B3E-8FD0-1B48-E96DADC4A559}"/>
              </a:ext>
            </a:extLst>
          </p:cNvPr>
          <p:cNvSpPr txBox="1"/>
          <p:nvPr/>
        </p:nvSpPr>
        <p:spPr>
          <a:xfrm>
            <a:off x="864446" y="1046712"/>
            <a:ext cx="2894754" cy="246221"/>
          </a:xfrm>
          <a:prstGeom prst="rect">
            <a:avLst/>
          </a:prstGeom>
          <a:solidFill>
            <a:schemeClr val="bg1"/>
          </a:solidFill>
        </p:spPr>
        <p:txBody>
          <a:bodyPr wrap="square" lIns="7200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sans récidive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Rectangle à coins arrondis 4">
            <a:extLst>
              <a:ext uri="{FF2B5EF4-FFF2-40B4-BE49-F238E27FC236}">
                <a16:creationId xmlns:a16="http://schemas.microsoft.com/office/drawing/2014/main" id="{DA0BE5E9-6930-FE80-405A-D8F918D4EDAF}"/>
              </a:ext>
            </a:extLst>
          </p:cNvPr>
          <p:cNvSpPr/>
          <p:nvPr/>
        </p:nvSpPr>
        <p:spPr>
          <a:xfrm>
            <a:off x="6291943" y="1171401"/>
            <a:ext cx="5223468" cy="359109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3EF52735-F22B-5B2A-40B2-D726DBF2292F}"/>
              </a:ext>
            </a:extLst>
          </p:cNvPr>
          <p:cNvSpPr txBox="1"/>
          <p:nvPr/>
        </p:nvSpPr>
        <p:spPr>
          <a:xfrm>
            <a:off x="6479800" y="1046712"/>
            <a:ext cx="1759848" cy="246221"/>
          </a:xfrm>
          <a:prstGeom prst="rect">
            <a:avLst/>
          </a:prstGeom>
          <a:solidFill>
            <a:schemeClr val="bg1"/>
          </a:solidFill>
        </p:spPr>
        <p:txBody>
          <a:bodyPr wrap="square" lIns="7200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globale</a:t>
            </a:r>
          </a:p>
        </p:txBody>
      </p:sp>
      <p:sp>
        <p:nvSpPr>
          <p:cNvPr id="138" name="ZoneTexte 137">
            <a:extLst>
              <a:ext uri="{FF2B5EF4-FFF2-40B4-BE49-F238E27FC236}">
                <a16:creationId xmlns:a16="http://schemas.microsoft.com/office/drawing/2014/main" id="{2EA2ADB3-BDC2-705A-70CC-B5C253E4BC1F}"/>
              </a:ext>
            </a:extLst>
          </p:cNvPr>
          <p:cNvSpPr txBox="1"/>
          <p:nvPr/>
        </p:nvSpPr>
        <p:spPr>
          <a:xfrm>
            <a:off x="852310" y="1286933"/>
            <a:ext cx="28617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Proportion de survie sans rechute</a:t>
            </a:r>
          </a:p>
        </p:txBody>
      </p:sp>
      <p:sp>
        <p:nvSpPr>
          <p:cNvPr id="139" name="Forme libre 138">
            <a:extLst>
              <a:ext uri="{FF2B5EF4-FFF2-40B4-BE49-F238E27FC236}">
                <a16:creationId xmlns:a16="http://schemas.microsoft.com/office/drawing/2014/main" id="{18EA0B5F-A3FA-89F1-CB52-9E92A47F4E32}"/>
              </a:ext>
            </a:extLst>
          </p:cNvPr>
          <p:cNvSpPr/>
          <p:nvPr/>
        </p:nvSpPr>
        <p:spPr>
          <a:xfrm>
            <a:off x="1213556" y="1619956"/>
            <a:ext cx="4526844" cy="2545644"/>
          </a:xfrm>
          <a:custGeom>
            <a:avLst/>
            <a:gdLst>
              <a:gd name="connsiteX0" fmla="*/ 0 w 4526844"/>
              <a:gd name="connsiteY0" fmla="*/ 0 h 2602089"/>
              <a:gd name="connsiteX1" fmla="*/ 0 w 4526844"/>
              <a:gd name="connsiteY1" fmla="*/ 2602089 h 2602089"/>
              <a:gd name="connsiteX2" fmla="*/ 141111 w 4526844"/>
              <a:gd name="connsiteY2" fmla="*/ 2602089 h 2602089"/>
              <a:gd name="connsiteX3" fmla="*/ 4526844 w 4526844"/>
              <a:gd name="connsiteY3" fmla="*/ 2602089 h 2602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26844" h="2602089">
                <a:moveTo>
                  <a:pt x="0" y="0"/>
                </a:moveTo>
                <a:lnTo>
                  <a:pt x="0" y="2602089"/>
                </a:lnTo>
                <a:lnTo>
                  <a:pt x="141111" y="2602089"/>
                </a:lnTo>
                <a:lnTo>
                  <a:pt x="4526844" y="2602089"/>
                </a:ln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ZoneTexte 139">
            <a:extLst>
              <a:ext uri="{FF2B5EF4-FFF2-40B4-BE49-F238E27FC236}">
                <a16:creationId xmlns:a16="http://schemas.microsoft.com/office/drawing/2014/main" id="{06999FB2-3A6B-7401-C59A-891C5B1EA9D5}"/>
              </a:ext>
            </a:extLst>
          </p:cNvPr>
          <p:cNvSpPr txBox="1"/>
          <p:nvPr/>
        </p:nvSpPr>
        <p:spPr>
          <a:xfrm>
            <a:off x="745067" y="1665110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1.0</a:t>
            </a:r>
          </a:p>
        </p:txBody>
      </p:sp>
      <p:sp>
        <p:nvSpPr>
          <p:cNvPr id="141" name="ZoneTexte 140">
            <a:extLst>
              <a:ext uri="{FF2B5EF4-FFF2-40B4-BE49-F238E27FC236}">
                <a16:creationId xmlns:a16="http://schemas.microsoft.com/office/drawing/2014/main" id="{E289BEBD-FA36-FA50-FF46-8BB3F1E3E2AC}"/>
              </a:ext>
            </a:extLst>
          </p:cNvPr>
          <p:cNvSpPr txBox="1"/>
          <p:nvPr/>
        </p:nvSpPr>
        <p:spPr>
          <a:xfrm>
            <a:off x="745067" y="1907821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0.9</a:t>
            </a:r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52073C03-26C1-8622-B3F5-9FBF1970F557}"/>
              </a:ext>
            </a:extLst>
          </p:cNvPr>
          <p:cNvSpPr txBox="1"/>
          <p:nvPr/>
        </p:nvSpPr>
        <p:spPr>
          <a:xfrm>
            <a:off x="745067" y="2150532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0.8</a:t>
            </a:r>
          </a:p>
        </p:txBody>
      </p:sp>
      <p:sp>
        <p:nvSpPr>
          <p:cNvPr id="143" name="ZoneTexte 142">
            <a:extLst>
              <a:ext uri="{FF2B5EF4-FFF2-40B4-BE49-F238E27FC236}">
                <a16:creationId xmlns:a16="http://schemas.microsoft.com/office/drawing/2014/main" id="{E9C4F79E-B1CD-1643-8127-16A771870359}"/>
              </a:ext>
            </a:extLst>
          </p:cNvPr>
          <p:cNvSpPr txBox="1"/>
          <p:nvPr/>
        </p:nvSpPr>
        <p:spPr>
          <a:xfrm>
            <a:off x="745067" y="2393243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0.7</a:t>
            </a:r>
          </a:p>
        </p:txBody>
      </p:sp>
      <p:sp>
        <p:nvSpPr>
          <p:cNvPr id="144" name="ZoneTexte 143">
            <a:extLst>
              <a:ext uri="{FF2B5EF4-FFF2-40B4-BE49-F238E27FC236}">
                <a16:creationId xmlns:a16="http://schemas.microsoft.com/office/drawing/2014/main" id="{17B0C483-5AF1-810B-CD68-84026EB6870B}"/>
              </a:ext>
            </a:extLst>
          </p:cNvPr>
          <p:cNvSpPr txBox="1"/>
          <p:nvPr/>
        </p:nvSpPr>
        <p:spPr>
          <a:xfrm>
            <a:off x="745067" y="2635954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0.6</a:t>
            </a:r>
          </a:p>
        </p:txBody>
      </p:sp>
      <p:sp>
        <p:nvSpPr>
          <p:cNvPr id="145" name="ZoneTexte 144">
            <a:extLst>
              <a:ext uri="{FF2B5EF4-FFF2-40B4-BE49-F238E27FC236}">
                <a16:creationId xmlns:a16="http://schemas.microsoft.com/office/drawing/2014/main" id="{71FDB893-2436-8667-0C3F-B4EFEF883B29}"/>
              </a:ext>
            </a:extLst>
          </p:cNvPr>
          <p:cNvSpPr txBox="1"/>
          <p:nvPr/>
        </p:nvSpPr>
        <p:spPr>
          <a:xfrm>
            <a:off x="745067" y="2878665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0.5</a:t>
            </a:r>
          </a:p>
        </p:txBody>
      </p:sp>
      <p:sp>
        <p:nvSpPr>
          <p:cNvPr id="146" name="ZoneTexte 145">
            <a:extLst>
              <a:ext uri="{FF2B5EF4-FFF2-40B4-BE49-F238E27FC236}">
                <a16:creationId xmlns:a16="http://schemas.microsoft.com/office/drawing/2014/main" id="{8FE89EFC-5B41-96DC-7F8B-405AB75FA088}"/>
              </a:ext>
            </a:extLst>
          </p:cNvPr>
          <p:cNvSpPr txBox="1"/>
          <p:nvPr/>
        </p:nvSpPr>
        <p:spPr>
          <a:xfrm>
            <a:off x="745067" y="3121376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0.4</a:t>
            </a:r>
          </a:p>
        </p:txBody>
      </p:sp>
      <p:sp>
        <p:nvSpPr>
          <p:cNvPr id="147" name="ZoneTexte 146">
            <a:extLst>
              <a:ext uri="{FF2B5EF4-FFF2-40B4-BE49-F238E27FC236}">
                <a16:creationId xmlns:a16="http://schemas.microsoft.com/office/drawing/2014/main" id="{C278CB03-B029-7B34-A3AD-61EC93D259FE}"/>
              </a:ext>
            </a:extLst>
          </p:cNvPr>
          <p:cNvSpPr txBox="1"/>
          <p:nvPr/>
        </p:nvSpPr>
        <p:spPr>
          <a:xfrm>
            <a:off x="745067" y="3364087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0.3</a:t>
            </a:r>
          </a:p>
        </p:txBody>
      </p:sp>
      <p:sp>
        <p:nvSpPr>
          <p:cNvPr id="148" name="ZoneTexte 147">
            <a:extLst>
              <a:ext uri="{FF2B5EF4-FFF2-40B4-BE49-F238E27FC236}">
                <a16:creationId xmlns:a16="http://schemas.microsoft.com/office/drawing/2014/main" id="{CA69D3F3-6D21-40C3-D874-5B43F6977DF4}"/>
              </a:ext>
            </a:extLst>
          </p:cNvPr>
          <p:cNvSpPr txBox="1"/>
          <p:nvPr/>
        </p:nvSpPr>
        <p:spPr>
          <a:xfrm>
            <a:off x="745067" y="360679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0.2</a:t>
            </a:r>
          </a:p>
        </p:txBody>
      </p:sp>
      <p:sp>
        <p:nvSpPr>
          <p:cNvPr id="149" name="ZoneTexte 148">
            <a:extLst>
              <a:ext uri="{FF2B5EF4-FFF2-40B4-BE49-F238E27FC236}">
                <a16:creationId xmlns:a16="http://schemas.microsoft.com/office/drawing/2014/main" id="{B62E605D-0513-BF17-8758-265D93FDF921}"/>
              </a:ext>
            </a:extLst>
          </p:cNvPr>
          <p:cNvSpPr txBox="1"/>
          <p:nvPr/>
        </p:nvSpPr>
        <p:spPr>
          <a:xfrm>
            <a:off x="745067" y="3849509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0.1</a:t>
            </a:r>
          </a:p>
        </p:txBody>
      </p:sp>
      <p:sp>
        <p:nvSpPr>
          <p:cNvPr id="150" name="ZoneTexte 149">
            <a:extLst>
              <a:ext uri="{FF2B5EF4-FFF2-40B4-BE49-F238E27FC236}">
                <a16:creationId xmlns:a16="http://schemas.microsoft.com/office/drawing/2014/main" id="{7AA3F109-10A5-028B-416B-8E34B3E59E73}"/>
              </a:ext>
            </a:extLst>
          </p:cNvPr>
          <p:cNvSpPr txBox="1"/>
          <p:nvPr/>
        </p:nvSpPr>
        <p:spPr>
          <a:xfrm>
            <a:off x="745067" y="4092222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151" name="ZoneTexte 150">
            <a:extLst>
              <a:ext uri="{FF2B5EF4-FFF2-40B4-BE49-F238E27FC236}">
                <a16:creationId xmlns:a16="http://schemas.microsoft.com/office/drawing/2014/main" id="{CC76DC70-3109-E78D-4FA2-A66396A5B2AB}"/>
              </a:ext>
            </a:extLst>
          </p:cNvPr>
          <p:cNvSpPr txBox="1"/>
          <p:nvPr/>
        </p:nvSpPr>
        <p:spPr>
          <a:xfrm>
            <a:off x="1010355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152" name="ZoneTexte 151">
            <a:extLst>
              <a:ext uri="{FF2B5EF4-FFF2-40B4-BE49-F238E27FC236}">
                <a16:creationId xmlns:a16="http://schemas.microsoft.com/office/drawing/2014/main" id="{FECFD6F1-F4A8-A5A0-194E-1E049226C490}"/>
              </a:ext>
            </a:extLst>
          </p:cNvPr>
          <p:cNvSpPr txBox="1"/>
          <p:nvPr/>
        </p:nvSpPr>
        <p:spPr>
          <a:xfrm>
            <a:off x="1459268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153" name="ZoneTexte 152">
            <a:extLst>
              <a:ext uri="{FF2B5EF4-FFF2-40B4-BE49-F238E27FC236}">
                <a16:creationId xmlns:a16="http://schemas.microsoft.com/office/drawing/2014/main" id="{CC212097-F404-502B-084A-5B5FBD4011C8}"/>
              </a:ext>
            </a:extLst>
          </p:cNvPr>
          <p:cNvSpPr txBox="1"/>
          <p:nvPr/>
        </p:nvSpPr>
        <p:spPr>
          <a:xfrm>
            <a:off x="1903970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54" name="ZoneTexte 153">
            <a:extLst>
              <a:ext uri="{FF2B5EF4-FFF2-40B4-BE49-F238E27FC236}">
                <a16:creationId xmlns:a16="http://schemas.microsoft.com/office/drawing/2014/main" id="{F65ECE95-F122-401A-17C6-5E70B4A25940}"/>
              </a:ext>
            </a:extLst>
          </p:cNvPr>
          <p:cNvSpPr txBox="1"/>
          <p:nvPr/>
        </p:nvSpPr>
        <p:spPr>
          <a:xfrm>
            <a:off x="2348091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155" name="ZoneTexte 154">
            <a:extLst>
              <a:ext uri="{FF2B5EF4-FFF2-40B4-BE49-F238E27FC236}">
                <a16:creationId xmlns:a16="http://schemas.microsoft.com/office/drawing/2014/main" id="{2B964154-725F-968B-1E4C-E19BB2766D20}"/>
              </a:ext>
            </a:extLst>
          </p:cNvPr>
          <p:cNvSpPr txBox="1"/>
          <p:nvPr/>
        </p:nvSpPr>
        <p:spPr>
          <a:xfrm>
            <a:off x="2797004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156" name="ZoneTexte 155">
            <a:extLst>
              <a:ext uri="{FF2B5EF4-FFF2-40B4-BE49-F238E27FC236}">
                <a16:creationId xmlns:a16="http://schemas.microsoft.com/office/drawing/2014/main" id="{962E8E48-F5DB-3929-F49A-C74E2F2561CE}"/>
              </a:ext>
            </a:extLst>
          </p:cNvPr>
          <p:cNvSpPr txBox="1"/>
          <p:nvPr/>
        </p:nvSpPr>
        <p:spPr>
          <a:xfrm>
            <a:off x="3241706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157" name="ZoneTexte 156">
            <a:extLst>
              <a:ext uri="{FF2B5EF4-FFF2-40B4-BE49-F238E27FC236}">
                <a16:creationId xmlns:a16="http://schemas.microsoft.com/office/drawing/2014/main" id="{20083A7A-0FD6-97D3-EFA7-01C1F55AAAEF}"/>
              </a:ext>
            </a:extLst>
          </p:cNvPr>
          <p:cNvSpPr txBox="1"/>
          <p:nvPr/>
        </p:nvSpPr>
        <p:spPr>
          <a:xfrm>
            <a:off x="3668895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58" name="ZoneTexte 157">
            <a:extLst>
              <a:ext uri="{FF2B5EF4-FFF2-40B4-BE49-F238E27FC236}">
                <a16:creationId xmlns:a16="http://schemas.microsoft.com/office/drawing/2014/main" id="{DD373C09-EDD7-6C59-22EE-391D3C7D8425}"/>
              </a:ext>
            </a:extLst>
          </p:cNvPr>
          <p:cNvSpPr txBox="1"/>
          <p:nvPr/>
        </p:nvSpPr>
        <p:spPr>
          <a:xfrm>
            <a:off x="4117808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sp>
        <p:nvSpPr>
          <p:cNvPr id="159" name="ZoneTexte 158">
            <a:extLst>
              <a:ext uri="{FF2B5EF4-FFF2-40B4-BE49-F238E27FC236}">
                <a16:creationId xmlns:a16="http://schemas.microsoft.com/office/drawing/2014/main" id="{22710681-13C6-F9C5-717A-7AC0BE4AC158}"/>
              </a:ext>
            </a:extLst>
          </p:cNvPr>
          <p:cNvSpPr txBox="1"/>
          <p:nvPr/>
        </p:nvSpPr>
        <p:spPr>
          <a:xfrm>
            <a:off x="4562510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</a:p>
        </p:txBody>
      </p:sp>
      <p:sp>
        <p:nvSpPr>
          <p:cNvPr id="160" name="ZoneTexte 159">
            <a:extLst>
              <a:ext uri="{FF2B5EF4-FFF2-40B4-BE49-F238E27FC236}">
                <a16:creationId xmlns:a16="http://schemas.microsoft.com/office/drawing/2014/main" id="{C1A8098C-417B-B4B2-3B1F-A2992251B847}"/>
              </a:ext>
            </a:extLst>
          </p:cNvPr>
          <p:cNvSpPr txBox="1"/>
          <p:nvPr/>
        </p:nvSpPr>
        <p:spPr>
          <a:xfrm>
            <a:off x="4992699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</a:t>
            </a:r>
          </a:p>
        </p:txBody>
      </p:sp>
      <p:sp>
        <p:nvSpPr>
          <p:cNvPr id="161" name="ZoneTexte 160">
            <a:extLst>
              <a:ext uri="{FF2B5EF4-FFF2-40B4-BE49-F238E27FC236}">
                <a16:creationId xmlns:a16="http://schemas.microsoft.com/office/drawing/2014/main" id="{3404DE7E-4F33-E9EC-0ED2-31D4C1DD40DA}"/>
              </a:ext>
            </a:extLst>
          </p:cNvPr>
          <p:cNvSpPr txBox="1"/>
          <p:nvPr/>
        </p:nvSpPr>
        <p:spPr>
          <a:xfrm>
            <a:off x="5437401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  <p:sp>
        <p:nvSpPr>
          <p:cNvPr id="162" name="ZoneTexte 161">
            <a:extLst>
              <a:ext uri="{FF2B5EF4-FFF2-40B4-BE49-F238E27FC236}">
                <a16:creationId xmlns:a16="http://schemas.microsoft.com/office/drawing/2014/main" id="{75B2AC79-7080-D851-9BB0-638961328225}"/>
              </a:ext>
            </a:extLst>
          </p:cNvPr>
          <p:cNvSpPr txBox="1"/>
          <p:nvPr/>
        </p:nvSpPr>
        <p:spPr>
          <a:xfrm>
            <a:off x="2054577" y="4408312"/>
            <a:ext cx="28617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Années après la randomisation</a:t>
            </a:r>
          </a:p>
        </p:txBody>
      </p:sp>
      <p:graphicFrame>
        <p:nvGraphicFramePr>
          <p:cNvPr id="164" name="Tableau 163">
            <a:extLst>
              <a:ext uri="{FF2B5EF4-FFF2-40B4-BE49-F238E27FC236}">
                <a16:creationId xmlns:a16="http://schemas.microsoft.com/office/drawing/2014/main" id="{00C9CFBE-0DE4-7B1C-4F59-6008F0BB59B1}"/>
              </a:ext>
            </a:extLst>
          </p:cNvPr>
          <p:cNvGraphicFramePr>
            <a:graphicFrameLocks noGrp="1"/>
          </p:cNvGraphicFramePr>
          <p:nvPr/>
        </p:nvGraphicFramePr>
        <p:xfrm>
          <a:off x="1382106" y="2909357"/>
          <a:ext cx="4293312" cy="1088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8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5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</a:t>
                      </a:r>
                      <a:r>
                        <a:rPr lang="da-DK" sz="105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cycles</a:t>
                      </a:r>
                      <a: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b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(n=295)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</a:t>
                      </a:r>
                      <a:r>
                        <a:rPr lang="da-DK" sz="105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cycles</a:t>
                      </a:r>
                      <a: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b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(n=295)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Nombre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d’évènements</a:t>
                      </a:r>
                      <a:endParaRPr lang="da-DK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43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53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5-ans RFS (95% CI)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87.7% (83.3-90.9)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85.6% (81.0-89.1)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55134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>
                          <a:solidFill>
                            <a:schemeClr val="tx1"/>
                          </a:solidFill>
                        </a:rPr>
                        <a:t>HR (95% CI)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1.265 (95% CI 0.846-1.892)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endParaRPr lang="fr-FR" sz="105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7949061"/>
                  </a:ext>
                </a:extLst>
              </a:tr>
            </a:tbl>
          </a:graphicData>
        </a:graphic>
      </p:graphicFrame>
      <p:sp>
        <p:nvSpPr>
          <p:cNvPr id="165" name="Forme libre 164">
            <a:extLst>
              <a:ext uri="{FF2B5EF4-FFF2-40B4-BE49-F238E27FC236}">
                <a16:creationId xmlns:a16="http://schemas.microsoft.com/office/drawing/2014/main" id="{CF19E798-2264-A895-5C48-C98D7641E7E1}"/>
              </a:ext>
            </a:extLst>
          </p:cNvPr>
          <p:cNvSpPr/>
          <p:nvPr/>
        </p:nvSpPr>
        <p:spPr>
          <a:xfrm>
            <a:off x="1258784" y="1751610"/>
            <a:ext cx="4298868" cy="433450"/>
          </a:xfrm>
          <a:custGeom>
            <a:avLst/>
            <a:gdLst>
              <a:gd name="connsiteX0" fmla="*/ 0 w 4298868"/>
              <a:gd name="connsiteY0" fmla="*/ 0 h 433450"/>
              <a:gd name="connsiteX1" fmla="*/ 0 w 4298868"/>
              <a:gd name="connsiteY1" fmla="*/ 0 h 433450"/>
              <a:gd name="connsiteX2" fmla="*/ 112816 w 4298868"/>
              <a:gd name="connsiteY2" fmla="*/ 11876 h 433450"/>
              <a:gd name="connsiteX3" fmla="*/ 148442 w 4298868"/>
              <a:gd name="connsiteY3" fmla="*/ 23751 h 433450"/>
              <a:gd name="connsiteX4" fmla="*/ 184068 w 4298868"/>
              <a:gd name="connsiteY4" fmla="*/ 35626 h 433450"/>
              <a:gd name="connsiteX5" fmla="*/ 201881 w 4298868"/>
              <a:gd name="connsiteY5" fmla="*/ 41564 h 433450"/>
              <a:gd name="connsiteX6" fmla="*/ 225632 w 4298868"/>
              <a:gd name="connsiteY6" fmla="*/ 47502 h 433450"/>
              <a:gd name="connsiteX7" fmla="*/ 255320 w 4298868"/>
              <a:gd name="connsiteY7" fmla="*/ 53439 h 433450"/>
              <a:gd name="connsiteX8" fmla="*/ 273133 w 4298868"/>
              <a:gd name="connsiteY8" fmla="*/ 59377 h 433450"/>
              <a:gd name="connsiteX9" fmla="*/ 302821 w 4298868"/>
              <a:gd name="connsiteY9" fmla="*/ 65315 h 433450"/>
              <a:gd name="connsiteX10" fmla="*/ 320634 w 4298868"/>
              <a:gd name="connsiteY10" fmla="*/ 71252 h 433450"/>
              <a:gd name="connsiteX11" fmla="*/ 469076 w 4298868"/>
              <a:gd name="connsiteY11" fmla="*/ 77190 h 433450"/>
              <a:gd name="connsiteX12" fmla="*/ 522515 w 4298868"/>
              <a:gd name="connsiteY12" fmla="*/ 89065 h 433450"/>
              <a:gd name="connsiteX13" fmla="*/ 540328 w 4298868"/>
              <a:gd name="connsiteY13" fmla="*/ 95003 h 433450"/>
              <a:gd name="connsiteX14" fmla="*/ 564078 w 4298868"/>
              <a:gd name="connsiteY14" fmla="*/ 100941 h 433450"/>
              <a:gd name="connsiteX15" fmla="*/ 629393 w 4298868"/>
              <a:gd name="connsiteY15" fmla="*/ 118754 h 433450"/>
              <a:gd name="connsiteX16" fmla="*/ 825335 w 4298868"/>
              <a:gd name="connsiteY16" fmla="*/ 124691 h 433450"/>
              <a:gd name="connsiteX17" fmla="*/ 902525 w 4298868"/>
              <a:gd name="connsiteY17" fmla="*/ 130629 h 433450"/>
              <a:gd name="connsiteX18" fmla="*/ 920338 w 4298868"/>
              <a:gd name="connsiteY18" fmla="*/ 136567 h 433450"/>
              <a:gd name="connsiteX19" fmla="*/ 991590 w 4298868"/>
              <a:gd name="connsiteY19" fmla="*/ 148442 h 433450"/>
              <a:gd name="connsiteX20" fmla="*/ 1015341 w 4298868"/>
              <a:gd name="connsiteY20" fmla="*/ 154380 h 433450"/>
              <a:gd name="connsiteX21" fmla="*/ 1086593 w 4298868"/>
              <a:gd name="connsiteY21" fmla="*/ 160317 h 433450"/>
              <a:gd name="connsiteX22" fmla="*/ 1240972 w 4298868"/>
              <a:gd name="connsiteY22" fmla="*/ 172193 h 433450"/>
              <a:gd name="connsiteX23" fmla="*/ 1306286 w 4298868"/>
              <a:gd name="connsiteY23" fmla="*/ 190006 h 433450"/>
              <a:gd name="connsiteX24" fmla="*/ 1324099 w 4298868"/>
              <a:gd name="connsiteY24" fmla="*/ 195943 h 433450"/>
              <a:gd name="connsiteX25" fmla="*/ 1389413 w 4298868"/>
              <a:gd name="connsiteY25" fmla="*/ 207819 h 433450"/>
              <a:gd name="connsiteX26" fmla="*/ 1419102 w 4298868"/>
              <a:gd name="connsiteY26" fmla="*/ 213756 h 433450"/>
              <a:gd name="connsiteX27" fmla="*/ 1692234 w 4298868"/>
              <a:gd name="connsiteY27" fmla="*/ 219694 h 433450"/>
              <a:gd name="connsiteX28" fmla="*/ 1715985 w 4298868"/>
              <a:gd name="connsiteY28" fmla="*/ 225632 h 433450"/>
              <a:gd name="connsiteX29" fmla="*/ 1751611 w 4298868"/>
              <a:gd name="connsiteY29" fmla="*/ 237507 h 433450"/>
              <a:gd name="connsiteX30" fmla="*/ 1799112 w 4298868"/>
              <a:gd name="connsiteY30" fmla="*/ 249382 h 433450"/>
              <a:gd name="connsiteX31" fmla="*/ 1852551 w 4298868"/>
              <a:gd name="connsiteY31" fmla="*/ 261258 h 433450"/>
              <a:gd name="connsiteX32" fmla="*/ 1971304 w 4298868"/>
              <a:gd name="connsiteY32" fmla="*/ 267195 h 433450"/>
              <a:gd name="connsiteX33" fmla="*/ 1995055 w 4298868"/>
              <a:gd name="connsiteY33" fmla="*/ 273133 h 433450"/>
              <a:gd name="connsiteX34" fmla="*/ 2030681 w 4298868"/>
              <a:gd name="connsiteY34" fmla="*/ 285008 h 433450"/>
              <a:gd name="connsiteX35" fmla="*/ 2060369 w 4298868"/>
              <a:gd name="connsiteY35" fmla="*/ 290946 h 433450"/>
              <a:gd name="connsiteX36" fmla="*/ 2185060 w 4298868"/>
              <a:gd name="connsiteY36" fmla="*/ 290946 h 433450"/>
              <a:gd name="connsiteX37" fmla="*/ 2624447 w 4298868"/>
              <a:gd name="connsiteY37" fmla="*/ 302821 h 433450"/>
              <a:gd name="connsiteX38" fmla="*/ 2660073 w 4298868"/>
              <a:gd name="connsiteY38" fmla="*/ 314696 h 433450"/>
              <a:gd name="connsiteX39" fmla="*/ 2713512 w 4298868"/>
              <a:gd name="connsiteY39" fmla="*/ 332509 h 433450"/>
              <a:gd name="connsiteX40" fmla="*/ 2731325 w 4298868"/>
              <a:gd name="connsiteY40" fmla="*/ 338447 h 433450"/>
              <a:gd name="connsiteX41" fmla="*/ 3057897 w 4298868"/>
              <a:gd name="connsiteY41" fmla="*/ 338447 h 433450"/>
              <a:gd name="connsiteX42" fmla="*/ 3105398 w 4298868"/>
              <a:gd name="connsiteY42" fmla="*/ 362198 h 433450"/>
              <a:gd name="connsiteX43" fmla="*/ 3319154 w 4298868"/>
              <a:gd name="connsiteY43" fmla="*/ 374073 h 433450"/>
              <a:gd name="connsiteX44" fmla="*/ 3384468 w 4298868"/>
              <a:gd name="connsiteY44" fmla="*/ 374073 h 433450"/>
              <a:gd name="connsiteX45" fmla="*/ 3384468 w 4298868"/>
              <a:gd name="connsiteY45" fmla="*/ 433450 h 433450"/>
              <a:gd name="connsiteX46" fmla="*/ 3384468 w 4298868"/>
              <a:gd name="connsiteY46" fmla="*/ 433450 h 433450"/>
              <a:gd name="connsiteX47" fmla="*/ 4298868 w 4298868"/>
              <a:gd name="connsiteY47" fmla="*/ 433450 h 4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298868" h="433450">
                <a:moveTo>
                  <a:pt x="0" y="0"/>
                </a:moveTo>
                <a:lnTo>
                  <a:pt x="0" y="0"/>
                </a:lnTo>
                <a:cubicBezTo>
                  <a:pt x="12607" y="1146"/>
                  <a:pt x="93694" y="7778"/>
                  <a:pt x="112816" y="11876"/>
                </a:cubicBezTo>
                <a:cubicBezTo>
                  <a:pt x="125056" y="14499"/>
                  <a:pt x="136567" y="19793"/>
                  <a:pt x="148442" y="23751"/>
                </a:cubicBezTo>
                <a:lnTo>
                  <a:pt x="184068" y="35626"/>
                </a:lnTo>
                <a:cubicBezTo>
                  <a:pt x="190006" y="37605"/>
                  <a:pt x="195809" y="40046"/>
                  <a:pt x="201881" y="41564"/>
                </a:cubicBezTo>
                <a:cubicBezTo>
                  <a:pt x="209798" y="43543"/>
                  <a:pt x="217666" y="45732"/>
                  <a:pt x="225632" y="47502"/>
                </a:cubicBezTo>
                <a:cubicBezTo>
                  <a:pt x="235484" y="49691"/>
                  <a:pt x="245529" y="50991"/>
                  <a:pt x="255320" y="53439"/>
                </a:cubicBezTo>
                <a:cubicBezTo>
                  <a:pt x="261392" y="54957"/>
                  <a:pt x="267061" y="57859"/>
                  <a:pt x="273133" y="59377"/>
                </a:cubicBezTo>
                <a:cubicBezTo>
                  <a:pt x="282924" y="61825"/>
                  <a:pt x="293030" y="62867"/>
                  <a:pt x="302821" y="65315"/>
                </a:cubicBezTo>
                <a:cubicBezTo>
                  <a:pt x="308893" y="66833"/>
                  <a:pt x="314391" y="70806"/>
                  <a:pt x="320634" y="71252"/>
                </a:cubicBezTo>
                <a:cubicBezTo>
                  <a:pt x="370028" y="74780"/>
                  <a:pt x="419595" y="75211"/>
                  <a:pt x="469076" y="77190"/>
                </a:cubicBezTo>
                <a:cubicBezTo>
                  <a:pt x="489468" y="81269"/>
                  <a:pt x="502961" y="83478"/>
                  <a:pt x="522515" y="89065"/>
                </a:cubicBezTo>
                <a:cubicBezTo>
                  <a:pt x="528533" y="90784"/>
                  <a:pt x="534310" y="93283"/>
                  <a:pt x="540328" y="95003"/>
                </a:cubicBezTo>
                <a:cubicBezTo>
                  <a:pt x="548174" y="97245"/>
                  <a:pt x="556262" y="98596"/>
                  <a:pt x="564078" y="100941"/>
                </a:cubicBezTo>
                <a:cubicBezTo>
                  <a:pt x="584358" y="107025"/>
                  <a:pt x="607521" y="117603"/>
                  <a:pt x="629393" y="118754"/>
                </a:cubicBezTo>
                <a:cubicBezTo>
                  <a:pt x="694647" y="122188"/>
                  <a:pt x="760021" y="122712"/>
                  <a:pt x="825335" y="124691"/>
                </a:cubicBezTo>
                <a:cubicBezTo>
                  <a:pt x="851065" y="126670"/>
                  <a:pt x="876918" y="127428"/>
                  <a:pt x="902525" y="130629"/>
                </a:cubicBezTo>
                <a:cubicBezTo>
                  <a:pt x="908736" y="131405"/>
                  <a:pt x="914266" y="135049"/>
                  <a:pt x="920338" y="136567"/>
                </a:cubicBezTo>
                <a:cubicBezTo>
                  <a:pt x="953147" y="144769"/>
                  <a:pt x="954739" y="141742"/>
                  <a:pt x="991590" y="148442"/>
                </a:cubicBezTo>
                <a:cubicBezTo>
                  <a:pt x="999619" y="149902"/>
                  <a:pt x="1007243" y="153368"/>
                  <a:pt x="1015341" y="154380"/>
                </a:cubicBezTo>
                <a:cubicBezTo>
                  <a:pt x="1038990" y="157336"/>
                  <a:pt x="1062878" y="157946"/>
                  <a:pt x="1086593" y="160317"/>
                </a:cubicBezTo>
                <a:cubicBezTo>
                  <a:pt x="1216160" y="173273"/>
                  <a:pt x="1013826" y="159573"/>
                  <a:pt x="1240972" y="172193"/>
                </a:cubicBezTo>
                <a:cubicBezTo>
                  <a:pt x="1317391" y="197665"/>
                  <a:pt x="1239154" y="173223"/>
                  <a:pt x="1306286" y="190006"/>
                </a:cubicBezTo>
                <a:cubicBezTo>
                  <a:pt x="1312358" y="191524"/>
                  <a:pt x="1318027" y="194425"/>
                  <a:pt x="1324099" y="195943"/>
                </a:cubicBezTo>
                <a:cubicBezTo>
                  <a:pt x="1343658" y="200833"/>
                  <a:pt x="1369999" y="204289"/>
                  <a:pt x="1389413" y="207819"/>
                </a:cubicBezTo>
                <a:cubicBezTo>
                  <a:pt x="1399342" y="209624"/>
                  <a:pt x="1409017" y="213361"/>
                  <a:pt x="1419102" y="213756"/>
                </a:cubicBezTo>
                <a:cubicBezTo>
                  <a:pt x="1510098" y="217324"/>
                  <a:pt x="1601190" y="217715"/>
                  <a:pt x="1692234" y="219694"/>
                </a:cubicBezTo>
                <a:cubicBezTo>
                  <a:pt x="1700151" y="221673"/>
                  <a:pt x="1708168" y="223287"/>
                  <a:pt x="1715985" y="225632"/>
                </a:cubicBezTo>
                <a:cubicBezTo>
                  <a:pt x="1727975" y="229229"/>
                  <a:pt x="1739467" y="234471"/>
                  <a:pt x="1751611" y="237507"/>
                </a:cubicBezTo>
                <a:lnTo>
                  <a:pt x="1799112" y="249382"/>
                </a:lnTo>
                <a:cubicBezTo>
                  <a:pt x="1811140" y="252389"/>
                  <a:pt x="1841466" y="260371"/>
                  <a:pt x="1852551" y="261258"/>
                </a:cubicBezTo>
                <a:cubicBezTo>
                  <a:pt x="1892059" y="264419"/>
                  <a:pt x="1931720" y="265216"/>
                  <a:pt x="1971304" y="267195"/>
                </a:cubicBezTo>
                <a:cubicBezTo>
                  <a:pt x="1979221" y="269174"/>
                  <a:pt x="1987238" y="270788"/>
                  <a:pt x="1995055" y="273133"/>
                </a:cubicBezTo>
                <a:cubicBezTo>
                  <a:pt x="2007045" y="276730"/>
                  <a:pt x="2018537" y="281972"/>
                  <a:pt x="2030681" y="285008"/>
                </a:cubicBezTo>
                <a:cubicBezTo>
                  <a:pt x="2056352" y="291426"/>
                  <a:pt x="2046271" y="290946"/>
                  <a:pt x="2060369" y="290946"/>
                </a:cubicBezTo>
                <a:lnTo>
                  <a:pt x="2185060" y="290946"/>
                </a:lnTo>
                <a:cubicBezTo>
                  <a:pt x="2400412" y="312482"/>
                  <a:pt x="2034001" y="277518"/>
                  <a:pt x="2624447" y="302821"/>
                </a:cubicBezTo>
                <a:cubicBezTo>
                  <a:pt x="2636953" y="303357"/>
                  <a:pt x="2648198" y="310738"/>
                  <a:pt x="2660073" y="314696"/>
                </a:cubicBezTo>
                <a:lnTo>
                  <a:pt x="2713512" y="332509"/>
                </a:lnTo>
                <a:cubicBezTo>
                  <a:pt x="2719450" y="334488"/>
                  <a:pt x="2725066" y="338447"/>
                  <a:pt x="2731325" y="338447"/>
                </a:cubicBezTo>
                <a:lnTo>
                  <a:pt x="3057897" y="338447"/>
                </a:lnTo>
                <a:lnTo>
                  <a:pt x="3105398" y="362198"/>
                </a:lnTo>
                <a:cubicBezTo>
                  <a:pt x="3311702" y="368265"/>
                  <a:pt x="3247063" y="338027"/>
                  <a:pt x="3319154" y="374073"/>
                </a:cubicBezTo>
                <a:lnTo>
                  <a:pt x="3384468" y="374073"/>
                </a:lnTo>
                <a:lnTo>
                  <a:pt x="3384468" y="433450"/>
                </a:lnTo>
                <a:lnTo>
                  <a:pt x="3384468" y="433450"/>
                </a:lnTo>
                <a:lnTo>
                  <a:pt x="4298868" y="433450"/>
                </a:lnTo>
              </a:path>
            </a:pathLst>
          </a:cu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Forme libre 165">
            <a:extLst>
              <a:ext uri="{FF2B5EF4-FFF2-40B4-BE49-F238E27FC236}">
                <a16:creationId xmlns:a16="http://schemas.microsoft.com/office/drawing/2014/main" id="{B2215AA4-B52A-D3CD-A95B-1DED6AEE6AC3}"/>
              </a:ext>
            </a:extLst>
          </p:cNvPr>
          <p:cNvSpPr/>
          <p:nvPr/>
        </p:nvSpPr>
        <p:spPr>
          <a:xfrm>
            <a:off x="1264722" y="1745673"/>
            <a:ext cx="4304805" cy="754083"/>
          </a:xfrm>
          <a:custGeom>
            <a:avLst/>
            <a:gdLst>
              <a:gd name="connsiteX0" fmla="*/ 0 w 4304805"/>
              <a:gd name="connsiteY0" fmla="*/ 0 h 754083"/>
              <a:gd name="connsiteX1" fmla="*/ 0 w 4304805"/>
              <a:gd name="connsiteY1" fmla="*/ 0 h 754083"/>
              <a:gd name="connsiteX2" fmla="*/ 47501 w 4304805"/>
              <a:gd name="connsiteY2" fmla="*/ 29688 h 754083"/>
              <a:gd name="connsiteX3" fmla="*/ 71252 w 4304805"/>
              <a:gd name="connsiteY3" fmla="*/ 47501 h 754083"/>
              <a:gd name="connsiteX4" fmla="*/ 130629 w 4304805"/>
              <a:gd name="connsiteY4" fmla="*/ 71252 h 754083"/>
              <a:gd name="connsiteX5" fmla="*/ 148442 w 4304805"/>
              <a:gd name="connsiteY5" fmla="*/ 77189 h 754083"/>
              <a:gd name="connsiteX6" fmla="*/ 219694 w 4304805"/>
              <a:gd name="connsiteY6" fmla="*/ 83127 h 754083"/>
              <a:gd name="connsiteX7" fmla="*/ 273133 w 4304805"/>
              <a:gd name="connsiteY7" fmla="*/ 95002 h 754083"/>
              <a:gd name="connsiteX8" fmla="*/ 290946 w 4304805"/>
              <a:gd name="connsiteY8" fmla="*/ 100940 h 754083"/>
              <a:gd name="connsiteX9" fmla="*/ 332509 w 4304805"/>
              <a:gd name="connsiteY9" fmla="*/ 106878 h 754083"/>
              <a:gd name="connsiteX10" fmla="*/ 380010 w 4304805"/>
              <a:gd name="connsiteY10" fmla="*/ 118753 h 754083"/>
              <a:gd name="connsiteX11" fmla="*/ 397823 w 4304805"/>
              <a:gd name="connsiteY11" fmla="*/ 124691 h 754083"/>
              <a:gd name="connsiteX12" fmla="*/ 451262 w 4304805"/>
              <a:gd name="connsiteY12" fmla="*/ 136566 h 754083"/>
              <a:gd name="connsiteX13" fmla="*/ 528452 w 4304805"/>
              <a:gd name="connsiteY13" fmla="*/ 142504 h 754083"/>
              <a:gd name="connsiteX14" fmla="*/ 587829 w 4304805"/>
              <a:gd name="connsiteY14" fmla="*/ 148441 h 754083"/>
              <a:gd name="connsiteX15" fmla="*/ 629392 w 4304805"/>
              <a:gd name="connsiteY15" fmla="*/ 160317 h 754083"/>
              <a:gd name="connsiteX16" fmla="*/ 665018 w 4304805"/>
              <a:gd name="connsiteY16" fmla="*/ 172192 h 754083"/>
              <a:gd name="connsiteX17" fmla="*/ 700644 w 4304805"/>
              <a:gd name="connsiteY17" fmla="*/ 184067 h 754083"/>
              <a:gd name="connsiteX18" fmla="*/ 724395 w 4304805"/>
              <a:gd name="connsiteY18" fmla="*/ 190005 h 754083"/>
              <a:gd name="connsiteX19" fmla="*/ 765959 w 4304805"/>
              <a:gd name="connsiteY19" fmla="*/ 190005 h 754083"/>
              <a:gd name="connsiteX20" fmla="*/ 961901 w 4304805"/>
              <a:gd name="connsiteY20" fmla="*/ 207818 h 754083"/>
              <a:gd name="connsiteX21" fmla="*/ 1015340 w 4304805"/>
              <a:gd name="connsiteY21" fmla="*/ 213756 h 754083"/>
              <a:gd name="connsiteX22" fmla="*/ 1175657 w 4304805"/>
              <a:gd name="connsiteY22" fmla="*/ 225631 h 754083"/>
              <a:gd name="connsiteX23" fmla="*/ 1246909 w 4304805"/>
              <a:gd name="connsiteY23" fmla="*/ 231569 h 754083"/>
              <a:gd name="connsiteX24" fmla="*/ 1395351 w 4304805"/>
              <a:gd name="connsiteY24" fmla="*/ 243444 h 754083"/>
              <a:gd name="connsiteX25" fmla="*/ 1419101 w 4304805"/>
              <a:gd name="connsiteY25" fmla="*/ 249382 h 754083"/>
              <a:gd name="connsiteX26" fmla="*/ 1496291 w 4304805"/>
              <a:gd name="connsiteY26" fmla="*/ 255319 h 754083"/>
              <a:gd name="connsiteX27" fmla="*/ 1531917 w 4304805"/>
              <a:gd name="connsiteY27" fmla="*/ 261257 h 754083"/>
              <a:gd name="connsiteX28" fmla="*/ 1573481 w 4304805"/>
              <a:gd name="connsiteY28" fmla="*/ 273132 h 754083"/>
              <a:gd name="connsiteX29" fmla="*/ 1787236 w 4304805"/>
              <a:gd name="connsiteY29" fmla="*/ 308758 h 754083"/>
              <a:gd name="connsiteX30" fmla="*/ 2060369 w 4304805"/>
              <a:gd name="connsiteY30" fmla="*/ 314696 h 754083"/>
              <a:gd name="connsiteX31" fmla="*/ 2119746 w 4304805"/>
              <a:gd name="connsiteY31" fmla="*/ 332509 h 754083"/>
              <a:gd name="connsiteX32" fmla="*/ 2179122 w 4304805"/>
              <a:gd name="connsiteY32" fmla="*/ 338446 h 754083"/>
              <a:gd name="connsiteX33" fmla="*/ 2179122 w 4304805"/>
              <a:gd name="connsiteY33" fmla="*/ 380010 h 754083"/>
              <a:gd name="connsiteX34" fmla="*/ 2470068 w 4304805"/>
              <a:gd name="connsiteY34" fmla="*/ 380010 h 754083"/>
              <a:gd name="connsiteX35" fmla="*/ 2493818 w 4304805"/>
              <a:gd name="connsiteY35" fmla="*/ 403760 h 754083"/>
              <a:gd name="connsiteX36" fmla="*/ 3182587 w 4304805"/>
              <a:gd name="connsiteY36" fmla="*/ 403760 h 754083"/>
              <a:gd name="connsiteX37" fmla="*/ 3182587 w 4304805"/>
              <a:gd name="connsiteY37" fmla="*/ 463137 h 754083"/>
              <a:gd name="connsiteX38" fmla="*/ 3390405 w 4304805"/>
              <a:gd name="connsiteY38" fmla="*/ 463137 h 754083"/>
              <a:gd name="connsiteX39" fmla="*/ 3390405 w 4304805"/>
              <a:gd name="connsiteY39" fmla="*/ 498763 h 754083"/>
              <a:gd name="connsiteX40" fmla="*/ 3491346 w 4304805"/>
              <a:gd name="connsiteY40" fmla="*/ 498763 h 754083"/>
              <a:gd name="connsiteX41" fmla="*/ 3491346 w 4304805"/>
              <a:gd name="connsiteY41" fmla="*/ 498763 h 754083"/>
              <a:gd name="connsiteX42" fmla="*/ 3669475 w 4304805"/>
              <a:gd name="connsiteY42" fmla="*/ 498763 h 754083"/>
              <a:gd name="connsiteX43" fmla="*/ 3669475 w 4304805"/>
              <a:gd name="connsiteY43" fmla="*/ 552202 h 754083"/>
              <a:gd name="connsiteX44" fmla="*/ 3669475 w 4304805"/>
              <a:gd name="connsiteY44" fmla="*/ 647205 h 754083"/>
              <a:gd name="connsiteX45" fmla="*/ 3841668 w 4304805"/>
              <a:gd name="connsiteY45" fmla="*/ 647205 h 754083"/>
              <a:gd name="connsiteX46" fmla="*/ 3841668 w 4304805"/>
              <a:gd name="connsiteY46" fmla="*/ 754083 h 754083"/>
              <a:gd name="connsiteX47" fmla="*/ 4304805 w 4304805"/>
              <a:gd name="connsiteY47" fmla="*/ 754083 h 754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304805" h="754083">
                <a:moveTo>
                  <a:pt x="0" y="0"/>
                </a:moveTo>
                <a:lnTo>
                  <a:pt x="0" y="0"/>
                </a:lnTo>
                <a:cubicBezTo>
                  <a:pt x="15834" y="9896"/>
                  <a:pt x="31965" y="19331"/>
                  <a:pt x="47501" y="29688"/>
                </a:cubicBezTo>
                <a:cubicBezTo>
                  <a:pt x="55735" y="35177"/>
                  <a:pt x="62860" y="42256"/>
                  <a:pt x="71252" y="47501"/>
                </a:cubicBezTo>
                <a:cubicBezTo>
                  <a:pt x="91218" y="59980"/>
                  <a:pt x="107792" y="63640"/>
                  <a:pt x="130629" y="71252"/>
                </a:cubicBezTo>
                <a:cubicBezTo>
                  <a:pt x="136567" y="73231"/>
                  <a:pt x="142205" y="76669"/>
                  <a:pt x="148442" y="77189"/>
                </a:cubicBezTo>
                <a:lnTo>
                  <a:pt x="219694" y="83127"/>
                </a:lnTo>
                <a:cubicBezTo>
                  <a:pt x="259794" y="96494"/>
                  <a:pt x="210433" y="81069"/>
                  <a:pt x="273133" y="95002"/>
                </a:cubicBezTo>
                <a:cubicBezTo>
                  <a:pt x="279243" y="96360"/>
                  <a:pt x="284809" y="99712"/>
                  <a:pt x="290946" y="100940"/>
                </a:cubicBezTo>
                <a:cubicBezTo>
                  <a:pt x="304669" y="103685"/>
                  <a:pt x="318655" y="104899"/>
                  <a:pt x="332509" y="106878"/>
                </a:cubicBezTo>
                <a:cubicBezTo>
                  <a:pt x="373236" y="120452"/>
                  <a:pt x="322675" y="104418"/>
                  <a:pt x="380010" y="118753"/>
                </a:cubicBezTo>
                <a:cubicBezTo>
                  <a:pt x="386082" y="120271"/>
                  <a:pt x="391805" y="122972"/>
                  <a:pt x="397823" y="124691"/>
                </a:cubicBezTo>
                <a:cubicBezTo>
                  <a:pt x="408981" y="127879"/>
                  <a:pt x="441253" y="135454"/>
                  <a:pt x="451262" y="136566"/>
                </a:cubicBezTo>
                <a:cubicBezTo>
                  <a:pt x="476910" y="139416"/>
                  <a:pt x="502743" y="140269"/>
                  <a:pt x="528452" y="142504"/>
                </a:cubicBezTo>
                <a:cubicBezTo>
                  <a:pt x="548268" y="144227"/>
                  <a:pt x="568037" y="146462"/>
                  <a:pt x="587829" y="148441"/>
                </a:cubicBezTo>
                <a:cubicBezTo>
                  <a:pt x="647665" y="168388"/>
                  <a:pt x="554873" y="137961"/>
                  <a:pt x="629392" y="160317"/>
                </a:cubicBezTo>
                <a:cubicBezTo>
                  <a:pt x="641382" y="163914"/>
                  <a:pt x="653143" y="168234"/>
                  <a:pt x="665018" y="172192"/>
                </a:cubicBezTo>
                <a:lnTo>
                  <a:pt x="700644" y="184067"/>
                </a:lnTo>
                <a:cubicBezTo>
                  <a:pt x="708561" y="186046"/>
                  <a:pt x="716268" y="189266"/>
                  <a:pt x="724395" y="190005"/>
                </a:cubicBezTo>
                <a:cubicBezTo>
                  <a:pt x="738193" y="191259"/>
                  <a:pt x="752104" y="190005"/>
                  <a:pt x="765959" y="190005"/>
                </a:cubicBezTo>
                <a:lnTo>
                  <a:pt x="961901" y="207818"/>
                </a:lnTo>
                <a:cubicBezTo>
                  <a:pt x="979714" y="209797"/>
                  <a:pt x="997479" y="212268"/>
                  <a:pt x="1015340" y="213756"/>
                </a:cubicBezTo>
                <a:lnTo>
                  <a:pt x="1175657" y="225631"/>
                </a:lnTo>
                <a:lnTo>
                  <a:pt x="1246909" y="231569"/>
                </a:lnTo>
                <a:cubicBezTo>
                  <a:pt x="1324837" y="247153"/>
                  <a:pt x="1229698" y="229639"/>
                  <a:pt x="1395351" y="243444"/>
                </a:cubicBezTo>
                <a:cubicBezTo>
                  <a:pt x="1403483" y="244122"/>
                  <a:pt x="1410997" y="248429"/>
                  <a:pt x="1419101" y="249382"/>
                </a:cubicBezTo>
                <a:cubicBezTo>
                  <a:pt x="1444730" y="252397"/>
                  <a:pt x="1470561" y="253340"/>
                  <a:pt x="1496291" y="255319"/>
                </a:cubicBezTo>
                <a:cubicBezTo>
                  <a:pt x="1508166" y="257298"/>
                  <a:pt x="1520237" y="258337"/>
                  <a:pt x="1531917" y="261257"/>
                </a:cubicBezTo>
                <a:cubicBezTo>
                  <a:pt x="1581921" y="273758"/>
                  <a:pt x="1553049" y="273132"/>
                  <a:pt x="1573481" y="273132"/>
                </a:cubicBezTo>
                <a:lnTo>
                  <a:pt x="1787236" y="308758"/>
                </a:lnTo>
                <a:lnTo>
                  <a:pt x="2060369" y="314696"/>
                </a:lnTo>
                <a:cubicBezTo>
                  <a:pt x="2078637" y="315427"/>
                  <a:pt x="2103417" y="330695"/>
                  <a:pt x="2119746" y="332509"/>
                </a:cubicBezTo>
                <a:cubicBezTo>
                  <a:pt x="2175151" y="338665"/>
                  <a:pt x="2155262" y="338446"/>
                  <a:pt x="2179122" y="338446"/>
                </a:cubicBezTo>
                <a:lnTo>
                  <a:pt x="2179122" y="380010"/>
                </a:lnTo>
                <a:lnTo>
                  <a:pt x="2470068" y="380010"/>
                </a:lnTo>
                <a:lnTo>
                  <a:pt x="2493818" y="403760"/>
                </a:lnTo>
                <a:lnTo>
                  <a:pt x="3182587" y="403760"/>
                </a:lnTo>
                <a:lnTo>
                  <a:pt x="3182587" y="463137"/>
                </a:lnTo>
                <a:lnTo>
                  <a:pt x="3390405" y="463137"/>
                </a:lnTo>
                <a:lnTo>
                  <a:pt x="3390405" y="498763"/>
                </a:lnTo>
                <a:lnTo>
                  <a:pt x="3491346" y="498763"/>
                </a:lnTo>
                <a:lnTo>
                  <a:pt x="3491346" y="498763"/>
                </a:lnTo>
                <a:lnTo>
                  <a:pt x="3669475" y="498763"/>
                </a:lnTo>
                <a:lnTo>
                  <a:pt x="3669475" y="552202"/>
                </a:lnTo>
                <a:lnTo>
                  <a:pt x="3669475" y="647205"/>
                </a:lnTo>
                <a:lnTo>
                  <a:pt x="3841668" y="647205"/>
                </a:lnTo>
                <a:lnTo>
                  <a:pt x="3841668" y="754083"/>
                </a:lnTo>
                <a:lnTo>
                  <a:pt x="4304805" y="754083"/>
                </a:lnTo>
              </a:path>
            </a:pathLst>
          </a:cu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" name="ZoneTexte 167">
            <a:extLst>
              <a:ext uri="{FF2B5EF4-FFF2-40B4-BE49-F238E27FC236}">
                <a16:creationId xmlns:a16="http://schemas.microsoft.com/office/drawing/2014/main" id="{BA7B333E-B077-CF60-260D-022139D1C408}"/>
              </a:ext>
            </a:extLst>
          </p:cNvPr>
          <p:cNvSpPr txBox="1"/>
          <p:nvPr/>
        </p:nvSpPr>
        <p:spPr>
          <a:xfrm>
            <a:off x="6470357" y="1286933"/>
            <a:ext cx="28617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Proportion de survie</a:t>
            </a:r>
          </a:p>
        </p:txBody>
      </p:sp>
      <p:sp>
        <p:nvSpPr>
          <p:cNvPr id="169" name="Forme libre 168">
            <a:extLst>
              <a:ext uri="{FF2B5EF4-FFF2-40B4-BE49-F238E27FC236}">
                <a16:creationId xmlns:a16="http://schemas.microsoft.com/office/drawing/2014/main" id="{8E201CCB-AB4B-7337-D7EE-6B41F61BB970}"/>
              </a:ext>
            </a:extLst>
          </p:cNvPr>
          <p:cNvSpPr/>
          <p:nvPr/>
        </p:nvSpPr>
        <p:spPr>
          <a:xfrm>
            <a:off x="6831603" y="1619956"/>
            <a:ext cx="4526844" cy="2545644"/>
          </a:xfrm>
          <a:custGeom>
            <a:avLst/>
            <a:gdLst>
              <a:gd name="connsiteX0" fmla="*/ 0 w 4526844"/>
              <a:gd name="connsiteY0" fmla="*/ 0 h 2602089"/>
              <a:gd name="connsiteX1" fmla="*/ 0 w 4526844"/>
              <a:gd name="connsiteY1" fmla="*/ 2602089 h 2602089"/>
              <a:gd name="connsiteX2" fmla="*/ 141111 w 4526844"/>
              <a:gd name="connsiteY2" fmla="*/ 2602089 h 2602089"/>
              <a:gd name="connsiteX3" fmla="*/ 4526844 w 4526844"/>
              <a:gd name="connsiteY3" fmla="*/ 2602089 h 2602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26844" h="2602089">
                <a:moveTo>
                  <a:pt x="0" y="0"/>
                </a:moveTo>
                <a:lnTo>
                  <a:pt x="0" y="2602089"/>
                </a:lnTo>
                <a:lnTo>
                  <a:pt x="141111" y="2602089"/>
                </a:lnTo>
                <a:lnTo>
                  <a:pt x="4526844" y="2602089"/>
                </a:ln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" name="ZoneTexte 169">
            <a:extLst>
              <a:ext uri="{FF2B5EF4-FFF2-40B4-BE49-F238E27FC236}">
                <a16:creationId xmlns:a16="http://schemas.microsoft.com/office/drawing/2014/main" id="{566D5650-2156-4D28-A076-6F88CB832838}"/>
              </a:ext>
            </a:extLst>
          </p:cNvPr>
          <p:cNvSpPr txBox="1"/>
          <p:nvPr/>
        </p:nvSpPr>
        <p:spPr>
          <a:xfrm>
            <a:off x="6363114" y="1665110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1.0</a:t>
            </a:r>
          </a:p>
        </p:txBody>
      </p:sp>
      <p:sp>
        <p:nvSpPr>
          <p:cNvPr id="171" name="ZoneTexte 170">
            <a:extLst>
              <a:ext uri="{FF2B5EF4-FFF2-40B4-BE49-F238E27FC236}">
                <a16:creationId xmlns:a16="http://schemas.microsoft.com/office/drawing/2014/main" id="{71491CB0-849A-9F3C-B46C-7666A6A7EA74}"/>
              </a:ext>
            </a:extLst>
          </p:cNvPr>
          <p:cNvSpPr txBox="1"/>
          <p:nvPr/>
        </p:nvSpPr>
        <p:spPr>
          <a:xfrm>
            <a:off x="6363114" y="1907821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0.9</a:t>
            </a:r>
          </a:p>
        </p:txBody>
      </p:sp>
      <p:sp>
        <p:nvSpPr>
          <p:cNvPr id="172" name="ZoneTexte 171">
            <a:extLst>
              <a:ext uri="{FF2B5EF4-FFF2-40B4-BE49-F238E27FC236}">
                <a16:creationId xmlns:a16="http://schemas.microsoft.com/office/drawing/2014/main" id="{46699E46-E347-83A4-C33F-760DC8A7FD43}"/>
              </a:ext>
            </a:extLst>
          </p:cNvPr>
          <p:cNvSpPr txBox="1"/>
          <p:nvPr/>
        </p:nvSpPr>
        <p:spPr>
          <a:xfrm>
            <a:off x="6363114" y="2150532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0.8</a:t>
            </a:r>
          </a:p>
        </p:txBody>
      </p:sp>
      <p:sp>
        <p:nvSpPr>
          <p:cNvPr id="173" name="ZoneTexte 172">
            <a:extLst>
              <a:ext uri="{FF2B5EF4-FFF2-40B4-BE49-F238E27FC236}">
                <a16:creationId xmlns:a16="http://schemas.microsoft.com/office/drawing/2014/main" id="{810353EC-8641-406A-D3A1-86669A8AF0F7}"/>
              </a:ext>
            </a:extLst>
          </p:cNvPr>
          <p:cNvSpPr txBox="1"/>
          <p:nvPr/>
        </p:nvSpPr>
        <p:spPr>
          <a:xfrm>
            <a:off x="6363114" y="2393243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0.7</a:t>
            </a:r>
          </a:p>
        </p:txBody>
      </p:sp>
      <p:sp>
        <p:nvSpPr>
          <p:cNvPr id="174" name="ZoneTexte 173">
            <a:extLst>
              <a:ext uri="{FF2B5EF4-FFF2-40B4-BE49-F238E27FC236}">
                <a16:creationId xmlns:a16="http://schemas.microsoft.com/office/drawing/2014/main" id="{76DDCF12-AF4A-B7CD-5843-9C2A5915AC3E}"/>
              </a:ext>
            </a:extLst>
          </p:cNvPr>
          <p:cNvSpPr txBox="1"/>
          <p:nvPr/>
        </p:nvSpPr>
        <p:spPr>
          <a:xfrm>
            <a:off x="6363114" y="2635954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0.6</a:t>
            </a:r>
          </a:p>
        </p:txBody>
      </p:sp>
      <p:sp>
        <p:nvSpPr>
          <p:cNvPr id="175" name="ZoneTexte 174">
            <a:extLst>
              <a:ext uri="{FF2B5EF4-FFF2-40B4-BE49-F238E27FC236}">
                <a16:creationId xmlns:a16="http://schemas.microsoft.com/office/drawing/2014/main" id="{77C47A01-E237-567B-6D56-4EBC59824CE7}"/>
              </a:ext>
            </a:extLst>
          </p:cNvPr>
          <p:cNvSpPr txBox="1"/>
          <p:nvPr/>
        </p:nvSpPr>
        <p:spPr>
          <a:xfrm>
            <a:off x="6363114" y="2878665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0.5</a:t>
            </a:r>
          </a:p>
        </p:txBody>
      </p:sp>
      <p:sp>
        <p:nvSpPr>
          <p:cNvPr id="176" name="ZoneTexte 175">
            <a:extLst>
              <a:ext uri="{FF2B5EF4-FFF2-40B4-BE49-F238E27FC236}">
                <a16:creationId xmlns:a16="http://schemas.microsoft.com/office/drawing/2014/main" id="{F33CAC53-0BBF-92BB-42BE-621837EC80EF}"/>
              </a:ext>
            </a:extLst>
          </p:cNvPr>
          <p:cNvSpPr txBox="1"/>
          <p:nvPr/>
        </p:nvSpPr>
        <p:spPr>
          <a:xfrm>
            <a:off x="6363114" y="3121376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0.4</a:t>
            </a:r>
          </a:p>
        </p:txBody>
      </p:sp>
      <p:sp>
        <p:nvSpPr>
          <p:cNvPr id="177" name="ZoneTexte 176">
            <a:extLst>
              <a:ext uri="{FF2B5EF4-FFF2-40B4-BE49-F238E27FC236}">
                <a16:creationId xmlns:a16="http://schemas.microsoft.com/office/drawing/2014/main" id="{4B90B8F5-2D35-038A-8AAB-0782600CD5BC}"/>
              </a:ext>
            </a:extLst>
          </p:cNvPr>
          <p:cNvSpPr txBox="1"/>
          <p:nvPr/>
        </p:nvSpPr>
        <p:spPr>
          <a:xfrm>
            <a:off x="6363114" y="3364087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0.3</a:t>
            </a:r>
          </a:p>
        </p:txBody>
      </p:sp>
      <p:sp>
        <p:nvSpPr>
          <p:cNvPr id="178" name="ZoneTexte 177">
            <a:extLst>
              <a:ext uri="{FF2B5EF4-FFF2-40B4-BE49-F238E27FC236}">
                <a16:creationId xmlns:a16="http://schemas.microsoft.com/office/drawing/2014/main" id="{765405E5-02AA-EDE8-79CC-7DBEB4B8FE1F}"/>
              </a:ext>
            </a:extLst>
          </p:cNvPr>
          <p:cNvSpPr txBox="1"/>
          <p:nvPr/>
        </p:nvSpPr>
        <p:spPr>
          <a:xfrm>
            <a:off x="6363114" y="360679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0.2</a:t>
            </a:r>
          </a:p>
        </p:txBody>
      </p:sp>
      <p:sp>
        <p:nvSpPr>
          <p:cNvPr id="179" name="ZoneTexte 178">
            <a:extLst>
              <a:ext uri="{FF2B5EF4-FFF2-40B4-BE49-F238E27FC236}">
                <a16:creationId xmlns:a16="http://schemas.microsoft.com/office/drawing/2014/main" id="{142E0A1D-6AFC-AED4-488A-1D7E6F445FBA}"/>
              </a:ext>
            </a:extLst>
          </p:cNvPr>
          <p:cNvSpPr txBox="1"/>
          <p:nvPr/>
        </p:nvSpPr>
        <p:spPr>
          <a:xfrm>
            <a:off x="6363114" y="3849509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0.1</a:t>
            </a:r>
          </a:p>
        </p:txBody>
      </p:sp>
      <p:sp>
        <p:nvSpPr>
          <p:cNvPr id="180" name="ZoneTexte 179">
            <a:extLst>
              <a:ext uri="{FF2B5EF4-FFF2-40B4-BE49-F238E27FC236}">
                <a16:creationId xmlns:a16="http://schemas.microsoft.com/office/drawing/2014/main" id="{BCF9C7C4-6A2A-EF19-ABE5-BE3F321681DA}"/>
              </a:ext>
            </a:extLst>
          </p:cNvPr>
          <p:cNvSpPr txBox="1"/>
          <p:nvPr/>
        </p:nvSpPr>
        <p:spPr>
          <a:xfrm>
            <a:off x="6363114" y="4092222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181" name="ZoneTexte 180">
            <a:extLst>
              <a:ext uri="{FF2B5EF4-FFF2-40B4-BE49-F238E27FC236}">
                <a16:creationId xmlns:a16="http://schemas.microsoft.com/office/drawing/2014/main" id="{6B7DE1B0-8737-64EA-FB94-485D961FD162}"/>
              </a:ext>
            </a:extLst>
          </p:cNvPr>
          <p:cNvSpPr txBox="1"/>
          <p:nvPr/>
        </p:nvSpPr>
        <p:spPr>
          <a:xfrm>
            <a:off x="6628402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182" name="ZoneTexte 181">
            <a:extLst>
              <a:ext uri="{FF2B5EF4-FFF2-40B4-BE49-F238E27FC236}">
                <a16:creationId xmlns:a16="http://schemas.microsoft.com/office/drawing/2014/main" id="{80540337-B2BD-5211-8EB9-F5FABCD22043}"/>
              </a:ext>
            </a:extLst>
          </p:cNvPr>
          <p:cNvSpPr txBox="1"/>
          <p:nvPr/>
        </p:nvSpPr>
        <p:spPr>
          <a:xfrm>
            <a:off x="7077315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183" name="ZoneTexte 182">
            <a:extLst>
              <a:ext uri="{FF2B5EF4-FFF2-40B4-BE49-F238E27FC236}">
                <a16:creationId xmlns:a16="http://schemas.microsoft.com/office/drawing/2014/main" id="{A00CADEB-037F-ED1C-6FDD-AB0CA1A29E69}"/>
              </a:ext>
            </a:extLst>
          </p:cNvPr>
          <p:cNvSpPr txBox="1"/>
          <p:nvPr/>
        </p:nvSpPr>
        <p:spPr>
          <a:xfrm>
            <a:off x="7522017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84" name="ZoneTexte 183">
            <a:extLst>
              <a:ext uri="{FF2B5EF4-FFF2-40B4-BE49-F238E27FC236}">
                <a16:creationId xmlns:a16="http://schemas.microsoft.com/office/drawing/2014/main" id="{F3D97D97-88B0-0E06-33C4-5B3C7C324C53}"/>
              </a:ext>
            </a:extLst>
          </p:cNvPr>
          <p:cNvSpPr txBox="1"/>
          <p:nvPr/>
        </p:nvSpPr>
        <p:spPr>
          <a:xfrm>
            <a:off x="7966138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185" name="ZoneTexte 184">
            <a:extLst>
              <a:ext uri="{FF2B5EF4-FFF2-40B4-BE49-F238E27FC236}">
                <a16:creationId xmlns:a16="http://schemas.microsoft.com/office/drawing/2014/main" id="{FC41555A-4305-6533-BAFE-B5C3A4D7CEBE}"/>
              </a:ext>
            </a:extLst>
          </p:cNvPr>
          <p:cNvSpPr txBox="1"/>
          <p:nvPr/>
        </p:nvSpPr>
        <p:spPr>
          <a:xfrm>
            <a:off x="8415051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186" name="ZoneTexte 185">
            <a:extLst>
              <a:ext uri="{FF2B5EF4-FFF2-40B4-BE49-F238E27FC236}">
                <a16:creationId xmlns:a16="http://schemas.microsoft.com/office/drawing/2014/main" id="{023FDDF0-7942-D228-2741-962F8E906097}"/>
              </a:ext>
            </a:extLst>
          </p:cNvPr>
          <p:cNvSpPr txBox="1"/>
          <p:nvPr/>
        </p:nvSpPr>
        <p:spPr>
          <a:xfrm>
            <a:off x="8859753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187" name="ZoneTexte 186">
            <a:extLst>
              <a:ext uri="{FF2B5EF4-FFF2-40B4-BE49-F238E27FC236}">
                <a16:creationId xmlns:a16="http://schemas.microsoft.com/office/drawing/2014/main" id="{5CA8BBEA-838B-FB7A-DA2D-962382A3E754}"/>
              </a:ext>
            </a:extLst>
          </p:cNvPr>
          <p:cNvSpPr txBox="1"/>
          <p:nvPr/>
        </p:nvSpPr>
        <p:spPr>
          <a:xfrm>
            <a:off x="9286942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88" name="ZoneTexte 187">
            <a:extLst>
              <a:ext uri="{FF2B5EF4-FFF2-40B4-BE49-F238E27FC236}">
                <a16:creationId xmlns:a16="http://schemas.microsoft.com/office/drawing/2014/main" id="{466D9134-0C98-4ABD-1865-2280FAA23FF4}"/>
              </a:ext>
            </a:extLst>
          </p:cNvPr>
          <p:cNvSpPr txBox="1"/>
          <p:nvPr/>
        </p:nvSpPr>
        <p:spPr>
          <a:xfrm>
            <a:off x="9735855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sp>
        <p:nvSpPr>
          <p:cNvPr id="189" name="ZoneTexte 188">
            <a:extLst>
              <a:ext uri="{FF2B5EF4-FFF2-40B4-BE49-F238E27FC236}">
                <a16:creationId xmlns:a16="http://schemas.microsoft.com/office/drawing/2014/main" id="{AD097250-1535-DEE7-690C-91A8840C1496}"/>
              </a:ext>
            </a:extLst>
          </p:cNvPr>
          <p:cNvSpPr txBox="1"/>
          <p:nvPr/>
        </p:nvSpPr>
        <p:spPr>
          <a:xfrm>
            <a:off x="10180557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</a:p>
        </p:txBody>
      </p:sp>
      <p:sp>
        <p:nvSpPr>
          <p:cNvPr id="190" name="ZoneTexte 189">
            <a:extLst>
              <a:ext uri="{FF2B5EF4-FFF2-40B4-BE49-F238E27FC236}">
                <a16:creationId xmlns:a16="http://schemas.microsoft.com/office/drawing/2014/main" id="{B4003F80-10F5-5EFF-3DD9-DCC04F2B3FCA}"/>
              </a:ext>
            </a:extLst>
          </p:cNvPr>
          <p:cNvSpPr txBox="1"/>
          <p:nvPr/>
        </p:nvSpPr>
        <p:spPr>
          <a:xfrm>
            <a:off x="10610746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</a:t>
            </a:r>
          </a:p>
        </p:txBody>
      </p:sp>
      <p:sp>
        <p:nvSpPr>
          <p:cNvPr id="191" name="ZoneTexte 190">
            <a:extLst>
              <a:ext uri="{FF2B5EF4-FFF2-40B4-BE49-F238E27FC236}">
                <a16:creationId xmlns:a16="http://schemas.microsoft.com/office/drawing/2014/main" id="{C05C86C7-C4CF-1267-DCF9-BBC781E5D403}"/>
              </a:ext>
            </a:extLst>
          </p:cNvPr>
          <p:cNvSpPr txBox="1"/>
          <p:nvPr/>
        </p:nvSpPr>
        <p:spPr>
          <a:xfrm>
            <a:off x="11055448" y="4227688"/>
            <a:ext cx="383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  <p:sp>
        <p:nvSpPr>
          <p:cNvPr id="192" name="ZoneTexte 191">
            <a:extLst>
              <a:ext uri="{FF2B5EF4-FFF2-40B4-BE49-F238E27FC236}">
                <a16:creationId xmlns:a16="http://schemas.microsoft.com/office/drawing/2014/main" id="{A79D3A09-AA42-AD70-A241-E2459B54FB00}"/>
              </a:ext>
            </a:extLst>
          </p:cNvPr>
          <p:cNvSpPr txBox="1"/>
          <p:nvPr/>
        </p:nvSpPr>
        <p:spPr>
          <a:xfrm>
            <a:off x="7672624" y="4408312"/>
            <a:ext cx="28617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Années après la randomisation</a:t>
            </a:r>
          </a:p>
        </p:txBody>
      </p:sp>
      <p:graphicFrame>
        <p:nvGraphicFramePr>
          <p:cNvPr id="193" name="Tableau 192">
            <a:extLst>
              <a:ext uri="{FF2B5EF4-FFF2-40B4-BE49-F238E27FC236}">
                <a16:creationId xmlns:a16="http://schemas.microsoft.com/office/drawing/2014/main" id="{5AB2361B-5A9B-9C1E-B924-5066BE4BC22D}"/>
              </a:ext>
            </a:extLst>
          </p:cNvPr>
          <p:cNvGraphicFramePr>
            <a:graphicFrameLocks noGrp="1"/>
          </p:cNvGraphicFramePr>
          <p:nvPr/>
        </p:nvGraphicFramePr>
        <p:xfrm>
          <a:off x="7000153" y="2909357"/>
          <a:ext cx="4293312" cy="1088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8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5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</a:t>
                      </a:r>
                      <a:r>
                        <a:rPr lang="da-DK" sz="105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cycles</a:t>
                      </a:r>
                      <a: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b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(n=295)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</a:t>
                      </a:r>
                      <a:r>
                        <a:rPr lang="da-DK" sz="105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cycles</a:t>
                      </a:r>
                      <a: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br>
                        <a:rPr lang="da-DK" sz="105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(n=295)</a:t>
                      </a:r>
                      <a:endParaRPr lang="fr-FR" sz="105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Nombre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d’évènements</a:t>
                      </a:r>
                      <a:endParaRPr lang="da-DK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5-ans RFS (95% CI)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89.7% (85.6-92.7)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88.6% (84.4-91.8)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55134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>
                          <a:solidFill>
                            <a:schemeClr val="tx1"/>
                          </a:solidFill>
                        </a:rPr>
                        <a:t>HR (95% CI)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1.121 (95% CI 0.719-1.749)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buFont typeface="Arial" panose="020B0604020202020204" pitchFamily="34" charset="0"/>
                        <a:buNone/>
                        <a:tabLst>
                          <a:tab pos="452438" algn="l"/>
                          <a:tab pos="722313" algn="l"/>
                        </a:tabLst>
                      </a:pPr>
                      <a:endParaRPr lang="fr-FR" sz="105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7949061"/>
                  </a:ext>
                </a:extLst>
              </a:tr>
            </a:tbl>
          </a:graphicData>
        </a:graphic>
      </p:graphicFrame>
      <p:sp>
        <p:nvSpPr>
          <p:cNvPr id="196" name="Forme libre 195">
            <a:extLst>
              <a:ext uri="{FF2B5EF4-FFF2-40B4-BE49-F238E27FC236}">
                <a16:creationId xmlns:a16="http://schemas.microsoft.com/office/drawing/2014/main" id="{6973A865-BCCF-ED34-D280-31E4CC76D604}"/>
              </a:ext>
            </a:extLst>
          </p:cNvPr>
          <p:cNvSpPr/>
          <p:nvPr/>
        </p:nvSpPr>
        <p:spPr>
          <a:xfrm>
            <a:off x="6834851" y="1736203"/>
            <a:ext cx="4328931" cy="399326"/>
          </a:xfrm>
          <a:custGeom>
            <a:avLst/>
            <a:gdLst>
              <a:gd name="connsiteX0" fmla="*/ 0 w 4328931"/>
              <a:gd name="connsiteY0" fmla="*/ 0 h 399326"/>
              <a:gd name="connsiteX1" fmla="*/ 700268 w 4328931"/>
              <a:gd name="connsiteY1" fmla="*/ 17362 h 399326"/>
              <a:gd name="connsiteX2" fmla="*/ 758141 w 4328931"/>
              <a:gd name="connsiteY2" fmla="*/ 40511 h 399326"/>
              <a:gd name="connsiteX3" fmla="*/ 816015 w 4328931"/>
              <a:gd name="connsiteY3" fmla="*/ 52086 h 399326"/>
              <a:gd name="connsiteX4" fmla="*/ 914400 w 4328931"/>
              <a:gd name="connsiteY4" fmla="*/ 63660 h 399326"/>
              <a:gd name="connsiteX5" fmla="*/ 983848 w 4328931"/>
              <a:gd name="connsiteY5" fmla="*/ 86810 h 399326"/>
              <a:gd name="connsiteX6" fmla="*/ 1001210 w 4328931"/>
              <a:gd name="connsiteY6" fmla="*/ 92597 h 399326"/>
              <a:gd name="connsiteX7" fmla="*/ 1076445 w 4328931"/>
              <a:gd name="connsiteY7" fmla="*/ 98384 h 399326"/>
              <a:gd name="connsiteX8" fmla="*/ 1099595 w 4328931"/>
              <a:gd name="connsiteY8" fmla="*/ 104172 h 399326"/>
              <a:gd name="connsiteX9" fmla="*/ 1365812 w 4328931"/>
              <a:gd name="connsiteY9" fmla="*/ 109959 h 399326"/>
              <a:gd name="connsiteX10" fmla="*/ 1562582 w 4328931"/>
              <a:gd name="connsiteY10" fmla="*/ 162045 h 399326"/>
              <a:gd name="connsiteX11" fmla="*/ 1701478 w 4328931"/>
              <a:gd name="connsiteY11" fmla="*/ 167832 h 399326"/>
              <a:gd name="connsiteX12" fmla="*/ 1736202 w 4328931"/>
              <a:gd name="connsiteY12" fmla="*/ 179407 h 399326"/>
              <a:gd name="connsiteX13" fmla="*/ 1770926 w 4328931"/>
              <a:gd name="connsiteY13" fmla="*/ 190982 h 399326"/>
              <a:gd name="connsiteX14" fmla="*/ 1788288 w 4328931"/>
              <a:gd name="connsiteY14" fmla="*/ 196769 h 399326"/>
              <a:gd name="connsiteX15" fmla="*/ 1811438 w 4328931"/>
              <a:gd name="connsiteY15" fmla="*/ 202556 h 399326"/>
              <a:gd name="connsiteX16" fmla="*/ 1863524 w 4328931"/>
              <a:gd name="connsiteY16" fmla="*/ 219919 h 399326"/>
              <a:gd name="connsiteX17" fmla="*/ 1880886 w 4328931"/>
              <a:gd name="connsiteY17" fmla="*/ 225706 h 399326"/>
              <a:gd name="connsiteX18" fmla="*/ 1898248 w 4328931"/>
              <a:gd name="connsiteY18" fmla="*/ 231493 h 399326"/>
              <a:gd name="connsiteX19" fmla="*/ 1938759 w 4328931"/>
              <a:gd name="connsiteY19" fmla="*/ 243068 h 399326"/>
              <a:gd name="connsiteX20" fmla="*/ 2066081 w 4328931"/>
              <a:gd name="connsiteY20" fmla="*/ 237281 h 399326"/>
              <a:gd name="connsiteX21" fmla="*/ 2141316 w 4328931"/>
              <a:gd name="connsiteY21" fmla="*/ 243068 h 399326"/>
              <a:gd name="connsiteX22" fmla="*/ 2390172 w 4328931"/>
              <a:gd name="connsiteY22" fmla="*/ 260430 h 399326"/>
              <a:gd name="connsiteX23" fmla="*/ 2708476 w 4328931"/>
              <a:gd name="connsiteY23" fmla="*/ 266217 h 399326"/>
              <a:gd name="connsiteX24" fmla="*/ 2720050 w 4328931"/>
              <a:gd name="connsiteY24" fmla="*/ 283579 h 399326"/>
              <a:gd name="connsiteX25" fmla="*/ 2720050 w 4328931"/>
              <a:gd name="connsiteY25" fmla="*/ 283579 h 399326"/>
              <a:gd name="connsiteX26" fmla="*/ 3177250 w 4328931"/>
              <a:gd name="connsiteY26" fmla="*/ 283579 h 399326"/>
              <a:gd name="connsiteX27" fmla="*/ 3177250 w 4328931"/>
              <a:gd name="connsiteY27" fmla="*/ 358815 h 399326"/>
              <a:gd name="connsiteX28" fmla="*/ 3408744 w 4328931"/>
              <a:gd name="connsiteY28" fmla="*/ 358815 h 399326"/>
              <a:gd name="connsiteX29" fmla="*/ 3408744 w 4328931"/>
              <a:gd name="connsiteY29" fmla="*/ 358815 h 399326"/>
              <a:gd name="connsiteX30" fmla="*/ 3449255 w 4328931"/>
              <a:gd name="connsiteY30" fmla="*/ 399326 h 399326"/>
              <a:gd name="connsiteX31" fmla="*/ 4328931 w 4328931"/>
              <a:gd name="connsiteY31" fmla="*/ 399326 h 39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328931" h="399326">
                <a:moveTo>
                  <a:pt x="0" y="0"/>
                </a:moveTo>
                <a:lnTo>
                  <a:pt x="700268" y="17362"/>
                </a:lnTo>
                <a:cubicBezTo>
                  <a:pt x="719559" y="25078"/>
                  <a:pt x="738574" y="33523"/>
                  <a:pt x="758141" y="40511"/>
                </a:cubicBezTo>
                <a:cubicBezTo>
                  <a:pt x="771552" y="45301"/>
                  <a:pt x="804607" y="50660"/>
                  <a:pt x="816015" y="52086"/>
                </a:cubicBezTo>
                <a:cubicBezTo>
                  <a:pt x="987605" y="73535"/>
                  <a:pt x="784233" y="45066"/>
                  <a:pt x="914400" y="63660"/>
                </a:cubicBezTo>
                <a:lnTo>
                  <a:pt x="983848" y="86810"/>
                </a:lnTo>
                <a:cubicBezTo>
                  <a:pt x="989635" y="88739"/>
                  <a:pt x="995128" y="92129"/>
                  <a:pt x="1001210" y="92597"/>
                </a:cubicBezTo>
                <a:lnTo>
                  <a:pt x="1076445" y="98384"/>
                </a:lnTo>
                <a:cubicBezTo>
                  <a:pt x="1084162" y="100313"/>
                  <a:pt x="1091648" y="103841"/>
                  <a:pt x="1099595" y="104172"/>
                </a:cubicBezTo>
                <a:cubicBezTo>
                  <a:pt x="1188278" y="107867"/>
                  <a:pt x="1277052" y="109959"/>
                  <a:pt x="1365812" y="109959"/>
                </a:cubicBezTo>
                <a:lnTo>
                  <a:pt x="1562582" y="162045"/>
                </a:lnTo>
                <a:cubicBezTo>
                  <a:pt x="1608881" y="163974"/>
                  <a:pt x="1655369" y="163221"/>
                  <a:pt x="1701478" y="167832"/>
                </a:cubicBezTo>
                <a:cubicBezTo>
                  <a:pt x="1713618" y="169046"/>
                  <a:pt x="1724627" y="175549"/>
                  <a:pt x="1736202" y="179407"/>
                </a:cubicBezTo>
                <a:lnTo>
                  <a:pt x="1770926" y="190982"/>
                </a:lnTo>
                <a:cubicBezTo>
                  <a:pt x="1776713" y="192911"/>
                  <a:pt x="1782370" y="195290"/>
                  <a:pt x="1788288" y="196769"/>
                </a:cubicBezTo>
                <a:cubicBezTo>
                  <a:pt x="1796005" y="198698"/>
                  <a:pt x="1803819" y="200270"/>
                  <a:pt x="1811438" y="202556"/>
                </a:cubicBezTo>
                <a:cubicBezTo>
                  <a:pt x="1811488" y="202571"/>
                  <a:pt x="1854818" y="217017"/>
                  <a:pt x="1863524" y="219919"/>
                </a:cubicBezTo>
                <a:lnTo>
                  <a:pt x="1880886" y="225706"/>
                </a:lnTo>
                <a:cubicBezTo>
                  <a:pt x="1886673" y="227635"/>
                  <a:pt x="1892330" y="230013"/>
                  <a:pt x="1898248" y="231493"/>
                </a:cubicBezTo>
                <a:cubicBezTo>
                  <a:pt x="1927315" y="238761"/>
                  <a:pt x="1913851" y="234766"/>
                  <a:pt x="1938759" y="243068"/>
                </a:cubicBezTo>
                <a:cubicBezTo>
                  <a:pt x="1981200" y="241139"/>
                  <a:pt x="2023597" y="237281"/>
                  <a:pt x="2066081" y="237281"/>
                </a:cubicBezTo>
                <a:cubicBezTo>
                  <a:pt x="2091233" y="237281"/>
                  <a:pt x="2116164" y="243068"/>
                  <a:pt x="2141316" y="243068"/>
                </a:cubicBezTo>
                <a:lnTo>
                  <a:pt x="2390172" y="260430"/>
                </a:lnTo>
                <a:cubicBezTo>
                  <a:pt x="2496273" y="262359"/>
                  <a:pt x="2602617" y="258788"/>
                  <a:pt x="2708476" y="266217"/>
                </a:cubicBezTo>
                <a:cubicBezTo>
                  <a:pt x="2715414" y="266704"/>
                  <a:pt x="2720050" y="283579"/>
                  <a:pt x="2720050" y="283579"/>
                </a:cubicBezTo>
                <a:lnTo>
                  <a:pt x="2720050" y="283579"/>
                </a:lnTo>
                <a:lnTo>
                  <a:pt x="3177250" y="283579"/>
                </a:lnTo>
                <a:lnTo>
                  <a:pt x="3177250" y="358815"/>
                </a:lnTo>
                <a:lnTo>
                  <a:pt x="3408744" y="358815"/>
                </a:lnTo>
                <a:lnTo>
                  <a:pt x="3408744" y="358815"/>
                </a:lnTo>
                <a:lnTo>
                  <a:pt x="3449255" y="399326"/>
                </a:lnTo>
                <a:lnTo>
                  <a:pt x="4328931" y="399326"/>
                </a:lnTo>
              </a:path>
            </a:pathLst>
          </a:cu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7" name="Forme libre 196">
            <a:extLst>
              <a:ext uri="{FF2B5EF4-FFF2-40B4-BE49-F238E27FC236}">
                <a16:creationId xmlns:a16="http://schemas.microsoft.com/office/drawing/2014/main" id="{2D53B909-CD1F-B07E-1ECA-F72D1C21D44D}"/>
              </a:ext>
            </a:extLst>
          </p:cNvPr>
          <p:cNvSpPr/>
          <p:nvPr/>
        </p:nvSpPr>
        <p:spPr>
          <a:xfrm>
            <a:off x="6852213" y="1730415"/>
            <a:ext cx="4340506" cy="526648"/>
          </a:xfrm>
          <a:custGeom>
            <a:avLst/>
            <a:gdLst>
              <a:gd name="connsiteX0" fmla="*/ 0 w 4340506"/>
              <a:gd name="connsiteY0" fmla="*/ 0 h 526648"/>
              <a:gd name="connsiteX1" fmla="*/ 0 w 4340506"/>
              <a:gd name="connsiteY1" fmla="*/ 0 h 526648"/>
              <a:gd name="connsiteX2" fmla="*/ 150471 w 4340506"/>
              <a:gd name="connsiteY2" fmla="*/ 23150 h 526648"/>
              <a:gd name="connsiteX3" fmla="*/ 179407 w 4340506"/>
              <a:gd name="connsiteY3" fmla="*/ 28937 h 526648"/>
              <a:gd name="connsiteX4" fmla="*/ 214131 w 4340506"/>
              <a:gd name="connsiteY4" fmla="*/ 40512 h 526648"/>
              <a:gd name="connsiteX5" fmla="*/ 231493 w 4340506"/>
              <a:gd name="connsiteY5" fmla="*/ 46299 h 526648"/>
              <a:gd name="connsiteX6" fmla="*/ 300941 w 4340506"/>
              <a:gd name="connsiteY6" fmla="*/ 57874 h 526648"/>
              <a:gd name="connsiteX7" fmla="*/ 347240 w 4340506"/>
              <a:gd name="connsiteY7" fmla="*/ 63661 h 526648"/>
              <a:gd name="connsiteX8" fmla="*/ 625033 w 4340506"/>
              <a:gd name="connsiteY8" fmla="*/ 69448 h 526648"/>
              <a:gd name="connsiteX9" fmla="*/ 677119 w 4340506"/>
              <a:gd name="connsiteY9" fmla="*/ 86810 h 526648"/>
              <a:gd name="connsiteX10" fmla="*/ 694481 w 4340506"/>
              <a:gd name="connsiteY10" fmla="*/ 92598 h 526648"/>
              <a:gd name="connsiteX11" fmla="*/ 821802 w 4340506"/>
              <a:gd name="connsiteY11" fmla="*/ 109960 h 526648"/>
              <a:gd name="connsiteX12" fmla="*/ 839164 w 4340506"/>
              <a:gd name="connsiteY12" fmla="*/ 115747 h 526648"/>
              <a:gd name="connsiteX13" fmla="*/ 1030146 w 4340506"/>
              <a:gd name="connsiteY13" fmla="*/ 121534 h 526648"/>
              <a:gd name="connsiteX14" fmla="*/ 1082233 w 4340506"/>
              <a:gd name="connsiteY14" fmla="*/ 138896 h 526648"/>
              <a:gd name="connsiteX15" fmla="*/ 1134319 w 4340506"/>
              <a:gd name="connsiteY15" fmla="*/ 150471 h 526648"/>
              <a:gd name="connsiteX16" fmla="*/ 1169043 w 4340506"/>
              <a:gd name="connsiteY16" fmla="*/ 162046 h 526648"/>
              <a:gd name="connsiteX17" fmla="*/ 1203767 w 4340506"/>
              <a:gd name="connsiteY17" fmla="*/ 173620 h 526648"/>
              <a:gd name="connsiteX18" fmla="*/ 1238491 w 4340506"/>
              <a:gd name="connsiteY18" fmla="*/ 185195 h 526648"/>
              <a:gd name="connsiteX19" fmla="*/ 1255853 w 4340506"/>
              <a:gd name="connsiteY19" fmla="*/ 190982 h 526648"/>
              <a:gd name="connsiteX20" fmla="*/ 1348450 w 4340506"/>
              <a:gd name="connsiteY20" fmla="*/ 196770 h 526648"/>
              <a:gd name="connsiteX21" fmla="*/ 1585731 w 4340506"/>
              <a:gd name="connsiteY21" fmla="*/ 190982 h 526648"/>
              <a:gd name="connsiteX22" fmla="*/ 1776714 w 4340506"/>
              <a:gd name="connsiteY22" fmla="*/ 231494 h 526648"/>
              <a:gd name="connsiteX23" fmla="*/ 1828800 w 4340506"/>
              <a:gd name="connsiteY23" fmla="*/ 243069 h 526648"/>
              <a:gd name="connsiteX24" fmla="*/ 1880886 w 4340506"/>
              <a:gd name="connsiteY24" fmla="*/ 260431 h 526648"/>
              <a:gd name="connsiteX25" fmla="*/ 1898248 w 4340506"/>
              <a:gd name="connsiteY25" fmla="*/ 266218 h 526648"/>
              <a:gd name="connsiteX26" fmla="*/ 1932972 w 4340506"/>
              <a:gd name="connsiteY26" fmla="*/ 272005 h 526648"/>
              <a:gd name="connsiteX27" fmla="*/ 2054506 w 4340506"/>
              <a:gd name="connsiteY27" fmla="*/ 277793 h 526648"/>
              <a:gd name="connsiteX28" fmla="*/ 2077655 w 4340506"/>
              <a:gd name="connsiteY28" fmla="*/ 283580 h 526648"/>
              <a:gd name="connsiteX29" fmla="*/ 2112379 w 4340506"/>
              <a:gd name="connsiteY29" fmla="*/ 295155 h 526648"/>
              <a:gd name="connsiteX30" fmla="*/ 2199190 w 4340506"/>
              <a:gd name="connsiteY30" fmla="*/ 300942 h 526648"/>
              <a:gd name="connsiteX31" fmla="*/ 2696901 w 4340506"/>
              <a:gd name="connsiteY31" fmla="*/ 300942 h 526648"/>
              <a:gd name="connsiteX32" fmla="*/ 2696901 w 4340506"/>
              <a:gd name="connsiteY32" fmla="*/ 300942 h 526648"/>
              <a:gd name="connsiteX33" fmla="*/ 3119377 w 4340506"/>
              <a:gd name="connsiteY33" fmla="*/ 300942 h 526648"/>
              <a:gd name="connsiteX34" fmla="*/ 3119377 w 4340506"/>
              <a:gd name="connsiteY34" fmla="*/ 370390 h 526648"/>
              <a:gd name="connsiteX35" fmla="*/ 3235124 w 4340506"/>
              <a:gd name="connsiteY35" fmla="*/ 370390 h 526648"/>
              <a:gd name="connsiteX36" fmla="*/ 3235124 w 4340506"/>
              <a:gd name="connsiteY36" fmla="*/ 405114 h 526648"/>
              <a:gd name="connsiteX37" fmla="*/ 3431893 w 4340506"/>
              <a:gd name="connsiteY37" fmla="*/ 405114 h 526648"/>
              <a:gd name="connsiteX38" fmla="*/ 3431893 w 4340506"/>
              <a:gd name="connsiteY38" fmla="*/ 405114 h 526648"/>
              <a:gd name="connsiteX39" fmla="*/ 3692324 w 4340506"/>
              <a:gd name="connsiteY39" fmla="*/ 405114 h 526648"/>
              <a:gd name="connsiteX40" fmla="*/ 3692324 w 4340506"/>
              <a:gd name="connsiteY40" fmla="*/ 526648 h 526648"/>
              <a:gd name="connsiteX41" fmla="*/ 4340506 w 4340506"/>
              <a:gd name="connsiteY41" fmla="*/ 526648 h 526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340506" h="526648">
                <a:moveTo>
                  <a:pt x="0" y="0"/>
                </a:moveTo>
                <a:lnTo>
                  <a:pt x="0" y="0"/>
                </a:lnTo>
                <a:lnTo>
                  <a:pt x="150471" y="23150"/>
                </a:lnTo>
                <a:cubicBezTo>
                  <a:pt x="160182" y="24716"/>
                  <a:pt x="169917" y="26349"/>
                  <a:pt x="179407" y="28937"/>
                </a:cubicBezTo>
                <a:cubicBezTo>
                  <a:pt x="191178" y="32147"/>
                  <a:pt x="202556" y="36654"/>
                  <a:pt x="214131" y="40512"/>
                </a:cubicBezTo>
                <a:cubicBezTo>
                  <a:pt x="219918" y="42441"/>
                  <a:pt x="225511" y="45103"/>
                  <a:pt x="231493" y="46299"/>
                </a:cubicBezTo>
                <a:cubicBezTo>
                  <a:pt x="268621" y="53724"/>
                  <a:pt x="257883" y="52133"/>
                  <a:pt x="300941" y="57874"/>
                </a:cubicBezTo>
                <a:cubicBezTo>
                  <a:pt x="316358" y="59930"/>
                  <a:pt x="331697" y="63106"/>
                  <a:pt x="347240" y="63661"/>
                </a:cubicBezTo>
                <a:cubicBezTo>
                  <a:pt x="439799" y="66966"/>
                  <a:pt x="532435" y="67519"/>
                  <a:pt x="625033" y="69448"/>
                </a:cubicBezTo>
                <a:lnTo>
                  <a:pt x="677119" y="86810"/>
                </a:lnTo>
                <a:cubicBezTo>
                  <a:pt x="682906" y="88739"/>
                  <a:pt x="688499" y="91402"/>
                  <a:pt x="694481" y="92598"/>
                </a:cubicBezTo>
                <a:cubicBezTo>
                  <a:pt x="775133" y="108727"/>
                  <a:pt x="732749" y="102538"/>
                  <a:pt x="821802" y="109960"/>
                </a:cubicBezTo>
                <a:cubicBezTo>
                  <a:pt x="827589" y="111889"/>
                  <a:pt x="833246" y="114268"/>
                  <a:pt x="839164" y="115747"/>
                </a:cubicBezTo>
                <a:cubicBezTo>
                  <a:pt x="904686" y="132127"/>
                  <a:pt x="948215" y="121534"/>
                  <a:pt x="1030146" y="121534"/>
                </a:cubicBezTo>
                <a:lnTo>
                  <a:pt x="1082233" y="138896"/>
                </a:lnTo>
                <a:cubicBezTo>
                  <a:pt x="1099595" y="142754"/>
                  <a:pt x="1117134" y="145888"/>
                  <a:pt x="1134319" y="150471"/>
                </a:cubicBezTo>
                <a:cubicBezTo>
                  <a:pt x="1146108" y="153615"/>
                  <a:pt x="1157468" y="158188"/>
                  <a:pt x="1169043" y="162046"/>
                </a:cubicBezTo>
                <a:lnTo>
                  <a:pt x="1203767" y="173620"/>
                </a:lnTo>
                <a:lnTo>
                  <a:pt x="1238491" y="185195"/>
                </a:lnTo>
                <a:cubicBezTo>
                  <a:pt x="1244278" y="187124"/>
                  <a:pt x="1249768" y="190547"/>
                  <a:pt x="1255853" y="190982"/>
                </a:cubicBezTo>
                <a:cubicBezTo>
                  <a:pt x="1340724" y="197045"/>
                  <a:pt x="1309800" y="196770"/>
                  <a:pt x="1348450" y="196770"/>
                </a:cubicBezTo>
                <a:lnTo>
                  <a:pt x="1585731" y="190982"/>
                </a:lnTo>
                <a:lnTo>
                  <a:pt x="1776714" y="231494"/>
                </a:lnTo>
                <a:cubicBezTo>
                  <a:pt x="1794076" y="235352"/>
                  <a:pt x="1811615" y="238486"/>
                  <a:pt x="1828800" y="243069"/>
                </a:cubicBezTo>
                <a:cubicBezTo>
                  <a:pt x="1828842" y="243080"/>
                  <a:pt x="1872184" y="257530"/>
                  <a:pt x="1880886" y="260431"/>
                </a:cubicBezTo>
                <a:cubicBezTo>
                  <a:pt x="1886673" y="262360"/>
                  <a:pt x="1892231" y="265215"/>
                  <a:pt x="1898248" y="266218"/>
                </a:cubicBezTo>
                <a:cubicBezTo>
                  <a:pt x="1909823" y="268147"/>
                  <a:pt x="1921270" y="271138"/>
                  <a:pt x="1932972" y="272005"/>
                </a:cubicBezTo>
                <a:cubicBezTo>
                  <a:pt x="1973418" y="275001"/>
                  <a:pt x="2013995" y="275864"/>
                  <a:pt x="2054506" y="277793"/>
                </a:cubicBezTo>
                <a:cubicBezTo>
                  <a:pt x="2062222" y="279722"/>
                  <a:pt x="2070037" y="281294"/>
                  <a:pt x="2077655" y="283580"/>
                </a:cubicBezTo>
                <a:cubicBezTo>
                  <a:pt x="2089341" y="287086"/>
                  <a:pt x="2100239" y="293941"/>
                  <a:pt x="2112379" y="295155"/>
                </a:cubicBezTo>
                <a:cubicBezTo>
                  <a:pt x="2179851" y="301902"/>
                  <a:pt x="2150865" y="300942"/>
                  <a:pt x="2199190" y="300942"/>
                </a:cubicBezTo>
                <a:lnTo>
                  <a:pt x="2696901" y="300942"/>
                </a:lnTo>
                <a:lnTo>
                  <a:pt x="2696901" y="300942"/>
                </a:lnTo>
                <a:lnTo>
                  <a:pt x="3119377" y="300942"/>
                </a:lnTo>
                <a:lnTo>
                  <a:pt x="3119377" y="370390"/>
                </a:lnTo>
                <a:lnTo>
                  <a:pt x="3235124" y="370390"/>
                </a:lnTo>
                <a:lnTo>
                  <a:pt x="3235124" y="405114"/>
                </a:lnTo>
                <a:lnTo>
                  <a:pt x="3431893" y="405114"/>
                </a:lnTo>
                <a:lnTo>
                  <a:pt x="3431893" y="405114"/>
                </a:lnTo>
                <a:lnTo>
                  <a:pt x="3692324" y="405114"/>
                </a:lnTo>
                <a:lnTo>
                  <a:pt x="3692324" y="526648"/>
                </a:lnTo>
                <a:lnTo>
                  <a:pt x="4340506" y="526648"/>
                </a:lnTo>
              </a:path>
            </a:pathLst>
          </a:cu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94021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F1DC057-D563-8041-8CA1-DBBFE0115E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8" name="Titre 2">
            <a:extLst>
              <a:ext uri="{FF2B5EF4-FFF2-40B4-BE49-F238E27FC236}">
                <a16:creationId xmlns:a16="http://schemas.microsoft.com/office/drawing/2014/main" id="{55C022C3-E0FA-581B-44A8-91B9F6817BB1}"/>
              </a:ext>
            </a:extLst>
          </p:cNvPr>
          <p:cNvSpPr txBox="1">
            <a:spLocks/>
          </p:cNvSpPr>
          <p:nvPr/>
        </p:nvSpPr>
        <p:spPr>
          <a:xfrm>
            <a:off x="605730" y="1037422"/>
            <a:ext cx="10741715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6000" dirty="0"/>
              <a:t>Œsogastrique métastatique</a:t>
            </a:r>
            <a:endParaRPr kumimoji="0" lang="fr-FR" sz="6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D112CCB-D700-D7E9-F6D9-A76398DBAFE4}"/>
              </a:ext>
            </a:extLst>
          </p:cNvPr>
          <p:cNvCxnSpPr>
            <a:cxnSpLocks/>
          </p:cNvCxnSpPr>
          <p:nvPr/>
        </p:nvCxnSpPr>
        <p:spPr>
          <a:xfrm flipH="1">
            <a:off x="785578" y="2072353"/>
            <a:ext cx="9882422" cy="0"/>
          </a:xfrm>
          <a:prstGeom prst="line">
            <a:avLst/>
          </a:prstGeom>
          <a:ln w="762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407953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643449" y="636059"/>
            <a:ext cx="10548551" cy="2935044"/>
          </a:xfrm>
          <a:prstGeom prst="rect">
            <a:avLst/>
          </a:prstGeom>
        </p:spPr>
        <p:txBody>
          <a:bodyPr/>
          <a:lstStyle/>
          <a:p>
            <a:r>
              <a:rPr lang="en-US" sz="4000" dirty="0"/>
              <a:t>Nivolumab plus </a:t>
            </a:r>
            <a:r>
              <a:rPr lang="en-US" sz="4000" dirty="0" err="1"/>
              <a:t>Chimiothérpie</a:t>
            </a:r>
            <a:r>
              <a:rPr lang="en-US" sz="4000" dirty="0"/>
              <a:t> </a:t>
            </a:r>
            <a:r>
              <a:rPr lang="en-US" sz="3600" dirty="0" err="1"/>
              <a:t>ou</a:t>
            </a:r>
            <a:r>
              <a:rPr lang="en-US" sz="4000" dirty="0"/>
              <a:t> ipilimumab </a:t>
            </a:r>
            <a:r>
              <a:rPr lang="en-US" sz="3600" dirty="0"/>
              <a:t>(IPI) </a:t>
            </a:r>
            <a:br>
              <a:rPr lang="en-US" sz="3600" dirty="0"/>
            </a:br>
            <a:r>
              <a:rPr lang="en-US" sz="4000" i="1" dirty="0"/>
              <a:t>vs</a:t>
            </a:r>
            <a:r>
              <a:rPr lang="en-US" sz="4000" dirty="0"/>
              <a:t> </a:t>
            </a:r>
            <a:r>
              <a:rPr lang="en-US" sz="4000" dirty="0" err="1"/>
              <a:t>chimiothérapie</a:t>
            </a:r>
            <a:r>
              <a:rPr lang="en-US" sz="4000" dirty="0"/>
              <a:t> en L1 du cancer </a:t>
            </a:r>
            <a:r>
              <a:rPr lang="en-US" sz="4000" dirty="0" err="1"/>
              <a:t>épidermoide</a:t>
            </a:r>
            <a:r>
              <a:rPr lang="en-US" sz="4000" dirty="0"/>
              <a:t> </a:t>
            </a:r>
            <a:br>
              <a:rPr lang="en-US" sz="4000" dirty="0"/>
            </a:br>
            <a:r>
              <a:rPr lang="en-US" sz="4000" dirty="0"/>
              <a:t>de </a:t>
            </a:r>
            <a:r>
              <a:rPr lang="en-US" sz="4000" dirty="0" err="1"/>
              <a:t>l’oesophage</a:t>
            </a:r>
            <a:r>
              <a:rPr lang="en-US" sz="4000" dirty="0"/>
              <a:t> </a:t>
            </a:r>
            <a:r>
              <a:rPr lang="en-US" sz="4000" dirty="0" err="1"/>
              <a:t>avancé</a:t>
            </a:r>
            <a:br>
              <a:rPr lang="en-US" sz="4000" dirty="0"/>
            </a:br>
            <a:r>
              <a:rPr lang="en-US" sz="4000" b="1" dirty="0" err="1"/>
              <a:t>Données</a:t>
            </a:r>
            <a:r>
              <a:rPr lang="en-US" sz="4000" b="1" dirty="0"/>
              <a:t> de la </a:t>
            </a:r>
            <a:r>
              <a:rPr lang="en-US" sz="4000" b="1" dirty="0" err="1"/>
              <a:t>CheckMate</a:t>
            </a:r>
            <a:r>
              <a:rPr lang="en-US" sz="4000" b="1" dirty="0"/>
              <a:t> 648 </a:t>
            </a:r>
            <a:br>
              <a:rPr lang="en-US" sz="4000" b="1" dirty="0"/>
            </a:br>
            <a:r>
              <a:rPr lang="en-US" sz="4000" b="1" dirty="0"/>
              <a:t>avec 29 </a:t>
            </a:r>
            <a:r>
              <a:rPr lang="en-US" sz="4000" b="1" dirty="0" err="1"/>
              <a:t>mois</a:t>
            </a:r>
            <a:r>
              <a:rPr lang="en-US" sz="4000" b="1" dirty="0"/>
              <a:t> de </a:t>
            </a:r>
            <a:r>
              <a:rPr lang="en-US" sz="4000" b="1" dirty="0" err="1"/>
              <a:t>suivi</a:t>
            </a:r>
            <a:endParaRPr lang="fr-FR" sz="4000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550020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K. Kato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#290</a:t>
            </a:r>
          </a:p>
        </p:txBody>
      </p:sp>
    </p:spTree>
    <p:extLst>
      <p:ext uri="{BB962C8B-B14F-4D97-AF65-F5344CB8AC3E}">
        <p14:creationId xmlns:p14="http://schemas.microsoft.com/office/powerpoint/2010/main" val="31916424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4">
            <a:extLst>
              <a:ext uri="{FF2B5EF4-FFF2-40B4-BE49-F238E27FC236}">
                <a16:creationId xmlns:a16="http://schemas.microsoft.com/office/drawing/2014/main" id="{0D107415-7814-9625-5E77-A1678D93E8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Checkmate</a:t>
            </a:r>
            <a:r>
              <a:rPr lang="fr-FR" dirty="0"/>
              <a:t> 648 : </a:t>
            </a:r>
            <a:r>
              <a:rPr lang="fr-FR" dirty="0" err="1"/>
              <a:t>Nivo+Ipi</a:t>
            </a:r>
            <a:r>
              <a:rPr lang="fr-FR" dirty="0"/>
              <a:t> ou </a:t>
            </a:r>
            <a:r>
              <a:rPr lang="fr-FR" dirty="0" err="1"/>
              <a:t>Nivo+CT</a:t>
            </a:r>
            <a:r>
              <a:rPr lang="fr-FR" dirty="0"/>
              <a:t> vs CT en L1 du CE de l’</a:t>
            </a:r>
            <a:r>
              <a:rPr lang="fr-FR" dirty="0" err="1"/>
              <a:t>oesophage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Kato et al., ASCO GI</a:t>
            </a:r>
            <a:r>
              <a:rPr lang="fr-FR" baseline="30000" dirty="0"/>
              <a:t>®</a:t>
            </a:r>
            <a:r>
              <a:rPr lang="fr-FR" dirty="0"/>
              <a:t> 2023, Abs #290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013300" y="1496063"/>
            <a:ext cx="10946703" cy="3939816"/>
          </a:xfrm>
        </p:spPr>
        <p:txBody>
          <a:bodyPr/>
          <a:lstStyle/>
          <a:p>
            <a:pPr>
              <a:lnSpc>
                <a:spcPts val="2200"/>
              </a:lnSpc>
              <a:spcBef>
                <a:spcPts val="600"/>
              </a:spcBef>
            </a:pPr>
            <a:r>
              <a:rPr lang="fr-FR" dirty="0"/>
              <a:t>Dans le cancer épidermoïde l’œsophage </a:t>
            </a:r>
            <a:r>
              <a:rPr lang="fr-FR" sz="1800" dirty="0"/>
              <a:t>(CEO) (janvier 2023)</a:t>
            </a:r>
          </a:p>
          <a:p>
            <a:pPr lvl="1">
              <a:lnSpc>
                <a:spcPts val="2200"/>
              </a:lnSpc>
              <a:spcBef>
                <a:spcPts val="600"/>
              </a:spcBef>
            </a:pPr>
            <a:r>
              <a:rPr lang="fr-FR" b="1" dirty="0"/>
              <a:t>Localisé : </a:t>
            </a:r>
            <a:r>
              <a:rPr lang="fr-FR" dirty="0" err="1"/>
              <a:t>Nivolumab</a:t>
            </a:r>
            <a:r>
              <a:rPr lang="fr-FR" dirty="0"/>
              <a:t> validé en adjuvant du CE </a:t>
            </a:r>
            <a:r>
              <a:rPr lang="fr-FR" sz="1600" dirty="0"/>
              <a:t>(EPI et ADK) </a:t>
            </a:r>
            <a:r>
              <a:rPr lang="fr-FR" dirty="0"/>
              <a:t>+ JOG avec maladie résiduelle </a:t>
            </a:r>
            <a:br>
              <a:rPr lang="fr-FR" dirty="0"/>
            </a:br>
            <a:r>
              <a:rPr lang="fr-FR" dirty="0"/>
              <a:t>après RCT et résection R0</a:t>
            </a:r>
          </a:p>
          <a:p>
            <a:pPr lvl="1">
              <a:lnSpc>
                <a:spcPts val="2200"/>
              </a:lnSpc>
              <a:spcBef>
                <a:spcPts val="600"/>
              </a:spcBef>
            </a:pPr>
            <a:r>
              <a:rPr lang="fr-FR" b="1" dirty="0"/>
              <a:t>Métastatique : </a:t>
            </a:r>
            <a:r>
              <a:rPr lang="fr-FR" dirty="0"/>
              <a:t>Pembrolizumab + CT en L1 du CEO ou ADK de la JOG </a:t>
            </a:r>
            <a:r>
              <a:rPr lang="fr-FR" sz="1600" dirty="0"/>
              <a:t>(</a:t>
            </a:r>
            <a:r>
              <a:rPr lang="fr-FR" sz="1600" dirty="0" err="1"/>
              <a:t>siewert</a:t>
            </a:r>
            <a:r>
              <a:rPr lang="fr-FR" sz="1600" dirty="0"/>
              <a:t> I), </a:t>
            </a:r>
            <a:r>
              <a:rPr lang="fr-FR" dirty="0"/>
              <a:t>CPS≥10</a:t>
            </a:r>
          </a:p>
          <a:p>
            <a:pPr lvl="1">
              <a:lnSpc>
                <a:spcPts val="2200"/>
              </a:lnSpc>
              <a:spcBef>
                <a:spcPts val="600"/>
              </a:spcBef>
            </a:pPr>
            <a:endParaRPr lang="fr-FR" dirty="0"/>
          </a:p>
          <a:p>
            <a:pPr>
              <a:lnSpc>
                <a:spcPts val="2200"/>
              </a:lnSpc>
              <a:spcBef>
                <a:spcPts val="2400"/>
              </a:spcBef>
            </a:pPr>
            <a:r>
              <a:rPr lang="fr-FR" dirty="0" err="1"/>
              <a:t>CheckMate</a:t>
            </a:r>
            <a:r>
              <a:rPr lang="fr-FR" dirty="0"/>
              <a:t> 648 : phase III en L1 du CEO</a:t>
            </a:r>
          </a:p>
          <a:p>
            <a:pPr lvl="1">
              <a:lnSpc>
                <a:spcPts val="2200"/>
              </a:lnSpc>
              <a:spcBef>
                <a:spcPts val="600"/>
              </a:spcBef>
            </a:pPr>
            <a:r>
              <a:rPr lang="fr-FR" dirty="0"/>
              <a:t>1° communication à l’ASCO 2021 : étude positive</a:t>
            </a:r>
          </a:p>
          <a:p>
            <a:pPr lvl="1">
              <a:lnSpc>
                <a:spcPts val="2200"/>
              </a:lnSpc>
              <a:spcBef>
                <a:spcPts val="600"/>
              </a:spcBef>
            </a:pPr>
            <a:r>
              <a:rPr lang="fr-FR" dirty="0"/>
              <a:t>Résultats publiés dans le NEJM en 2022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Contexte</a:t>
            </a:r>
          </a:p>
        </p:txBody>
      </p:sp>
      <p:grpSp>
        <p:nvGrpSpPr>
          <p:cNvPr id="9" name="Groupe 8"/>
          <p:cNvGrpSpPr/>
          <p:nvPr/>
        </p:nvGrpSpPr>
        <p:grpSpPr>
          <a:xfrm>
            <a:off x="2109412" y="5262285"/>
            <a:ext cx="7973176" cy="600710"/>
            <a:chOff x="1453707" y="5539830"/>
            <a:chExt cx="7973176" cy="600710"/>
          </a:xfrm>
        </p:grpSpPr>
        <p:sp>
          <p:nvSpPr>
            <p:cNvPr id="10" name="ZoneTexte 9"/>
            <p:cNvSpPr txBox="1"/>
            <p:nvPr/>
          </p:nvSpPr>
          <p:spPr>
            <a:xfrm>
              <a:off x="1453707" y="5539830"/>
              <a:ext cx="7973176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ASCO GI 2023 :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données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actualisées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avec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suivi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29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mois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Chevron 10"/>
            <p:cNvSpPr/>
            <p:nvPr/>
          </p:nvSpPr>
          <p:spPr>
            <a:xfrm>
              <a:off x="1659507" y="5713424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3" name="Image 2">
            <a:extLst>
              <a:ext uri="{FF2B5EF4-FFF2-40B4-BE49-F238E27FC236}">
                <a16:creationId xmlns:a16="http://schemas.microsoft.com/office/drawing/2014/main" id="{CE7CEAAE-F260-BD6C-3450-49CDC5705A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5911" y="2983561"/>
            <a:ext cx="3704905" cy="1887980"/>
          </a:xfrm>
          <a:prstGeom prst="rect">
            <a:avLst/>
          </a:prstGeom>
          <a:ln w="12700">
            <a:solidFill>
              <a:schemeClr val="bg2"/>
            </a:solidFill>
          </a:ln>
        </p:spPr>
      </p:pic>
    </p:spTree>
    <p:extLst>
      <p:ext uri="{BB962C8B-B14F-4D97-AF65-F5344CB8AC3E}">
        <p14:creationId xmlns:p14="http://schemas.microsoft.com/office/powerpoint/2010/main" val="26851162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4">
            <a:extLst>
              <a:ext uri="{FF2B5EF4-FFF2-40B4-BE49-F238E27FC236}">
                <a16:creationId xmlns:a16="http://schemas.microsoft.com/office/drawing/2014/main" id="{28A088B3-BA79-E78D-5C23-E091D0E453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Checkmate</a:t>
            </a:r>
            <a:r>
              <a:rPr lang="fr-FR" dirty="0"/>
              <a:t> 648 : </a:t>
            </a:r>
            <a:r>
              <a:rPr lang="fr-FR" dirty="0" err="1"/>
              <a:t>Nivo+Ipi</a:t>
            </a:r>
            <a:r>
              <a:rPr lang="fr-FR" dirty="0"/>
              <a:t> ou </a:t>
            </a:r>
            <a:r>
              <a:rPr lang="fr-FR" dirty="0" err="1"/>
              <a:t>Nivo+CT</a:t>
            </a:r>
            <a:r>
              <a:rPr lang="fr-FR" dirty="0"/>
              <a:t> vs CT en L1 du CE de l’</a:t>
            </a:r>
            <a:r>
              <a:rPr lang="fr-FR" dirty="0" err="1"/>
              <a:t>oesophage</a:t>
            </a:r>
            <a:endParaRPr lang="fr-FR" dirty="0"/>
          </a:p>
        </p:txBody>
      </p:sp>
      <p:sp>
        <p:nvSpPr>
          <p:cNvPr id="6" name="Espace réservé du texte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Kato et al., ASCO GI</a:t>
            </a:r>
            <a:r>
              <a:rPr lang="fr-FR" baseline="30000" dirty="0"/>
              <a:t>®</a:t>
            </a:r>
            <a:r>
              <a:rPr lang="fr-FR" dirty="0"/>
              <a:t> 2023, Abs #290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Design</a:t>
            </a:r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A90FCEC4-06EB-BB48-5FEE-BEFA2C8148DF}"/>
              </a:ext>
            </a:extLst>
          </p:cNvPr>
          <p:cNvGrpSpPr/>
          <p:nvPr/>
        </p:nvGrpSpPr>
        <p:grpSpPr>
          <a:xfrm>
            <a:off x="845374" y="1425369"/>
            <a:ext cx="10501253" cy="4005478"/>
            <a:chOff x="550205" y="1471089"/>
            <a:chExt cx="10501253" cy="4005478"/>
          </a:xfrm>
        </p:grpSpPr>
        <p:sp>
          <p:nvSpPr>
            <p:cNvPr id="24" name="Rectangle à coins arrondis 4">
              <a:extLst>
                <a:ext uri="{FF2B5EF4-FFF2-40B4-BE49-F238E27FC236}">
                  <a16:creationId xmlns:a16="http://schemas.microsoft.com/office/drawing/2014/main" id="{012C29E5-ACE3-6B40-BED7-F1C87F11B2D9}"/>
                </a:ext>
              </a:extLst>
            </p:cNvPr>
            <p:cNvSpPr/>
            <p:nvPr/>
          </p:nvSpPr>
          <p:spPr>
            <a:xfrm>
              <a:off x="550205" y="1773324"/>
              <a:ext cx="10501253" cy="3703243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Rectangle 8">
              <a:extLst>
                <a:ext uri="{FF2B5EF4-FFF2-40B4-BE49-F238E27FC236}">
                  <a16:creationId xmlns:a16="http://schemas.microsoft.com/office/drawing/2014/main" id="{C5599E20-C4CA-984A-9AB7-6384400C8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7859" y="2063879"/>
              <a:ext cx="2928114" cy="900855"/>
            </a:xfrm>
            <a:prstGeom prst="roundRect">
              <a:avLst>
                <a:gd name="adj" fmla="val 11184"/>
              </a:avLst>
            </a:prstGeom>
            <a:solidFill>
              <a:schemeClr val="accent3"/>
            </a:solidFill>
            <a:ln>
              <a:noFill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5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Chimio</a:t>
              </a:r>
              <a:b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5FU 800 mg/m</a:t>
              </a:r>
              <a:r>
                <a:rPr kumimoji="0" lang="da-DK" sz="1500" b="1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  <a: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/j +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5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Cisplatine</a:t>
              </a:r>
              <a: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80 mg/m</a:t>
              </a:r>
              <a:r>
                <a:rPr kumimoji="0" lang="da-DK" sz="1500" b="1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  <a: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/ 4 </a:t>
              </a:r>
              <a:r>
                <a:rPr kumimoji="0" lang="da-DK" sz="15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sem</a:t>
              </a:r>
              <a:endPara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" name="Text Box 8">
              <a:extLst>
                <a:ext uri="{FF2B5EF4-FFF2-40B4-BE49-F238E27FC236}">
                  <a16:creationId xmlns:a16="http://schemas.microsoft.com/office/drawing/2014/main" id="{1BDC8814-D957-334F-BA9C-B8A593C64B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0353" y="2590837"/>
              <a:ext cx="3017682" cy="14055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>
                    <a:lumMod val="50000"/>
                  </a:srgbClr>
                </a:buClr>
                <a:buSzPct val="85000"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Critères d’inclusion</a:t>
              </a: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CE avancé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(LA &amp; métastatique)</a:t>
              </a: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ECOG 0-1</a:t>
              </a: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L1</a:t>
              </a: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Maladie mesurable</a:t>
              </a:r>
            </a:p>
          </p:txBody>
        </p:sp>
        <p:sp>
          <p:nvSpPr>
            <p:cNvPr id="34" name="Rectangle 11">
              <a:extLst>
                <a:ext uri="{FF2B5EF4-FFF2-40B4-BE49-F238E27FC236}">
                  <a16:creationId xmlns:a16="http://schemas.microsoft.com/office/drawing/2014/main" id="{9491CCE2-3A0B-0448-8B8A-DD9252CB4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478" y="3996694"/>
              <a:ext cx="2928114" cy="684000"/>
            </a:xfrm>
            <a:prstGeom prst="roundRect">
              <a:avLst>
                <a:gd name="adj" fmla="val 15793"/>
              </a:avLst>
            </a:prstGeom>
            <a:solidFill>
              <a:schemeClr val="accent1"/>
            </a:solidFill>
            <a:ln>
              <a:noFill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5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NIVOLUMAB 3 mg/kg / 2 </a:t>
              </a:r>
              <a:r>
                <a:rPr kumimoji="0" lang="da-DK" sz="1500" b="1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sem</a:t>
              </a:r>
              <a:r>
                <a:rPr kumimoji="0" lang="da-DK" sz="15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5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IPILIMUMAB 1 mg/kg / 6 </a:t>
              </a:r>
              <a:r>
                <a:rPr kumimoji="0" lang="da-DK" sz="1500" b="1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sem</a:t>
              </a:r>
              <a:endParaRPr kumimoji="0" lang="da-DK" sz="15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Rectangle 8">
              <a:extLst>
                <a:ext uri="{FF2B5EF4-FFF2-40B4-BE49-F238E27FC236}">
                  <a16:creationId xmlns:a16="http://schemas.microsoft.com/office/drawing/2014/main" id="{229518B9-40E5-A04F-8187-B5B30CA73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478" y="3120430"/>
              <a:ext cx="2928114" cy="684000"/>
            </a:xfrm>
            <a:prstGeom prst="roundRect">
              <a:avLst>
                <a:gd name="adj" fmla="val 14921"/>
              </a:avLst>
            </a:prstGeom>
            <a:solidFill>
              <a:schemeClr val="accent5"/>
            </a:solidFill>
            <a:ln>
              <a:noFill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NIVOLUMAB 240 mg / 2 </a:t>
              </a:r>
              <a:r>
                <a:rPr kumimoji="0" lang="da-DK" sz="15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sem</a:t>
              </a:r>
              <a:endPara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+ 5FU/</a:t>
              </a:r>
              <a:r>
                <a:rPr kumimoji="0" lang="da-DK" sz="15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Cisplatine</a:t>
              </a:r>
              <a: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/ 4 </a:t>
              </a:r>
              <a:r>
                <a:rPr kumimoji="0" lang="da-DK" sz="15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sem</a:t>
              </a:r>
              <a:endPara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36" name="Connecteur droit avec flèche 35">
              <a:extLst>
                <a:ext uri="{FF2B5EF4-FFF2-40B4-BE49-F238E27FC236}">
                  <a16:creationId xmlns:a16="http://schemas.microsoft.com/office/drawing/2014/main" id="{152260CA-6600-964F-A951-B9DF198BB8CB}"/>
                </a:ext>
              </a:extLst>
            </p:cNvPr>
            <p:cNvCxnSpPr/>
            <p:nvPr/>
          </p:nvCxnSpPr>
          <p:spPr>
            <a:xfrm>
              <a:off x="3824628" y="3415968"/>
              <a:ext cx="1210270" cy="0"/>
            </a:xfrm>
            <a:prstGeom prst="straightConnector1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triangle" w="lg" len="lg"/>
              <a:tailEnd type="triangle" w="lg" len="lg"/>
            </a:ln>
          </p:spPr>
        </p:cxn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2F4542CD-3BA8-574D-ABB0-992402FBD2D1}"/>
                </a:ext>
              </a:extLst>
            </p:cNvPr>
            <p:cNvSpPr txBox="1"/>
            <p:nvPr/>
          </p:nvSpPr>
          <p:spPr>
            <a:xfrm>
              <a:off x="4138075" y="3120429"/>
              <a:ext cx="8535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n=321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681E5644-265E-0D48-A6C8-C521260CEFD4}"/>
                </a:ext>
              </a:extLst>
            </p:cNvPr>
            <p:cNvSpPr txBox="1"/>
            <p:nvPr/>
          </p:nvSpPr>
          <p:spPr>
            <a:xfrm>
              <a:off x="4138075" y="3995957"/>
              <a:ext cx="8535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n=325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C8D9543F-AFA2-2644-993C-0D462CA8053C}"/>
                </a:ext>
              </a:extLst>
            </p:cNvPr>
            <p:cNvSpPr txBox="1"/>
            <p:nvPr/>
          </p:nvSpPr>
          <p:spPr>
            <a:xfrm>
              <a:off x="4145456" y="2142906"/>
              <a:ext cx="8535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n=324</a:t>
              </a:r>
            </a:p>
          </p:txBody>
        </p:sp>
        <p:sp>
          <p:nvSpPr>
            <p:cNvPr id="41" name="Parenthèse ouvrante 40"/>
            <p:cNvSpPr/>
            <p:nvPr/>
          </p:nvSpPr>
          <p:spPr>
            <a:xfrm>
              <a:off x="3871074" y="2508093"/>
              <a:ext cx="1166626" cy="1830601"/>
            </a:xfrm>
            <a:prstGeom prst="leftBracket">
              <a:avLst>
                <a:gd name="adj" fmla="val 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TextBox 17"/>
            <p:cNvSpPr txBox="1"/>
            <p:nvPr/>
          </p:nvSpPr>
          <p:spPr>
            <a:xfrm>
              <a:off x="3505194" y="3550065"/>
              <a:ext cx="743668" cy="36085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72000" rIns="0" bIns="72000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n=970</a:t>
              </a:r>
            </a:p>
          </p:txBody>
        </p:sp>
        <p:sp>
          <p:nvSpPr>
            <p:cNvPr id="46" name="Ellipse 9">
              <a:extLst>
                <a:ext uri="{FF2B5EF4-FFF2-40B4-BE49-F238E27FC236}">
                  <a16:creationId xmlns:a16="http://schemas.microsoft.com/office/drawing/2014/main" id="{249CC048-75D5-FC48-AF7E-2746F3A30D41}"/>
                </a:ext>
              </a:extLst>
            </p:cNvPr>
            <p:cNvSpPr/>
            <p:nvPr/>
          </p:nvSpPr>
          <p:spPr>
            <a:xfrm>
              <a:off x="3608296" y="3047550"/>
              <a:ext cx="525555" cy="525555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headEnd/>
              <a:tailEnd/>
            </a:ln>
            <a:effectLst/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C00"/>
                </a:buClr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</a:t>
              </a:r>
            </a:p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C00"/>
                </a:buClr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1:1:1</a:t>
              </a:r>
            </a:p>
          </p:txBody>
        </p:sp>
        <p:sp>
          <p:nvSpPr>
            <p:cNvPr id="47" name="Freeform 9">
              <a:extLst>
                <a:ext uri="{FF2B5EF4-FFF2-40B4-BE49-F238E27FC236}">
                  <a16:creationId xmlns:a16="http://schemas.microsoft.com/office/drawing/2014/main" id="{67BA5583-CDBA-494F-84A5-D5BE846B5989}"/>
                </a:ext>
              </a:extLst>
            </p:cNvPr>
            <p:cNvSpPr/>
            <p:nvPr/>
          </p:nvSpPr>
          <p:spPr>
            <a:xfrm>
              <a:off x="8489083" y="2512072"/>
              <a:ext cx="2417800" cy="17149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Objectif principal</a:t>
              </a: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SG &amp; SSP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(PDL1≥1%)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>
                  <a:srgbClr val="FF6600"/>
                </a:buClr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Objectifs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secondaires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SSP, SG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patients)</a:t>
              </a:r>
            </a:p>
            <a:p>
              <a:pPr marL="179388" marR="0" lvl="0" indent="-179388" algn="l" defTabSz="45005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F6600"/>
                </a:buClr>
                <a:buSzPct val="85000"/>
                <a:buFont typeface="Police système Courant"/>
                <a:buChar char="●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Réponse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objective, </a:t>
              </a:r>
              <a:b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(PD-L1 ≥ 1% et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patients)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1" name="Groupe 20">
              <a:extLst>
                <a:ext uri="{FF2B5EF4-FFF2-40B4-BE49-F238E27FC236}">
                  <a16:creationId xmlns:a16="http://schemas.microsoft.com/office/drawing/2014/main" id="{05537058-C002-3D47-7418-6F9445AF3B2A}"/>
                </a:ext>
              </a:extLst>
            </p:cNvPr>
            <p:cNvGrpSpPr/>
            <p:nvPr/>
          </p:nvGrpSpPr>
          <p:grpSpPr>
            <a:xfrm>
              <a:off x="8235518" y="2103120"/>
              <a:ext cx="117884" cy="2532888"/>
              <a:chOff x="8308670" y="2103120"/>
              <a:chExt cx="117884" cy="2532888"/>
            </a:xfrm>
          </p:grpSpPr>
          <p:cxnSp>
            <p:nvCxnSpPr>
              <p:cNvPr id="44" name="Connecteur droit 43"/>
              <p:cNvCxnSpPr>
                <a:cxnSpLocks/>
              </p:cNvCxnSpPr>
              <p:nvPr/>
            </p:nvCxnSpPr>
            <p:spPr>
              <a:xfrm>
                <a:off x="8308670" y="2103120"/>
                <a:ext cx="0" cy="2532888"/>
              </a:xfrm>
              <a:prstGeom prst="line">
                <a:avLst/>
              </a:prstGeom>
              <a:ln w="19050">
                <a:solidFill>
                  <a:schemeClr val="bg1">
                    <a:lumMod val="6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Freeform 55">
                <a:extLst>
                  <a:ext uri="{FF2B5EF4-FFF2-40B4-BE49-F238E27FC236}">
                    <a16:creationId xmlns:a16="http://schemas.microsoft.com/office/drawing/2014/main" id="{B02AC733-0787-4D6F-8494-9E7BEACBE19D}"/>
                  </a:ext>
                </a:extLst>
              </p:cNvPr>
              <p:cNvSpPr/>
              <p:nvPr/>
            </p:nvSpPr>
            <p:spPr>
              <a:xfrm rot="5400000">
                <a:off x="8156065" y="3310622"/>
                <a:ext cx="423093" cy="1178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p:spPr>
            <p:txBody>
              <a:bodyPr spcFirstLastPara="0" vert="horz" wrap="square" lIns="0" tIns="60722" rIns="77862" bIns="60722" numCol="1" spcCol="1270" anchor="ctr" anchorCtr="0">
                <a:noAutofit/>
              </a:bodyPr>
              <a:lstStyle/>
              <a:p>
                <a:pPr marL="0" marR="0" lvl="0" indent="0" algn="ctr" defTabSz="350044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4" name="Text Box 8">
              <a:extLst>
                <a:ext uri="{FF2B5EF4-FFF2-40B4-BE49-F238E27FC236}">
                  <a16:creationId xmlns:a16="http://schemas.microsoft.com/office/drawing/2014/main" id="{15FC6C7B-C110-4848-A5E6-3D8DEFD470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057" y="4650261"/>
              <a:ext cx="4962161" cy="692497"/>
            </a:xfrm>
            <a:prstGeom prst="roundRect">
              <a:avLst>
                <a:gd name="adj" fmla="val 0"/>
              </a:avLst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3600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rPr>
                <a:t>Stratification : </a:t>
              </a:r>
              <a:br>
                <a:rPr kumimoji="0" lang="fr-FR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rPr>
              </a:br>
              <a:r>
                <a:rPr kumimoji="0" lang="fr-FR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rPr>
                <a:t>zone géographique (Asie Est vs reste de l’Asie vs ROW); </a:t>
              </a:r>
              <a:br>
                <a:rPr kumimoji="0" lang="fr-FR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rPr>
              </a:br>
              <a:r>
                <a:rPr kumimoji="0" lang="fr-FR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rPr>
                <a:t>ECOG (0 vs 1); nombre de sites métastatiques (≤1 vs ≥2)</a:t>
              </a:r>
            </a:p>
          </p:txBody>
        </p:sp>
        <p:sp>
          <p:nvSpPr>
            <p:cNvPr id="55" name="Espace réservé du texte 24"/>
            <p:cNvSpPr txBox="1">
              <a:spLocks/>
            </p:cNvSpPr>
            <p:nvPr/>
          </p:nvSpPr>
          <p:spPr>
            <a:xfrm>
              <a:off x="806387" y="1574558"/>
              <a:ext cx="1818826" cy="381024"/>
            </a:xfrm>
            <a:prstGeom prst="rect">
              <a:avLst/>
            </a:prstGeom>
            <a:solidFill>
              <a:schemeClr val="bg1"/>
            </a:solidFill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280988" marR="0" lvl="0" indent="-28098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u="none" strike="noStrike" cap="none">
                  <a:solidFill>
                    <a:srgbClr val="000000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defRPr>
              </a:lvl1pPr>
              <a:lvl2pPr marL="539750" marR="0" lvl="1" indent="-24288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u="none" strike="noStrike" cap="none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defRPr>
              </a:lvl2pPr>
              <a:lvl3pPr marL="885825" marR="0" lvl="2" indent="-25717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u="none" strike="noStrike" cap="none">
                  <a:solidFill>
                    <a:srgbClr val="D16923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  <a:sym typeface="Arial"/>
                </a:rPr>
                <a:t>Design de l’étude</a:t>
              </a: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0F53F709-0D43-1517-99B3-4D5A1C7B0B53}"/>
                </a:ext>
              </a:extLst>
            </p:cNvPr>
            <p:cNvSpPr/>
            <p:nvPr/>
          </p:nvSpPr>
          <p:spPr>
            <a:xfrm rot="21101708">
              <a:off x="9019333" y="1471089"/>
              <a:ext cx="1614273" cy="776572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ASCO 2021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NEJM 2022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50710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F074E9CB-46FF-1943-958B-D43756DCC7E4}"/>
              </a:ext>
            </a:extLst>
          </p:cNvPr>
          <p:cNvGraphicFramePr>
            <a:graphicFrameLocks noGrp="1"/>
          </p:cNvGraphicFramePr>
          <p:nvPr/>
        </p:nvGraphicFramePr>
        <p:xfrm>
          <a:off x="1051336" y="1413429"/>
          <a:ext cx="10089329" cy="33720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950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81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9810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98103">
                  <a:extLst>
                    <a:ext uri="{9D8B030D-6E8A-4147-A177-3AD203B41FA5}">
                      <a16:colId xmlns:a16="http://schemas.microsoft.com/office/drawing/2014/main" val="2303665422"/>
                    </a:ext>
                  </a:extLst>
                </a:gridCol>
              </a:tblGrid>
              <a:tr h="379133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Nivo</a:t>
                      </a: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+ </a:t>
                      </a:r>
                      <a:r>
                        <a:rPr lang="da-DK" sz="1400" b="1" kern="120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(n=321)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Nivo + IPI </a:t>
                      </a: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(n=325)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(n=324)</a:t>
                      </a:r>
                      <a:endParaRPr lang="fr-FR" sz="14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9133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Age median </a:t>
                      </a:r>
                      <a:r>
                        <a:rPr lang="da-DK" sz="1200">
                          <a:solidFill>
                            <a:schemeClr val="tx1"/>
                          </a:solidFill>
                        </a:rPr>
                        <a:t>(range)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 </a:t>
                      </a:r>
                      <a:r>
                        <a:rPr lang="fr-FR" sz="1600" b="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(40-90)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 </a:t>
                      </a:r>
                      <a:r>
                        <a:rPr lang="fr-FR" sz="1600" b="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(28-81)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 </a:t>
                      </a:r>
                      <a:r>
                        <a:rPr lang="fr-FR" sz="1600" b="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(26-81)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133">
                <a:tc>
                  <a:txBody>
                    <a:bodyPr/>
                    <a:lstStyle/>
                    <a:p>
                      <a:r>
                        <a:rPr lang="da-DK" sz="1400" err="1">
                          <a:solidFill>
                            <a:schemeClr val="tx1"/>
                          </a:solidFill>
                        </a:rPr>
                        <a:t>Homme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200">
                          <a:solidFill>
                            <a:schemeClr val="tx1"/>
                          </a:solidFill>
                        </a:rPr>
                        <a:t>(%)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79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83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13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err="1">
                          <a:solidFill>
                            <a:schemeClr val="tx1"/>
                          </a:solidFill>
                        </a:rPr>
                        <a:t>Région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, Asie </a:t>
                      </a:r>
                      <a:r>
                        <a:rPr lang="da-DK" sz="1400" i="1">
                          <a:solidFill>
                            <a:schemeClr val="tx1"/>
                          </a:solidFill>
                        </a:rPr>
                        <a:t>vs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400" err="1">
                          <a:solidFill>
                            <a:schemeClr val="tx1"/>
                          </a:solidFill>
                        </a:rPr>
                        <a:t>autres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200">
                          <a:solidFill>
                            <a:schemeClr val="tx1"/>
                          </a:solidFill>
                        </a:rPr>
                        <a:t>(%)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 </a:t>
                      </a:r>
                      <a:r>
                        <a:rPr lang="fr-FR" sz="1600" b="1" i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</a:t>
                      </a: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30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 </a:t>
                      </a:r>
                      <a:r>
                        <a:rPr lang="fr-FR" sz="1600" b="1" i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</a:t>
                      </a: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30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 </a:t>
                      </a:r>
                      <a:r>
                        <a:rPr lang="fr-FR" sz="1600" b="1" i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</a:t>
                      </a: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30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913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ECOG PS, 1 </a:t>
                      </a:r>
                      <a:r>
                        <a:rPr lang="da-DK" sz="1200">
                          <a:solidFill>
                            <a:schemeClr val="tx1"/>
                          </a:solidFill>
                        </a:rPr>
                        <a:t>(%)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53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5253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PD-L1 </a:t>
                      </a:r>
                      <a:r>
                        <a:rPr lang="da-DK" sz="1400" err="1">
                          <a:solidFill>
                            <a:schemeClr val="tx1"/>
                          </a:solidFill>
                        </a:rPr>
                        <a:t>expression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200">
                          <a:solidFill>
                            <a:schemeClr val="tx1"/>
                          </a:solidFill>
                        </a:rPr>
                        <a:t>(%)</a:t>
                      </a:r>
                      <a:br>
                        <a:rPr lang="da-DK" sz="1200">
                          <a:solidFill>
                            <a:schemeClr val="tx1"/>
                          </a:solidFill>
                        </a:rPr>
                      </a:b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≥1% </a:t>
                      </a:r>
                      <a:r>
                        <a:rPr lang="da-DK" sz="1400" i="1">
                          <a:solidFill>
                            <a:schemeClr val="tx1"/>
                          </a:solidFill>
                        </a:rPr>
                        <a:t>vs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 &lt; 1%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</a:t>
                      </a:r>
                      <a:r>
                        <a:rPr lang="fr-FR" sz="1600" b="1" i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</a:t>
                      </a: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51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</a:t>
                      </a:r>
                      <a:r>
                        <a:rPr lang="fr-FR" sz="1600" b="1" i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</a:t>
                      </a: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51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 </a:t>
                      </a:r>
                      <a:r>
                        <a:rPr lang="fr-FR" sz="1600" b="1" i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</a:t>
                      </a: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52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5253">
                <a:tc>
                  <a:txBody>
                    <a:bodyPr/>
                    <a:lstStyle/>
                    <a:p>
                      <a:r>
                        <a:rPr lang="da-DK" sz="1400" err="1">
                          <a:solidFill>
                            <a:schemeClr val="tx1"/>
                          </a:solidFill>
                        </a:rPr>
                        <a:t>Nombre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 de sites </a:t>
                      </a:r>
                      <a:r>
                        <a:rPr lang="da-DK" sz="1400" err="1">
                          <a:solidFill>
                            <a:schemeClr val="tx1"/>
                          </a:solidFill>
                        </a:rPr>
                        <a:t>métastatiques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,</a:t>
                      </a:r>
                      <a:br>
                        <a:rPr lang="da-DK" sz="1400">
                          <a:solidFill>
                            <a:schemeClr val="tx1"/>
                          </a:solidFill>
                        </a:rPr>
                      </a:b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≤1 </a:t>
                      </a:r>
                      <a:r>
                        <a:rPr lang="da-DK" sz="1400" i="1">
                          <a:solidFill>
                            <a:schemeClr val="tx1"/>
                          </a:solidFill>
                        </a:rPr>
                        <a:t>vs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 ≥ 2 </a:t>
                      </a:r>
                      <a:r>
                        <a:rPr lang="da-DK" sz="1200">
                          <a:solidFill>
                            <a:schemeClr val="tx1"/>
                          </a:solidFill>
                        </a:rPr>
                        <a:t>(%)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</a:t>
                      </a:r>
                      <a:r>
                        <a:rPr lang="fr-FR" sz="1600" b="1" i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</a:t>
                      </a: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51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</a:t>
                      </a:r>
                      <a:r>
                        <a:rPr lang="fr-FR" sz="1600" b="1" i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</a:t>
                      </a: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51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</a:t>
                      </a:r>
                      <a:r>
                        <a:rPr lang="fr-FR" sz="1600" b="1" i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vs</a:t>
                      </a: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51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9133">
                <a:tc>
                  <a:txBody>
                    <a:bodyPr/>
                    <a:lstStyle/>
                    <a:p>
                      <a:r>
                        <a:rPr lang="da-DK" sz="1400" err="1">
                          <a:solidFill>
                            <a:schemeClr val="tx1"/>
                          </a:solidFill>
                        </a:rPr>
                        <a:t>Fumeur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2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da-DK" sz="1200" err="1">
                          <a:solidFill>
                            <a:schemeClr val="tx1"/>
                          </a:solidFill>
                        </a:rPr>
                        <a:t>actuel</a:t>
                      </a:r>
                      <a:r>
                        <a:rPr lang="da-DK" sz="1200">
                          <a:solidFill>
                            <a:schemeClr val="tx1"/>
                          </a:solidFill>
                        </a:rPr>
                        <a:t> ou </a:t>
                      </a:r>
                      <a:r>
                        <a:rPr lang="da-DK" sz="1200" err="1">
                          <a:solidFill>
                            <a:schemeClr val="tx1"/>
                          </a:solidFill>
                        </a:rPr>
                        <a:t>ancien</a:t>
                      </a:r>
                      <a:r>
                        <a:rPr lang="da-DK" sz="1200">
                          <a:solidFill>
                            <a:schemeClr val="tx1"/>
                          </a:solidFill>
                        </a:rPr>
                        <a:t>) (%)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79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82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6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79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" name="Titre 4">
            <a:extLst>
              <a:ext uri="{FF2B5EF4-FFF2-40B4-BE49-F238E27FC236}">
                <a16:creationId xmlns:a16="http://schemas.microsoft.com/office/drawing/2014/main" id="{FE2473BA-B633-31EB-012E-3617CF09CF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Checkmate</a:t>
            </a:r>
            <a:r>
              <a:rPr lang="fr-FR" dirty="0"/>
              <a:t> 648 : </a:t>
            </a:r>
            <a:r>
              <a:rPr lang="fr-FR" dirty="0" err="1"/>
              <a:t>Nivo+Ipi</a:t>
            </a:r>
            <a:r>
              <a:rPr lang="fr-FR" dirty="0"/>
              <a:t> ou </a:t>
            </a:r>
            <a:r>
              <a:rPr lang="fr-FR" dirty="0" err="1"/>
              <a:t>Nivo+CT</a:t>
            </a:r>
            <a:r>
              <a:rPr lang="fr-FR" dirty="0"/>
              <a:t> vs CT en L1 du CE de l’</a:t>
            </a:r>
            <a:r>
              <a:rPr lang="fr-FR" dirty="0" err="1"/>
              <a:t>oesophage</a:t>
            </a:r>
            <a:endParaRPr lang="fr-FR" dirty="0"/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Kato et al., ASCO GI</a:t>
            </a:r>
            <a:r>
              <a:rPr lang="fr-FR" baseline="30000" dirty="0"/>
              <a:t>®</a:t>
            </a:r>
            <a:r>
              <a:rPr lang="fr-FR" dirty="0"/>
              <a:t> 2023, Abs #290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>
                <a:solidFill>
                  <a:srgbClr val="000000">
                    <a:lumMod val="50000"/>
                    <a:lumOff val="50000"/>
                  </a:srgbClr>
                </a:solidFill>
              </a:rPr>
              <a:t>Caractéristiques</a:t>
            </a:r>
          </a:p>
          <a:p>
            <a:endParaRPr lang="fr-FR"/>
          </a:p>
        </p:txBody>
      </p: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D1F0739A-7850-FBB5-9F25-2DF1456358E2}"/>
              </a:ext>
            </a:extLst>
          </p:cNvPr>
          <p:cNvGrpSpPr/>
          <p:nvPr/>
        </p:nvGrpSpPr>
        <p:grpSpPr>
          <a:xfrm>
            <a:off x="2418686" y="5262285"/>
            <a:ext cx="7354628" cy="600710"/>
            <a:chOff x="1453707" y="5539830"/>
            <a:chExt cx="7354628" cy="600710"/>
          </a:xfrm>
        </p:grpSpPr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9A5BA8AE-7043-8EE8-0F84-5CE45D3C67EC}"/>
                </a:ext>
              </a:extLst>
            </p:cNvPr>
            <p:cNvSpPr txBox="1"/>
            <p:nvPr/>
          </p:nvSpPr>
          <p:spPr>
            <a:xfrm>
              <a:off x="1453707" y="5539830"/>
              <a:ext cx="7354628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Caractéristiques bien équilibrées entre les 3 groupes 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Chevron 19">
              <a:extLst>
                <a:ext uri="{FF2B5EF4-FFF2-40B4-BE49-F238E27FC236}">
                  <a16:creationId xmlns:a16="http://schemas.microsoft.com/office/drawing/2014/main" id="{E40DDDB0-82C5-6B01-1F4A-B1BF1375461A}"/>
                </a:ext>
              </a:extLst>
            </p:cNvPr>
            <p:cNvSpPr/>
            <p:nvPr/>
          </p:nvSpPr>
          <p:spPr>
            <a:xfrm>
              <a:off x="1659507" y="5713424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55088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Kato et al., ASCO GI</a:t>
            </a:r>
            <a:r>
              <a:rPr lang="fr-FR" baseline="30000" dirty="0"/>
              <a:t>®</a:t>
            </a:r>
            <a:r>
              <a:rPr lang="fr-FR" dirty="0"/>
              <a:t> 2023, Abs #290</a:t>
            </a:r>
          </a:p>
        </p:txBody>
      </p: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0F14D979-657F-00CB-6DAF-561245BCB10A}"/>
              </a:ext>
            </a:extLst>
          </p:cNvPr>
          <p:cNvGrpSpPr/>
          <p:nvPr/>
        </p:nvGrpSpPr>
        <p:grpSpPr>
          <a:xfrm>
            <a:off x="695466" y="1832330"/>
            <a:ext cx="782320" cy="440749"/>
            <a:chOff x="182000" y="1723550"/>
            <a:chExt cx="782320" cy="440749"/>
          </a:xfrm>
        </p:grpSpPr>
        <p:sp>
          <p:nvSpPr>
            <p:cNvPr id="6" name="Titre 23">
              <a:extLst>
                <a:ext uri="{FF2B5EF4-FFF2-40B4-BE49-F238E27FC236}">
                  <a16:creationId xmlns:a16="http://schemas.microsoft.com/office/drawing/2014/main" id="{F8B0F510-213F-D925-0568-AD8D84584218}"/>
                </a:ext>
              </a:extLst>
            </p:cNvPr>
            <p:cNvSpPr txBox="1">
              <a:spLocks/>
            </p:cNvSpPr>
            <p:nvPr/>
          </p:nvSpPr>
          <p:spPr>
            <a:xfrm>
              <a:off x="182000" y="1723550"/>
              <a:ext cx="782320" cy="440749"/>
            </a:xfrm>
            <a:prstGeom prst="rect">
              <a:avLst/>
            </a:prstGeom>
          </p:spPr>
          <p:txBody>
            <a:bodyPr numCol="1" anchor="ctr" anchorCtr="0">
              <a:noAutofit/>
            </a:bodyPr>
            <a:lstStyle>
              <a:lvl1pPr algn="l" defTabSz="914400" rtl="0" eaLnBrk="1" latinLnBrk="0" hangingPunct="1">
                <a:lnSpc>
                  <a:spcPct val="85000"/>
                </a:lnSpc>
                <a:spcBef>
                  <a:spcPct val="0"/>
                </a:spcBef>
                <a:buNone/>
                <a:defRPr sz="2800" b="1" i="0" kern="1200" baseline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j-ea"/>
                  <a:cs typeface="Arial" panose="020B0604020202020204" pitchFamily="34" charset="0"/>
                </a:rPr>
                <a:t>SG</a:t>
              </a:r>
            </a:p>
          </p:txBody>
        </p:sp>
        <p:cxnSp>
          <p:nvCxnSpPr>
            <p:cNvPr id="9" name="Connecteur droit 8">
              <a:extLst>
                <a:ext uri="{FF2B5EF4-FFF2-40B4-BE49-F238E27FC236}">
                  <a16:creationId xmlns:a16="http://schemas.microsoft.com/office/drawing/2014/main" id="{EEDB6957-E294-1F53-16B4-0E53BDE269CE}"/>
                </a:ext>
              </a:extLst>
            </p:cNvPr>
            <p:cNvCxnSpPr>
              <a:cxnSpLocks/>
            </p:cNvCxnSpPr>
            <p:nvPr/>
          </p:nvCxnSpPr>
          <p:spPr>
            <a:xfrm>
              <a:off x="462875" y="2155028"/>
              <a:ext cx="501445" cy="0"/>
            </a:xfrm>
            <a:prstGeom prst="line">
              <a:avLst/>
            </a:prstGeom>
            <a:ln w="1905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77AA2D7F-26A5-EE7D-6A38-6F14C109FC23}"/>
              </a:ext>
            </a:extLst>
          </p:cNvPr>
          <p:cNvGrpSpPr/>
          <p:nvPr/>
        </p:nvGrpSpPr>
        <p:grpSpPr>
          <a:xfrm>
            <a:off x="1345010" y="5489983"/>
            <a:ext cx="9981389" cy="604994"/>
            <a:chOff x="1453707" y="5535546"/>
            <a:chExt cx="9981389" cy="604994"/>
          </a:xfrm>
        </p:grpSpPr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938A40B3-8B66-5C34-0590-268D189F11F4}"/>
                </a:ext>
              </a:extLst>
            </p:cNvPr>
            <p:cNvSpPr txBox="1"/>
            <p:nvPr/>
          </p:nvSpPr>
          <p:spPr>
            <a:xfrm>
              <a:off x="1453707" y="5535546"/>
              <a:ext cx="9981389" cy="604994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Amélioration de la SG et SSP avec un bénéfice plus important pour les TPS et CPS PDL1 ≥1%; </a:t>
              </a:r>
            </a:p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analyse de sous groupe, pas de bénéfice si TPS et CPS PDL1&lt;1% </a:t>
              </a:r>
            </a:p>
          </p:txBody>
        </p:sp>
        <p:sp>
          <p:nvSpPr>
            <p:cNvPr id="23" name="Chevron 22">
              <a:extLst>
                <a:ext uri="{FF2B5EF4-FFF2-40B4-BE49-F238E27FC236}">
                  <a16:creationId xmlns:a16="http://schemas.microsoft.com/office/drawing/2014/main" id="{13AA234C-26E4-94A8-B3A1-FE337F82AE5C}"/>
                </a:ext>
              </a:extLst>
            </p:cNvPr>
            <p:cNvSpPr/>
            <p:nvPr/>
          </p:nvSpPr>
          <p:spPr>
            <a:xfrm>
              <a:off x="1659507" y="5711282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98" name="Tableau 97">
            <a:extLst>
              <a:ext uri="{FF2B5EF4-FFF2-40B4-BE49-F238E27FC236}">
                <a16:creationId xmlns:a16="http://schemas.microsoft.com/office/drawing/2014/main" id="{B3F0B660-E03B-E8DB-2CCB-9F8611A3E7F4}"/>
              </a:ext>
            </a:extLst>
          </p:cNvPr>
          <p:cNvGraphicFramePr>
            <a:graphicFrameLocks noGrp="1"/>
          </p:cNvGraphicFramePr>
          <p:nvPr/>
        </p:nvGraphicFramePr>
        <p:xfrm>
          <a:off x="3588261" y="1138995"/>
          <a:ext cx="2415924" cy="58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0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  <a:b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(n=158)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(n=157)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Median OS,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15.0 (11.9-18.6)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9.1 (7.7-10.0)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0.59 (0.46-0.76)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27" name="Tableau 226">
            <a:extLst>
              <a:ext uri="{FF2B5EF4-FFF2-40B4-BE49-F238E27FC236}">
                <a16:creationId xmlns:a16="http://schemas.microsoft.com/office/drawing/2014/main" id="{24BEBDF3-AA9F-A9FE-3836-88332ED6665A}"/>
              </a:ext>
            </a:extLst>
          </p:cNvPr>
          <p:cNvGraphicFramePr>
            <a:graphicFrameLocks noGrp="1"/>
          </p:cNvGraphicFramePr>
          <p:nvPr/>
        </p:nvGraphicFramePr>
        <p:xfrm>
          <a:off x="8013354" y="1138995"/>
          <a:ext cx="2415924" cy="58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0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  <a:b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(n=321)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(n=324)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12.8 (11.1-15.7)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10.7 (9.4-12.1)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0.78 (0.65-0.93)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80" name="Groupe 379">
            <a:extLst>
              <a:ext uri="{FF2B5EF4-FFF2-40B4-BE49-F238E27FC236}">
                <a16:creationId xmlns:a16="http://schemas.microsoft.com/office/drawing/2014/main" id="{01EBA7C6-26A3-CC49-BD22-5A70AAEEB725}"/>
              </a:ext>
            </a:extLst>
          </p:cNvPr>
          <p:cNvGrpSpPr/>
          <p:nvPr/>
        </p:nvGrpSpPr>
        <p:grpSpPr>
          <a:xfrm>
            <a:off x="1598690" y="986421"/>
            <a:ext cx="9068334" cy="2098423"/>
            <a:chOff x="1666722" y="986421"/>
            <a:chExt cx="9068334" cy="2098423"/>
          </a:xfrm>
        </p:grpSpPr>
        <p:grpSp>
          <p:nvGrpSpPr>
            <p:cNvPr id="164" name="Groupe 163">
              <a:extLst>
                <a:ext uri="{FF2B5EF4-FFF2-40B4-BE49-F238E27FC236}">
                  <a16:creationId xmlns:a16="http://schemas.microsoft.com/office/drawing/2014/main" id="{F8A72791-9A58-1840-8F4F-EE868CC6595B}"/>
                </a:ext>
              </a:extLst>
            </p:cNvPr>
            <p:cNvGrpSpPr/>
            <p:nvPr/>
          </p:nvGrpSpPr>
          <p:grpSpPr>
            <a:xfrm>
              <a:off x="1666722" y="986421"/>
              <a:ext cx="9068334" cy="2098423"/>
              <a:chOff x="1145514" y="986421"/>
              <a:chExt cx="9068334" cy="2098423"/>
            </a:xfrm>
          </p:grpSpPr>
          <p:sp>
            <p:nvSpPr>
              <p:cNvPr id="27" name="Rectangle à coins arrondis 4">
                <a:extLst>
                  <a:ext uri="{FF2B5EF4-FFF2-40B4-BE49-F238E27FC236}">
                    <a16:creationId xmlns:a16="http://schemas.microsoft.com/office/drawing/2014/main" id="{02050E68-8F5C-BE48-00F3-BAEF5CF0BF06}"/>
                  </a:ext>
                </a:extLst>
              </p:cNvPr>
              <p:cNvSpPr/>
              <p:nvPr/>
            </p:nvSpPr>
            <p:spPr>
              <a:xfrm>
                <a:off x="1145514" y="1080967"/>
                <a:ext cx="9068334" cy="2003877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3" name="ZoneTexte 42">
                <a:extLst>
                  <a:ext uri="{FF2B5EF4-FFF2-40B4-BE49-F238E27FC236}">
                    <a16:creationId xmlns:a16="http://schemas.microsoft.com/office/drawing/2014/main" id="{FDF6DF84-1BE4-70AD-E97F-AAF28F1693EC}"/>
                  </a:ext>
                </a:extLst>
              </p:cNvPr>
              <p:cNvSpPr txBox="1"/>
              <p:nvPr/>
            </p:nvSpPr>
            <p:spPr>
              <a:xfrm>
                <a:off x="1303845" y="986421"/>
                <a:ext cx="2103608" cy="15388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7200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Cellule tumorale PD-L1 ≥1%.</a:t>
                </a:r>
              </a:p>
            </p:txBody>
          </p:sp>
          <p:grpSp>
            <p:nvGrpSpPr>
              <p:cNvPr id="64" name="Groupe 63">
                <a:extLst>
                  <a:ext uri="{FF2B5EF4-FFF2-40B4-BE49-F238E27FC236}">
                    <a16:creationId xmlns:a16="http://schemas.microsoft.com/office/drawing/2014/main" id="{B7EAE5D6-1758-DF8C-B38E-DD42A830D067}"/>
                  </a:ext>
                </a:extLst>
              </p:cNvPr>
              <p:cNvGrpSpPr/>
              <p:nvPr/>
            </p:nvGrpSpPr>
            <p:grpSpPr>
              <a:xfrm>
                <a:off x="1279725" y="1214507"/>
                <a:ext cx="4198925" cy="1775565"/>
                <a:chOff x="1269725" y="1288648"/>
                <a:chExt cx="3031972" cy="1775565"/>
              </a:xfrm>
            </p:grpSpPr>
            <p:sp>
              <p:nvSpPr>
                <p:cNvPr id="35" name="Forme libre 34">
                  <a:extLst>
                    <a:ext uri="{FF2B5EF4-FFF2-40B4-BE49-F238E27FC236}">
                      <a16:creationId xmlns:a16="http://schemas.microsoft.com/office/drawing/2014/main" id="{FC848552-8D68-5AB0-103D-834CFFABE406}"/>
                    </a:ext>
                  </a:extLst>
                </p:cNvPr>
                <p:cNvSpPr/>
                <p:nvPr/>
              </p:nvSpPr>
              <p:spPr>
                <a:xfrm>
                  <a:off x="1689904" y="1307939"/>
                  <a:ext cx="2476983" cy="1238491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ZoneTexte 35">
                  <a:extLst>
                    <a:ext uri="{FF2B5EF4-FFF2-40B4-BE49-F238E27FC236}">
                      <a16:creationId xmlns:a16="http://schemas.microsoft.com/office/drawing/2014/main" id="{45616083-6161-6229-752D-2B36C3946EE7}"/>
                    </a:ext>
                  </a:extLst>
                </p:cNvPr>
                <p:cNvSpPr txBox="1"/>
                <p:nvPr/>
              </p:nvSpPr>
              <p:spPr>
                <a:xfrm>
                  <a:off x="1554223" y="1288648"/>
                  <a:ext cx="10764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37" name="ZoneTexte 36">
                  <a:extLst>
                    <a:ext uri="{FF2B5EF4-FFF2-40B4-BE49-F238E27FC236}">
                      <a16:creationId xmlns:a16="http://schemas.microsoft.com/office/drawing/2014/main" id="{56DB4C9F-DB8D-CC13-7F39-B0D88D999C50}"/>
                    </a:ext>
                  </a:extLst>
                </p:cNvPr>
                <p:cNvSpPr txBox="1"/>
                <p:nvPr/>
              </p:nvSpPr>
              <p:spPr>
                <a:xfrm>
                  <a:off x="1590106" y="1527858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38" name="ZoneTexte 37">
                  <a:extLst>
                    <a:ext uri="{FF2B5EF4-FFF2-40B4-BE49-F238E27FC236}">
                      <a16:creationId xmlns:a16="http://schemas.microsoft.com/office/drawing/2014/main" id="{D1DE3022-2798-C636-7B4C-21579D2A6AC6}"/>
                    </a:ext>
                  </a:extLst>
                </p:cNvPr>
                <p:cNvSpPr txBox="1"/>
                <p:nvPr/>
              </p:nvSpPr>
              <p:spPr>
                <a:xfrm>
                  <a:off x="1590106" y="177092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39" name="ZoneTexte 38">
                  <a:extLst>
                    <a:ext uri="{FF2B5EF4-FFF2-40B4-BE49-F238E27FC236}">
                      <a16:creationId xmlns:a16="http://schemas.microsoft.com/office/drawing/2014/main" id="{C60874C2-119D-9981-FDE0-06692C167865}"/>
                    </a:ext>
                  </a:extLst>
                </p:cNvPr>
                <p:cNvSpPr txBox="1"/>
                <p:nvPr/>
              </p:nvSpPr>
              <p:spPr>
                <a:xfrm>
                  <a:off x="1590106" y="201013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40" name="ZoneTexte 39">
                  <a:extLst>
                    <a:ext uri="{FF2B5EF4-FFF2-40B4-BE49-F238E27FC236}">
                      <a16:creationId xmlns:a16="http://schemas.microsoft.com/office/drawing/2014/main" id="{58AC929C-8F4D-5ACF-E9E7-174A5C49A985}"/>
                    </a:ext>
                  </a:extLst>
                </p:cNvPr>
                <p:cNvSpPr txBox="1"/>
                <p:nvPr/>
              </p:nvSpPr>
              <p:spPr>
                <a:xfrm>
                  <a:off x="1590106" y="2241631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41" name="ZoneTexte 40">
                  <a:extLst>
                    <a:ext uri="{FF2B5EF4-FFF2-40B4-BE49-F238E27FC236}">
                      <a16:creationId xmlns:a16="http://schemas.microsoft.com/office/drawing/2014/main" id="{F86BEEFA-53A2-7D39-31F9-89D5B5ED79FD}"/>
                    </a:ext>
                  </a:extLst>
                </p:cNvPr>
                <p:cNvSpPr txBox="1"/>
                <p:nvPr/>
              </p:nvSpPr>
              <p:spPr>
                <a:xfrm>
                  <a:off x="1625989" y="2480841"/>
                  <a:ext cx="35882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42" name="ZoneTexte 41">
                  <a:extLst>
                    <a:ext uri="{FF2B5EF4-FFF2-40B4-BE49-F238E27FC236}">
                      <a16:creationId xmlns:a16="http://schemas.microsoft.com/office/drawing/2014/main" id="{B14F52A8-18D7-3D06-620E-80D31230DB64}"/>
                    </a:ext>
                  </a:extLst>
                </p:cNvPr>
                <p:cNvSpPr txBox="1"/>
                <p:nvPr/>
              </p:nvSpPr>
              <p:spPr>
                <a:xfrm rot="16200000">
                  <a:off x="817710" y="1909742"/>
                  <a:ext cx="1199909" cy="8889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SG (%)</a:t>
                  </a:r>
                </a:p>
              </p:txBody>
            </p:sp>
            <p:sp>
              <p:nvSpPr>
                <p:cNvPr id="44" name="ZoneTexte 43">
                  <a:extLst>
                    <a:ext uri="{FF2B5EF4-FFF2-40B4-BE49-F238E27FC236}">
                      <a16:creationId xmlns:a16="http://schemas.microsoft.com/office/drawing/2014/main" id="{7DB31590-0BDE-ACAB-0B30-2FC9CCF09576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45" name="ZoneTexte 44">
                  <a:extLst>
                    <a:ext uri="{FF2B5EF4-FFF2-40B4-BE49-F238E27FC236}">
                      <a16:creationId xmlns:a16="http://schemas.microsoft.com/office/drawing/2014/main" id="{7C1017F1-DE40-B31B-4544-E38BCB92554B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46" name="ZoneTexte 45">
                  <a:extLst>
                    <a:ext uri="{FF2B5EF4-FFF2-40B4-BE49-F238E27FC236}">
                      <a16:creationId xmlns:a16="http://schemas.microsoft.com/office/drawing/2014/main" id="{248FA033-6B57-2DA3-1103-B9EC8E1BDDF5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47" name="ZoneTexte 46">
                  <a:extLst>
                    <a:ext uri="{FF2B5EF4-FFF2-40B4-BE49-F238E27FC236}">
                      <a16:creationId xmlns:a16="http://schemas.microsoft.com/office/drawing/2014/main" id="{D70AACBB-DEBD-D2AA-E81F-BE5891021B0E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48" name="ZoneTexte 47">
                  <a:extLst>
                    <a:ext uri="{FF2B5EF4-FFF2-40B4-BE49-F238E27FC236}">
                      <a16:creationId xmlns:a16="http://schemas.microsoft.com/office/drawing/2014/main" id="{78370634-EF8A-BAD2-B7C6-ABF540B3C8FA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49" name="ZoneTexte 48">
                  <a:extLst>
                    <a:ext uri="{FF2B5EF4-FFF2-40B4-BE49-F238E27FC236}">
                      <a16:creationId xmlns:a16="http://schemas.microsoft.com/office/drawing/2014/main" id="{55B74E23-E193-48E1-9F5D-2F376B360F66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50" name="ZoneTexte 49">
                  <a:extLst>
                    <a:ext uri="{FF2B5EF4-FFF2-40B4-BE49-F238E27FC236}">
                      <a16:creationId xmlns:a16="http://schemas.microsoft.com/office/drawing/2014/main" id="{265946E2-658D-F2E7-A058-51F880F909A0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51" name="ZoneTexte 50">
                  <a:extLst>
                    <a:ext uri="{FF2B5EF4-FFF2-40B4-BE49-F238E27FC236}">
                      <a16:creationId xmlns:a16="http://schemas.microsoft.com/office/drawing/2014/main" id="{BAB3E595-F4DD-F39C-5437-11108A9A88CF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52" name="ZoneTexte 51">
                  <a:extLst>
                    <a:ext uri="{FF2B5EF4-FFF2-40B4-BE49-F238E27FC236}">
                      <a16:creationId xmlns:a16="http://schemas.microsoft.com/office/drawing/2014/main" id="{8D813922-1BC5-7623-F713-6432F65A2C1E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53" name="ZoneTexte 52">
                  <a:extLst>
                    <a:ext uri="{FF2B5EF4-FFF2-40B4-BE49-F238E27FC236}">
                      <a16:creationId xmlns:a16="http://schemas.microsoft.com/office/drawing/2014/main" id="{20B7D679-D960-AA21-9B7D-ED5F77948E4F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54" name="ZoneTexte 53">
                  <a:extLst>
                    <a:ext uri="{FF2B5EF4-FFF2-40B4-BE49-F238E27FC236}">
                      <a16:creationId xmlns:a16="http://schemas.microsoft.com/office/drawing/2014/main" id="{1B3E76D6-029E-149F-8EA9-807119B27807}"/>
                    </a:ext>
                  </a:extLst>
                </p:cNvPr>
                <p:cNvSpPr txBox="1"/>
                <p:nvPr/>
              </p:nvSpPr>
              <p:spPr>
                <a:xfrm>
                  <a:off x="2222514" y="1989482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37%</a:t>
                  </a:r>
                </a:p>
              </p:txBody>
            </p:sp>
            <p:sp>
              <p:nvSpPr>
                <p:cNvPr id="55" name="ZoneTexte 54">
                  <a:extLst>
                    <a:ext uri="{FF2B5EF4-FFF2-40B4-BE49-F238E27FC236}">
                      <a16:creationId xmlns:a16="http://schemas.microsoft.com/office/drawing/2014/main" id="{5061DDE5-70BA-A4FA-E857-36F65CB1AEC3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56" name="ZoneTexte 55">
                  <a:extLst>
                    <a:ext uri="{FF2B5EF4-FFF2-40B4-BE49-F238E27FC236}">
                      <a16:creationId xmlns:a16="http://schemas.microsoft.com/office/drawing/2014/main" id="{B2E1919A-835E-03BC-B490-7EBC4CC94579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57" name="ZoneTexte 56">
                  <a:extLst>
                    <a:ext uri="{FF2B5EF4-FFF2-40B4-BE49-F238E27FC236}">
                      <a16:creationId xmlns:a16="http://schemas.microsoft.com/office/drawing/2014/main" id="{FCA9545F-96F1-123E-4A28-3B79828F4958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58" name="ZoneTexte 57">
                  <a:extLst>
                    <a:ext uri="{FF2B5EF4-FFF2-40B4-BE49-F238E27FC236}">
                      <a16:creationId xmlns:a16="http://schemas.microsoft.com/office/drawing/2014/main" id="{028E0192-8ABF-E90E-DF0F-829079589B48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59" name="ZoneTexte 58">
                  <a:extLst>
                    <a:ext uri="{FF2B5EF4-FFF2-40B4-BE49-F238E27FC236}">
                      <a16:creationId xmlns:a16="http://schemas.microsoft.com/office/drawing/2014/main" id="{B2D0EF44-1B5A-486D-8F05-6BC3E00F7F99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60" name="ZoneTexte 59">
                  <a:extLst>
                    <a:ext uri="{FF2B5EF4-FFF2-40B4-BE49-F238E27FC236}">
                      <a16:creationId xmlns:a16="http://schemas.microsoft.com/office/drawing/2014/main" id="{5719303C-0143-E056-810D-1DB295C4B535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61" name="ZoneTexte 60">
                  <a:extLst>
                    <a:ext uri="{FF2B5EF4-FFF2-40B4-BE49-F238E27FC236}">
                      <a16:creationId xmlns:a16="http://schemas.microsoft.com/office/drawing/2014/main" id="{59020914-8376-D8A5-9DA3-688B06517599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62" name="ZoneTexte 61">
                  <a:extLst>
                    <a:ext uri="{FF2B5EF4-FFF2-40B4-BE49-F238E27FC236}">
                      <a16:creationId xmlns:a16="http://schemas.microsoft.com/office/drawing/2014/main" id="{26DE4A7E-229F-0AE9-16D9-55F4950A60D1}"/>
                    </a:ext>
                  </a:extLst>
                </p:cNvPr>
                <p:cNvSpPr txBox="1"/>
                <p:nvPr/>
              </p:nvSpPr>
              <p:spPr>
                <a:xfrm>
                  <a:off x="3999922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54</a:t>
                  </a:r>
                </a:p>
              </p:txBody>
            </p:sp>
            <p:sp>
              <p:nvSpPr>
                <p:cNvPr id="65" name="ZoneTexte 64">
                  <a:extLst>
                    <a:ext uri="{FF2B5EF4-FFF2-40B4-BE49-F238E27FC236}">
                      <a16:creationId xmlns:a16="http://schemas.microsoft.com/office/drawing/2014/main" id="{91FE5D56-A778-7DC4-4879-31C32682CA76}"/>
                    </a:ext>
                  </a:extLst>
                </p:cNvPr>
                <p:cNvSpPr txBox="1"/>
                <p:nvPr/>
              </p:nvSpPr>
              <p:spPr>
                <a:xfrm>
                  <a:off x="4089451" y="2429359"/>
                  <a:ext cx="212246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66" name="ZoneTexte 65">
                  <a:extLst>
                    <a:ext uri="{FF2B5EF4-FFF2-40B4-BE49-F238E27FC236}">
                      <a16:creationId xmlns:a16="http://schemas.microsoft.com/office/drawing/2014/main" id="{82A12BAF-C42C-1685-CDF0-51A35DE3F724}"/>
                    </a:ext>
                  </a:extLst>
                </p:cNvPr>
                <p:cNvSpPr txBox="1"/>
                <p:nvPr/>
              </p:nvSpPr>
              <p:spPr>
                <a:xfrm>
                  <a:off x="1638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158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157</a:t>
                  </a:r>
                </a:p>
              </p:txBody>
            </p:sp>
            <p:sp>
              <p:nvSpPr>
                <p:cNvPr id="67" name="ZoneTexte 66">
                  <a:extLst>
                    <a:ext uri="{FF2B5EF4-FFF2-40B4-BE49-F238E27FC236}">
                      <a16:creationId xmlns:a16="http://schemas.microsoft.com/office/drawing/2014/main" id="{E578D77A-B7AC-EA81-DA97-0BA7D6884518}"/>
                    </a:ext>
                  </a:extLst>
                </p:cNvPr>
                <p:cNvSpPr txBox="1"/>
                <p:nvPr/>
              </p:nvSpPr>
              <p:spPr>
                <a:xfrm>
                  <a:off x="1765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143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137</a:t>
                  </a:r>
                </a:p>
              </p:txBody>
            </p:sp>
            <p:sp>
              <p:nvSpPr>
                <p:cNvPr id="68" name="ZoneTexte 67">
                  <a:extLst>
                    <a:ext uri="{FF2B5EF4-FFF2-40B4-BE49-F238E27FC236}">
                      <a16:creationId xmlns:a16="http://schemas.microsoft.com/office/drawing/2014/main" id="{475B1448-6066-D08E-2793-171683E074F2}"/>
                    </a:ext>
                  </a:extLst>
                </p:cNvPr>
                <p:cNvSpPr txBox="1"/>
                <p:nvPr/>
              </p:nvSpPr>
              <p:spPr>
                <a:xfrm>
                  <a:off x="189918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129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107</a:t>
                  </a:r>
                </a:p>
              </p:txBody>
            </p:sp>
            <p:sp>
              <p:nvSpPr>
                <p:cNvPr id="69" name="ZoneTexte 68">
                  <a:extLst>
                    <a:ext uri="{FF2B5EF4-FFF2-40B4-BE49-F238E27FC236}">
                      <a16:creationId xmlns:a16="http://schemas.microsoft.com/office/drawing/2014/main" id="{C0D449E5-F69C-6C0B-0B43-DD042831056D}"/>
                    </a:ext>
                  </a:extLst>
                </p:cNvPr>
                <p:cNvSpPr txBox="1"/>
                <p:nvPr/>
              </p:nvSpPr>
              <p:spPr>
                <a:xfrm>
                  <a:off x="20325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73</a:t>
                  </a:r>
                </a:p>
              </p:txBody>
            </p:sp>
            <p:sp>
              <p:nvSpPr>
                <p:cNvPr id="70" name="ZoneTexte 69">
                  <a:extLst>
                    <a:ext uri="{FF2B5EF4-FFF2-40B4-BE49-F238E27FC236}">
                      <a16:creationId xmlns:a16="http://schemas.microsoft.com/office/drawing/2014/main" id="{A0FB3F31-806A-21EE-ABB3-0D9DA088D4BD}"/>
                    </a:ext>
                  </a:extLst>
                </p:cNvPr>
                <p:cNvSpPr txBox="1"/>
                <p:nvPr/>
              </p:nvSpPr>
              <p:spPr>
                <a:xfrm>
                  <a:off x="21393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88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53</a:t>
                  </a:r>
                </a:p>
              </p:txBody>
            </p:sp>
            <p:sp>
              <p:nvSpPr>
                <p:cNvPr id="71" name="ZoneTexte 70">
                  <a:extLst>
                    <a:ext uri="{FF2B5EF4-FFF2-40B4-BE49-F238E27FC236}">
                      <a16:creationId xmlns:a16="http://schemas.microsoft.com/office/drawing/2014/main" id="{15341832-93C5-7B0C-526D-119F6319D5CE}"/>
                    </a:ext>
                  </a:extLst>
                </p:cNvPr>
                <p:cNvSpPr txBox="1"/>
                <p:nvPr/>
              </p:nvSpPr>
              <p:spPr>
                <a:xfrm>
                  <a:off x="227272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40</a:t>
                  </a:r>
                </a:p>
              </p:txBody>
            </p:sp>
            <p:sp>
              <p:nvSpPr>
                <p:cNvPr id="72" name="ZoneTexte 71">
                  <a:extLst>
                    <a:ext uri="{FF2B5EF4-FFF2-40B4-BE49-F238E27FC236}">
                      <a16:creationId xmlns:a16="http://schemas.microsoft.com/office/drawing/2014/main" id="{3D287789-D7FC-4729-D6EF-DE11BE5E219F}"/>
                    </a:ext>
                  </a:extLst>
                </p:cNvPr>
                <p:cNvSpPr txBox="1"/>
                <p:nvPr/>
              </p:nvSpPr>
              <p:spPr>
                <a:xfrm>
                  <a:off x="2409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30</a:t>
                  </a:r>
                </a:p>
              </p:txBody>
            </p:sp>
            <p:sp>
              <p:nvSpPr>
                <p:cNvPr id="73" name="ZoneTexte 72">
                  <a:extLst>
                    <a:ext uri="{FF2B5EF4-FFF2-40B4-BE49-F238E27FC236}">
                      <a16:creationId xmlns:a16="http://schemas.microsoft.com/office/drawing/2014/main" id="{345F5112-6383-D633-1C5A-7FA26BAC066D}"/>
                    </a:ext>
                  </a:extLst>
                </p:cNvPr>
                <p:cNvSpPr txBox="1"/>
                <p:nvPr/>
              </p:nvSpPr>
              <p:spPr>
                <a:xfrm>
                  <a:off x="2536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21</a:t>
                  </a:r>
                </a:p>
              </p:txBody>
            </p:sp>
            <p:sp>
              <p:nvSpPr>
                <p:cNvPr id="74" name="ZoneTexte 73">
                  <a:extLst>
                    <a:ext uri="{FF2B5EF4-FFF2-40B4-BE49-F238E27FC236}">
                      <a16:creationId xmlns:a16="http://schemas.microsoft.com/office/drawing/2014/main" id="{99E5A339-E83A-6394-E2B1-AF13F5C46912}"/>
                    </a:ext>
                  </a:extLst>
                </p:cNvPr>
                <p:cNvSpPr txBox="1"/>
                <p:nvPr/>
              </p:nvSpPr>
              <p:spPr>
                <a:xfrm>
                  <a:off x="26695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</a:p>
              </p:txBody>
            </p:sp>
            <p:sp>
              <p:nvSpPr>
                <p:cNvPr id="75" name="ZoneTexte 74">
                  <a:extLst>
                    <a:ext uri="{FF2B5EF4-FFF2-40B4-BE49-F238E27FC236}">
                      <a16:creationId xmlns:a16="http://schemas.microsoft.com/office/drawing/2014/main" id="{D987FCDE-800A-88A8-8728-1D2D01B59F84}"/>
                    </a:ext>
                  </a:extLst>
                </p:cNvPr>
                <p:cNvSpPr txBox="1"/>
                <p:nvPr/>
              </p:nvSpPr>
              <p:spPr>
                <a:xfrm>
                  <a:off x="2806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41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</a:t>
                  </a:r>
                </a:p>
              </p:txBody>
            </p:sp>
            <p:sp>
              <p:nvSpPr>
                <p:cNvPr id="76" name="ZoneTexte 75">
                  <a:extLst>
                    <a:ext uri="{FF2B5EF4-FFF2-40B4-BE49-F238E27FC236}">
                      <a16:creationId xmlns:a16="http://schemas.microsoft.com/office/drawing/2014/main" id="{8ECE7785-EBF4-4D85-EE23-0EA4C322C130}"/>
                    </a:ext>
                  </a:extLst>
                </p:cNvPr>
                <p:cNvSpPr txBox="1"/>
                <p:nvPr/>
              </p:nvSpPr>
              <p:spPr>
                <a:xfrm>
                  <a:off x="2933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28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</a:t>
                  </a:r>
                </a:p>
              </p:txBody>
            </p:sp>
            <p:sp>
              <p:nvSpPr>
                <p:cNvPr id="77" name="ZoneTexte 76">
                  <a:extLst>
                    <a:ext uri="{FF2B5EF4-FFF2-40B4-BE49-F238E27FC236}">
                      <a16:creationId xmlns:a16="http://schemas.microsoft.com/office/drawing/2014/main" id="{D850C785-8674-A4EA-9CBA-E2C94714F8D1}"/>
                    </a:ext>
                  </a:extLst>
                </p:cNvPr>
                <p:cNvSpPr txBox="1"/>
                <p:nvPr/>
              </p:nvSpPr>
              <p:spPr>
                <a:xfrm>
                  <a:off x="306647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</a:p>
              </p:txBody>
            </p:sp>
            <p:sp>
              <p:nvSpPr>
                <p:cNvPr id="78" name="ZoneTexte 77">
                  <a:extLst>
                    <a:ext uri="{FF2B5EF4-FFF2-40B4-BE49-F238E27FC236}">
                      <a16:creationId xmlns:a16="http://schemas.microsoft.com/office/drawing/2014/main" id="{DA9C0DA0-B630-E3DB-CCC4-976189527180}"/>
                    </a:ext>
                  </a:extLst>
                </p:cNvPr>
                <p:cNvSpPr txBox="1"/>
                <p:nvPr/>
              </p:nvSpPr>
              <p:spPr>
                <a:xfrm>
                  <a:off x="3199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19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</a:t>
                  </a:r>
                </a:p>
              </p:txBody>
            </p:sp>
            <p:sp>
              <p:nvSpPr>
                <p:cNvPr id="79" name="ZoneTexte 78">
                  <a:extLst>
                    <a:ext uri="{FF2B5EF4-FFF2-40B4-BE49-F238E27FC236}">
                      <a16:creationId xmlns:a16="http://schemas.microsoft.com/office/drawing/2014/main" id="{2706CD35-5BF2-23E9-E52B-63EDCAB5107B}"/>
                    </a:ext>
                  </a:extLst>
                </p:cNvPr>
                <p:cNvSpPr txBox="1"/>
                <p:nvPr/>
              </p:nvSpPr>
              <p:spPr>
                <a:xfrm>
                  <a:off x="3326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</a:t>
                  </a:r>
                </a:p>
              </p:txBody>
            </p:sp>
            <p:sp>
              <p:nvSpPr>
                <p:cNvPr id="80" name="ZoneTexte 79">
                  <a:extLst>
                    <a:ext uri="{FF2B5EF4-FFF2-40B4-BE49-F238E27FC236}">
                      <a16:creationId xmlns:a16="http://schemas.microsoft.com/office/drawing/2014/main" id="{2FF9C8AC-84DF-4685-CB54-10C48597FEFD}"/>
                    </a:ext>
                  </a:extLst>
                </p:cNvPr>
                <p:cNvSpPr txBox="1"/>
                <p:nvPr/>
              </p:nvSpPr>
              <p:spPr>
                <a:xfrm>
                  <a:off x="34601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81" name="ZoneTexte 80">
                  <a:extLst>
                    <a:ext uri="{FF2B5EF4-FFF2-40B4-BE49-F238E27FC236}">
                      <a16:creationId xmlns:a16="http://schemas.microsoft.com/office/drawing/2014/main" id="{DE74A9A9-5B9F-531F-980C-D608B7FAF2F2}"/>
                    </a:ext>
                  </a:extLst>
                </p:cNvPr>
                <p:cNvSpPr txBox="1"/>
                <p:nvPr/>
              </p:nvSpPr>
              <p:spPr>
                <a:xfrm>
                  <a:off x="3596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82" name="ZoneTexte 81">
                  <a:extLst>
                    <a:ext uri="{FF2B5EF4-FFF2-40B4-BE49-F238E27FC236}">
                      <a16:creationId xmlns:a16="http://schemas.microsoft.com/office/drawing/2014/main" id="{D441563D-010E-3513-F831-A051E805D527}"/>
                    </a:ext>
                  </a:extLst>
                </p:cNvPr>
                <p:cNvSpPr txBox="1"/>
                <p:nvPr/>
              </p:nvSpPr>
              <p:spPr>
                <a:xfrm>
                  <a:off x="3723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83" name="ZoneTexte 82">
                  <a:extLst>
                    <a:ext uri="{FF2B5EF4-FFF2-40B4-BE49-F238E27FC236}">
                      <a16:creationId xmlns:a16="http://schemas.microsoft.com/office/drawing/2014/main" id="{0DECA610-83CE-853C-2740-AAE413C13BDC}"/>
                    </a:ext>
                  </a:extLst>
                </p:cNvPr>
                <p:cNvSpPr txBox="1"/>
                <p:nvPr/>
              </p:nvSpPr>
              <p:spPr>
                <a:xfrm>
                  <a:off x="385704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84" name="ZoneTexte 83">
                  <a:extLst>
                    <a:ext uri="{FF2B5EF4-FFF2-40B4-BE49-F238E27FC236}">
                      <a16:creationId xmlns:a16="http://schemas.microsoft.com/office/drawing/2014/main" id="{47C0030C-E4CA-4EBE-7510-03B09AC97667}"/>
                    </a:ext>
                  </a:extLst>
                </p:cNvPr>
                <p:cNvSpPr txBox="1"/>
                <p:nvPr/>
              </p:nvSpPr>
              <p:spPr>
                <a:xfrm>
                  <a:off x="3999922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86" name="ZoneTexte 85">
                  <a:extLst>
                    <a:ext uri="{FF2B5EF4-FFF2-40B4-BE49-F238E27FC236}">
                      <a16:creationId xmlns:a16="http://schemas.microsoft.com/office/drawing/2014/main" id="{0F8DA6BE-3C2B-9847-5329-E98A9982C7FE}"/>
                    </a:ext>
                  </a:extLst>
                </p:cNvPr>
                <p:cNvSpPr txBox="1"/>
                <p:nvPr/>
              </p:nvSpPr>
              <p:spPr>
                <a:xfrm>
                  <a:off x="1269725" y="2879547"/>
                  <a:ext cx="327698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NIVO + chimio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Chimio</a:t>
                  </a:r>
                </a:p>
              </p:txBody>
            </p:sp>
            <p:sp>
              <p:nvSpPr>
                <p:cNvPr id="87" name="ZoneTexte 86">
                  <a:extLst>
                    <a:ext uri="{FF2B5EF4-FFF2-40B4-BE49-F238E27FC236}">
                      <a16:creationId xmlns:a16="http://schemas.microsoft.com/office/drawing/2014/main" id="{A48A5B78-4F10-8903-7030-61CD40ABDCDB}"/>
                    </a:ext>
                  </a:extLst>
                </p:cNvPr>
                <p:cNvSpPr txBox="1"/>
                <p:nvPr/>
              </p:nvSpPr>
              <p:spPr>
                <a:xfrm>
                  <a:off x="1269725" y="2749372"/>
                  <a:ext cx="327698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A5A5A5">
                          <a:lumMod val="75000"/>
                        </a:srgbClr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No. at risk</a:t>
                  </a:r>
                </a:p>
              </p:txBody>
            </p:sp>
            <p:sp>
              <p:nvSpPr>
                <p:cNvPr id="99" name="ZoneTexte 98">
                  <a:extLst>
                    <a:ext uri="{FF2B5EF4-FFF2-40B4-BE49-F238E27FC236}">
                      <a16:creationId xmlns:a16="http://schemas.microsoft.com/office/drawing/2014/main" id="{BD971AC1-3014-354C-62C0-EDDAE7788860}"/>
                    </a:ext>
                  </a:extLst>
                </p:cNvPr>
                <p:cNvSpPr txBox="1"/>
                <p:nvPr/>
              </p:nvSpPr>
              <p:spPr>
                <a:xfrm>
                  <a:off x="2222514" y="1731154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58%</a:t>
                  </a:r>
                </a:p>
              </p:txBody>
            </p:sp>
            <p:sp>
              <p:nvSpPr>
                <p:cNvPr id="100" name="ZoneTexte 99">
                  <a:extLst>
                    <a:ext uri="{FF2B5EF4-FFF2-40B4-BE49-F238E27FC236}">
                      <a16:creationId xmlns:a16="http://schemas.microsoft.com/office/drawing/2014/main" id="{13896C98-9D2D-0FC9-B54F-34AFA37EA2C2}"/>
                    </a:ext>
                  </a:extLst>
                </p:cNvPr>
                <p:cNvSpPr txBox="1"/>
                <p:nvPr/>
              </p:nvSpPr>
              <p:spPr>
                <a:xfrm>
                  <a:off x="2740665" y="2022286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31%</a:t>
                  </a:r>
                </a:p>
              </p:txBody>
            </p:sp>
            <p:sp>
              <p:nvSpPr>
                <p:cNvPr id="101" name="ZoneTexte 100">
                  <a:extLst>
                    <a:ext uri="{FF2B5EF4-FFF2-40B4-BE49-F238E27FC236}">
                      <a16:creationId xmlns:a16="http://schemas.microsoft.com/office/drawing/2014/main" id="{FEE3B48A-E40F-1BAB-3E1B-C033EF5FDB0F}"/>
                    </a:ext>
                  </a:extLst>
                </p:cNvPr>
                <p:cNvSpPr txBox="1"/>
                <p:nvPr/>
              </p:nvSpPr>
              <p:spPr>
                <a:xfrm>
                  <a:off x="2740665" y="2279005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12%</a:t>
                  </a:r>
                </a:p>
              </p:txBody>
            </p:sp>
            <p:sp>
              <p:nvSpPr>
                <p:cNvPr id="102" name="ZoneTexte 101">
                  <a:extLst>
                    <a:ext uri="{FF2B5EF4-FFF2-40B4-BE49-F238E27FC236}">
                      <a16:creationId xmlns:a16="http://schemas.microsoft.com/office/drawing/2014/main" id="{A610F36A-EC1A-A713-8B80-43D474FC6296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</p:grpSp>
          <p:cxnSp>
            <p:nvCxnSpPr>
              <p:cNvPr id="88" name="Connecteur droit 87">
                <a:extLst>
                  <a:ext uri="{FF2B5EF4-FFF2-40B4-BE49-F238E27FC236}">
                    <a16:creationId xmlns:a16="http://schemas.microsoft.com/office/drawing/2014/main" id="{6EF38660-13A4-01DB-6EF4-C9BB4DD0A8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4179" y="2736705"/>
                <a:ext cx="3680989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Connecteur droit 90">
                <a:extLst>
                  <a:ext uri="{FF2B5EF4-FFF2-40B4-BE49-F238E27FC236}">
                    <a16:creationId xmlns:a16="http://schemas.microsoft.com/office/drawing/2014/main" id="{E74BD362-E968-4508-5152-7B689C5E5C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16393" y="2088295"/>
                <a:ext cx="0" cy="379810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Connecteur droit 93">
                <a:extLst>
                  <a:ext uri="{FF2B5EF4-FFF2-40B4-BE49-F238E27FC236}">
                    <a16:creationId xmlns:a16="http://schemas.microsoft.com/office/drawing/2014/main" id="{113816A6-2111-7722-101D-DDB1180814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1464" y="1795849"/>
                <a:ext cx="0" cy="672256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" name="Forme libre 95">
                <a:extLst>
                  <a:ext uri="{FF2B5EF4-FFF2-40B4-BE49-F238E27FC236}">
                    <a16:creationId xmlns:a16="http://schemas.microsoft.com/office/drawing/2014/main" id="{D74C5CA6-73B9-C2BA-BCF3-11FEFD499F14}"/>
                  </a:ext>
                </a:extLst>
              </p:cNvPr>
              <p:cNvSpPr/>
              <p:nvPr/>
            </p:nvSpPr>
            <p:spPr>
              <a:xfrm>
                <a:off x="1886206" y="1271139"/>
                <a:ext cx="2911319" cy="1082518"/>
              </a:xfrm>
              <a:custGeom>
                <a:avLst/>
                <a:gdLst>
                  <a:gd name="connsiteX0" fmla="*/ 0 w 2911319"/>
                  <a:gd name="connsiteY0" fmla="*/ 0 h 1082518"/>
                  <a:gd name="connsiteX1" fmla="*/ 0 w 2911319"/>
                  <a:gd name="connsiteY1" fmla="*/ 0 h 1082518"/>
                  <a:gd name="connsiteX2" fmla="*/ 24603 w 2911319"/>
                  <a:gd name="connsiteY2" fmla="*/ 28703 h 1082518"/>
                  <a:gd name="connsiteX3" fmla="*/ 61507 w 2911319"/>
                  <a:gd name="connsiteY3" fmla="*/ 49205 h 1082518"/>
                  <a:gd name="connsiteX4" fmla="*/ 73808 w 2911319"/>
                  <a:gd name="connsiteY4" fmla="*/ 57406 h 1082518"/>
                  <a:gd name="connsiteX5" fmla="*/ 98411 w 2911319"/>
                  <a:gd name="connsiteY5" fmla="*/ 65607 h 1082518"/>
                  <a:gd name="connsiteX6" fmla="*/ 110712 w 2911319"/>
                  <a:gd name="connsiteY6" fmla="*/ 73808 h 1082518"/>
                  <a:gd name="connsiteX7" fmla="*/ 135315 w 2911319"/>
                  <a:gd name="connsiteY7" fmla="*/ 82009 h 1082518"/>
                  <a:gd name="connsiteX8" fmla="*/ 155817 w 2911319"/>
                  <a:gd name="connsiteY8" fmla="*/ 102511 h 1082518"/>
                  <a:gd name="connsiteX9" fmla="*/ 159918 w 2911319"/>
                  <a:gd name="connsiteY9" fmla="*/ 114813 h 1082518"/>
                  <a:gd name="connsiteX10" fmla="*/ 172219 w 2911319"/>
                  <a:gd name="connsiteY10" fmla="*/ 127114 h 1082518"/>
                  <a:gd name="connsiteX11" fmla="*/ 192721 w 2911319"/>
                  <a:gd name="connsiteY11" fmla="*/ 151717 h 1082518"/>
                  <a:gd name="connsiteX12" fmla="*/ 217324 w 2911319"/>
                  <a:gd name="connsiteY12" fmla="*/ 159918 h 1082518"/>
                  <a:gd name="connsiteX13" fmla="*/ 241927 w 2911319"/>
                  <a:gd name="connsiteY13" fmla="*/ 168118 h 1082518"/>
                  <a:gd name="connsiteX14" fmla="*/ 254228 w 2911319"/>
                  <a:gd name="connsiteY14" fmla="*/ 172219 h 1082518"/>
                  <a:gd name="connsiteX15" fmla="*/ 266529 w 2911319"/>
                  <a:gd name="connsiteY15" fmla="*/ 176319 h 1082518"/>
                  <a:gd name="connsiteX16" fmla="*/ 278831 w 2911319"/>
                  <a:gd name="connsiteY16" fmla="*/ 184520 h 1082518"/>
                  <a:gd name="connsiteX17" fmla="*/ 303433 w 2911319"/>
                  <a:gd name="connsiteY17" fmla="*/ 192721 h 1082518"/>
                  <a:gd name="connsiteX18" fmla="*/ 328036 w 2911319"/>
                  <a:gd name="connsiteY18" fmla="*/ 209123 h 1082518"/>
                  <a:gd name="connsiteX19" fmla="*/ 344438 w 2911319"/>
                  <a:gd name="connsiteY19" fmla="*/ 233726 h 1082518"/>
                  <a:gd name="connsiteX20" fmla="*/ 369041 w 2911319"/>
                  <a:gd name="connsiteY20" fmla="*/ 250127 h 1082518"/>
                  <a:gd name="connsiteX21" fmla="*/ 381342 w 2911319"/>
                  <a:gd name="connsiteY21" fmla="*/ 258328 h 1082518"/>
                  <a:gd name="connsiteX22" fmla="*/ 397744 w 2911319"/>
                  <a:gd name="connsiteY22" fmla="*/ 282931 h 1082518"/>
                  <a:gd name="connsiteX23" fmla="*/ 405945 w 2911319"/>
                  <a:gd name="connsiteY23" fmla="*/ 295232 h 1082518"/>
                  <a:gd name="connsiteX24" fmla="*/ 418246 w 2911319"/>
                  <a:gd name="connsiteY24" fmla="*/ 299333 h 1082518"/>
                  <a:gd name="connsiteX25" fmla="*/ 442849 w 2911319"/>
                  <a:gd name="connsiteY25" fmla="*/ 315735 h 1082518"/>
                  <a:gd name="connsiteX26" fmla="*/ 455150 w 2911319"/>
                  <a:gd name="connsiteY26" fmla="*/ 323935 h 1082518"/>
                  <a:gd name="connsiteX27" fmla="*/ 479753 w 2911319"/>
                  <a:gd name="connsiteY27" fmla="*/ 340337 h 1082518"/>
                  <a:gd name="connsiteX28" fmla="*/ 492054 w 2911319"/>
                  <a:gd name="connsiteY28" fmla="*/ 344438 h 1082518"/>
                  <a:gd name="connsiteX29" fmla="*/ 524858 w 2911319"/>
                  <a:gd name="connsiteY29" fmla="*/ 393643 h 1082518"/>
                  <a:gd name="connsiteX30" fmla="*/ 533059 w 2911319"/>
                  <a:gd name="connsiteY30" fmla="*/ 405944 h 1082518"/>
                  <a:gd name="connsiteX31" fmla="*/ 545360 w 2911319"/>
                  <a:gd name="connsiteY31" fmla="*/ 414145 h 1082518"/>
                  <a:gd name="connsiteX32" fmla="*/ 569963 w 2911319"/>
                  <a:gd name="connsiteY32" fmla="*/ 426447 h 1082518"/>
                  <a:gd name="connsiteX33" fmla="*/ 594565 w 2911319"/>
                  <a:gd name="connsiteY33" fmla="*/ 442848 h 1082518"/>
                  <a:gd name="connsiteX34" fmla="*/ 627369 w 2911319"/>
                  <a:gd name="connsiteY34" fmla="*/ 471552 h 1082518"/>
                  <a:gd name="connsiteX35" fmla="*/ 639670 w 2911319"/>
                  <a:gd name="connsiteY35" fmla="*/ 479752 h 1082518"/>
                  <a:gd name="connsiteX36" fmla="*/ 664273 w 2911319"/>
                  <a:gd name="connsiteY36" fmla="*/ 487953 h 1082518"/>
                  <a:gd name="connsiteX37" fmla="*/ 676574 w 2911319"/>
                  <a:gd name="connsiteY37" fmla="*/ 500255 h 1082518"/>
                  <a:gd name="connsiteX38" fmla="*/ 688876 w 2911319"/>
                  <a:gd name="connsiteY38" fmla="*/ 504355 h 1082518"/>
                  <a:gd name="connsiteX39" fmla="*/ 697077 w 2911319"/>
                  <a:gd name="connsiteY39" fmla="*/ 516657 h 1082518"/>
                  <a:gd name="connsiteX40" fmla="*/ 721679 w 2911319"/>
                  <a:gd name="connsiteY40" fmla="*/ 533058 h 1082518"/>
                  <a:gd name="connsiteX41" fmla="*/ 717579 w 2911319"/>
                  <a:gd name="connsiteY41" fmla="*/ 533058 h 1082518"/>
                  <a:gd name="connsiteX42" fmla="*/ 750382 w 2911319"/>
                  <a:gd name="connsiteY42" fmla="*/ 553561 h 1082518"/>
                  <a:gd name="connsiteX43" fmla="*/ 766784 w 2911319"/>
                  <a:gd name="connsiteY43" fmla="*/ 565862 h 1082518"/>
                  <a:gd name="connsiteX44" fmla="*/ 791387 w 2911319"/>
                  <a:gd name="connsiteY44" fmla="*/ 574063 h 1082518"/>
                  <a:gd name="connsiteX45" fmla="*/ 803688 w 2911319"/>
                  <a:gd name="connsiteY45" fmla="*/ 578163 h 1082518"/>
                  <a:gd name="connsiteX46" fmla="*/ 815990 w 2911319"/>
                  <a:gd name="connsiteY46" fmla="*/ 582264 h 1082518"/>
                  <a:gd name="connsiteX47" fmla="*/ 856994 w 2911319"/>
                  <a:gd name="connsiteY47" fmla="*/ 586364 h 1082518"/>
                  <a:gd name="connsiteX48" fmla="*/ 869295 w 2911319"/>
                  <a:gd name="connsiteY48" fmla="*/ 590465 h 1082518"/>
                  <a:gd name="connsiteX49" fmla="*/ 897998 w 2911319"/>
                  <a:gd name="connsiteY49" fmla="*/ 598665 h 1082518"/>
                  <a:gd name="connsiteX50" fmla="*/ 902099 w 2911319"/>
                  <a:gd name="connsiteY50" fmla="*/ 610967 h 1082518"/>
                  <a:gd name="connsiteX51" fmla="*/ 926702 w 2911319"/>
                  <a:gd name="connsiteY51" fmla="*/ 623268 h 1082518"/>
                  <a:gd name="connsiteX52" fmla="*/ 963606 w 2911319"/>
                  <a:gd name="connsiteY52" fmla="*/ 639670 h 1082518"/>
                  <a:gd name="connsiteX53" fmla="*/ 975907 w 2911319"/>
                  <a:gd name="connsiteY53" fmla="*/ 643770 h 1082518"/>
                  <a:gd name="connsiteX54" fmla="*/ 988208 w 2911319"/>
                  <a:gd name="connsiteY54" fmla="*/ 647871 h 1082518"/>
                  <a:gd name="connsiteX55" fmla="*/ 1008711 w 2911319"/>
                  <a:gd name="connsiteY55" fmla="*/ 651971 h 1082518"/>
                  <a:gd name="connsiteX56" fmla="*/ 1033313 w 2911319"/>
                  <a:gd name="connsiteY56" fmla="*/ 660172 h 1082518"/>
                  <a:gd name="connsiteX57" fmla="*/ 1070217 w 2911319"/>
                  <a:gd name="connsiteY57" fmla="*/ 672474 h 1082518"/>
                  <a:gd name="connsiteX58" fmla="*/ 1082519 w 2911319"/>
                  <a:gd name="connsiteY58" fmla="*/ 676574 h 1082518"/>
                  <a:gd name="connsiteX59" fmla="*/ 1094820 w 2911319"/>
                  <a:gd name="connsiteY59" fmla="*/ 684775 h 1082518"/>
                  <a:gd name="connsiteX60" fmla="*/ 1107121 w 2911319"/>
                  <a:gd name="connsiteY60" fmla="*/ 688875 h 1082518"/>
                  <a:gd name="connsiteX61" fmla="*/ 1131724 w 2911319"/>
                  <a:gd name="connsiteY61" fmla="*/ 705277 h 1082518"/>
                  <a:gd name="connsiteX62" fmla="*/ 1148126 w 2911319"/>
                  <a:gd name="connsiteY62" fmla="*/ 721679 h 1082518"/>
                  <a:gd name="connsiteX63" fmla="*/ 1209633 w 2911319"/>
                  <a:gd name="connsiteY63" fmla="*/ 754483 h 1082518"/>
                  <a:gd name="connsiteX64" fmla="*/ 1246537 w 2911319"/>
                  <a:gd name="connsiteY64" fmla="*/ 762683 h 1082518"/>
                  <a:gd name="connsiteX65" fmla="*/ 1283441 w 2911319"/>
                  <a:gd name="connsiteY65" fmla="*/ 774985 h 1082518"/>
                  <a:gd name="connsiteX66" fmla="*/ 1308043 w 2911319"/>
                  <a:gd name="connsiteY66" fmla="*/ 783186 h 1082518"/>
                  <a:gd name="connsiteX67" fmla="*/ 1320345 w 2911319"/>
                  <a:gd name="connsiteY67" fmla="*/ 787286 h 1082518"/>
                  <a:gd name="connsiteX68" fmla="*/ 1332646 w 2911319"/>
                  <a:gd name="connsiteY68" fmla="*/ 795487 h 1082518"/>
                  <a:gd name="connsiteX69" fmla="*/ 1357249 w 2911319"/>
                  <a:gd name="connsiteY69" fmla="*/ 803688 h 1082518"/>
                  <a:gd name="connsiteX70" fmla="*/ 1418755 w 2911319"/>
                  <a:gd name="connsiteY70" fmla="*/ 811889 h 1082518"/>
                  <a:gd name="connsiteX71" fmla="*/ 1431057 w 2911319"/>
                  <a:gd name="connsiteY71" fmla="*/ 815989 h 1082518"/>
                  <a:gd name="connsiteX72" fmla="*/ 1455659 w 2911319"/>
                  <a:gd name="connsiteY72" fmla="*/ 832391 h 1082518"/>
                  <a:gd name="connsiteX73" fmla="*/ 1496664 w 2911319"/>
                  <a:gd name="connsiteY73" fmla="*/ 840592 h 1082518"/>
                  <a:gd name="connsiteX74" fmla="*/ 1508965 w 2911319"/>
                  <a:gd name="connsiteY74" fmla="*/ 844692 h 1082518"/>
                  <a:gd name="connsiteX75" fmla="*/ 1586874 w 2911319"/>
                  <a:gd name="connsiteY75" fmla="*/ 848793 h 1082518"/>
                  <a:gd name="connsiteX76" fmla="*/ 1615577 w 2911319"/>
                  <a:gd name="connsiteY76" fmla="*/ 856994 h 1082518"/>
                  <a:gd name="connsiteX77" fmla="*/ 1640180 w 2911319"/>
                  <a:gd name="connsiteY77" fmla="*/ 865195 h 1082518"/>
                  <a:gd name="connsiteX78" fmla="*/ 1664782 w 2911319"/>
                  <a:gd name="connsiteY78" fmla="*/ 873396 h 1082518"/>
                  <a:gd name="connsiteX79" fmla="*/ 1689385 w 2911319"/>
                  <a:gd name="connsiteY79" fmla="*/ 881596 h 1082518"/>
                  <a:gd name="connsiteX80" fmla="*/ 1701686 w 2911319"/>
                  <a:gd name="connsiteY80" fmla="*/ 885697 h 1082518"/>
                  <a:gd name="connsiteX81" fmla="*/ 1722189 w 2911319"/>
                  <a:gd name="connsiteY81" fmla="*/ 902099 h 1082518"/>
                  <a:gd name="connsiteX82" fmla="*/ 1730390 w 2911319"/>
                  <a:gd name="connsiteY82" fmla="*/ 914400 h 1082518"/>
                  <a:gd name="connsiteX83" fmla="*/ 1754992 w 2911319"/>
                  <a:gd name="connsiteY83" fmla="*/ 922601 h 1082518"/>
                  <a:gd name="connsiteX84" fmla="*/ 1767294 w 2911319"/>
                  <a:gd name="connsiteY84" fmla="*/ 930802 h 1082518"/>
                  <a:gd name="connsiteX85" fmla="*/ 1804198 w 2911319"/>
                  <a:gd name="connsiteY85" fmla="*/ 943103 h 1082518"/>
                  <a:gd name="connsiteX86" fmla="*/ 1828800 w 2911319"/>
                  <a:gd name="connsiteY86" fmla="*/ 951304 h 1082518"/>
                  <a:gd name="connsiteX87" fmla="*/ 1886207 w 2911319"/>
                  <a:gd name="connsiteY87" fmla="*/ 951304 h 1082518"/>
                  <a:gd name="connsiteX88" fmla="*/ 2001019 w 2911319"/>
                  <a:gd name="connsiteY88" fmla="*/ 951304 h 1082518"/>
                  <a:gd name="connsiteX89" fmla="*/ 2001019 w 2911319"/>
                  <a:gd name="connsiteY89" fmla="*/ 951304 h 1082518"/>
                  <a:gd name="connsiteX90" fmla="*/ 2033823 w 2911319"/>
                  <a:gd name="connsiteY90" fmla="*/ 967706 h 1082518"/>
                  <a:gd name="connsiteX91" fmla="*/ 2087129 w 2911319"/>
                  <a:gd name="connsiteY91" fmla="*/ 980007 h 1082518"/>
                  <a:gd name="connsiteX92" fmla="*/ 2140434 w 2911319"/>
                  <a:gd name="connsiteY92" fmla="*/ 992309 h 1082518"/>
                  <a:gd name="connsiteX93" fmla="*/ 2144535 w 2911319"/>
                  <a:gd name="connsiteY93" fmla="*/ 992309 h 1082518"/>
                  <a:gd name="connsiteX94" fmla="*/ 2435667 w 2911319"/>
                  <a:gd name="connsiteY94" fmla="*/ 992309 h 1082518"/>
                  <a:gd name="connsiteX95" fmla="*/ 2435667 w 2911319"/>
                  <a:gd name="connsiteY95" fmla="*/ 1021012 h 1082518"/>
                  <a:gd name="connsiteX96" fmla="*/ 2755502 w 2911319"/>
                  <a:gd name="connsiteY96" fmla="*/ 1021012 h 1082518"/>
                  <a:gd name="connsiteX97" fmla="*/ 2755502 w 2911319"/>
                  <a:gd name="connsiteY97" fmla="*/ 1082518 h 1082518"/>
                  <a:gd name="connsiteX98" fmla="*/ 2911319 w 2911319"/>
                  <a:gd name="connsiteY98" fmla="*/ 1082518 h 108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2911319" h="1082518">
                    <a:moveTo>
                      <a:pt x="0" y="0"/>
                    </a:moveTo>
                    <a:lnTo>
                      <a:pt x="0" y="0"/>
                    </a:lnTo>
                    <a:cubicBezTo>
                      <a:pt x="8201" y="9568"/>
                      <a:pt x="15314" y="20188"/>
                      <a:pt x="24603" y="28703"/>
                    </a:cubicBezTo>
                    <a:cubicBezTo>
                      <a:pt x="40718" y="43475"/>
                      <a:pt x="45155" y="43755"/>
                      <a:pt x="61507" y="49205"/>
                    </a:cubicBezTo>
                    <a:cubicBezTo>
                      <a:pt x="65607" y="51939"/>
                      <a:pt x="69305" y="55405"/>
                      <a:pt x="73808" y="57406"/>
                    </a:cubicBezTo>
                    <a:cubicBezTo>
                      <a:pt x="81708" y="60917"/>
                      <a:pt x="98411" y="65607"/>
                      <a:pt x="98411" y="65607"/>
                    </a:cubicBezTo>
                    <a:cubicBezTo>
                      <a:pt x="102511" y="68341"/>
                      <a:pt x="106209" y="71807"/>
                      <a:pt x="110712" y="73808"/>
                    </a:cubicBezTo>
                    <a:cubicBezTo>
                      <a:pt x="118612" y="77319"/>
                      <a:pt x="135315" y="82009"/>
                      <a:pt x="135315" y="82009"/>
                    </a:cubicBezTo>
                    <a:cubicBezTo>
                      <a:pt x="147616" y="90210"/>
                      <a:pt x="148983" y="88844"/>
                      <a:pt x="155817" y="102511"/>
                    </a:cubicBezTo>
                    <a:cubicBezTo>
                      <a:pt x="157750" y="106377"/>
                      <a:pt x="157520" y="111216"/>
                      <a:pt x="159918" y="114813"/>
                    </a:cubicBezTo>
                    <a:cubicBezTo>
                      <a:pt x="163135" y="119638"/>
                      <a:pt x="168507" y="122659"/>
                      <a:pt x="172219" y="127114"/>
                    </a:cubicBezTo>
                    <a:cubicBezTo>
                      <a:pt x="179698" y="136089"/>
                      <a:pt x="181570" y="145522"/>
                      <a:pt x="192721" y="151717"/>
                    </a:cubicBezTo>
                    <a:cubicBezTo>
                      <a:pt x="200278" y="155915"/>
                      <a:pt x="209123" y="157184"/>
                      <a:pt x="217324" y="159918"/>
                    </a:cubicBezTo>
                    <a:lnTo>
                      <a:pt x="241927" y="168118"/>
                    </a:lnTo>
                    <a:lnTo>
                      <a:pt x="254228" y="172219"/>
                    </a:lnTo>
                    <a:lnTo>
                      <a:pt x="266529" y="176319"/>
                    </a:lnTo>
                    <a:cubicBezTo>
                      <a:pt x="270630" y="179053"/>
                      <a:pt x="274327" y="182518"/>
                      <a:pt x="278831" y="184520"/>
                    </a:cubicBezTo>
                    <a:cubicBezTo>
                      <a:pt x="286730" y="188031"/>
                      <a:pt x="303433" y="192721"/>
                      <a:pt x="303433" y="192721"/>
                    </a:cubicBezTo>
                    <a:cubicBezTo>
                      <a:pt x="311634" y="198188"/>
                      <a:pt x="322569" y="200922"/>
                      <a:pt x="328036" y="209123"/>
                    </a:cubicBezTo>
                    <a:cubicBezTo>
                      <a:pt x="333503" y="217324"/>
                      <a:pt x="336237" y="228259"/>
                      <a:pt x="344438" y="233726"/>
                    </a:cubicBezTo>
                    <a:lnTo>
                      <a:pt x="369041" y="250127"/>
                    </a:lnTo>
                    <a:lnTo>
                      <a:pt x="381342" y="258328"/>
                    </a:lnTo>
                    <a:lnTo>
                      <a:pt x="397744" y="282931"/>
                    </a:lnTo>
                    <a:cubicBezTo>
                      <a:pt x="400478" y="287031"/>
                      <a:pt x="401270" y="293673"/>
                      <a:pt x="405945" y="295232"/>
                    </a:cubicBezTo>
                    <a:cubicBezTo>
                      <a:pt x="410045" y="296599"/>
                      <a:pt x="414468" y="297234"/>
                      <a:pt x="418246" y="299333"/>
                    </a:cubicBezTo>
                    <a:cubicBezTo>
                      <a:pt x="426862" y="304120"/>
                      <a:pt x="434648" y="310268"/>
                      <a:pt x="442849" y="315735"/>
                    </a:cubicBezTo>
                    <a:lnTo>
                      <a:pt x="455150" y="323935"/>
                    </a:lnTo>
                    <a:lnTo>
                      <a:pt x="479753" y="340337"/>
                    </a:lnTo>
                    <a:lnTo>
                      <a:pt x="492054" y="344438"/>
                    </a:lnTo>
                    <a:lnTo>
                      <a:pt x="524858" y="393643"/>
                    </a:lnTo>
                    <a:cubicBezTo>
                      <a:pt x="527592" y="397743"/>
                      <a:pt x="528959" y="403210"/>
                      <a:pt x="533059" y="405944"/>
                    </a:cubicBezTo>
                    <a:cubicBezTo>
                      <a:pt x="537159" y="408678"/>
                      <a:pt x="540952" y="411941"/>
                      <a:pt x="545360" y="414145"/>
                    </a:cubicBezTo>
                    <a:cubicBezTo>
                      <a:pt x="563852" y="423392"/>
                      <a:pt x="552336" y="411758"/>
                      <a:pt x="569963" y="426447"/>
                    </a:cubicBezTo>
                    <a:cubicBezTo>
                      <a:pt x="590440" y="443511"/>
                      <a:pt x="572947" y="435643"/>
                      <a:pt x="594565" y="442848"/>
                    </a:cubicBezTo>
                    <a:cubicBezTo>
                      <a:pt x="608233" y="463351"/>
                      <a:pt x="598666" y="452417"/>
                      <a:pt x="627369" y="471552"/>
                    </a:cubicBezTo>
                    <a:cubicBezTo>
                      <a:pt x="631469" y="474285"/>
                      <a:pt x="634995" y="478194"/>
                      <a:pt x="639670" y="479752"/>
                    </a:cubicBezTo>
                    <a:lnTo>
                      <a:pt x="664273" y="487953"/>
                    </a:lnTo>
                    <a:cubicBezTo>
                      <a:pt x="668373" y="492054"/>
                      <a:pt x="671749" y="497038"/>
                      <a:pt x="676574" y="500255"/>
                    </a:cubicBezTo>
                    <a:cubicBezTo>
                      <a:pt x="680170" y="502653"/>
                      <a:pt x="685501" y="501655"/>
                      <a:pt x="688876" y="504355"/>
                    </a:cubicBezTo>
                    <a:cubicBezTo>
                      <a:pt x="692724" y="507434"/>
                      <a:pt x="693368" y="513412"/>
                      <a:pt x="697077" y="516657"/>
                    </a:cubicBezTo>
                    <a:cubicBezTo>
                      <a:pt x="704494" y="523147"/>
                      <a:pt x="721679" y="533058"/>
                      <a:pt x="721679" y="533058"/>
                    </a:cubicBezTo>
                    <a:lnTo>
                      <a:pt x="717579" y="533058"/>
                    </a:lnTo>
                    <a:cubicBezTo>
                      <a:pt x="728513" y="539892"/>
                      <a:pt x="739653" y="546408"/>
                      <a:pt x="750382" y="553561"/>
                    </a:cubicBezTo>
                    <a:cubicBezTo>
                      <a:pt x="756068" y="557352"/>
                      <a:pt x="760671" y="562806"/>
                      <a:pt x="766784" y="565862"/>
                    </a:cubicBezTo>
                    <a:cubicBezTo>
                      <a:pt x="774516" y="569728"/>
                      <a:pt x="783186" y="571329"/>
                      <a:pt x="791387" y="574063"/>
                    </a:cubicBezTo>
                    <a:lnTo>
                      <a:pt x="803688" y="578163"/>
                    </a:lnTo>
                    <a:cubicBezTo>
                      <a:pt x="807789" y="579530"/>
                      <a:pt x="811689" y="581834"/>
                      <a:pt x="815990" y="582264"/>
                    </a:cubicBezTo>
                    <a:lnTo>
                      <a:pt x="856994" y="586364"/>
                    </a:lnTo>
                    <a:cubicBezTo>
                      <a:pt x="861094" y="587731"/>
                      <a:pt x="865139" y="589278"/>
                      <a:pt x="869295" y="590465"/>
                    </a:cubicBezTo>
                    <a:cubicBezTo>
                      <a:pt x="905362" y="600770"/>
                      <a:pt x="868485" y="588828"/>
                      <a:pt x="897998" y="598665"/>
                    </a:cubicBezTo>
                    <a:cubicBezTo>
                      <a:pt x="899365" y="602766"/>
                      <a:pt x="899399" y="607592"/>
                      <a:pt x="902099" y="610967"/>
                    </a:cubicBezTo>
                    <a:cubicBezTo>
                      <a:pt x="907881" y="618194"/>
                      <a:pt x="918597" y="620567"/>
                      <a:pt x="926702" y="623268"/>
                    </a:cubicBezTo>
                    <a:cubicBezTo>
                      <a:pt x="946195" y="636264"/>
                      <a:pt x="934329" y="629911"/>
                      <a:pt x="963606" y="639670"/>
                    </a:cubicBezTo>
                    <a:lnTo>
                      <a:pt x="975907" y="643770"/>
                    </a:lnTo>
                    <a:cubicBezTo>
                      <a:pt x="980007" y="645137"/>
                      <a:pt x="983970" y="647023"/>
                      <a:pt x="988208" y="647871"/>
                    </a:cubicBezTo>
                    <a:cubicBezTo>
                      <a:pt x="995042" y="649238"/>
                      <a:pt x="1001987" y="650137"/>
                      <a:pt x="1008711" y="651971"/>
                    </a:cubicBezTo>
                    <a:cubicBezTo>
                      <a:pt x="1017051" y="654245"/>
                      <a:pt x="1025112" y="657438"/>
                      <a:pt x="1033313" y="660172"/>
                    </a:cubicBezTo>
                    <a:lnTo>
                      <a:pt x="1070217" y="672474"/>
                    </a:lnTo>
                    <a:lnTo>
                      <a:pt x="1082519" y="676574"/>
                    </a:lnTo>
                    <a:cubicBezTo>
                      <a:pt x="1086619" y="679308"/>
                      <a:pt x="1090412" y="682571"/>
                      <a:pt x="1094820" y="684775"/>
                    </a:cubicBezTo>
                    <a:cubicBezTo>
                      <a:pt x="1098686" y="686708"/>
                      <a:pt x="1103343" y="686776"/>
                      <a:pt x="1107121" y="688875"/>
                    </a:cubicBezTo>
                    <a:cubicBezTo>
                      <a:pt x="1115737" y="693662"/>
                      <a:pt x="1123523" y="699810"/>
                      <a:pt x="1131724" y="705277"/>
                    </a:cubicBezTo>
                    <a:cubicBezTo>
                      <a:pt x="1146568" y="715173"/>
                      <a:pt x="1141821" y="709071"/>
                      <a:pt x="1148126" y="721679"/>
                    </a:cubicBezTo>
                    <a:lnTo>
                      <a:pt x="1209633" y="754483"/>
                    </a:lnTo>
                    <a:cubicBezTo>
                      <a:pt x="1221934" y="757216"/>
                      <a:pt x="1234361" y="759436"/>
                      <a:pt x="1246537" y="762683"/>
                    </a:cubicBezTo>
                    <a:cubicBezTo>
                      <a:pt x="1246548" y="762686"/>
                      <a:pt x="1277286" y="772933"/>
                      <a:pt x="1283441" y="774985"/>
                    </a:cubicBezTo>
                    <a:lnTo>
                      <a:pt x="1308043" y="783186"/>
                    </a:lnTo>
                    <a:lnTo>
                      <a:pt x="1320345" y="787286"/>
                    </a:lnTo>
                    <a:cubicBezTo>
                      <a:pt x="1324445" y="790020"/>
                      <a:pt x="1328143" y="793486"/>
                      <a:pt x="1332646" y="795487"/>
                    </a:cubicBezTo>
                    <a:cubicBezTo>
                      <a:pt x="1340546" y="798998"/>
                      <a:pt x="1349048" y="800954"/>
                      <a:pt x="1357249" y="803688"/>
                    </a:cubicBezTo>
                    <a:cubicBezTo>
                      <a:pt x="1385162" y="812992"/>
                      <a:pt x="1365251" y="807430"/>
                      <a:pt x="1418755" y="811889"/>
                    </a:cubicBezTo>
                    <a:cubicBezTo>
                      <a:pt x="1422856" y="813256"/>
                      <a:pt x="1427279" y="813890"/>
                      <a:pt x="1431057" y="815989"/>
                    </a:cubicBezTo>
                    <a:cubicBezTo>
                      <a:pt x="1439673" y="820776"/>
                      <a:pt x="1445994" y="830458"/>
                      <a:pt x="1455659" y="832391"/>
                    </a:cubicBezTo>
                    <a:cubicBezTo>
                      <a:pt x="1469327" y="835125"/>
                      <a:pt x="1483440" y="836184"/>
                      <a:pt x="1496664" y="840592"/>
                    </a:cubicBezTo>
                    <a:cubicBezTo>
                      <a:pt x="1500764" y="841959"/>
                      <a:pt x="1504661" y="844301"/>
                      <a:pt x="1508965" y="844692"/>
                    </a:cubicBezTo>
                    <a:cubicBezTo>
                      <a:pt x="1534864" y="847046"/>
                      <a:pt x="1560904" y="847426"/>
                      <a:pt x="1586874" y="848793"/>
                    </a:cubicBezTo>
                    <a:cubicBezTo>
                      <a:pt x="1628233" y="862578"/>
                      <a:pt x="1564064" y="841540"/>
                      <a:pt x="1615577" y="856994"/>
                    </a:cubicBezTo>
                    <a:cubicBezTo>
                      <a:pt x="1623857" y="859478"/>
                      <a:pt x="1631979" y="862461"/>
                      <a:pt x="1640180" y="865195"/>
                    </a:cubicBezTo>
                    <a:lnTo>
                      <a:pt x="1664782" y="873396"/>
                    </a:lnTo>
                    <a:lnTo>
                      <a:pt x="1689385" y="881596"/>
                    </a:lnTo>
                    <a:lnTo>
                      <a:pt x="1701686" y="885697"/>
                    </a:lnTo>
                    <a:cubicBezTo>
                      <a:pt x="1725188" y="920948"/>
                      <a:pt x="1693894" y="879464"/>
                      <a:pt x="1722189" y="902099"/>
                    </a:cubicBezTo>
                    <a:cubicBezTo>
                      <a:pt x="1726037" y="905177"/>
                      <a:pt x="1726211" y="911788"/>
                      <a:pt x="1730390" y="914400"/>
                    </a:cubicBezTo>
                    <a:cubicBezTo>
                      <a:pt x="1737720" y="918981"/>
                      <a:pt x="1747799" y="917806"/>
                      <a:pt x="1754992" y="922601"/>
                    </a:cubicBezTo>
                    <a:cubicBezTo>
                      <a:pt x="1759093" y="925335"/>
                      <a:pt x="1762790" y="928800"/>
                      <a:pt x="1767294" y="930802"/>
                    </a:cubicBezTo>
                    <a:cubicBezTo>
                      <a:pt x="1767317" y="930812"/>
                      <a:pt x="1798036" y="941049"/>
                      <a:pt x="1804198" y="943103"/>
                    </a:cubicBezTo>
                    <a:lnTo>
                      <a:pt x="1828800" y="951304"/>
                    </a:lnTo>
                    <a:lnTo>
                      <a:pt x="1886207" y="951304"/>
                    </a:lnTo>
                    <a:lnTo>
                      <a:pt x="2001019" y="951304"/>
                    </a:lnTo>
                    <a:lnTo>
                      <a:pt x="2001019" y="951304"/>
                    </a:lnTo>
                    <a:cubicBezTo>
                      <a:pt x="2011954" y="956771"/>
                      <a:pt x="2022586" y="962890"/>
                      <a:pt x="2033823" y="967706"/>
                    </a:cubicBezTo>
                    <a:cubicBezTo>
                      <a:pt x="2056339" y="977356"/>
                      <a:pt x="2062452" y="976482"/>
                      <a:pt x="2087129" y="980007"/>
                    </a:cubicBezTo>
                    <a:cubicBezTo>
                      <a:pt x="2118043" y="990312"/>
                      <a:pt x="2106368" y="988050"/>
                      <a:pt x="2140434" y="992309"/>
                    </a:cubicBezTo>
                    <a:cubicBezTo>
                      <a:pt x="2141790" y="992479"/>
                      <a:pt x="2143168" y="992309"/>
                      <a:pt x="2144535" y="992309"/>
                    </a:cubicBezTo>
                    <a:lnTo>
                      <a:pt x="2435667" y="992309"/>
                    </a:lnTo>
                    <a:lnTo>
                      <a:pt x="2435667" y="1021012"/>
                    </a:lnTo>
                    <a:lnTo>
                      <a:pt x="2755502" y="1021012"/>
                    </a:lnTo>
                    <a:lnTo>
                      <a:pt x="2755502" y="1082518"/>
                    </a:lnTo>
                    <a:lnTo>
                      <a:pt x="2911319" y="1082518"/>
                    </a:lnTo>
                  </a:path>
                </a:pathLst>
              </a:custGeom>
              <a:noFill/>
              <a:ln w="28575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Forme libre 96">
                <a:extLst>
                  <a:ext uri="{FF2B5EF4-FFF2-40B4-BE49-F238E27FC236}">
                    <a16:creationId xmlns:a16="http://schemas.microsoft.com/office/drawing/2014/main" id="{1D9223B7-61E6-088D-EC93-94CDD0C93F51}"/>
                  </a:ext>
                </a:extLst>
              </p:cNvPr>
              <p:cNvSpPr/>
              <p:nvPr/>
            </p:nvSpPr>
            <p:spPr>
              <a:xfrm>
                <a:off x="1886206" y="1275239"/>
                <a:ext cx="3120442" cy="1127624"/>
              </a:xfrm>
              <a:custGeom>
                <a:avLst/>
                <a:gdLst>
                  <a:gd name="connsiteX0" fmla="*/ 0 w 3120442"/>
                  <a:gd name="connsiteY0" fmla="*/ 0 h 1127624"/>
                  <a:gd name="connsiteX1" fmla="*/ 0 w 3120442"/>
                  <a:gd name="connsiteY1" fmla="*/ 0 h 1127624"/>
                  <a:gd name="connsiteX2" fmla="*/ 20503 w 3120442"/>
                  <a:gd name="connsiteY2" fmla="*/ 28704 h 1127624"/>
                  <a:gd name="connsiteX3" fmla="*/ 32804 w 3120442"/>
                  <a:gd name="connsiteY3" fmla="*/ 36904 h 1127624"/>
                  <a:gd name="connsiteX4" fmla="*/ 36904 w 3120442"/>
                  <a:gd name="connsiteY4" fmla="*/ 49206 h 1127624"/>
                  <a:gd name="connsiteX5" fmla="*/ 73808 w 3120442"/>
                  <a:gd name="connsiteY5" fmla="*/ 61507 h 1127624"/>
                  <a:gd name="connsiteX6" fmla="*/ 86110 w 3120442"/>
                  <a:gd name="connsiteY6" fmla="*/ 65608 h 1127624"/>
                  <a:gd name="connsiteX7" fmla="*/ 94311 w 3120442"/>
                  <a:gd name="connsiteY7" fmla="*/ 77909 h 1127624"/>
                  <a:gd name="connsiteX8" fmla="*/ 106612 w 3120442"/>
                  <a:gd name="connsiteY8" fmla="*/ 82009 h 1127624"/>
                  <a:gd name="connsiteX9" fmla="*/ 118913 w 3120442"/>
                  <a:gd name="connsiteY9" fmla="*/ 90210 h 1127624"/>
                  <a:gd name="connsiteX10" fmla="*/ 143516 w 3120442"/>
                  <a:gd name="connsiteY10" fmla="*/ 98411 h 1127624"/>
                  <a:gd name="connsiteX11" fmla="*/ 155817 w 3120442"/>
                  <a:gd name="connsiteY11" fmla="*/ 102512 h 1127624"/>
                  <a:gd name="connsiteX12" fmla="*/ 168119 w 3120442"/>
                  <a:gd name="connsiteY12" fmla="*/ 106612 h 1127624"/>
                  <a:gd name="connsiteX13" fmla="*/ 192721 w 3120442"/>
                  <a:gd name="connsiteY13" fmla="*/ 123014 h 1127624"/>
                  <a:gd name="connsiteX14" fmla="*/ 205023 w 3120442"/>
                  <a:gd name="connsiteY14" fmla="*/ 131215 h 1127624"/>
                  <a:gd name="connsiteX15" fmla="*/ 217324 w 3120442"/>
                  <a:gd name="connsiteY15" fmla="*/ 135315 h 1127624"/>
                  <a:gd name="connsiteX16" fmla="*/ 266529 w 3120442"/>
                  <a:gd name="connsiteY16" fmla="*/ 209123 h 1127624"/>
                  <a:gd name="connsiteX17" fmla="*/ 282931 w 3120442"/>
                  <a:gd name="connsiteY17" fmla="*/ 233726 h 1127624"/>
                  <a:gd name="connsiteX18" fmla="*/ 291132 w 3120442"/>
                  <a:gd name="connsiteY18" fmla="*/ 246027 h 1127624"/>
                  <a:gd name="connsiteX19" fmla="*/ 295233 w 3120442"/>
                  <a:gd name="connsiteY19" fmla="*/ 258329 h 1127624"/>
                  <a:gd name="connsiteX20" fmla="*/ 311634 w 3120442"/>
                  <a:gd name="connsiteY20" fmla="*/ 282931 h 1127624"/>
                  <a:gd name="connsiteX21" fmla="*/ 319835 w 3120442"/>
                  <a:gd name="connsiteY21" fmla="*/ 295233 h 1127624"/>
                  <a:gd name="connsiteX22" fmla="*/ 328036 w 3120442"/>
                  <a:gd name="connsiteY22" fmla="*/ 307534 h 1127624"/>
                  <a:gd name="connsiteX23" fmla="*/ 336237 w 3120442"/>
                  <a:gd name="connsiteY23" fmla="*/ 319835 h 1127624"/>
                  <a:gd name="connsiteX24" fmla="*/ 348538 w 3120442"/>
                  <a:gd name="connsiteY24" fmla="*/ 344438 h 1127624"/>
                  <a:gd name="connsiteX25" fmla="*/ 352639 w 3120442"/>
                  <a:gd name="connsiteY25" fmla="*/ 356739 h 1127624"/>
                  <a:gd name="connsiteX26" fmla="*/ 369041 w 3120442"/>
                  <a:gd name="connsiteY26" fmla="*/ 381342 h 1127624"/>
                  <a:gd name="connsiteX27" fmla="*/ 389543 w 3120442"/>
                  <a:gd name="connsiteY27" fmla="*/ 418246 h 1127624"/>
                  <a:gd name="connsiteX28" fmla="*/ 393643 w 3120442"/>
                  <a:gd name="connsiteY28" fmla="*/ 430548 h 1127624"/>
                  <a:gd name="connsiteX29" fmla="*/ 410045 w 3120442"/>
                  <a:gd name="connsiteY29" fmla="*/ 455150 h 1127624"/>
                  <a:gd name="connsiteX30" fmla="*/ 426447 w 3120442"/>
                  <a:gd name="connsiteY30" fmla="*/ 479753 h 1127624"/>
                  <a:gd name="connsiteX31" fmla="*/ 434648 w 3120442"/>
                  <a:gd name="connsiteY31" fmla="*/ 492054 h 1127624"/>
                  <a:gd name="connsiteX32" fmla="*/ 442849 w 3120442"/>
                  <a:gd name="connsiteY32" fmla="*/ 504356 h 1127624"/>
                  <a:gd name="connsiteX33" fmla="*/ 455150 w 3120442"/>
                  <a:gd name="connsiteY33" fmla="*/ 528958 h 1127624"/>
                  <a:gd name="connsiteX34" fmla="*/ 467451 w 3120442"/>
                  <a:gd name="connsiteY34" fmla="*/ 537159 h 1127624"/>
                  <a:gd name="connsiteX35" fmla="*/ 483853 w 3120442"/>
                  <a:gd name="connsiteY35" fmla="*/ 557661 h 1127624"/>
                  <a:gd name="connsiteX36" fmla="*/ 500255 w 3120442"/>
                  <a:gd name="connsiteY36" fmla="*/ 582264 h 1127624"/>
                  <a:gd name="connsiteX37" fmla="*/ 524858 w 3120442"/>
                  <a:gd name="connsiteY37" fmla="*/ 598666 h 1127624"/>
                  <a:gd name="connsiteX38" fmla="*/ 537159 w 3120442"/>
                  <a:gd name="connsiteY38" fmla="*/ 606867 h 1127624"/>
                  <a:gd name="connsiteX39" fmla="*/ 553561 w 3120442"/>
                  <a:gd name="connsiteY39" fmla="*/ 631470 h 1127624"/>
                  <a:gd name="connsiteX40" fmla="*/ 557661 w 3120442"/>
                  <a:gd name="connsiteY40" fmla="*/ 643771 h 1127624"/>
                  <a:gd name="connsiteX41" fmla="*/ 574063 w 3120442"/>
                  <a:gd name="connsiteY41" fmla="*/ 668374 h 1127624"/>
                  <a:gd name="connsiteX42" fmla="*/ 578164 w 3120442"/>
                  <a:gd name="connsiteY42" fmla="*/ 680675 h 1127624"/>
                  <a:gd name="connsiteX43" fmla="*/ 586364 w 3120442"/>
                  <a:gd name="connsiteY43" fmla="*/ 692976 h 1127624"/>
                  <a:gd name="connsiteX44" fmla="*/ 610967 w 3120442"/>
                  <a:gd name="connsiteY44" fmla="*/ 713478 h 1127624"/>
                  <a:gd name="connsiteX45" fmla="*/ 623268 w 3120442"/>
                  <a:gd name="connsiteY45" fmla="*/ 717579 h 1127624"/>
                  <a:gd name="connsiteX46" fmla="*/ 647871 w 3120442"/>
                  <a:gd name="connsiteY46" fmla="*/ 733981 h 1127624"/>
                  <a:gd name="connsiteX47" fmla="*/ 672474 w 3120442"/>
                  <a:gd name="connsiteY47" fmla="*/ 742182 h 1127624"/>
                  <a:gd name="connsiteX48" fmla="*/ 684775 w 3120442"/>
                  <a:gd name="connsiteY48" fmla="*/ 746282 h 1127624"/>
                  <a:gd name="connsiteX49" fmla="*/ 697077 w 3120442"/>
                  <a:gd name="connsiteY49" fmla="*/ 754483 h 1127624"/>
                  <a:gd name="connsiteX50" fmla="*/ 733981 w 3120442"/>
                  <a:gd name="connsiteY50" fmla="*/ 783186 h 1127624"/>
                  <a:gd name="connsiteX51" fmla="*/ 746282 w 3120442"/>
                  <a:gd name="connsiteY51" fmla="*/ 791387 h 1127624"/>
                  <a:gd name="connsiteX52" fmla="*/ 799588 w 3120442"/>
                  <a:gd name="connsiteY52" fmla="*/ 828291 h 1127624"/>
                  <a:gd name="connsiteX53" fmla="*/ 832391 w 3120442"/>
                  <a:gd name="connsiteY53" fmla="*/ 844693 h 1127624"/>
                  <a:gd name="connsiteX54" fmla="*/ 844693 w 3120442"/>
                  <a:gd name="connsiteY54" fmla="*/ 852894 h 1127624"/>
                  <a:gd name="connsiteX55" fmla="*/ 881597 w 3120442"/>
                  <a:gd name="connsiteY55" fmla="*/ 865195 h 1127624"/>
                  <a:gd name="connsiteX56" fmla="*/ 906199 w 3120442"/>
                  <a:gd name="connsiteY56" fmla="*/ 873396 h 1127624"/>
                  <a:gd name="connsiteX57" fmla="*/ 918501 w 3120442"/>
                  <a:gd name="connsiteY57" fmla="*/ 877496 h 1127624"/>
                  <a:gd name="connsiteX58" fmla="*/ 955405 w 3120442"/>
                  <a:gd name="connsiteY58" fmla="*/ 893898 h 1127624"/>
                  <a:gd name="connsiteX59" fmla="*/ 967706 w 3120442"/>
                  <a:gd name="connsiteY59" fmla="*/ 897999 h 1127624"/>
                  <a:gd name="connsiteX60" fmla="*/ 980007 w 3120442"/>
                  <a:gd name="connsiteY60" fmla="*/ 902099 h 1127624"/>
                  <a:gd name="connsiteX61" fmla="*/ 1004610 w 3120442"/>
                  <a:gd name="connsiteY61" fmla="*/ 918501 h 1127624"/>
                  <a:gd name="connsiteX62" fmla="*/ 1016911 w 3120442"/>
                  <a:gd name="connsiteY62" fmla="*/ 926702 h 1127624"/>
                  <a:gd name="connsiteX63" fmla="*/ 1041514 w 3120442"/>
                  <a:gd name="connsiteY63" fmla="*/ 934903 h 1127624"/>
                  <a:gd name="connsiteX64" fmla="*/ 1053816 w 3120442"/>
                  <a:gd name="connsiteY64" fmla="*/ 943104 h 1127624"/>
                  <a:gd name="connsiteX65" fmla="*/ 1078418 w 3120442"/>
                  <a:gd name="connsiteY65" fmla="*/ 951304 h 1127624"/>
                  <a:gd name="connsiteX66" fmla="*/ 1090720 w 3120442"/>
                  <a:gd name="connsiteY66" fmla="*/ 955405 h 1127624"/>
                  <a:gd name="connsiteX67" fmla="*/ 1115322 w 3120442"/>
                  <a:gd name="connsiteY67" fmla="*/ 963606 h 1127624"/>
                  <a:gd name="connsiteX68" fmla="*/ 1127624 w 3120442"/>
                  <a:gd name="connsiteY68" fmla="*/ 967706 h 1127624"/>
                  <a:gd name="connsiteX69" fmla="*/ 1144025 w 3120442"/>
                  <a:gd name="connsiteY69" fmla="*/ 971807 h 1127624"/>
                  <a:gd name="connsiteX70" fmla="*/ 1180929 w 3120442"/>
                  <a:gd name="connsiteY70" fmla="*/ 992309 h 1127624"/>
                  <a:gd name="connsiteX71" fmla="*/ 1213733 w 3120442"/>
                  <a:gd name="connsiteY71" fmla="*/ 1004610 h 1127624"/>
                  <a:gd name="connsiteX72" fmla="*/ 1226034 w 3120442"/>
                  <a:gd name="connsiteY72" fmla="*/ 1008711 h 1127624"/>
                  <a:gd name="connsiteX73" fmla="*/ 1271139 w 3120442"/>
                  <a:gd name="connsiteY73" fmla="*/ 1021012 h 1127624"/>
                  <a:gd name="connsiteX74" fmla="*/ 1283441 w 3120442"/>
                  <a:gd name="connsiteY74" fmla="*/ 1025113 h 1127624"/>
                  <a:gd name="connsiteX75" fmla="*/ 1308043 w 3120442"/>
                  <a:gd name="connsiteY75" fmla="*/ 1041514 h 1127624"/>
                  <a:gd name="connsiteX76" fmla="*/ 1357249 w 3120442"/>
                  <a:gd name="connsiteY76" fmla="*/ 1053816 h 1127624"/>
                  <a:gd name="connsiteX77" fmla="*/ 1381851 w 3120442"/>
                  <a:gd name="connsiteY77" fmla="*/ 1062017 h 1127624"/>
                  <a:gd name="connsiteX78" fmla="*/ 1394153 w 3120442"/>
                  <a:gd name="connsiteY78" fmla="*/ 1066117 h 1127624"/>
                  <a:gd name="connsiteX79" fmla="*/ 1410555 w 3120442"/>
                  <a:gd name="connsiteY79" fmla="*/ 1070218 h 1127624"/>
                  <a:gd name="connsiteX80" fmla="*/ 1426956 w 3120442"/>
                  <a:gd name="connsiteY80" fmla="*/ 1074318 h 1127624"/>
                  <a:gd name="connsiteX81" fmla="*/ 1734490 w 3120442"/>
                  <a:gd name="connsiteY81" fmla="*/ 1074318 h 1127624"/>
                  <a:gd name="connsiteX82" fmla="*/ 1734490 w 3120442"/>
                  <a:gd name="connsiteY82" fmla="*/ 1094820 h 1127624"/>
                  <a:gd name="connsiteX83" fmla="*/ 2636589 w 3120442"/>
                  <a:gd name="connsiteY83" fmla="*/ 1094820 h 1127624"/>
                  <a:gd name="connsiteX84" fmla="*/ 2636589 w 3120442"/>
                  <a:gd name="connsiteY84" fmla="*/ 1127624 h 1127624"/>
                  <a:gd name="connsiteX85" fmla="*/ 3120442 w 3120442"/>
                  <a:gd name="connsiteY85" fmla="*/ 1127624 h 112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120442" h="1127624">
                    <a:moveTo>
                      <a:pt x="0" y="0"/>
                    </a:moveTo>
                    <a:lnTo>
                      <a:pt x="0" y="0"/>
                    </a:lnTo>
                    <a:cubicBezTo>
                      <a:pt x="6834" y="9568"/>
                      <a:pt x="12691" y="19916"/>
                      <a:pt x="20503" y="28704"/>
                    </a:cubicBezTo>
                    <a:cubicBezTo>
                      <a:pt x="23777" y="32387"/>
                      <a:pt x="29726" y="33056"/>
                      <a:pt x="32804" y="36904"/>
                    </a:cubicBezTo>
                    <a:cubicBezTo>
                      <a:pt x="35504" y="40279"/>
                      <a:pt x="33387" y="46694"/>
                      <a:pt x="36904" y="49206"/>
                    </a:cubicBezTo>
                    <a:cubicBezTo>
                      <a:pt x="36907" y="49208"/>
                      <a:pt x="67655" y="59456"/>
                      <a:pt x="73808" y="61507"/>
                    </a:cubicBezTo>
                    <a:lnTo>
                      <a:pt x="86110" y="65608"/>
                    </a:lnTo>
                    <a:cubicBezTo>
                      <a:pt x="88844" y="69708"/>
                      <a:pt x="90463" y="74831"/>
                      <a:pt x="94311" y="77909"/>
                    </a:cubicBezTo>
                    <a:cubicBezTo>
                      <a:pt x="97686" y="80609"/>
                      <a:pt x="102746" y="80076"/>
                      <a:pt x="106612" y="82009"/>
                    </a:cubicBezTo>
                    <a:cubicBezTo>
                      <a:pt x="111020" y="84213"/>
                      <a:pt x="114410" y="88209"/>
                      <a:pt x="118913" y="90210"/>
                    </a:cubicBezTo>
                    <a:cubicBezTo>
                      <a:pt x="126813" y="93721"/>
                      <a:pt x="135315" y="95677"/>
                      <a:pt x="143516" y="98411"/>
                    </a:cubicBezTo>
                    <a:lnTo>
                      <a:pt x="155817" y="102512"/>
                    </a:lnTo>
                    <a:lnTo>
                      <a:pt x="168119" y="106612"/>
                    </a:lnTo>
                    <a:lnTo>
                      <a:pt x="192721" y="123014"/>
                    </a:lnTo>
                    <a:cubicBezTo>
                      <a:pt x="196822" y="125748"/>
                      <a:pt x="200348" y="129657"/>
                      <a:pt x="205023" y="131215"/>
                    </a:cubicBezTo>
                    <a:lnTo>
                      <a:pt x="217324" y="135315"/>
                    </a:lnTo>
                    <a:lnTo>
                      <a:pt x="266529" y="209123"/>
                    </a:lnTo>
                    <a:lnTo>
                      <a:pt x="282931" y="233726"/>
                    </a:lnTo>
                    <a:cubicBezTo>
                      <a:pt x="285665" y="237826"/>
                      <a:pt x="289574" y="241352"/>
                      <a:pt x="291132" y="246027"/>
                    </a:cubicBezTo>
                    <a:cubicBezTo>
                      <a:pt x="292499" y="250128"/>
                      <a:pt x="293134" y="254550"/>
                      <a:pt x="295233" y="258329"/>
                    </a:cubicBezTo>
                    <a:cubicBezTo>
                      <a:pt x="300019" y="266945"/>
                      <a:pt x="306167" y="274730"/>
                      <a:pt x="311634" y="282931"/>
                    </a:cubicBezTo>
                    <a:lnTo>
                      <a:pt x="319835" y="295233"/>
                    </a:lnTo>
                    <a:lnTo>
                      <a:pt x="328036" y="307534"/>
                    </a:lnTo>
                    <a:lnTo>
                      <a:pt x="336237" y="319835"/>
                    </a:lnTo>
                    <a:cubicBezTo>
                      <a:pt x="346539" y="350747"/>
                      <a:pt x="332644" y="312653"/>
                      <a:pt x="348538" y="344438"/>
                    </a:cubicBezTo>
                    <a:cubicBezTo>
                      <a:pt x="350471" y="348304"/>
                      <a:pt x="350540" y="352961"/>
                      <a:pt x="352639" y="356739"/>
                    </a:cubicBezTo>
                    <a:cubicBezTo>
                      <a:pt x="357426" y="365355"/>
                      <a:pt x="369041" y="381342"/>
                      <a:pt x="369041" y="381342"/>
                    </a:cubicBezTo>
                    <a:cubicBezTo>
                      <a:pt x="379076" y="411446"/>
                      <a:pt x="371129" y="399832"/>
                      <a:pt x="389543" y="418246"/>
                    </a:cubicBezTo>
                    <a:cubicBezTo>
                      <a:pt x="390910" y="422347"/>
                      <a:pt x="391544" y="426770"/>
                      <a:pt x="393643" y="430548"/>
                    </a:cubicBezTo>
                    <a:cubicBezTo>
                      <a:pt x="398430" y="439164"/>
                      <a:pt x="404578" y="446949"/>
                      <a:pt x="410045" y="455150"/>
                    </a:cubicBezTo>
                    <a:lnTo>
                      <a:pt x="426447" y="479753"/>
                    </a:lnTo>
                    <a:lnTo>
                      <a:pt x="434648" y="492054"/>
                    </a:lnTo>
                    <a:lnTo>
                      <a:pt x="442849" y="504356"/>
                    </a:lnTo>
                    <a:cubicBezTo>
                      <a:pt x="446184" y="514362"/>
                      <a:pt x="447200" y="521008"/>
                      <a:pt x="455150" y="528958"/>
                    </a:cubicBezTo>
                    <a:cubicBezTo>
                      <a:pt x="458635" y="532443"/>
                      <a:pt x="463351" y="534425"/>
                      <a:pt x="467451" y="537159"/>
                    </a:cubicBezTo>
                    <a:cubicBezTo>
                      <a:pt x="476687" y="564864"/>
                      <a:pt x="463878" y="534833"/>
                      <a:pt x="483853" y="557661"/>
                    </a:cubicBezTo>
                    <a:cubicBezTo>
                      <a:pt x="490344" y="565079"/>
                      <a:pt x="492054" y="576797"/>
                      <a:pt x="500255" y="582264"/>
                    </a:cubicBezTo>
                    <a:lnTo>
                      <a:pt x="524858" y="598666"/>
                    </a:lnTo>
                    <a:lnTo>
                      <a:pt x="537159" y="606867"/>
                    </a:lnTo>
                    <a:cubicBezTo>
                      <a:pt x="542626" y="615068"/>
                      <a:pt x="550444" y="622119"/>
                      <a:pt x="553561" y="631470"/>
                    </a:cubicBezTo>
                    <a:cubicBezTo>
                      <a:pt x="554928" y="635570"/>
                      <a:pt x="555562" y="639993"/>
                      <a:pt x="557661" y="643771"/>
                    </a:cubicBezTo>
                    <a:cubicBezTo>
                      <a:pt x="562448" y="652387"/>
                      <a:pt x="570946" y="659024"/>
                      <a:pt x="574063" y="668374"/>
                    </a:cubicBezTo>
                    <a:cubicBezTo>
                      <a:pt x="575430" y="672474"/>
                      <a:pt x="576231" y="676809"/>
                      <a:pt x="578164" y="680675"/>
                    </a:cubicBezTo>
                    <a:cubicBezTo>
                      <a:pt x="580368" y="685083"/>
                      <a:pt x="583209" y="689190"/>
                      <a:pt x="586364" y="692976"/>
                    </a:cubicBezTo>
                    <a:cubicBezTo>
                      <a:pt x="592843" y="700751"/>
                      <a:pt x="601750" y="708869"/>
                      <a:pt x="610967" y="713478"/>
                    </a:cubicBezTo>
                    <a:cubicBezTo>
                      <a:pt x="614833" y="715411"/>
                      <a:pt x="619490" y="715480"/>
                      <a:pt x="623268" y="717579"/>
                    </a:cubicBezTo>
                    <a:cubicBezTo>
                      <a:pt x="631884" y="722366"/>
                      <a:pt x="638520" y="730864"/>
                      <a:pt x="647871" y="733981"/>
                    </a:cubicBezTo>
                    <a:lnTo>
                      <a:pt x="672474" y="742182"/>
                    </a:lnTo>
                    <a:lnTo>
                      <a:pt x="684775" y="746282"/>
                    </a:lnTo>
                    <a:cubicBezTo>
                      <a:pt x="688876" y="749016"/>
                      <a:pt x="693291" y="751328"/>
                      <a:pt x="697077" y="754483"/>
                    </a:cubicBezTo>
                    <a:cubicBezTo>
                      <a:pt x="711231" y="766278"/>
                      <a:pt x="713250" y="776275"/>
                      <a:pt x="733981" y="783186"/>
                    </a:cubicBezTo>
                    <a:cubicBezTo>
                      <a:pt x="747579" y="787719"/>
                      <a:pt x="746282" y="782965"/>
                      <a:pt x="746282" y="791387"/>
                    </a:cubicBezTo>
                    <a:lnTo>
                      <a:pt x="799588" y="828291"/>
                    </a:lnTo>
                    <a:cubicBezTo>
                      <a:pt x="810522" y="833758"/>
                      <a:pt x="821659" y="838839"/>
                      <a:pt x="832391" y="844693"/>
                    </a:cubicBezTo>
                    <a:cubicBezTo>
                      <a:pt x="836718" y="847053"/>
                      <a:pt x="840189" y="850892"/>
                      <a:pt x="844693" y="852894"/>
                    </a:cubicBezTo>
                    <a:cubicBezTo>
                      <a:pt x="844716" y="852904"/>
                      <a:pt x="875435" y="863141"/>
                      <a:pt x="881597" y="865195"/>
                    </a:cubicBezTo>
                    <a:lnTo>
                      <a:pt x="906199" y="873396"/>
                    </a:lnTo>
                    <a:lnTo>
                      <a:pt x="918501" y="877496"/>
                    </a:lnTo>
                    <a:cubicBezTo>
                      <a:pt x="937996" y="890493"/>
                      <a:pt x="926125" y="884138"/>
                      <a:pt x="955405" y="893898"/>
                    </a:cubicBezTo>
                    <a:lnTo>
                      <a:pt x="967706" y="897999"/>
                    </a:lnTo>
                    <a:lnTo>
                      <a:pt x="980007" y="902099"/>
                    </a:lnTo>
                    <a:lnTo>
                      <a:pt x="1004610" y="918501"/>
                    </a:lnTo>
                    <a:cubicBezTo>
                      <a:pt x="1008710" y="921235"/>
                      <a:pt x="1012236" y="925144"/>
                      <a:pt x="1016911" y="926702"/>
                    </a:cubicBezTo>
                    <a:cubicBezTo>
                      <a:pt x="1025112" y="929436"/>
                      <a:pt x="1034321" y="930108"/>
                      <a:pt x="1041514" y="934903"/>
                    </a:cubicBezTo>
                    <a:cubicBezTo>
                      <a:pt x="1045615" y="937637"/>
                      <a:pt x="1049312" y="941102"/>
                      <a:pt x="1053816" y="943104"/>
                    </a:cubicBezTo>
                    <a:cubicBezTo>
                      <a:pt x="1061715" y="946615"/>
                      <a:pt x="1070217" y="948571"/>
                      <a:pt x="1078418" y="951304"/>
                    </a:cubicBezTo>
                    <a:lnTo>
                      <a:pt x="1090720" y="955405"/>
                    </a:lnTo>
                    <a:lnTo>
                      <a:pt x="1115322" y="963606"/>
                    </a:lnTo>
                    <a:cubicBezTo>
                      <a:pt x="1119423" y="964973"/>
                      <a:pt x="1123431" y="966657"/>
                      <a:pt x="1127624" y="967706"/>
                    </a:cubicBezTo>
                    <a:lnTo>
                      <a:pt x="1144025" y="971807"/>
                    </a:lnTo>
                    <a:cubicBezTo>
                      <a:pt x="1172224" y="990606"/>
                      <a:pt x="1159277" y="985092"/>
                      <a:pt x="1180929" y="992309"/>
                    </a:cubicBezTo>
                    <a:cubicBezTo>
                      <a:pt x="1201181" y="1005810"/>
                      <a:pt x="1185356" y="997516"/>
                      <a:pt x="1213733" y="1004610"/>
                    </a:cubicBezTo>
                    <a:cubicBezTo>
                      <a:pt x="1217926" y="1005658"/>
                      <a:pt x="1221841" y="1007663"/>
                      <a:pt x="1226034" y="1008711"/>
                    </a:cubicBezTo>
                    <a:cubicBezTo>
                      <a:pt x="1272406" y="1020304"/>
                      <a:pt x="1218353" y="1003416"/>
                      <a:pt x="1271139" y="1021012"/>
                    </a:cubicBezTo>
                    <a:cubicBezTo>
                      <a:pt x="1275240" y="1022379"/>
                      <a:pt x="1279844" y="1022715"/>
                      <a:pt x="1283441" y="1025113"/>
                    </a:cubicBezTo>
                    <a:cubicBezTo>
                      <a:pt x="1291642" y="1030580"/>
                      <a:pt x="1298693" y="1038397"/>
                      <a:pt x="1308043" y="1041514"/>
                    </a:cubicBezTo>
                    <a:cubicBezTo>
                      <a:pt x="1374984" y="1063828"/>
                      <a:pt x="1290985" y="1037249"/>
                      <a:pt x="1357249" y="1053816"/>
                    </a:cubicBezTo>
                    <a:cubicBezTo>
                      <a:pt x="1365635" y="1055913"/>
                      <a:pt x="1373650" y="1059283"/>
                      <a:pt x="1381851" y="1062017"/>
                    </a:cubicBezTo>
                    <a:cubicBezTo>
                      <a:pt x="1385952" y="1063384"/>
                      <a:pt x="1389960" y="1065069"/>
                      <a:pt x="1394153" y="1066117"/>
                    </a:cubicBezTo>
                    <a:cubicBezTo>
                      <a:pt x="1399620" y="1067484"/>
                      <a:pt x="1405136" y="1068670"/>
                      <a:pt x="1410555" y="1070218"/>
                    </a:cubicBezTo>
                    <a:cubicBezTo>
                      <a:pt x="1426417" y="1074750"/>
                      <a:pt x="1417818" y="1074318"/>
                      <a:pt x="1426956" y="1074318"/>
                    </a:cubicBezTo>
                    <a:lnTo>
                      <a:pt x="1734490" y="1074318"/>
                    </a:lnTo>
                    <a:lnTo>
                      <a:pt x="1734490" y="1094820"/>
                    </a:lnTo>
                    <a:lnTo>
                      <a:pt x="2636589" y="1094820"/>
                    </a:lnTo>
                    <a:lnTo>
                      <a:pt x="2636589" y="1127624"/>
                    </a:lnTo>
                    <a:lnTo>
                      <a:pt x="3120442" y="1127624"/>
                    </a:lnTo>
                  </a:path>
                </a:pathLst>
              </a:custGeom>
              <a:noFill/>
              <a:ln w="285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65" name="Groupe 164">
              <a:extLst>
                <a:ext uri="{FF2B5EF4-FFF2-40B4-BE49-F238E27FC236}">
                  <a16:creationId xmlns:a16="http://schemas.microsoft.com/office/drawing/2014/main" id="{5D21D064-F97D-5CB5-A437-7EA748883559}"/>
                </a:ext>
              </a:extLst>
            </p:cNvPr>
            <p:cNvGrpSpPr/>
            <p:nvPr/>
          </p:nvGrpSpPr>
          <p:grpSpPr>
            <a:xfrm>
              <a:off x="6375148" y="986422"/>
              <a:ext cx="4262528" cy="2003650"/>
              <a:chOff x="1428847" y="986422"/>
              <a:chExt cx="4262528" cy="2003650"/>
            </a:xfrm>
          </p:grpSpPr>
          <p:sp>
            <p:nvSpPr>
              <p:cNvPr id="167" name="ZoneTexte 166">
                <a:extLst>
                  <a:ext uri="{FF2B5EF4-FFF2-40B4-BE49-F238E27FC236}">
                    <a16:creationId xmlns:a16="http://schemas.microsoft.com/office/drawing/2014/main" id="{9C9DF31F-1CC6-637D-7D06-E74B19A4E53C}"/>
                  </a:ext>
                </a:extLst>
              </p:cNvPr>
              <p:cNvSpPr txBox="1"/>
              <p:nvPr/>
            </p:nvSpPr>
            <p:spPr>
              <a:xfrm>
                <a:off x="1428847" y="986422"/>
                <a:ext cx="1384351" cy="15388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7200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Tous randomisés</a:t>
                </a:r>
              </a:p>
            </p:txBody>
          </p:sp>
          <p:grpSp>
            <p:nvGrpSpPr>
              <p:cNvPr id="168" name="Groupe 167">
                <a:extLst>
                  <a:ext uri="{FF2B5EF4-FFF2-40B4-BE49-F238E27FC236}">
                    <a16:creationId xmlns:a16="http://schemas.microsoft.com/office/drawing/2014/main" id="{B1DAD681-9A05-3ACC-08F8-557737CEAB8B}"/>
                  </a:ext>
                </a:extLst>
              </p:cNvPr>
              <p:cNvGrpSpPr/>
              <p:nvPr/>
            </p:nvGrpSpPr>
            <p:grpSpPr>
              <a:xfrm>
                <a:off x="1673721" y="1214507"/>
                <a:ext cx="4017654" cy="1775565"/>
                <a:chOff x="1554223" y="1288648"/>
                <a:chExt cx="2901079" cy="1775565"/>
              </a:xfrm>
            </p:grpSpPr>
            <p:sp>
              <p:nvSpPr>
                <p:cNvPr id="174" name="Forme libre 173">
                  <a:extLst>
                    <a:ext uri="{FF2B5EF4-FFF2-40B4-BE49-F238E27FC236}">
                      <a16:creationId xmlns:a16="http://schemas.microsoft.com/office/drawing/2014/main" id="{20C5D139-F1B2-60B8-BE73-2D34BA301A1B}"/>
                    </a:ext>
                  </a:extLst>
                </p:cNvPr>
                <p:cNvSpPr/>
                <p:nvPr/>
              </p:nvSpPr>
              <p:spPr>
                <a:xfrm>
                  <a:off x="1689904" y="1307939"/>
                  <a:ext cx="2633690" cy="1238491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ZoneTexte 174">
                  <a:extLst>
                    <a:ext uri="{FF2B5EF4-FFF2-40B4-BE49-F238E27FC236}">
                      <a16:creationId xmlns:a16="http://schemas.microsoft.com/office/drawing/2014/main" id="{0D7DA435-4541-30E6-D5A9-34791223D337}"/>
                    </a:ext>
                  </a:extLst>
                </p:cNvPr>
                <p:cNvSpPr txBox="1"/>
                <p:nvPr/>
              </p:nvSpPr>
              <p:spPr>
                <a:xfrm>
                  <a:off x="1554223" y="1288648"/>
                  <a:ext cx="10764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176" name="ZoneTexte 175">
                  <a:extLst>
                    <a:ext uri="{FF2B5EF4-FFF2-40B4-BE49-F238E27FC236}">
                      <a16:creationId xmlns:a16="http://schemas.microsoft.com/office/drawing/2014/main" id="{5560A8D2-AAF4-3ED1-4A7F-5EFAAC8E5221}"/>
                    </a:ext>
                  </a:extLst>
                </p:cNvPr>
                <p:cNvSpPr txBox="1"/>
                <p:nvPr/>
              </p:nvSpPr>
              <p:spPr>
                <a:xfrm>
                  <a:off x="1590106" y="1527858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177" name="ZoneTexte 176">
                  <a:extLst>
                    <a:ext uri="{FF2B5EF4-FFF2-40B4-BE49-F238E27FC236}">
                      <a16:creationId xmlns:a16="http://schemas.microsoft.com/office/drawing/2014/main" id="{8201FA33-633F-61B8-B41C-3B0C27F8038E}"/>
                    </a:ext>
                  </a:extLst>
                </p:cNvPr>
                <p:cNvSpPr txBox="1"/>
                <p:nvPr/>
              </p:nvSpPr>
              <p:spPr>
                <a:xfrm>
                  <a:off x="1590106" y="177092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178" name="ZoneTexte 177">
                  <a:extLst>
                    <a:ext uri="{FF2B5EF4-FFF2-40B4-BE49-F238E27FC236}">
                      <a16:creationId xmlns:a16="http://schemas.microsoft.com/office/drawing/2014/main" id="{A5613B30-F401-7F7A-1640-AE9C7E6241E9}"/>
                    </a:ext>
                  </a:extLst>
                </p:cNvPr>
                <p:cNvSpPr txBox="1"/>
                <p:nvPr/>
              </p:nvSpPr>
              <p:spPr>
                <a:xfrm>
                  <a:off x="1590106" y="201013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179" name="ZoneTexte 178">
                  <a:extLst>
                    <a:ext uri="{FF2B5EF4-FFF2-40B4-BE49-F238E27FC236}">
                      <a16:creationId xmlns:a16="http://schemas.microsoft.com/office/drawing/2014/main" id="{7282E225-C0CA-AA48-C132-94A063BF89F2}"/>
                    </a:ext>
                  </a:extLst>
                </p:cNvPr>
                <p:cNvSpPr txBox="1"/>
                <p:nvPr/>
              </p:nvSpPr>
              <p:spPr>
                <a:xfrm>
                  <a:off x="1590106" y="2241631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180" name="ZoneTexte 179">
                  <a:extLst>
                    <a:ext uri="{FF2B5EF4-FFF2-40B4-BE49-F238E27FC236}">
                      <a16:creationId xmlns:a16="http://schemas.microsoft.com/office/drawing/2014/main" id="{578D5841-BB6A-D770-FB72-56481FC9FC4C}"/>
                    </a:ext>
                  </a:extLst>
                </p:cNvPr>
                <p:cNvSpPr txBox="1"/>
                <p:nvPr/>
              </p:nvSpPr>
              <p:spPr>
                <a:xfrm>
                  <a:off x="1625989" y="2480841"/>
                  <a:ext cx="35882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82" name="ZoneTexte 181">
                  <a:extLst>
                    <a:ext uri="{FF2B5EF4-FFF2-40B4-BE49-F238E27FC236}">
                      <a16:creationId xmlns:a16="http://schemas.microsoft.com/office/drawing/2014/main" id="{A372A88F-97EA-ED58-B6CB-860457ACB887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83" name="ZoneTexte 182">
                  <a:extLst>
                    <a:ext uri="{FF2B5EF4-FFF2-40B4-BE49-F238E27FC236}">
                      <a16:creationId xmlns:a16="http://schemas.microsoft.com/office/drawing/2014/main" id="{4E752C6F-6E89-DCC0-8B0A-8333A2199705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184" name="ZoneTexte 183">
                  <a:extLst>
                    <a:ext uri="{FF2B5EF4-FFF2-40B4-BE49-F238E27FC236}">
                      <a16:creationId xmlns:a16="http://schemas.microsoft.com/office/drawing/2014/main" id="{A64D1C24-91FE-7E1F-1E73-41D8BAB90C15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185" name="ZoneTexte 184">
                  <a:extLst>
                    <a:ext uri="{FF2B5EF4-FFF2-40B4-BE49-F238E27FC236}">
                      <a16:creationId xmlns:a16="http://schemas.microsoft.com/office/drawing/2014/main" id="{91C1E4B9-AAE5-09E3-4D8A-E9989081735E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186" name="ZoneTexte 185">
                  <a:extLst>
                    <a:ext uri="{FF2B5EF4-FFF2-40B4-BE49-F238E27FC236}">
                      <a16:creationId xmlns:a16="http://schemas.microsoft.com/office/drawing/2014/main" id="{F37CE700-D30E-E230-ED4E-83F819AA9DEC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187" name="ZoneTexte 186">
                  <a:extLst>
                    <a:ext uri="{FF2B5EF4-FFF2-40B4-BE49-F238E27FC236}">
                      <a16:creationId xmlns:a16="http://schemas.microsoft.com/office/drawing/2014/main" id="{49124E49-85EE-E3C0-C6F8-8FBA6806CC57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188" name="ZoneTexte 187">
                  <a:extLst>
                    <a:ext uri="{FF2B5EF4-FFF2-40B4-BE49-F238E27FC236}">
                      <a16:creationId xmlns:a16="http://schemas.microsoft.com/office/drawing/2014/main" id="{C7B7EEE2-2655-D4BA-705D-532141BF2001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189" name="ZoneTexte 188">
                  <a:extLst>
                    <a:ext uri="{FF2B5EF4-FFF2-40B4-BE49-F238E27FC236}">
                      <a16:creationId xmlns:a16="http://schemas.microsoft.com/office/drawing/2014/main" id="{E64C8C97-9297-0AE5-6C7C-BC8D19964BB7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190" name="ZoneTexte 189">
                  <a:extLst>
                    <a:ext uri="{FF2B5EF4-FFF2-40B4-BE49-F238E27FC236}">
                      <a16:creationId xmlns:a16="http://schemas.microsoft.com/office/drawing/2014/main" id="{FEA9C6F7-EA95-41BA-B895-6AF3C5C9F0F3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191" name="ZoneTexte 190">
                  <a:extLst>
                    <a:ext uri="{FF2B5EF4-FFF2-40B4-BE49-F238E27FC236}">
                      <a16:creationId xmlns:a16="http://schemas.microsoft.com/office/drawing/2014/main" id="{33C23D3D-649F-94AF-DEDA-83075E492FC8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192" name="ZoneTexte 191">
                  <a:extLst>
                    <a:ext uri="{FF2B5EF4-FFF2-40B4-BE49-F238E27FC236}">
                      <a16:creationId xmlns:a16="http://schemas.microsoft.com/office/drawing/2014/main" id="{B5744C4D-43B8-DC31-F62D-C92D10CF2CE6}"/>
                    </a:ext>
                  </a:extLst>
                </p:cNvPr>
                <p:cNvSpPr txBox="1"/>
                <p:nvPr/>
              </p:nvSpPr>
              <p:spPr>
                <a:xfrm>
                  <a:off x="2222514" y="2148232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45%</a:t>
                  </a:r>
                </a:p>
              </p:txBody>
            </p:sp>
            <p:sp>
              <p:nvSpPr>
                <p:cNvPr id="193" name="ZoneTexte 192">
                  <a:extLst>
                    <a:ext uri="{FF2B5EF4-FFF2-40B4-BE49-F238E27FC236}">
                      <a16:creationId xmlns:a16="http://schemas.microsoft.com/office/drawing/2014/main" id="{9DAA2D1F-D890-3CFD-CC69-572193DDC492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194" name="ZoneTexte 193">
                  <a:extLst>
                    <a:ext uri="{FF2B5EF4-FFF2-40B4-BE49-F238E27FC236}">
                      <a16:creationId xmlns:a16="http://schemas.microsoft.com/office/drawing/2014/main" id="{8AEEC434-C622-C55B-6B54-783834E2FF88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195" name="ZoneTexte 194">
                  <a:extLst>
                    <a:ext uri="{FF2B5EF4-FFF2-40B4-BE49-F238E27FC236}">
                      <a16:creationId xmlns:a16="http://schemas.microsoft.com/office/drawing/2014/main" id="{C50B5385-F1F0-F68F-333E-F2A56950A766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196" name="ZoneTexte 195">
                  <a:extLst>
                    <a:ext uri="{FF2B5EF4-FFF2-40B4-BE49-F238E27FC236}">
                      <a16:creationId xmlns:a16="http://schemas.microsoft.com/office/drawing/2014/main" id="{E3F59275-8026-2496-B5E6-DCFF1D1297A3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197" name="ZoneTexte 196">
                  <a:extLst>
                    <a:ext uri="{FF2B5EF4-FFF2-40B4-BE49-F238E27FC236}">
                      <a16:creationId xmlns:a16="http://schemas.microsoft.com/office/drawing/2014/main" id="{298C7648-ED50-D4F9-8906-B2EAEA49CBFB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198" name="ZoneTexte 197">
                  <a:extLst>
                    <a:ext uri="{FF2B5EF4-FFF2-40B4-BE49-F238E27FC236}">
                      <a16:creationId xmlns:a16="http://schemas.microsoft.com/office/drawing/2014/main" id="{8413518C-43B9-07DD-37BF-515FED92E24F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199" name="ZoneTexte 198">
                  <a:extLst>
                    <a:ext uri="{FF2B5EF4-FFF2-40B4-BE49-F238E27FC236}">
                      <a16:creationId xmlns:a16="http://schemas.microsoft.com/office/drawing/2014/main" id="{76FCF897-40AC-4EBE-DE85-D356A6090CF2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200" name="ZoneTexte 199">
                  <a:extLst>
                    <a:ext uri="{FF2B5EF4-FFF2-40B4-BE49-F238E27FC236}">
                      <a16:creationId xmlns:a16="http://schemas.microsoft.com/office/drawing/2014/main" id="{B8B4ACBA-459D-7617-4A09-57BD894FCB35}"/>
                    </a:ext>
                  </a:extLst>
                </p:cNvPr>
                <p:cNvSpPr txBox="1"/>
                <p:nvPr/>
              </p:nvSpPr>
              <p:spPr>
                <a:xfrm>
                  <a:off x="3999922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54</a:t>
                  </a:r>
                </a:p>
              </p:txBody>
            </p:sp>
            <p:sp>
              <p:nvSpPr>
                <p:cNvPr id="201" name="ZoneTexte 200">
                  <a:extLst>
                    <a:ext uri="{FF2B5EF4-FFF2-40B4-BE49-F238E27FC236}">
                      <a16:creationId xmlns:a16="http://schemas.microsoft.com/office/drawing/2014/main" id="{BDF533D9-4503-0E2B-D60E-0C63E5AED302}"/>
                    </a:ext>
                  </a:extLst>
                </p:cNvPr>
                <p:cNvSpPr txBox="1"/>
                <p:nvPr/>
              </p:nvSpPr>
              <p:spPr>
                <a:xfrm>
                  <a:off x="4243056" y="2429359"/>
                  <a:ext cx="212246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202" name="ZoneTexte 201">
                  <a:extLst>
                    <a:ext uri="{FF2B5EF4-FFF2-40B4-BE49-F238E27FC236}">
                      <a16:creationId xmlns:a16="http://schemas.microsoft.com/office/drawing/2014/main" id="{84B789FC-C898-CF74-5278-CF42F4ABBCFC}"/>
                    </a:ext>
                  </a:extLst>
                </p:cNvPr>
                <p:cNvSpPr txBox="1"/>
                <p:nvPr/>
              </p:nvSpPr>
              <p:spPr>
                <a:xfrm>
                  <a:off x="1638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321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324</a:t>
                  </a:r>
                </a:p>
              </p:txBody>
            </p:sp>
            <p:sp>
              <p:nvSpPr>
                <p:cNvPr id="203" name="ZoneTexte 202">
                  <a:extLst>
                    <a:ext uri="{FF2B5EF4-FFF2-40B4-BE49-F238E27FC236}">
                      <a16:creationId xmlns:a16="http://schemas.microsoft.com/office/drawing/2014/main" id="{6895A42F-0AD0-483D-E4F3-20B971DA122B}"/>
                    </a:ext>
                  </a:extLst>
                </p:cNvPr>
                <p:cNvSpPr txBox="1"/>
                <p:nvPr/>
              </p:nvSpPr>
              <p:spPr>
                <a:xfrm>
                  <a:off x="1765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293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284</a:t>
                  </a:r>
                </a:p>
              </p:txBody>
            </p:sp>
            <p:sp>
              <p:nvSpPr>
                <p:cNvPr id="204" name="ZoneTexte 203">
                  <a:extLst>
                    <a:ext uri="{FF2B5EF4-FFF2-40B4-BE49-F238E27FC236}">
                      <a16:creationId xmlns:a16="http://schemas.microsoft.com/office/drawing/2014/main" id="{FBE83012-1590-9D6D-AC2B-9FFD9B2CC889}"/>
                    </a:ext>
                  </a:extLst>
                </p:cNvPr>
                <p:cNvSpPr txBox="1"/>
                <p:nvPr/>
              </p:nvSpPr>
              <p:spPr>
                <a:xfrm>
                  <a:off x="189918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254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232</a:t>
                  </a:r>
                </a:p>
              </p:txBody>
            </p:sp>
            <p:sp>
              <p:nvSpPr>
                <p:cNvPr id="205" name="ZoneTexte 204">
                  <a:extLst>
                    <a:ext uri="{FF2B5EF4-FFF2-40B4-BE49-F238E27FC236}">
                      <a16:creationId xmlns:a16="http://schemas.microsoft.com/office/drawing/2014/main" id="{0A37CCB4-20D5-3E9B-EA80-0BA6ABD6531B}"/>
                    </a:ext>
                  </a:extLst>
                </p:cNvPr>
                <p:cNvSpPr txBox="1"/>
                <p:nvPr/>
              </p:nvSpPr>
              <p:spPr>
                <a:xfrm>
                  <a:off x="20325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203</a:t>
                  </a: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173</a:t>
                  </a:r>
                </a:p>
              </p:txBody>
            </p:sp>
            <p:sp>
              <p:nvSpPr>
                <p:cNvPr id="206" name="ZoneTexte 205">
                  <a:extLst>
                    <a:ext uri="{FF2B5EF4-FFF2-40B4-BE49-F238E27FC236}">
                      <a16:creationId xmlns:a16="http://schemas.microsoft.com/office/drawing/2014/main" id="{656A436D-ED92-038E-7F93-C3574071F7AE}"/>
                    </a:ext>
                  </a:extLst>
                </p:cNvPr>
                <p:cNvSpPr txBox="1"/>
                <p:nvPr/>
              </p:nvSpPr>
              <p:spPr>
                <a:xfrm>
                  <a:off x="21393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163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133</a:t>
                  </a:r>
                </a:p>
              </p:txBody>
            </p:sp>
            <p:sp>
              <p:nvSpPr>
                <p:cNvPr id="207" name="ZoneTexte 206">
                  <a:extLst>
                    <a:ext uri="{FF2B5EF4-FFF2-40B4-BE49-F238E27FC236}">
                      <a16:creationId xmlns:a16="http://schemas.microsoft.com/office/drawing/2014/main" id="{8778E900-7547-3E15-55E6-24CE164844DC}"/>
                    </a:ext>
                  </a:extLst>
                </p:cNvPr>
                <p:cNvSpPr txBox="1"/>
                <p:nvPr/>
              </p:nvSpPr>
              <p:spPr>
                <a:xfrm>
                  <a:off x="227272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142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104</a:t>
                  </a:r>
                </a:p>
              </p:txBody>
            </p:sp>
            <p:sp>
              <p:nvSpPr>
                <p:cNvPr id="208" name="ZoneTexte 207">
                  <a:extLst>
                    <a:ext uri="{FF2B5EF4-FFF2-40B4-BE49-F238E27FC236}">
                      <a16:creationId xmlns:a16="http://schemas.microsoft.com/office/drawing/2014/main" id="{2A850B02-8453-EBD4-57AA-5A7821E34747}"/>
                    </a:ext>
                  </a:extLst>
                </p:cNvPr>
                <p:cNvSpPr txBox="1"/>
                <p:nvPr/>
              </p:nvSpPr>
              <p:spPr>
                <a:xfrm>
                  <a:off x="2409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81</a:t>
                  </a:r>
                </a:p>
              </p:txBody>
            </p:sp>
            <p:sp>
              <p:nvSpPr>
                <p:cNvPr id="209" name="ZoneTexte 208">
                  <a:extLst>
                    <a:ext uri="{FF2B5EF4-FFF2-40B4-BE49-F238E27FC236}">
                      <a16:creationId xmlns:a16="http://schemas.microsoft.com/office/drawing/2014/main" id="{CC75B237-2D51-3A20-17CA-282DEB6DC3BB}"/>
                    </a:ext>
                  </a:extLst>
                </p:cNvPr>
                <p:cNvSpPr txBox="1"/>
                <p:nvPr/>
              </p:nvSpPr>
              <p:spPr>
                <a:xfrm>
                  <a:off x="2536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67</a:t>
                  </a:r>
                </a:p>
              </p:txBody>
            </p:sp>
            <p:sp>
              <p:nvSpPr>
                <p:cNvPr id="210" name="ZoneTexte 209">
                  <a:extLst>
                    <a:ext uri="{FF2B5EF4-FFF2-40B4-BE49-F238E27FC236}">
                      <a16:creationId xmlns:a16="http://schemas.microsoft.com/office/drawing/2014/main" id="{B3AB17EF-9B3E-1A2A-B3CF-FD7A11D6AE08}"/>
                    </a:ext>
                  </a:extLst>
                </p:cNvPr>
                <p:cNvSpPr txBox="1"/>
                <p:nvPr/>
              </p:nvSpPr>
              <p:spPr>
                <a:xfrm>
                  <a:off x="26695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57</a:t>
                  </a:r>
                </a:p>
              </p:txBody>
            </p:sp>
            <p:sp>
              <p:nvSpPr>
                <p:cNvPr id="211" name="ZoneTexte 210">
                  <a:extLst>
                    <a:ext uri="{FF2B5EF4-FFF2-40B4-BE49-F238E27FC236}">
                      <a16:creationId xmlns:a16="http://schemas.microsoft.com/office/drawing/2014/main" id="{E117947D-A997-9A8E-B6EE-4BA5465C4E34}"/>
                    </a:ext>
                  </a:extLst>
                </p:cNvPr>
                <p:cNvSpPr txBox="1"/>
                <p:nvPr/>
              </p:nvSpPr>
              <p:spPr>
                <a:xfrm>
                  <a:off x="2806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76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50</a:t>
                  </a:r>
                </a:p>
              </p:txBody>
            </p:sp>
            <p:sp>
              <p:nvSpPr>
                <p:cNvPr id="212" name="ZoneTexte 211">
                  <a:extLst>
                    <a:ext uri="{FF2B5EF4-FFF2-40B4-BE49-F238E27FC236}">
                      <a16:creationId xmlns:a16="http://schemas.microsoft.com/office/drawing/2014/main" id="{ECFA2779-5DE7-5CBD-30DC-90CF7A99BD1B}"/>
                    </a:ext>
                  </a:extLst>
                </p:cNvPr>
                <p:cNvSpPr txBox="1"/>
                <p:nvPr/>
              </p:nvSpPr>
              <p:spPr>
                <a:xfrm>
                  <a:off x="2933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42</a:t>
                  </a:r>
                </a:p>
              </p:txBody>
            </p:sp>
            <p:sp>
              <p:nvSpPr>
                <p:cNvPr id="213" name="ZoneTexte 212">
                  <a:extLst>
                    <a:ext uri="{FF2B5EF4-FFF2-40B4-BE49-F238E27FC236}">
                      <a16:creationId xmlns:a16="http://schemas.microsoft.com/office/drawing/2014/main" id="{3E46B83A-4BEC-7C0D-F20A-CCED09336A00}"/>
                    </a:ext>
                  </a:extLst>
                </p:cNvPr>
                <p:cNvSpPr txBox="1"/>
                <p:nvPr/>
              </p:nvSpPr>
              <p:spPr>
                <a:xfrm>
                  <a:off x="306647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46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34</a:t>
                  </a:r>
                </a:p>
              </p:txBody>
            </p:sp>
            <p:sp>
              <p:nvSpPr>
                <p:cNvPr id="214" name="ZoneTexte 213">
                  <a:extLst>
                    <a:ext uri="{FF2B5EF4-FFF2-40B4-BE49-F238E27FC236}">
                      <a16:creationId xmlns:a16="http://schemas.microsoft.com/office/drawing/2014/main" id="{DD09C67B-E694-0A6D-DBA4-9E6CB8DC9540}"/>
                    </a:ext>
                  </a:extLst>
                </p:cNvPr>
                <p:cNvSpPr txBox="1"/>
                <p:nvPr/>
              </p:nvSpPr>
              <p:spPr>
                <a:xfrm>
                  <a:off x="3199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25</a:t>
                  </a:r>
                </a:p>
              </p:txBody>
            </p:sp>
            <p:sp>
              <p:nvSpPr>
                <p:cNvPr id="215" name="ZoneTexte 214">
                  <a:extLst>
                    <a:ext uri="{FF2B5EF4-FFF2-40B4-BE49-F238E27FC236}">
                      <a16:creationId xmlns:a16="http://schemas.microsoft.com/office/drawing/2014/main" id="{DEA6E492-C5E4-6993-1A04-3C27C6711E15}"/>
                    </a:ext>
                  </a:extLst>
                </p:cNvPr>
                <p:cNvSpPr txBox="1"/>
                <p:nvPr/>
              </p:nvSpPr>
              <p:spPr>
                <a:xfrm>
                  <a:off x="3326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27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</a:p>
              </p:txBody>
            </p:sp>
            <p:sp>
              <p:nvSpPr>
                <p:cNvPr id="216" name="ZoneTexte 215">
                  <a:extLst>
                    <a:ext uri="{FF2B5EF4-FFF2-40B4-BE49-F238E27FC236}">
                      <a16:creationId xmlns:a16="http://schemas.microsoft.com/office/drawing/2014/main" id="{5059E589-AC75-72AC-176E-79FDB3CD2521}"/>
                    </a:ext>
                  </a:extLst>
                </p:cNvPr>
                <p:cNvSpPr txBox="1"/>
                <p:nvPr/>
              </p:nvSpPr>
              <p:spPr>
                <a:xfrm>
                  <a:off x="34601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19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</a:t>
                  </a:r>
                </a:p>
              </p:txBody>
            </p:sp>
            <p:sp>
              <p:nvSpPr>
                <p:cNvPr id="217" name="ZoneTexte 216">
                  <a:extLst>
                    <a:ext uri="{FF2B5EF4-FFF2-40B4-BE49-F238E27FC236}">
                      <a16:creationId xmlns:a16="http://schemas.microsoft.com/office/drawing/2014/main" id="{B1F52AB5-41C5-87EA-00B9-81A545DB25A4}"/>
                    </a:ext>
                  </a:extLst>
                </p:cNvPr>
                <p:cNvSpPr txBox="1"/>
                <p:nvPr/>
              </p:nvSpPr>
              <p:spPr>
                <a:xfrm>
                  <a:off x="3596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218" name="ZoneTexte 217">
                  <a:extLst>
                    <a:ext uri="{FF2B5EF4-FFF2-40B4-BE49-F238E27FC236}">
                      <a16:creationId xmlns:a16="http://schemas.microsoft.com/office/drawing/2014/main" id="{9FE6E695-F35B-70EF-5184-74DAEDC209C0}"/>
                    </a:ext>
                  </a:extLst>
                </p:cNvPr>
                <p:cNvSpPr txBox="1"/>
                <p:nvPr/>
              </p:nvSpPr>
              <p:spPr>
                <a:xfrm>
                  <a:off x="3723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219" name="ZoneTexte 218">
                  <a:extLst>
                    <a:ext uri="{FF2B5EF4-FFF2-40B4-BE49-F238E27FC236}">
                      <a16:creationId xmlns:a16="http://schemas.microsoft.com/office/drawing/2014/main" id="{7A72C9D9-6EDC-6182-5548-FB8E78595141}"/>
                    </a:ext>
                  </a:extLst>
                </p:cNvPr>
                <p:cNvSpPr txBox="1"/>
                <p:nvPr/>
              </p:nvSpPr>
              <p:spPr>
                <a:xfrm>
                  <a:off x="385704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20" name="ZoneTexte 219">
                  <a:extLst>
                    <a:ext uri="{FF2B5EF4-FFF2-40B4-BE49-F238E27FC236}">
                      <a16:creationId xmlns:a16="http://schemas.microsoft.com/office/drawing/2014/main" id="{8A6AEAAB-48BB-D44F-6009-CE0D342BC694}"/>
                    </a:ext>
                  </a:extLst>
                </p:cNvPr>
                <p:cNvSpPr txBox="1"/>
                <p:nvPr/>
              </p:nvSpPr>
              <p:spPr>
                <a:xfrm>
                  <a:off x="3999922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223" name="ZoneTexte 222">
                  <a:extLst>
                    <a:ext uri="{FF2B5EF4-FFF2-40B4-BE49-F238E27FC236}">
                      <a16:creationId xmlns:a16="http://schemas.microsoft.com/office/drawing/2014/main" id="{983FDFCD-D3D8-2D72-D88D-136DDE50F487}"/>
                    </a:ext>
                  </a:extLst>
                </p:cNvPr>
                <p:cNvSpPr txBox="1"/>
                <p:nvPr/>
              </p:nvSpPr>
              <p:spPr>
                <a:xfrm>
                  <a:off x="2222514" y="1766079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53%</a:t>
                  </a:r>
                </a:p>
              </p:txBody>
            </p:sp>
            <p:sp>
              <p:nvSpPr>
                <p:cNvPr id="224" name="ZoneTexte 223">
                  <a:extLst>
                    <a:ext uri="{FF2B5EF4-FFF2-40B4-BE49-F238E27FC236}">
                      <a16:creationId xmlns:a16="http://schemas.microsoft.com/office/drawing/2014/main" id="{E1C25640-23B0-417E-E5CA-EF6C24E2F699}"/>
                    </a:ext>
                  </a:extLst>
                </p:cNvPr>
                <p:cNvSpPr txBox="1"/>
                <p:nvPr/>
              </p:nvSpPr>
              <p:spPr>
                <a:xfrm>
                  <a:off x="2740665" y="2054036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29%</a:t>
                  </a:r>
                </a:p>
              </p:txBody>
            </p:sp>
            <p:sp>
              <p:nvSpPr>
                <p:cNvPr id="225" name="ZoneTexte 224">
                  <a:extLst>
                    <a:ext uri="{FF2B5EF4-FFF2-40B4-BE49-F238E27FC236}">
                      <a16:creationId xmlns:a16="http://schemas.microsoft.com/office/drawing/2014/main" id="{9BADDB2D-D8C7-BE26-360A-E9FAD1820188}"/>
                    </a:ext>
                  </a:extLst>
                </p:cNvPr>
                <p:cNvSpPr txBox="1"/>
                <p:nvPr/>
              </p:nvSpPr>
              <p:spPr>
                <a:xfrm>
                  <a:off x="2740665" y="2380605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19%</a:t>
                  </a:r>
                </a:p>
              </p:txBody>
            </p:sp>
            <p:sp>
              <p:nvSpPr>
                <p:cNvPr id="226" name="ZoneTexte 225">
                  <a:extLst>
                    <a:ext uri="{FF2B5EF4-FFF2-40B4-BE49-F238E27FC236}">
                      <a16:creationId xmlns:a16="http://schemas.microsoft.com/office/drawing/2014/main" id="{F8FA7BDE-362D-3F06-40A5-5270E45A081C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233" name="ZoneTexte 232">
                  <a:extLst>
                    <a:ext uri="{FF2B5EF4-FFF2-40B4-BE49-F238E27FC236}">
                      <a16:creationId xmlns:a16="http://schemas.microsoft.com/office/drawing/2014/main" id="{52535CC7-304D-7869-9F11-E7A5FDD1099A}"/>
                    </a:ext>
                  </a:extLst>
                </p:cNvPr>
                <p:cNvSpPr txBox="1"/>
                <p:nvPr/>
              </p:nvSpPr>
              <p:spPr>
                <a:xfrm>
                  <a:off x="4132894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57</a:t>
                  </a:r>
                </a:p>
              </p:txBody>
            </p:sp>
            <p:sp>
              <p:nvSpPr>
                <p:cNvPr id="235" name="ZoneTexte 234">
                  <a:extLst>
                    <a:ext uri="{FF2B5EF4-FFF2-40B4-BE49-F238E27FC236}">
                      <a16:creationId xmlns:a16="http://schemas.microsoft.com/office/drawing/2014/main" id="{C090F0C3-6FA8-B3B5-96C5-FAFF2BC92A52}"/>
                    </a:ext>
                  </a:extLst>
                </p:cNvPr>
                <p:cNvSpPr txBox="1"/>
                <p:nvPr/>
              </p:nvSpPr>
              <p:spPr>
                <a:xfrm>
                  <a:off x="4128308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</p:grpSp>
          <p:cxnSp>
            <p:nvCxnSpPr>
              <p:cNvPr id="169" name="Connecteur droit 168">
                <a:extLst>
                  <a:ext uri="{FF2B5EF4-FFF2-40B4-BE49-F238E27FC236}">
                    <a16:creationId xmlns:a16="http://schemas.microsoft.com/office/drawing/2014/main" id="{95AB1BC3-0C23-E9D0-DEE6-F6DE4511FB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4179" y="2736705"/>
                <a:ext cx="3872095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Connecteur droit 169">
                <a:extLst>
                  <a:ext uri="{FF2B5EF4-FFF2-40B4-BE49-F238E27FC236}">
                    <a16:creationId xmlns:a16="http://schemas.microsoft.com/office/drawing/2014/main" id="{E9632CD7-CBE2-9562-79BF-FC016B612F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16393" y="2148620"/>
                <a:ext cx="0" cy="324000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Connecteur droit 170">
                <a:extLst>
                  <a:ext uri="{FF2B5EF4-FFF2-40B4-BE49-F238E27FC236}">
                    <a16:creationId xmlns:a16="http://schemas.microsoft.com/office/drawing/2014/main" id="{81BA54DD-9DF3-F34C-2745-49B8D15A6D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1464" y="1849824"/>
                <a:ext cx="0" cy="612000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28" name="Connecteur droit 227">
              <a:extLst>
                <a:ext uri="{FF2B5EF4-FFF2-40B4-BE49-F238E27FC236}">
                  <a16:creationId xmlns:a16="http://schemas.microsoft.com/office/drawing/2014/main" id="{D970F83B-79D1-651F-27A5-3C4A68ED3F1F}"/>
                </a:ext>
              </a:extLst>
            </p:cNvPr>
            <p:cNvCxnSpPr>
              <a:cxnSpLocks/>
            </p:cNvCxnSpPr>
            <p:nvPr/>
          </p:nvCxnSpPr>
          <p:spPr>
            <a:xfrm>
              <a:off x="6242469" y="1174756"/>
              <a:ext cx="0" cy="1828797"/>
            </a:xfrm>
            <a:prstGeom prst="line">
              <a:avLst/>
            </a:prstGeom>
            <a:ln w="1905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" name="Forme libre 235">
              <a:extLst>
                <a:ext uri="{FF2B5EF4-FFF2-40B4-BE49-F238E27FC236}">
                  <a16:creationId xmlns:a16="http://schemas.microsoft.com/office/drawing/2014/main" id="{E7422EB7-7FFA-7FB9-5C15-5ABD89758A14}"/>
                </a:ext>
              </a:extLst>
            </p:cNvPr>
            <p:cNvSpPr/>
            <p:nvPr/>
          </p:nvSpPr>
          <p:spPr>
            <a:xfrm>
              <a:off x="6829425" y="1279525"/>
              <a:ext cx="3349625" cy="1028700"/>
            </a:xfrm>
            <a:custGeom>
              <a:avLst/>
              <a:gdLst>
                <a:gd name="connsiteX0" fmla="*/ 0 w 3349625"/>
                <a:gd name="connsiteY0" fmla="*/ 0 h 1028700"/>
                <a:gd name="connsiteX1" fmla="*/ 0 w 3349625"/>
                <a:gd name="connsiteY1" fmla="*/ 0 h 1028700"/>
                <a:gd name="connsiteX2" fmla="*/ 22225 w 3349625"/>
                <a:gd name="connsiteY2" fmla="*/ 15875 h 1028700"/>
                <a:gd name="connsiteX3" fmla="*/ 41275 w 3349625"/>
                <a:gd name="connsiteY3" fmla="*/ 22225 h 1028700"/>
                <a:gd name="connsiteX4" fmla="*/ 50800 w 3349625"/>
                <a:gd name="connsiteY4" fmla="*/ 25400 h 1028700"/>
                <a:gd name="connsiteX5" fmla="*/ 60325 w 3349625"/>
                <a:gd name="connsiteY5" fmla="*/ 31750 h 1028700"/>
                <a:gd name="connsiteX6" fmla="*/ 79375 w 3349625"/>
                <a:gd name="connsiteY6" fmla="*/ 38100 h 1028700"/>
                <a:gd name="connsiteX7" fmla="*/ 104775 w 3349625"/>
                <a:gd name="connsiteY7" fmla="*/ 44450 h 1028700"/>
                <a:gd name="connsiteX8" fmla="*/ 114300 w 3349625"/>
                <a:gd name="connsiteY8" fmla="*/ 50800 h 1028700"/>
                <a:gd name="connsiteX9" fmla="*/ 130175 w 3349625"/>
                <a:gd name="connsiteY9" fmla="*/ 63500 h 1028700"/>
                <a:gd name="connsiteX10" fmla="*/ 139700 w 3349625"/>
                <a:gd name="connsiteY10" fmla="*/ 73025 h 1028700"/>
                <a:gd name="connsiteX11" fmla="*/ 149225 w 3349625"/>
                <a:gd name="connsiteY11" fmla="*/ 76200 h 1028700"/>
                <a:gd name="connsiteX12" fmla="*/ 168275 w 3349625"/>
                <a:gd name="connsiteY12" fmla="*/ 88900 h 1028700"/>
                <a:gd name="connsiteX13" fmla="*/ 177800 w 3349625"/>
                <a:gd name="connsiteY13" fmla="*/ 98425 h 1028700"/>
                <a:gd name="connsiteX14" fmla="*/ 187325 w 3349625"/>
                <a:gd name="connsiteY14" fmla="*/ 101600 h 1028700"/>
                <a:gd name="connsiteX15" fmla="*/ 190500 w 3349625"/>
                <a:gd name="connsiteY15" fmla="*/ 111125 h 1028700"/>
                <a:gd name="connsiteX16" fmla="*/ 200025 w 3349625"/>
                <a:gd name="connsiteY16" fmla="*/ 117475 h 1028700"/>
                <a:gd name="connsiteX17" fmla="*/ 228600 w 3349625"/>
                <a:gd name="connsiteY17" fmla="*/ 139700 h 1028700"/>
                <a:gd name="connsiteX18" fmla="*/ 238125 w 3349625"/>
                <a:gd name="connsiteY18" fmla="*/ 146050 h 1028700"/>
                <a:gd name="connsiteX19" fmla="*/ 247650 w 3349625"/>
                <a:gd name="connsiteY19" fmla="*/ 152400 h 1028700"/>
                <a:gd name="connsiteX20" fmla="*/ 257175 w 3349625"/>
                <a:gd name="connsiteY20" fmla="*/ 155575 h 1028700"/>
                <a:gd name="connsiteX21" fmla="*/ 276225 w 3349625"/>
                <a:gd name="connsiteY21" fmla="*/ 168275 h 1028700"/>
                <a:gd name="connsiteX22" fmla="*/ 304800 w 3349625"/>
                <a:gd name="connsiteY22" fmla="*/ 187325 h 1028700"/>
                <a:gd name="connsiteX23" fmla="*/ 339725 w 3349625"/>
                <a:gd name="connsiteY23" fmla="*/ 212725 h 1028700"/>
                <a:gd name="connsiteX24" fmla="*/ 368300 w 3349625"/>
                <a:gd name="connsiteY24" fmla="*/ 234950 h 1028700"/>
                <a:gd name="connsiteX25" fmla="*/ 377825 w 3349625"/>
                <a:gd name="connsiteY25" fmla="*/ 241300 h 1028700"/>
                <a:gd name="connsiteX26" fmla="*/ 387350 w 3349625"/>
                <a:gd name="connsiteY26" fmla="*/ 247650 h 1028700"/>
                <a:gd name="connsiteX27" fmla="*/ 400050 w 3349625"/>
                <a:gd name="connsiteY27" fmla="*/ 254000 h 1028700"/>
                <a:gd name="connsiteX28" fmla="*/ 419100 w 3349625"/>
                <a:gd name="connsiteY28" fmla="*/ 266700 h 1028700"/>
                <a:gd name="connsiteX29" fmla="*/ 428625 w 3349625"/>
                <a:gd name="connsiteY29" fmla="*/ 273050 h 1028700"/>
                <a:gd name="connsiteX30" fmla="*/ 434975 w 3349625"/>
                <a:gd name="connsiteY30" fmla="*/ 282575 h 1028700"/>
                <a:gd name="connsiteX31" fmla="*/ 450850 w 3349625"/>
                <a:gd name="connsiteY31" fmla="*/ 301625 h 1028700"/>
                <a:gd name="connsiteX32" fmla="*/ 457200 w 3349625"/>
                <a:gd name="connsiteY32" fmla="*/ 320675 h 1028700"/>
                <a:gd name="connsiteX33" fmla="*/ 479425 w 3349625"/>
                <a:gd name="connsiteY33" fmla="*/ 346075 h 1028700"/>
                <a:gd name="connsiteX34" fmla="*/ 485775 w 3349625"/>
                <a:gd name="connsiteY34" fmla="*/ 355600 h 1028700"/>
                <a:gd name="connsiteX35" fmla="*/ 514350 w 3349625"/>
                <a:gd name="connsiteY35" fmla="*/ 377825 h 1028700"/>
                <a:gd name="connsiteX36" fmla="*/ 527050 w 3349625"/>
                <a:gd name="connsiteY36" fmla="*/ 396875 h 1028700"/>
                <a:gd name="connsiteX37" fmla="*/ 552450 w 3349625"/>
                <a:gd name="connsiteY37" fmla="*/ 434975 h 1028700"/>
                <a:gd name="connsiteX38" fmla="*/ 558800 w 3349625"/>
                <a:gd name="connsiteY38" fmla="*/ 444500 h 1028700"/>
                <a:gd name="connsiteX39" fmla="*/ 565150 w 3349625"/>
                <a:gd name="connsiteY39" fmla="*/ 454025 h 1028700"/>
                <a:gd name="connsiteX40" fmla="*/ 584200 w 3349625"/>
                <a:gd name="connsiteY40" fmla="*/ 466725 h 1028700"/>
                <a:gd name="connsiteX41" fmla="*/ 593725 w 3349625"/>
                <a:gd name="connsiteY41" fmla="*/ 473075 h 1028700"/>
                <a:gd name="connsiteX42" fmla="*/ 603250 w 3349625"/>
                <a:gd name="connsiteY42" fmla="*/ 476250 h 1028700"/>
                <a:gd name="connsiteX43" fmla="*/ 622300 w 3349625"/>
                <a:gd name="connsiteY43" fmla="*/ 488950 h 1028700"/>
                <a:gd name="connsiteX44" fmla="*/ 631825 w 3349625"/>
                <a:gd name="connsiteY44" fmla="*/ 495300 h 1028700"/>
                <a:gd name="connsiteX45" fmla="*/ 641350 w 3349625"/>
                <a:gd name="connsiteY45" fmla="*/ 501650 h 1028700"/>
                <a:gd name="connsiteX46" fmla="*/ 650875 w 3349625"/>
                <a:gd name="connsiteY46" fmla="*/ 504825 h 1028700"/>
                <a:gd name="connsiteX47" fmla="*/ 657225 w 3349625"/>
                <a:gd name="connsiteY47" fmla="*/ 514350 h 1028700"/>
                <a:gd name="connsiteX48" fmla="*/ 666750 w 3349625"/>
                <a:gd name="connsiteY48" fmla="*/ 517525 h 1028700"/>
                <a:gd name="connsiteX49" fmla="*/ 676275 w 3349625"/>
                <a:gd name="connsiteY49" fmla="*/ 523875 h 1028700"/>
                <a:gd name="connsiteX50" fmla="*/ 685800 w 3349625"/>
                <a:gd name="connsiteY50" fmla="*/ 527050 h 1028700"/>
                <a:gd name="connsiteX51" fmla="*/ 704850 w 3349625"/>
                <a:gd name="connsiteY51" fmla="*/ 539750 h 1028700"/>
                <a:gd name="connsiteX52" fmla="*/ 714375 w 3349625"/>
                <a:gd name="connsiteY52" fmla="*/ 546100 h 1028700"/>
                <a:gd name="connsiteX53" fmla="*/ 736600 w 3349625"/>
                <a:gd name="connsiteY53" fmla="*/ 571500 h 1028700"/>
                <a:gd name="connsiteX54" fmla="*/ 746125 w 3349625"/>
                <a:gd name="connsiteY54" fmla="*/ 574675 h 1028700"/>
                <a:gd name="connsiteX55" fmla="*/ 765175 w 3349625"/>
                <a:gd name="connsiteY55" fmla="*/ 590550 h 1028700"/>
                <a:gd name="connsiteX56" fmla="*/ 784225 w 3349625"/>
                <a:gd name="connsiteY56" fmla="*/ 596900 h 1028700"/>
                <a:gd name="connsiteX57" fmla="*/ 793750 w 3349625"/>
                <a:gd name="connsiteY57" fmla="*/ 603250 h 1028700"/>
                <a:gd name="connsiteX58" fmla="*/ 828675 w 3349625"/>
                <a:gd name="connsiteY58" fmla="*/ 612775 h 1028700"/>
                <a:gd name="connsiteX59" fmla="*/ 847725 w 3349625"/>
                <a:gd name="connsiteY59" fmla="*/ 619125 h 1028700"/>
                <a:gd name="connsiteX60" fmla="*/ 857250 w 3349625"/>
                <a:gd name="connsiteY60" fmla="*/ 622300 h 1028700"/>
                <a:gd name="connsiteX61" fmla="*/ 866775 w 3349625"/>
                <a:gd name="connsiteY61" fmla="*/ 628650 h 1028700"/>
                <a:gd name="connsiteX62" fmla="*/ 885825 w 3349625"/>
                <a:gd name="connsiteY62" fmla="*/ 635000 h 1028700"/>
                <a:gd name="connsiteX63" fmla="*/ 904875 w 3349625"/>
                <a:gd name="connsiteY63" fmla="*/ 641350 h 1028700"/>
                <a:gd name="connsiteX64" fmla="*/ 914400 w 3349625"/>
                <a:gd name="connsiteY64" fmla="*/ 644525 h 1028700"/>
                <a:gd name="connsiteX65" fmla="*/ 936625 w 3349625"/>
                <a:gd name="connsiteY65" fmla="*/ 650875 h 1028700"/>
                <a:gd name="connsiteX66" fmla="*/ 946150 w 3349625"/>
                <a:gd name="connsiteY66" fmla="*/ 660400 h 1028700"/>
                <a:gd name="connsiteX67" fmla="*/ 955675 w 3349625"/>
                <a:gd name="connsiteY67" fmla="*/ 663575 h 1028700"/>
                <a:gd name="connsiteX68" fmla="*/ 971550 w 3349625"/>
                <a:gd name="connsiteY68" fmla="*/ 676275 h 1028700"/>
                <a:gd name="connsiteX69" fmla="*/ 1057275 w 3349625"/>
                <a:gd name="connsiteY69" fmla="*/ 701675 h 1028700"/>
                <a:gd name="connsiteX70" fmla="*/ 1089025 w 3349625"/>
                <a:gd name="connsiteY70" fmla="*/ 727075 h 1028700"/>
                <a:gd name="connsiteX71" fmla="*/ 1098550 w 3349625"/>
                <a:gd name="connsiteY71" fmla="*/ 730250 h 1028700"/>
                <a:gd name="connsiteX72" fmla="*/ 1117600 w 3349625"/>
                <a:gd name="connsiteY72" fmla="*/ 742950 h 1028700"/>
                <a:gd name="connsiteX73" fmla="*/ 1146175 w 3349625"/>
                <a:gd name="connsiteY73" fmla="*/ 762000 h 1028700"/>
                <a:gd name="connsiteX74" fmla="*/ 1155700 w 3349625"/>
                <a:gd name="connsiteY74" fmla="*/ 768350 h 1028700"/>
                <a:gd name="connsiteX75" fmla="*/ 1174750 w 3349625"/>
                <a:gd name="connsiteY75" fmla="*/ 774700 h 1028700"/>
                <a:gd name="connsiteX76" fmla="*/ 1184275 w 3349625"/>
                <a:gd name="connsiteY76" fmla="*/ 777875 h 1028700"/>
                <a:gd name="connsiteX77" fmla="*/ 1193800 w 3349625"/>
                <a:gd name="connsiteY77" fmla="*/ 784225 h 1028700"/>
                <a:gd name="connsiteX78" fmla="*/ 1212850 w 3349625"/>
                <a:gd name="connsiteY78" fmla="*/ 790575 h 1028700"/>
                <a:gd name="connsiteX79" fmla="*/ 1250950 w 3349625"/>
                <a:gd name="connsiteY79" fmla="*/ 803275 h 1028700"/>
                <a:gd name="connsiteX80" fmla="*/ 1260475 w 3349625"/>
                <a:gd name="connsiteY80" fmla="*/ 806450 h 1028700"/>
                <a:gd name="connsiteX81" fmla="*/ 1270000 w 3349625"/>
                <a:gd name="connsiteY81" fmla="*/ 809625 h 1028700"/>
                <a:gd name="connsiteX82" fmla="*/ 1301750 w 3349625"/>
                <a:gd name="connsiteY82" fmla="*/ 819150 h 1028700"/>
                <a:gd name="connsiteX83" fmla="*/ 1323975 w 3349625"/>
                <a:gd name="connsiteY83" fmla="*/ 825500 h 1028700"/>
                <a:gd name="connsiteX84" fmla="*/ 1412875 w 3349625"/>
                <a:gd name="connsiteY84" fmla="*/ 828675 h 1028700"/>
                <a:gd name="connsiteX85" fmla="*/ 1431925 w 3349625"/>
                <a:gd name="connsiteY85" fmla="*/ 835025 h 1028700"/>
                <a:gd name="connsiteX86" fmla="*/ 1441450 w 3349625"/>
                <a:gd name="connsiteY86" fmla="*/ 838200 h 1028700"/>
                <a:gd name="connsiteX87" fmla="*/ 1457325 w 3349625"/>
                <a:gd name="connsiteY87" fmla="*/ 841375 h 1028700"/>
                <a:gd name="connsiteX88" fmla="*/ 1476375 w 3349625"/>
                <a:gd name="connsiteY88" fmla="*/ 847725 h 1028700"/>
                <a:gd name="connsiteX89" fmla="*/ 1485900 w 3349625"/>
                <a:gd name="connsiteY89" fmla="*/ 850900 h 1028700"/>
                <a:gd name="connsiteX90" fmla="*/ 1501775 w 3349625"/>
                <a:gd name="connsiteY90" fmla="*/ 854075 h 1028700"/>
                <a:gd name="connsiteX91" fmla="*/ 1520825 w 3349625"/>
                <a:gd name="connsiteY91" fmla="*/ 860425 h 1028700"/>
                <a:gd name="connsiteX92" fmla="*/ 1539875 w 3349625"/>
                <a:gd name="connsiteY92" fmla="*/ 866775 h 1028700"/>
                <a:gd name="connsiteX93" fmla="*/ 1587500 w 3349625"/>
                <a:gd name="connsiteY93" fmla="*/ 882650 h 1028700"/>
                <a:gd name="connsiteX94" fmla="*/ 1597025 w 3349625"/>
                <a:gd name="connsiteY94" fmla="*/ 885825 h 1028700"/>
                <a:gd name="connsiteX95" fmla="*/ 1606550 w 3349625"/>
                <a:gd name="connsiteY95" fmla="*/ 889000 h 1028700"/>
                <a:gd name="connsiteX96" fmla="*/ 1679575 w 3349625"/>
                <a:gd name="connsiteY96" fmla="*/ 892175 h 1028700"/>
                <a:gd name="connsiteX97" fmla="*/ 1698625 w 3349625"/>
                <a:gd name="connsiteY97" fmla="*/ 898525 h 1028700"/>
                <a:gd name="connsiteX98" fmla="*/ 1708150 w 3349625"/>
                <a:gd name="connsiteY98" fmla="*/ 904875 h 1028700"/>
                <a:gd name="connsiteX99" fmla="*/ 1720850 w 3349625"/>
                <a:gd name="connsiteY99" fmla="*/ 908050 h 1028700"/>
                <a:gd name="connsiteX100" fmla="*/ 1730375 w 3349625"/>
                <a:gd name="connsiteY100" fmla="*/ 911225 h 1028700"/>
                <a:gd name="connsiteX101" fmla="*/ 1743075 w 3349625"/>
                <a:gd name="connsiteY101" fmla="*/ 914400 h 1028700"/>
                <a:gd name="connsiteX102" fmla="*/ 1778000 w 3349625"/>
                <a:gd name="connsiteY102" fmla="*/ 923925 h 1028700"/>
                <a:gd name="connsiteX103" fmla="*/ 1809750 w 3349625"/>
                <a:gd name="connsiteY103" fmla="*/ 930275 h 1028700"/>
                <a:gd name="connsiteX104" fmla="*/ 1911350 w 3349625"/>
                <a:gd name="connsiteY104" fmla="*/ 933450 h 1028700"/>
                <a:gd name="connsiteX105" fmla="*/ 1933575 w 3349625"/>
                <a:gd name="connsiteY105" fmla="*/ 939800 h 1028700"/>
                <a:gd name="connsiteX106" fmla="*/ 1978025 w 3349625"/>
                <a:gd name="connsiteY106" fmla="*/ 952500 h 1028700"/>
                <a:gd name="connsiteX107" fmla="*/ 1990725 w 3349625"/>
                <a:gd name="connsiteY107" fmla="*/ 952500 h 1028700"/>
                <a:gd name="connsiteX108" fmla="*/ 2193925 w 3349625"/>
                <a:gd name="connsiteY108" fmla="*/ 977900 h 1028700"/>
                <a:gd name="connsiteX109" fmla="*/ 2343150 w 3349625"/>
                <a:gd name="connsiteY109" fmla="*/ 987425 h 1028700"/>
                <a:gd name="connsiteX110" fmla="*/ 2482850 w 3349625"/>
                <a:gd name="connsiteY110" fmla="*/ 987425 h 1028700"/>
                <a:gd name="connsiteX111" fmla="*/ 2482850 w 3349625"/>
                <a:gd name="connsiteY111" fmla="*/ 1028700 h 1028700"/>
                <a:gd name="connsiteX112" fmla="*/ 3349625 w 3349625"/>
                <a:gd name="connsiteY112" fmla="*/ 1028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3349625" h="1028700">
                  <a:moveTo>
                    <a:pt x="0" y="0"/>
                  </a:moveTo>
                  <a:lnTo>
                    <a:pt x="0" y="0"/>
                  </a:lnTo>
                  <a:cubicBezTo>
                    <a:pt x="7408" y="5292"/>
                    <a:pt x="14209" y="11559"/>
                    <a:pt x="22225" y="15875"/>
                  </a:cubicBezTo>
                  <a:cubicBezTo>
                    <a:pt x="28118" y="19048"/>
                    <a:pt x="34925" y="20108"/>
                    <a:pt x="41275" y="22225"/>
                  </a:cubicBezTo>
                  <a:cubicBezTo>
                    <a:pt x="44450" y="23283"/>
                    <a:pt x="48015" y="23544"/>
                    <a:pt x="50800" y="25400"/>
                  </a:cubicBezTo>
                  <a:cubicBezTo>
                    <a:pt x="53975" y="27517"/>
                    <a:pt x="56838" y="30200"/>
                    <a:pt x="60325" y="31750"/>
                  </a:cubicBezTo>
                  <a:cubicBezTo>
                    <a:pt x="66442" y="34468"/>
                    <a:pt x="72811" y="36787"/>
                    <a:pt x="79375" y="38100"/>
                  </a:cubicBezTo>
                  <a:cubicBezTo>
                    <a:pt x="85413" y="39308"/>
                    <a:pt x="98266" y="41196"/>
                    <a:pt x="104775" y="44450"/>
                  </a:cubicBezTo>
                  <a:cubicBezTo>
                    <a:pt x="108188" y="46157"/>
                    <a:pt x="111125" y="48683"/>
                    <a:pt x="114300" y="50800"/>
                  </a:cubicBezTo>
                  <a:cubicBezTo>
                    <a:pt x="128502" y="72102"/>
                    <a:pt x="111772" y="51231"/>
                    <a:pt x="130175" y="63500"/>
                  </a:cubicBezTo>
                  <a:cubicBezTo>
                    <a:pt x="133911" y="65991"/>
                    <a:pt x="135964" y="70534"/>
                    <a:pt x="139700" y="73025"/>
                  </a:cubicBezTo>
                  <a:cubicBezTo>
                    <a:pt x="142485" y="74881"/>
                    <a:pt x="146299" y="74575"/>
                    <a:pt x="149225" y="76200"/>
                  </a:cubicBezTo>
                  <a:cubicBezTo>
                    <a:pt x="155896" y="79906"/>
                    <a:pt x="162879" y="83504"/>
                    <a:pt x="168275" y="88900"/>
                  </a:cubicBezTo>
                  <a:cubicBezTo>
                    <a:pt x="171450" y="92075"/>
                    <a:pt x="174064" y="95934"/>
                    <a:pt x="177800" y="98425"/>
                  </a:cubicBezTo>
                  <a:cubicBezTo>
                    <a:pt x="180585" y="100281"/>
                    <a:pt x="184150" y="100542"/>
                    <a:pt x="187325" y="101600"/>
                  </a:cubicBezTo>
                  <a:cubicBezTo>
                    <a:pt x="188383" y="104775"/>
                    <a:pt x="188409" y="108512"/>
                    <a:pt x="190500" y="111125"/>
                  </a:cubicBezTo>
                  <a:cubicBezTo>
                    <a:pt x="192884" y="114105"/>
                    <a:pt x="197094" y="115032"/>
                    <a:pt x="200025" y="117475"/>
                  </a:cubicBezTo>
                  <a:cubicBezTo>
                    <a:pt x="229868" y="142344"/>
                    <a:pt x="180452" y="107602"/>
                    <a:pt x="228600" y="139700"/>
                  </a:cubicBezTo>
                  <a:lnTo>
                    <a:pt x="238125" y="146050"/>
                  </a:lnTo>
                  <a:cubicBezTo>
                    <a:pt x="241300" y="148167"/>
                    <a:pt x="244030" y="151193"/>
                    <a:pt x="247650" y="152400"/>
                  </a:cubicBezTo>
                  <a:cubicBezTo>
                    <a:pt x="250825" y="153458"/>
                    <a:pt x="254249" y="153950"/>
                    <a:pt x="257175" y="155575"/>
                  </a:cubicBezTo>
                  <a:cubicBezTo>
                    <a:pt x="263846" y="159281"/>
                    <a:pt x="269875" y="164042"/>
                    <a:pt x="276225" y="168275"/>
                  </a:cubicBezTo>
                  <a:lnTo>
                    <a:pt x="304800" y="187325"/>
                  </a:lnTo>
                  <a:cubicBezTo>
                    <a:pt x="315437" y="194416"/>
                    <a:pt x="332612" y="205612"/>
                    <a:pt x="339725" y="212725"/>
                  </a:cubicBezTo>
                  <a:cubicBezTo>
                    <a:pt x="354646" y="227646"/>
                    <a:pt x="345514" y="219759"/>
                    <a:pt x="368300" y="234950"/>
                  </a:cubicBezTo>
                  <a:lnTo>
                    <a:pt x="377825" y="241300"/>
                  </a:lnTo>
                  <a:cubicBezTo>
                    <a:pt x="381000" y="243417"/>
                    <a:pt x="383937" y="245943"/>
                    <a:pt x="387350" y="247650"/>
                  </a:cubicBezTo>
                  <a:cubicBezTo>
                    <a:pt x="391583" y="249767"/>
                    <a:pt x="395991" y="251565"/>
                    <a:pt x="400050" y="254000"/>
                  </a:cubicBezTo>
                  <a:cubicBezTo>
                    <a:pt x="406594" y="257927"/>
                    <a:pt x="412750" y="262467"/>
                    <a:pt x="419100" y="266700"/>
                  </a:cubicBezTo>
                  <a:lnTo>
                    <a:pt x="428625" y="273050"/>
                  </a:lnTo>
                  <a:cubicBezTo>
                    <a:pt x="430742" y="276225"/>
                    <a:pt x="432532" y="279644"/>
                    <a:pt x="434975" y="282575"/>
                  </a:cubicBezTo>
                  <a:cubicBezTo>
                    <a:pt x="442096" y="291120"/>
                    <a:pt x="446345" y="291490"/>
                    <a:pt x="450850" y="301625"/>
                  </a:cubicBezTo>
                  <a:cubicBezTo>
                    <a:pt x="453568" y="307742"/>
                    <a:pt x="453487" y="315106"/>
                    <a:pt x="457200" y="320675"/>
                  </a:cubicBezTo>
                  <a:cubicBezTo>
                    <a:pt x="472017" y="342900"/>
                    <a:pt x="463550" y="335492"/>
                    <a:pt x="479425" y="346075"/>
                  </a:cubicBezTo>
                  <a:cubicBezTo>
                    <a:pt x="481542" y="349250"/>
                    <a:pt x="482903" y="353087"/>
                    <a:pt x="485775" y="355600"/>
                  </a:cubicBezTo>
                  <a:cubicBezTo>
                    <a:pt x="502476" y="370214"/>
                    <a:pt x="503008" y="363243"/>
                    <a:pt x="514350" y="377825"/>
                  </a:cubicBezTo>
                  <a:cubicBezTo>
                    <a:pt x="519035" y="383849"/>
                    <a:pt x="522817" y="390525"/>
                    <a:pt x="527050" y="396875"/>
                  </a:cubicBezTo>
                  <a:lnTo>
                    <a:pt x="552450" y="434975"/>
                  </a:lnTo>
                  <a:lnTo>
                    <a:pt x="558800" y="444500"/>
                  </a:lnTo>
                  <a:cubicBezTo>
                    <a:pt x="560917" y="447675"/>
                    <a:pt x="561975" y="451908"/>
                    <a:pt x="565150" y="454025"/>
                  </a:cubicBezTo>
                  <a:lnTo>
                    <a:pt x="584200" y="466725"/>
                  </a:lnTo>
                  <a:cubicBezTo>
                    <a:pt x="587375" y="468842"/>
                    <a:pt x="590105" y="471868"/>
                    <a:pt x="593725" y="473075"/>
                  </a:cubicBezTo>
                  <a:cubicBezTo>
                    <a:pt x="596900" y="474133"/>
                    <a:pt x="600324" y="474625"/>
                    <a:pt x="603250" y="476250"/>
                  </a:cubicBezTo>
                  <a:cubicBezTo>
                    <a:pt x="609921" y="479956"/>
                    <a:pt x="615950" y="484717"/>
                    <a:pt x="622300" y="488950"/>
                  </a:cubicBezTo>
                  <a:lnTo>
                    <a:pt x="631825" y="495300"/>
                  </a:lnTo>
                  <a:cubicBezTo>
                    <a:pt x="635000" y="497417"/>
                    <a:pt x="637730" y="500443"/>
                    <a:pt x="641350" y="501650"/>
                  </a:cubicBezTo>
                  <a:lnTo>
                    <a:pt x="650875" y="504825"/>
                  </a:lnTo>
                  <a:cubicBezTo>
                    <a:pt x="652992" y="508000"/>
                    <a:pt x="654245" y="511966"/>
                    <a:pt x="657225" y="514350"/>
                  </a:cubicBezTo>
                  <a:cubicBezTo>
                    <a:pt x="659838" y="516441"/>
                    <a:pt x="663757" y="516028"/>
                    <a:pt x="666750" y="517525"/>
                  </a:cubicBezTo>
                  <a:cubicBezTo>
                    <a:pt x="670163" y="519232"/>
                    <a:pt x="672862" y="522168"/>
                    <a:pt x="676275" y="523875"/>
                  </a:cubicBezTo>
                  <a:cubicBezTo>
                    <a:pt x="679268" y="525372"/>
                    <a:pt x="682874" y="525425"/>
                    <a:pt x="685800" y="527050"/>
                  </a:cubicBezTo>
                  <a:cubicBezTo>
                    <a:pt x="692471" y="530756"/>
                    <a:pt x="698500" y="535517"/>
                    <a:pt x="704850" y="539750"/>
                  </a:cubicBezTo>
                  <a:lnTo>
                    <a:pt x="714375" y="546100"/>
                  </a:lnTo>
                  <a:cubicBezTo>
                    <a:pt x="723900" y="560387"/>
                    <a:pt x="723371" y="564885"/>
                    <a:pt x="736600" y="571500"/>
                  </a:cubicBezTo>
                  <a:cubicBezTo>
                    <a:pt x="739593" y="572997"/>
                    <a:pt x="742950" y="573617"/>
                    <a:pt x="746125" y="574675"/>
                  </a:cubicBezTo>
                  <a:cubicBezTo>
                    <a:pt x="752107" y="580657"/>
                    <a:pt x="757218" y="587014"/>
                    <a:pt x="765175" y="590550"/>
                  </a:cubicBezTo>
                  <a:cubicBezTo>
                    <a:pt x="771292" y="593268"/>
                    <a:pt x="778656" y="593187"/>
                    <a:pt x="784225" y="596900"/>
                  </a:cubicBezTo>
                  <a:cubicBezTo>
                    <a:pt x="787400" y="599017"/>
                    <a:pt x="790263" y="601700"/>
                    <a:pt x="793750" y="603250"/>
                  </a:cubicBezTo>
                  <a:cubicBezTo>
                    <a:pt x="814068" y="612280"/>
                    <a:pt x="809342" y="607502"/>
                    <a:pt x="828675" y="612775"/>
                  </a:cubicBezTo>
                  <a:cubicBezTo>
                    <a:pt x="835133" y="614536"/>
                    <a:pt x="841375" y="617008"/>
                    <a:pt x="847725" y="619125"/>
                  </a:cubicBezTo>
                  <a:cubicBezTo>
                    <a:pt x="850900" y="620183"/>
                    <a:pt x="854465" y="620444"/>
                    <a:pt x="857250" y="622300"/>
                  </a:cubicBezTo>
                  <a:cubicBezTo>
                    <a:pt x="860425" y="624417"/>
                    <a:pt x="863288" y="627100"/>
                    <a:pt x="866775" y="628650"/>
                  </a:cubicBezTo>
                  <a:cubicBezTo>
                    <a:pt x="872892" y="631368"/>
                    <a:pt x="879475" y="632883"/>
                    <a:pt x="885825" y="635000"/>
                  </a:cubicBezTo>
                  <a:lnTo>
                    <a:pt x="904875" y="641350"/>
                  </a:lnTo>
                  <a:cubicBezTo>
                    <a:pt x="908050" y="642408"/>
                    <a:pt x="911153" y="643713"/>
                    <a:pt x="914400" y="644525"/>
                  </a:cubicBezTo>
                  <a:cubicBezTo>
                    <a:pt x="930347" y="648512"/>
                    <a:pt x="922960" y="646320"/>
                    <a:pt x="936625" y="650875"/>
                  </a:cubicBezTo>
                  <a:cubicBezTo>
                    <a:pt x="939800" y="654050"/>
                    <a:pt x="942414" y="657909"/>
                    <a:pt x="946150" y="660400"/>
                  </a:cubicBezTo>
                  <a:cubicBezTo>
                    <a:pt x="948935" y="662256"/>
                    <a:pt x="952682" y="662078"/>
                    <a:pt x="955675" y="663575"/>
                  </a:cubicBezTo>
                  <a:cubicBezTo>
                    <a:pt x="963685" y="667580"/>
                    <a:pt x="965644" y="670369"/>
                    <a:pt x="971550" y="676275"/>
                  </a:cubicBezTo>
                  <a:lnTo>
                    <a:pt x="1057275" y="701675"/>
                  </a:lnTo>
                  <a:cubicBezTo>
                    <a:pt x="1061343" y="705162"/>
                    <a:pt x="1079615" y="722370"/>
                    <a:pt x="1089025" y="727075"/>
                  </a:cubicBezTo>
                  <a:cubicBezTo>
                    <a:pt x="1092018" y="728572"/>
                    <a:pt x="1095624" y="728625"/>
                    <a:pt x="1098550" y="730250"/>
                  </a:cubicBezTo>
                  <a:cubicBezTo>
                    <a:pt x="1105221" y="733956"/>
                    <a:pt x="1111250" y="738717"/>
                    <a:pt x="1117600" y="742950"/>
                  </a:cubicBezTo>
                  <a:lnTo>
                    <a:pt x="1146175" y="762000"/>
                  </a:lnTo>
                  <a:cubicBezTo>
                    <a:pt x="1149350" y="764117"/>
                    <a:pt x="1152080" y="767143"/>
                    <a:pt x="1155700" y="768350"/>
                  </a:cubicBezTo>
                  <a:lnTo>
                    <a:pt x="1174750" y="774700"/>
                  </a:lnTo>
                  <a:cubicBezTo>
                    <a:pt x="1177925" y="775758"/>
                    <a:pt x="1181490" y="776019"/>
                    <a:pt x="1184275" y="777875"/>
                  </a:cubicBezTo>
                  <a:cubicBezTo>
                    <a:pt x="1187450" y="779992"/>
                    <a:pt x="1190313" y="782675"/>
                    <a:pt x="1193800" y="784225"/>
                  </a:cubicBezTo>
                  <a:cubicBezTo>
                    <a:pt x="1199917" y="786943"/>
                    <a:pt x="1206500" y="788458"/>
                    <a:pt x="1212850" y="790575"/>
                  </a:cubicBezTo>
                  <a:lnTo>
                    <a:pt x="1250950" y="803275"/>
                  </a:lnTo>
                  <a:lnTo>
                    <a:pt x="1260475" y="806450"/>
                  </a:lnTo>
                  <a:cubicBezTo>
                    <a:pt x="1263650" y="807508"/>
                    <a:pt x="1266753" y="808813"/>
                    <a:pt x="1270000" y="809625"/>
                  </a:cubicBezTo>
                  <a:cubicBezTo>
                    <a:pt x="1289194" y="814423"/>
                    <a:pt x="1278560" y="811420"/>
                    <a:pt x="1301750" y="819150"/>
                  </a:cubicBezTo>
                  <a:cubicBezTo>
                    <a:pt x="1306947" y="820882"/>
                    <a:pt x="1319068" y="825193"/>
                    <a:pt x="1323975" y="825500"/>
                  </a:cubicBezTo>
                  <a:cubicBezTo>
                    <a:pt x="1353569" y="827350"/>
                    <a:pt x="1383242" y="827617"/>
                    <a:pt x="1412875" y="828675"/>
                  </a:cubicBezTo>
                  <a:lnTo>
                    <a:pt x="1431925" y="835025"/>
                  </a:lnTo>
                  <a:cubicBezTo>
                    <a:pt x="1435100" y="836083"/>
                    <a:pt x="1438168" y="837544"/>
                    <a:pt x="1441450" y="838200"/>
                  </a:cubicBezTo>
                  <a:cubicBezTo>
                    <a:pt x="1446742" y="839258"/>
                    <a:pt x="1452119" y="839955"/>
                    <a:pt x="1457325" y="841375"/>
                  </a:cubicBezTo>
                  <a:cubicBezTo>
                    <a:pt x="1463783" y="843136"/>
                    <a:pt x="1470025" y="845608"/>
                    <a:pt x="1476375" y="847725"/>
                  </a:cubicBezTo>
                  <a:cubicBezTo>
                    <a:pt x="1479550" y="848783"/>
                    <a:pt x="1482618" y="850244"/>
                    <a:pt x="1485900" y="850900"/>
                  </a:cubicBezTo>
                  <a:cubicBezTo>
                    <a:pt x="1491192" y="851958"/>
                    <a:pt x="1496569" y="852655"/>
                    <a:pt x="1501775" y="854075"/>
                  </a:cubicBezTo>
                  <a:cubicBezTo>
                    <a:pt x="1508233" y="855836"/>
                    <a:pt x="1514475" y="858308"/>
                    <a:pt x="1520825" y="860425"/>
                  </a:cubicBezTo>
                  <a:lnTo>
                    <a:pt x="1539875" y="866775"/>
                  </a:lnTo>
                  <a:lnTo>
                    <a:pt x="1587500" y="882650"/>
                  </a:lnTo>
                  <a:lnTo>
                    <a:pt x="1597025" y="885825"/>
                  </a:lnTo>
                  <a:cubicBezTo>
                    <a:pt x="1600200" y="886883"/>
                    <a:pt x="1603206" y="888855"/>
                    <a:pt x="1606550" y="889000"/>
                  </a:cubicBezTo>
                  <a:lnTo>
                    <a:pt x="1679575" y="892175"/>
                  </a:lnTo>
                  <a:cubicBezTo>
                    <a:pt x="1685925" y="894292"/>
                    <a:pt x="1693056" y="894812"/>
                    <a:pt x="1698625" y="898525"/>
                  </a:cubicBezTo>
                  <a:cubicBezTo>
                    <a:pt x="1701800" y="900642"/>
                    <a:pt x="1704643" y="903372"/>
                    <a:pt x="1708150" y="904875"/>
                  </a:cubicBezTo>
                  <a:cubicBezTo>
                    <a:pt x="1712161" y="906594"/>
                    <a:pt x="1716654" y="906851"/>
                    <a:pt x="1720850" y="908050"/>
                  </a:cubicBezTo>
                  <a:cubicBezTo>
                    <a:pt x="1724068" y="908969"/>
                    <a:pt x="1727157" y="910306"/>
                    <a:pt x="1730375" y="911225"/>
                  </a:cubicBezTo>
                  <a:cubicBezTo>
                    <a:pt x="1734571" y="912424"/>
                    <a:pt x="1738879" y="913201"/>
                    <a:pt x="1743075" y="914400"/>
                  </a:cubicBezTo>
                  <a:cubicBezTo>
                    <a:pt x="1764362" y="920482"/>
                    <a:pt x="1740270" y="916379"/>
                    <a:pt x="1778000" y="923925"/>
                  </a:cubicBezTo>
                  <a:cubicBezTo>
                    <a:pt x="1788583" y="926042"/>
                    <a:pt x="1798962" y="929938"/>
                    <a:pt x="1809750" y="930275"/>
                  </a:cubicBezTo>
                  <a:lnTo>
                    <a:pt x="1911350" y="933450"/>
                  </a:lnTo>
                  <a:cubicBezTo>
                    <a:pt x="1943361" y="944120"/>
                    <a:pt x="1893708" y="927840"/>
                    <a:pt x="1933575" y="939800"/>
                  </a:cubicBezTo>
                  <a:cubicBezTo>
                    <a:pt x="1948499" y="944277"/>
                    <a:pt x="1962404" y="950764"/>
                    <a:pt x="1978025" y="952500"/>
                  </a:cubicBezTo>
                  <a:cubicBezTo>
                    <a:pt x="1982232" y="952967"/>
                    <a:pt x="1986492" y="952500"/>
                    <a:pt x="1990725" y="952500"/>
                  </a:cubicBezTo>
                  <a:lnTo>
                    <a:pt x="2193925" y="977900"/>
                  </a:lnTo>
                  <a:cubicBezTo>
                    <a:pt x="2257972" y="1001918"/>
                    <a:pt x="2210283" y="987425"/>
                    <a:pt x="2343150" y="987425"/>
                  </a:cubicBezTo>
                  <a:lnTo>
                    <a:pt x="2482850" y="987425"/>
                  </a:lnTo>
                  <a:lnTo>
                    <a:pt x="2482850" y="1028700"/>
                  </a:lnTo>
                  <a:lnTo>
                    <a:pt x="3349625" y="1028700"/>
                  </a:lnTo>
                </a:path>
              </a:pathLst>
            </a:cu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Forme libre 236">
              <a:extLst>
                <a:ext uri="{FF2B5EF4-FFF2-40B4-BE49-F238E27FC236}">
                  <a16:creationId xmlns:a16="http://schemas.microsoft.com/office/drawing/2014/main" id="{19739AF5-5303-75A0-A9F7-2504E19ACE61}"/>
                </a:ext>
              </a:extLst>
            </p:cNvPr>
            <p:cNvSpPr/>
            <p:nvPr/>
          </p:nvSpPr>
          <p:spPr>
            <a:xfrm>
              <a:off x="6835775" y="1270000"/>
              <a:ext cx="3121025" cy="1079500"/>
            </a:xfrm>
            <a:custGeom>
              <a:avLst/>
              <a:gdLst>
                <a:gd name="connsiteX0" fmla="*/ 0 w 3121025"/>
                <a:gd name="connsiteY0" fmla="*/ 0 h 1079500"/>
                <a:gd name="connsiteX1" fmla="*/ 0 w 3121025"/>
                <a:gd name="connsiteY1" fmla="*/ 0 h 1079500"/>
                <a:gd name="connsiteX2" fmla="*/ 15875 w 3121025"/>
                <a:gd name="connsiteY2" fmla="*/ 25400 h 1079500"/>
                <a:gd name="connsiteX3" fmla="*/ 25400 w 3121025"/>
                <a:gd name="connsiteY3" fmla="*/ 28575 h 1079500"/>
                <a:gd name="connsiteX4" fmla="*/ 44450 w 3121025"/>
                <a:gd name="connsiteY4" fmla="*/ 41275 h 1079500"/>
                <a:gd name="connsiteX5" fmla="*/ 63500 w 3121025"/>
                <a:gd name="connsiteY5" fmla="*/ 47625 h 1079500"/>
                <a:gd name="connsiteX6" fmla="*/ 111125 w 3121025"/>
                <a:gd name="connsiteY6" fmla="*/ 79375 h 1079500"/>
                <a:gd name="connsiteX7" fmla="*/ 139700 w 3121025"/>
                <a:gd name="connsiteY7" fmla="*/ 98425 h 1079500"/>
                <a:gd name="connsiteX8" fmla="*/ 149225 w 3121025"/>
                <a:gd name="connsiteY8" fmla="*/ 104775 h 1079500"/>
                <a:gd name="connsiteX9" fmla="*/ 158750 w 3121025"/>
                <a:gd name="connsiteY9" fmla="*/ 107950 h 1079500"/>
                <a:gd name="connsiteX10" fmla="*/ 177800 w 3121025"/>
                <a:gd name="connsiteY10" fmla="*/ 120650 h 1079500"/>
                <a:gd name="connsiteX11" fmla="*/ 184150 w 3121025"/>
                <a:gd name="connsiteY11" fmla="*/ 130175 h 1079500"/>
                <a:gd name="connsiteX12" fmla="*/ 203200 w 3121025"/>
                <a:gd name="connsiteY12" fmla="*/ 142875 h 1079500"/>
                <a:gd name="connsiteX13" fmla="*/ 225425 w 3121025"/>
                <a:gd name="connsiteY13" fmla="*/ 168275 h 1079500"/>
                <a:gd name="connsiteX14" fmla="*/ 231775 w 3121025"/>
                <a:gd name="connsiteY14" fmla="*/ 177800 h 1079500"/>
                <a:gd name="connsiteX15" fmla="*/ 241300 w 3121025"/>
                <a:gd name="connsiteY15" fmla="*/ 180975 h 1079500"/>
                <a:gd name="connsiteX16" fmla="*/ 260350 w 3121025"/>
                <a:gd name="connsiteY16" fmla="*/ 193675 h 1079500"/>
                <a:gd name="connsiteX17" fmla="*/ 269875 w 3121025"/>
                <a:gd name="connsiteY17" fmla="*/ 200025 h 1079500"/>
                <a:gd name="connsiteX18" fmla="*/ 279400 w 3121025"/>
                <a:gd name="connsiteY18" fmla="*/ 209550 h 1079500"/>
                <a:gd name="connsiteX19" fmla="*/ 298450 w 3121025"/>
                <a:gd name="connsiteY19" fmla="*/ 222250 h 1079500"/>
                <a:gd name="connsiteX20" fmla="*/ 336550 w 3121025"/>
                <a:gd name="connsiteY20" fmla="*/ 279400 h 1079500"/>
                <a:gd name="connsiteX21" fmla="*/ 342900 w 3121025"/>
                <a:gd name="connsiteY21" fmla="*/ 288925 h 1079500"/>
                <a:gd name="connsiteX22" fmla="*/ 349250 w 3121025"/>
                <a:gd name="connsiteY22" fmla="*/ 298450 h 1079500"/>
                <a:gd name="connsiteX23" fmla="*/ 365125 w 3121025"/>
                <a:gd name="connsiteY23" fmla="*/ 327025 h 1079500"/>
                <a:gd name="connsiteX24" fmla="*/ 371475 w 3121025"/>
                <a:gd name="connsiteY24" fmla="*/ 336550 h 1079500"/>
                <a:gd name="connsiteX25" fmla="*/ 381000 w 3121025"/>
                <a:gd name="connsiteY25" fmla="*/ 342900 h 1079500"/>
                <a:gd name="connsiteX26" fmla="*/ 400050 w 3121025"/>
                <a:gd name="connsiteY26" fmla="*/ 361950 h 1079500"/>
                <a:gd name="connsiteX27" fmla="*/ 409575 w 3121025"/>
                <a:gd name="connsiteY27" fmla="*/ 371475 h 1079500"/>
                <a:gd name="connsiteX28" fmla="*/ 419100 w 3121025"/>
                <a:gd name="connsiteY28" fmla="*/ 381000 h 1079500"/>
                <a:gd name="connsiteX29" fmla="*/ 428625 w 3121025"/>
                <a:gd name="connsiteY29" fmla="*/ 387350 h 1079500"/>
                <a:gd name="connsiteX30" fmla="*/ 454025 w 3121025"/>
                <a:gd name="connsiteY30" fmla="*/ 425450 h 1079500"/>
                <a:gd name="connsiteX31" fmla="*/ 460375 w 3121025"/>
                <a:gd name="connsiteY31" fmla="*/ 434975 h 1079500"/>
                <a:gd name="connsiteX32" fmla="*/ 479425 w 3121025"/>
                <a:gd name="connsiteY32" fmla="*/ 447675 h 1079500"/>
                <a:gd name="connsiteX33" fmla="*/ 508000 w 3121025"/>
                <a:gd name="connsiteY33" fmla="*/ 466725 h 1079500"/>
                <a:gd name="connsiteX34" fmla="*/ 517525 w 3121025"/>
                <a:gd name="connsiteY34" fmla="*/ 473075 h 1079500"/>
                <a:gd name="connsiteX35" fmla="*/ 523875 w 3121025"/>
                <a:gd name="connsiteY35" fmla="*/ 482600 h 1079500"/>
                <a:gd name="connsiteX36" fmla="*/ 533400 w 3121025"/>
                <a:gd name="connsiteY36" fmla="*/ 488950 h 1079500"/>
                <a:gd name="connsiteX37" fmla="*/ 546100 w 3121025"/>
                <a:gd name="connsiteY37" fmla="*/ 508000 h 1079500"/>
                <a:gd name="connsiteX38" fmla="*/ 552450 w 3121025"/>
                <a:gd name="connsiteY38" fmla="*/ 517525 h 1079500"/>
                <a:gd name="connsiteX39" fmla="*/ 561975 w 3121025"/>
                <a:gd name="connsiteY39" fmla="*/ 536575 h 1079500"/>
                <a:gd name="connsiteX40" fmla="*/ 571500 w 3121025"/>
                <a:gd name="connsiteY40" fmla="*/ 542925 h 1079500"/>
                <a:gd name="connsiteX41" fmla="*/ 587375 w 3121025"/>
                <a:gd name="connsiteY41" fmla="*/ 561975 h 1079500"/>
                <a:gd name="connsiteX42" fmla="*/ 596900 w 3121025"/>
                <a:gd name="connsiteY42" fmla="*/ 568325 h 1079500"/>
                <a:gd name="connsiteX43" fmla="*/ 615950 w 3121025"/>
                <a:gd name="connsiteY43" fmla="*/ 581025 h 1079500"/>
                <a:gd name="connsiteX44" fmla="*/ 625475 w 3121025"/>
                <a:gd name="connsiteY44" fmla="*/ 590550 h 1079500"/>
                <a:gd name="connsiteX45" fmla="*/ 657225 w 3121025"/>
                <a:gd name="connsiteY45" fmla="*/ 612775 h 1079500"/>
                <a:gd name="connsiteX46" fmla="*/ 663575 w 3121025"/>
                <a:gd name="connsiteY46" fmla="*/ 622300 h 1079500"/>
                <a:gd name="connsiteX47" fmla="*/ 682625 w 3121025"/>
                <a:gd name="connsiteY47" fmla="*/ 635000 h 1079500"/>
                <a:gd name="connsiteX48" fmla="*/ 692150 w 3121025"/>
                <a:gd name="connsiteY48" fmla="*/ 641350 h 1079500"/>
                <a:gd name="connsiteX49" fmla="*/ 704850 w 3121025"/>
                <a:gd name="connsiteY49" fmla="*/ 660400 h 1079500"/>
                <a:gd name="connsiteX50" fmla="*/ 723900 w 3121025"/>
                <a:gd name="connsiteY50" fmla="*/ 673100 h 1079500"/>
                <a:gd name="connsiteX51" fmla="*/ 733425 w 3121025"/>
                <a:gd name="connsiteY51" fmla="*/ 679450 h 1079500"/>
                <a:gd name="connsiteX52" fmla="*/ 755650 w 3121025"/>
                <a:gd name="connsiteY52" fmla="*/ 695325 h 1079500"/>
                <a:gd name="connsiteX53" fmla="*/ 765175 w 3121025"/>
                <a:gd name="connsiteY53" fmla="*/ 698500 h 1079500"/>
                <a:gd name="connsiteX54" fmla="*/ 790575 w 3121025"/>
                <a:gd name="connsiteY54" fmla="*/ 717550 h 1079500"/>
                <a:gd name="connsiteX55" fmla="*/ 942975 w 3121025"/>
                <a:gd name="connsiteY55" fmla="*/ 812800 h 1079500"/>
                <a:gd name="connsiteX56" fmla="*/ 968375 w 3121025"/>
                <a:gd name="connsiteY56" fmla="*/ 822325 h 1079500"/>
                <a:gd name="connsiteX57" fmla="*/ 977900 w 3121025"/>
                <a:gd name="connsiteY57" fmla="*/ 828675 h 1079500"/>
                <a:gd name="connsiteX58" fmla="*/ 1006475 w 3121025"/>
                <a:gd name="connsiteY58" fmla="*/ 838200 h 1079500"/>
                <a:gd name="connsiteX59" fmla="*/ 1035050 w 3121025"/>
                <a:gd name="connsiteY59" fmla="*/ 847725 h 1079500"/>
                <a:gd name="connsiteX60" fmla="*/ 1044575 w 3121025"/>
                <a:gd name="connsiteY60" fmla="*/ 850900 h 1079500"/>
                <a:gd name="connsiteX61" fmla="*/ 1054100 w 3121025"/>
                <a:gd name="connsiteY61" fmla="*/ 854075 h 1079500"/>
                <a:gd name="connsiteX62" fmla="*/ 1073150 w 3121025"/>
                <a:gd name="connsiteY62" fmla="*/ 866775 h 1079500"/>
                <a:gd name="connsiteX63" fmla="*/ 1082675 w 3121025"/>
                <a:gd name="connsiteY63" fmla="*/ 873125 h 1079500"/>
                <a:gd name="connsiteX64" fmla="*/ 1130300 w 3121025"/>
                <a:gd name="connsiteY64" fmla="*/ 889000 h 1079500"/>
                <a:gd name="connsiteX65" fmla="*/ 1149350 w 3121025"/>
                <a:gd name="connsiteY65" fmla="*/ 895350 h 1079500"/>
                <a:gd name="connsiteX66" fmla="*/ 1158875 w 3121025"/>
                <a:gd name="connsiteY66" fmla="*/ 898525 h 1079500"/>
                <a:gd name="connsiteX67" fmla="*/ 1171575 w 3121025"/>
                <a:gd name="connsiteY67" fmla="*/ 901700 h 1079500"/>
                <a:gd name="connsiteX68" fmla="*/ 1190625 w 3121025"/>
                <a:gd name="connsiteY68" fmla="*/ 908050 h 1079500"/>
                <a:gd name="connsiteX69" fmla="*/ 1200150 w 3121025"/>
                <a:gd name="connsiteY69" fmla="*/ 911225 h 1079500"/>
                <a:gd name="connsiteX70" fmla="*/ 1212850 w 3121025"/>
                <a:gd name="connsiteY70" fmla="*/ 914400 h 1079500"/>
                <a:gd name="connsiteX71" fmla="*/ 1222375 w 3121025"/>
                <a:gd name="connsiteY71" fmla="*/ 917575 h 1079500"/>
                <a:gd name="connsiteX72" fmla="*/ 1238250 w 3121025"/>
                <a:gd name="connsiteY72" fmla="*/ 920750 h 1079500"/>
                <a:gd name="connsiteX73" fmla="*/ 1250950 w 3121025"/>
                <a:gd name="connsiteY73" fmla="*/ 923925 h 1079500"/>
                <a:gd name="connsiteX74" fmla="*/ 1260475 w 3121025"/>
                <a:gd name="connsiteY74" fmla="*/ 927100 h 1079500"/>
                <a:gd name="connsiteX75" fmla="*/ 1282700 w 3121025"/>
                <a:gd name="connsiteY75" fmla="*/ 930275 h 1079500"/>
                <a:gd name="connsiteX76" fmla="*/ 1295400 w 3121025"/>
                <a:gd name="connsiteY76" fmla="*/ 933450 h 1079500"/>
                <a:gd name="connsiteX77" fmla="*/ 1339850 w 3121025"/>
                <a:gd name="connsiteY77" fmla="*/ 936625 h 1079500"/>
                <a:gd name="connsiteX78" fmla="*/ 1355725 w 3121025"/>
                <a:gd name="connsiteY78" fmla="*/ 939800 h 1079500"/>
                <a:gd name="connsiteX79" fmla="*/ 1384300 w 3121025"/>
                <a:gd name="connsiteY79" fmla="*/ 949325 h 1079500"/>
                <a:gd name="connsiteX80" fmla="*/ 1393825 w 3121025"/>
                <a:gd name="connsiteY80" fmla="*/ 952500 h 1079500"/>
                <a:gd name="connsiteX81" fmla="*/ 1406525 w 3121025"/>
                <a:gd name="connsiteY81" fmla="*/ 955675 h 1079500"/>
                <a:gd name="connsiteX82" fmla="*/ 1425575 w 3121025"/>
                <a:gd name="connsiteY82" fmla="*/ 962025 h 1079500"/>
                <a:gd name="connsiteX83" fmla="*/ 1450975 w 3121025"/>
                <a:gd name="connsiteY83" fmla="*/ 968375 h 1079500"/>
                <a:gd name="connsiteX84" fmla="*/ 1470025 w 3121025"/>
                <a:gd name="connsiteY84" fmla="*/ 974725 h 1079500"/>
                <a:gd name="connsiteX85" fmla="*/ 1489075 w 3121025"/>
                <a:gd name="connsiteY85" fmla="*/ 984250 h 1079500"/>
                <a:gd name="connsiteX86" fmla="*/ 1612900 w 3121025"/>
                <a:gd name="connsiteY86" fmla="*/ 987425 h 1079500"/>
                <a:gd name="connsiteX87" fmla="*/ 1685925 w 3121025"/>
                <a:gd name="connsiteY87" fmla="*/ 987425 h 1079500"/>
                <a:gd name="connsiteX88" fmla="*/ 1685925 w 3121025"/>
                <a:gd name="connsiteY88" fmla="*/ 987425 h 1079500"/>
                <a:gd name="connsiteX89" fmla="*/ 1685925 w 3121025"/>
                <a:gd name="connsiteY89" fmla="*/ 1016000 h 1079500"/>
                <a:gd name="connsiteX90" fmla="*/ 2022475 w 3121025"/>
                <a:gd name="connsiteY90" fmla="*/ 1016000 h 1079500"/>
                <a:gd name="connsiteX91" fmla="*/ 2022475 w 3121025"/>
                <a:gd name="connsiteY91" fmla="*/ 1016000 h 1079500"/>
                <a:gd name="connsiteX92" fmla="*/ 2073275 w 3121025"/>
                <a:gd name="connsiteY92" fmla="*/ 1031875 h 1079500"/>
                <a:gd name="connsiteX93" fmla="*/ 2308225 w 3121025"/>
                <a:gd name="connsiteY93" fmla="*/ 1031875 h 1079500"/>
                <a:gd name="connsiteX94" fmla="*/ 2308225 w 3121025"/>
                <a:gd name="connsiteY94" fmla="*/ 1031875 h 1079500"/>
                <a:gd name="connsiteX95" fmla="*/ 2308225 w 3121025"/>
                <a:gd name="connsiteY95" fmla="*/ 1031875 h 1079500"/>
                <a:gd name="connsiteX96" fmla="*/ 2308225 w 3121025"/>
                <a:gd name="connsiteY96" fmla="*/ 1031875 h 1079500"/>
                <a:gd name="connsiteX97" fmla="*/ 2654300 w 3121025"/>
                <a:gd name="connsiteY97" fmla="*/ 1031875 h 1079500"/>
                <a:gd name="connsiteX98" fmla="*/ 2654300 w 3121025"/>
                <a:gd name="connsiteY98" fmla="*/ 1079500 h 1079500"/>
                <a:gd name="connsiteX99" fmla="*/ 3121025 w 3121025"/>
                <a:gd name="connsiteY99" fmla="*/ 1079500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3121025" h="1079500">
                  <a:moveTo>
                    <a:pt x="0" y="0"/>
                  </a:moveTo>
                  <a:lnTo>
                    <a:pt x="0" y="0"/>
                  </a:lnTo>
                  <a:cubicBezTo>
                    <a:pt x="5292" y="8467"/>
                    <a:pt x="9242" y="17938"/>
                    <a:pt x="15875" y="25400"/>
                  </a:cubicBezTo>
                  <a:cubicBezTo>
                    <a:pt x="18098" y="27901"/>
                    <a:pt x="22474" y="26950"/>
                    <a:pt x="25400" y="28575"/>
                  </a:cubicBezTo>
                  <a:cubicBezTo>
                    <a:pt x="32071" y="32281"/>
                    <a:pt x="37210" y="38862"/>
                    <a:pt x="44450" y="41275"/>
                  </a:cubicBezTo>
                  <a:cubicBezTo>
                    <a:pt x="50800" y="43392"/>
                    <a:pt x="57931" y="43912"/>
                    <a:pt x="63500" y="47625"/>
                  </a:cubicBezTo>
                  <a:lnTo>
                    <a:pt x="111125" y="79375"/>
                  </a:lnTo>
                  <a:lnTo>
                    <a:pt x="139700" y="98425"/>
                  </a:lnTo>
                  <a:cubicBezTo>
                    <a:pt x="142875" y="100542"/>
                    <a:pt x="145605" y="103568"/>
                    <a:pt x="149225" y="104775"/>
                  </a:cubicBezTo>
                  <a:cubicBezTo>
                    <a:pt x="152400" y="105833"/>
                    <a:pt x="155824" y="106325"/>
                    <a:pt x="158750" y="107950"/>
                  </a:cubicBezTo>
                  <a:cubicBezTo>
                    <a:pt x="165421" y="111656"/>
                    <a:pt x="177800" y="120650"/>
                    <a:pt x="177800" y="120650"/>
                  </a:cubicBezTo>
                  <a:cubicBezTo>
                    <a:pt x="179917" y="123825"/>
                    <a:pt x="181170" y="127791"/>
                    <a:pt x="184150" y="130175"/>
                  </a:cubicBezTo>
                  <a:cubicBezTo>
                    <a:pt x="205965" y="147627"/>
                    <a:pt x="180535" y="113734"/>
                    <a:pt x="203200" y="142875"/>
                  </a:cubicBezTo>
                  <a:cubicBezTo>
                    <a:pt x="223146" y="168519"/>
                    <a:pt x="206986" y="155982"/>
                    <a:pt x="225425" y="168275"/>
                  </a:cubicBezTo>
                  <a:cubicBezTo>
                    <a:pt x="227542" y="171450"/>
                    <a:pt x="228795" y="175416"/>
                    <a:pt x="231775" y="177800"/>
                  </a:cubicBezTo>
                  <a:cubicBezTo>
                    <a:pt x="234388" y="179891"/>
                    <a:pt x="238374" y="179350"/>
                    <a:pt x="241300" y="180975"/>
                  </a:cubicBezTo>
                  <a:cubicBezTo>
                    <a:pt x="247971" y="184681"/>
                    <a:pt x="254000" y="189442"/>
                    <a:pt x="260350" y="193675"/>
                  </a:cubicBezTo>
                  <a:cubicBezTo>
                    <a:pt x="263525" y="195792"/>
                    <a:pt x="267177" y="197327"/>
                    <a:pt x="269875" y="200025"/>
                  </a:cubicBezTo>
                  <a:cubicBezTo>
                    <a:pt x="273050" y="203200"/>
                    <a:pt x="275856" y="206793"/>
                    <a:pt x="279400" y="209550"/>
                  </a:cubicBezTo>
                  <a:cubicBezTo>
                    <a:pt x="285424" y="214235"/>
                    <a:pt x="298450" y="222250"/>
                    <a:pt x="298450" y="222250"/>
                  </a:cubicBezTo>
                  <a:lnTo>
                    <a:pt x="336550" y="279400"/>
                  </a:lnTo>
                  <a:lnTo>
                    <a:pt x="342900" y="288925"/>
                  </a:lnTo>
                  <a:cubicBezTo>
                    <a:pt x="345017" y="292100"/>
                    <a:pt x="348043" y="294830"/>
                    <a:pt x="349250" y="298450"/>
                  </a:cubicBezTo>
                  <a:cubicBezTo>
                    <a:pt x="354838" y="315215"/>
                    <a:pt x="350569" y="305190"/>
                    <a:pt x="365125" y="327025"/>
                  </a:cubicBezTo>
                  <a:cubicBezTo>
                    <a:pt x="367242" y="330200"/>
                    <a:pt x="368300" y="334433"/>
                    <a:pt x="371475" y="336550"/>
                  </a:cubicBezTo>
                  <a:cubicBezTo>
                    <a:pt x="374650" y="338667"/>
                    <a:pt x="378148" y="340365"/>
                    <a:pt x="381000" y="342900"/>
                  </a:cubicBezTo>
                  <a:cubicBezTo>
                    <a:pt x="387712" y="348866"/>
                    <a:pt x="393700" y="355600"/>
                    <a:pt x="400050" y="361950"/>
                  </a:cubicBezTo>
                  <a:lnTo>
                    <a:pt x="409575" y="371475"/>
                  </a:lnTo>
                  <a:cubicBezTo>
                    <a:pt x="412750" y="374650"/>
                    <a:pt x="415364" y="378509"/>
                    <a:pt x="419100" y="381000"/>
                  </a:cubicBezTo>
                  <a:lnTo>
                    <a:pt x="428625" y="387350"/>
                  </a:lnTo>
                  <a:lnTo>
                    <a:pt x="454025" y="425450"/>
                  </a:lnTo>
                  <a:cubicBezTo>
                    <a:pt x="456142" y="428625"/>
                    <a:pt x="457200" y="432858"/>
                    <a:pt x="460375" y="434975"/>
                  </a:cubicBezTo>
                  <a:lnTo>
                    <a:pt x="479425" y="447675"/>
                  </a:lnTo>
                  <a:lnTo>
                    <a:pt x="508000" y="466725"/>
                  </a:lnTo>
                  <a:lnTo>
                    <a:pt x="517525" y="473075"/>
                  </a:lnTo>
                  <a:cubicBezTo>
                    <a:pt x="519642" y="476250"/>
                    <a:pt x="521177" y="479902"/>
                    <a:pt x="523875" y="482600"/>
                  </a:cubicBezTo>
                  <a:cubicBezTo>
                    <a:pt x="526573" y="485298"/>
                    <a:pt x="530887" y="486078"/>
                    <a:pt x="533400" y="488950"/>
                  </a:cubicBezTo>
                  <a:cubicBezTo>
                    <a:pt x="538426" y="494693"/>
                    <a:pt x="541867" y="501650"/>
                    <a:pt x="546100" y="508000"/>
                  </a:cubicBezTo>
                  <a:cubicBezTo>
                    <a:pt x="548217" y="511175"/>
                    <a:pt x="551243" y="513905"/>
                    <a:pt x="552450" y="517525"/>
                  </a:cubicBezTo>
                  <a:cubicBezTo>
                    <a:pt x="555032" y="525272"/>
                    <a:pt x="555820" y="530420"/>
                    <a:pt x="561975" y="536575"/>
                  </a:cubicBezTo>
                  <a:cubicBezTo>
                    <a:pt x="564673" y="539273"/>
                    <a:pt x="568325" y="540808"/>
                    <a:pt x="571500" y="542925"/>
                  </a:cubicBezTo>
                  <a:cubicBezTo>
                    <a:pt x="577744" y="552291"/>
                    <a:pt x="578208" y="554335"/>
                    <a:pt x="587375" y="561975"/>
                  </a:cubicBezTo>
                  <a:cubicBezTo>
                    <a:pt x="590306" y="564418"/>
                    <a:pt x="593969" y="565882"/>
                    <a:pt x="596900" y="568325"/>
                  </a:cubicBezTo>
                  <a:cubicBezTo>
                    <a:pt x="612755" y="581538"/>
                    <a:pt x="599211" y="575445"/>
                    <a:pt x="615950" y="581025"/>
                  </a:cubicBezTo>
                  <a:cubicBezTo>
                    <a:pt x="619125" y="584200"/>
                    <a:pt x="621931" y="587793"/>
                    <a:pt x="625475" y="590550"/>
                  </a:cubicBezTo>
                  <a:cubicBezTo>
                    <a:pt x="630143" y="594180"/>
                    <a:pt x="651445" y="606995"/>
                    <a:pt x="657225" y="612775"/>
                  </a:cubicBezTo>
                  <a:cubicBezTo>
                    <a:pt x="659923" y="615473"/>
                    <a:pt x="660703" y="619787"/>
                    <a:pt x="663575" y="622300"/>
                  </a:cubicBezTo>
                  <a:cubicBezTo>
                    <a:pt x="669318" y="627326"/>
                    <a:pt x="676275" y="630767"/>
                    <a:pt x="682625" y="635000"/>
                  </a:cubicBezTo>
                  <a:lnTo>
                    <a:pt x="692150" y="641350"/>
                  </a:lnTo>
                  <a:cubicBezTo>
                    <a:pt x="696383" y="647700"/>
                    <a:pt x="698500" y="656167"/>
                    <a:pt x="704850" y="660400"/>
                  </a:cubicBezTo>
                  <a:lnTo>
                    <a:pt x="723900" y="673100"/>
                  </a:lnTo>
                  <a:cubicBezTo>
                    <a:pt x="727075" y="675217"/>
                    <a:pt x="730372" y="677160"/>
                    <a:pt x="733425" y="679450"/>
                  </a:cubicBezTo>
                  <a:cubicBezTo>
                    <a:pt x="736301" y="681607"/>
                    <a:pt x="751007" y="693004"/>
                    <a:pt x="755650" y="695325"/>
                  </a:cubicBezTo>
                  <a:cubicBezTo>
                    <a:pt x="758643" y="696822"/>
                    <a:pt x="762249" y="696875"/>
                    <a:pt x="765175" y="698500"/>
                  </a:cubicBezTo>
                  <a:cubicBezTo>
                    <a:pt x="781331" y="707475"/>
                    <a:pt x="780941" y="707916"/>
                    <a:pt x="790575" y="717550"/>
                  </a:cubicBezTo>
                  <a:lnTo>
                    <a:pt x="942975" y="812800"/>
                  </a:lnTo>
                  <a:cubicBezTo>
                    <a:pt x="951442" y="815975"/>
                    <a:pt x="960143" y="818583"/>
                    <a:pt x="968375" y="822325"/>
                  </a:cubicBezTo>
                  <a:cubicBezTo>
                    <a:pt x="971849" y="823904"/>
                    <a:pt x="974413" y="827125"/>
                    <a:pt x="977900" y="828675"/>
                  </a:cubicBezTo>
                  <a:lnTo>
                    <a:pt x="1006475" y="838200"/>
                  </a:lnTo>
                  <a:lnTo>
                    <a:pt x="1035050" y="847725"/>
                  </a:lnTo>
                  <a:lnTo>
                    <a:pt x="1044575" y="850900"/>
                  </a:lnTo>
                  <a:cubicBezTo>
                    <a:pt x="1047750" y="851958"/>
                    <a:pt x="1051315" y="852219"/>
                    <a:pt x="1054100" y="854075"/>
                  </a:cubicBezTo>
                  <a:lnTo>
                    <a:pt x="1073150" y="866775"/>
                  </a:lnTo>
                  <a:cubicBezTo>
                    <a:pt x="1076325" y="868892"/>
                    <a:pt x="1079055" y="871918"/>
                    <a:pt x="1082675" y="873125"/>
                  </a:cubicBezTo>
                  <a:lnTo>
                    <a:pt x="1130300" y="889000"/>
                  </a:lnTo>
                  <a:lnTo>
                    <a:pt x="1149350" y="895350"/>
                  </a:lnTo>
                  <a:cubicBezTo>
                    <a:pt x="1152525" y="896408"/>
                    <a:pt x="1155628" y="897713"/>
                    <a:pt x="1158875" y="898525"/>
                  </a:cubicBezTo>
                  <a:cubicBezTo>
                    <a:pt x="1163108" y="899583"/>
                    <a:pt x="1167395" y="900446"/>
                    <a:pt x="1171575" y="901700"/>
                  </a:cubicBezTo>
                  <a:cubicBezTo>
                    <a:pt x="1177986" y="903623"/>
                    <a:pt x="1184275" y="905933"/>
                    <a:pt x="1190625" y="908050"/>
                  </a:cubicBezTo>
                  <a:cubicBezTo>
                    <a:pt x="1193800" y="909108"/>
                    <a:pt x="1196903" y="910413"/>
                    <a:pt x="1200150" y="911225"/>
                  </a:cubicBezTo>
                  <a:cubicBezTo>
                    <a:pt x="1204383" y="912283"/>
                    <a:pt x="1208654" y="913201"/>
                    <a:pt x="1212850" y="914400"/>
                  </a:cubicBezTo>
                  <a:cubicBezTo>
                    <a:pt x="1216068" y="915319"/>
                    <a:pt x="1219128" y="916763"/>
                    <a:pt x="1222375" y="917575"/>
                  </a:cubicBezTo>
                  <a:cubicBezTo>
                    <a:pt x="1227610" y="918884"/>
                    <a:pt x="1232982" y="919579"/>
                    <a:pt x="1238250" y="920750"/>
                  </a:cubicBezTo>
                  <a:cubicBezTo>
                    <a:pt x="1242510" y="921697"/>
                    <a:pt x="1246754" y="922726"/>
                    <a:pt x="1250950" y="923925"/>
                  </a:cubicBezTo>
                  <a:cubicBezTo>
                    <a:pt x="1254168" y="924844"/>
                    <a:pt x="1257193" y="926444"/>
                    <a:pt x="1260475" y="927100"/>
                  </a:cubicBezTo>
                  <a:cubicBezTo>
                    <a:pt x="1267813" y="928568"/>
                    <a:pt x="1275337" y="928936"/>
                    <a:pt x="1282700" y="930275"/>
                  </a:cubicBezTo>
                  <a:cubicBezTo>
                    <a:pt x="1286993" y="931056"/>
                    <a:pt x="1291063" y="932968"/>
                    <a:pt x="1295400" y="933450"/>
                  </a:cubicBezTo>
                  <a:cubicBezTo>
                    <a:pt x="1310164" y="935090"/>
                    <a:pt x="1325033" y="935567"/>
                    <a:pt x="1339850" y="936625"/>
                  </a:cubicBezTo>
                  <a:cubicBezTo>
                    <a:pt x="1345142" y="937683"/>
                    <a:pt x="1350519" y="938380"/>
                    <a:pt x="1355725" y="939800"/>
                  </a:cubicBezTo>
                  <a:lnTo>
                    <a:pt x="1384300" y="949325"/>
                  </a:lnTo>
                  <a:cubicBezTo>
                    <a:pt x="1387475" y="950383"/>
                    <a:pt x="1390578" y="951688"/>
                    <a:pt x="1393825" y="952500"/>
                  </a:cubicBezTo>
                  <a:cubicBezTo>
                    <a:pt x="1398058" y="953558"/>
                    <a:pt x="1402345" y="954421"/>
                    <a:pt x="1406525" y="955675"/>
                  </a:cubicBezTo>
                  <a:cubicBezTo>
                    <a:pt x="1412936" y="957598"/>
                    <a:pt x="1419081" y="960402"/>
                    <a:pt x="1425575" y="962025"/>
                  </a:cubicBezTo>
                  <a:cubicBezTo>
                    <a:pt x="1434042" y="964142"/>
                    <a:pt x="1442696" y="965615"/>
                    <a:pt x="1450975" y="968375"/>
                  </a:cubicBezTo>
                  <a:cubicBezTo>
                    <a:pt x="1457325" y="970492"/>
                    <a:pt x="1464456" y="971012"/>
                    <a:pt x="1470025" y="974725"/>
                  </a:cubicBezTo>
                  <a:cubicBezTo>
                    <a:pt x="1475705" y="978512"/>
                    <a:pt x="1481744" y="983744"/>
                    <a:pt x="1489075" y="984250"/>
                  </a:cubicBezTo>
                  <a:cubicBezTo>
                    <a:pt x="1542780" y="987954"/>
                    <a:pt x="1565369" y="987425"/>
                    <a:pt x="1612900" y="987425"/>
                  </a:cubicBezTo>
                  <a:lnTo>
                    <a:pt x="1685925" y="987425"/>
                  </a:lnTo>
                  <a:lnTo>
                    <a:pt x="1685925" y="987425"/>
                  </a:lnTo>
                  <a:lnTo>
                    <a:pt x="1685925" y="1016000"/>
                  </a:lnTo>
                  <a:lnTo>
                    <a:pt x="2022475" y="1016000"/>
                  </a:lnTo>
                  <a:lnTo>
                    <a:pt x="2022475" y="1016000"/>
                  </a:lnTo>
                  <a:lnTo>
                    <a:pt x="2073275" y="1031875"/>
                  </a:lnTo>
                  <a:lnTo>
                    <a:pt x="2308225" y="1031875"/>
                  </a:lnTo>
                  <a:lnTo>
                    <a:pt x="2308225" y="1031875"/>
                  </a:lnTo>
                  <a:lnTo>
                    <a:pt x="2308225" y="1031875"/>
                  </a:lnTo>
                  <a:lnTo>
                    <a:pt x="2308225" y="1031875"/>
                  </a:lnTo>
                  <a:lnTo>
                    <a:pt x="2654300" y="1031875"/>
                  </a:lnTo>
                  <a:lnTo>
                    <a:pt x="2654300" y="1079500"/>
                  </a:lnTo>
                  <a:lnTo>
                    <a:pt x="3121025" y="1079500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9" name="Groupe 238">
            <a:extLst>
              <a:ext uri="{FF2B5EF4-FFF2-40B4-BE49-F238E27FC236}">
                <a16:creationId xmlns:a16="http://schemas.microsoft.com/office/drawing/2014/main" id="{66F5DD45-2645-5BF5-58D7-4FCBB2D73C5F}"/>
              </a:ext>
            </a:extLst>
          </p:cNvPr>
          <p:cNvGrpSpPr/>
          <p:nvPr/>
        </p:nvGrpSpPr>
        <p:grpSpPr>
          <a:xfrm>
            <a:off x="695466" y="4063466"/>
            <a:ext cx="782320" cy="440749"/>
            <a:chOff x="182000" y="1723550"/>
            <a:chExt cx="782320" cy="440749"/>
          </a:xfrm>
        </p:grpSpPr>
        <p:sp>
          <p:nvSpPr>
            <p:cNvPr id="240" name="Titre 23">
              <a:extLst>
                <a:ext uri="{FF2B5EF4-FFF2-40B4-BE49-F238E27FC236}">
                  <a16:creationId xmlns:a16="http://schemas.microsoft.com/office/drawing/2014/main" id="{3F736488-BE84-7EBD-34AC-C9A111617E7C}"/>
                </a:ext>
              </a:extLst>
            </p:cNvPr>
            <p:cNvSpPr txBox="1">
              <a:spLocks/>
            </p:cNvSpPr>
            <p:nvPr/>
          </p:nvSpPr>
          <p:spPr>
            <a:xfrm>
              <a:off x="182000" y="1723550"/>
              <a:ext cx="782320" cy="440749"/>
            </a:xfrm>
            <a:prstGeom prst="rect">
              <a:avLst/>
            </a:prstGeom>
          </p:spPr>
          <p:txBody>
            <a:bodyPr numCol="1" anchor="ctr" anchorCtr="0">
              <a:noAutofit/>
            </a:bodyPr>
            <a:lstStyle>
              <a:lvl1pPr algn="l" defTabSz="914400" rtl="0" eaLnBrk="1" latinLnBrk="0" hangingPunct="1">
                <a:lnSpc>
                  <a:spcPct val="85000"/>
                </a:lnSpc>
                <a:spcBef>
                  <a:spcPct val="0"/>
                </a:spcBef>
                <a:buNone/>
                <a:defRPr sz="2800" b="1" i="0" kern="1200" baseline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j-ea"/>
                  <a:cs typeface="Arial" panose="020B0604020202020204" pitchFamily="34" charset="0"/>
                </a:rPr>
                <a:t>SSP</a:t>
              </a:r>
            </a:p>
          </p:txBody>
        </p:sp>
        <p:cxnSp>
          <p:nvCxnSpPr>
            <p:cNvPr id="241" name="Connecteur droit 240">
              <a:extLst>
                <a:ext uri="{FF2B5EF4-FFF2-40B4-BE49-F238E27FC236}">
                  <a16:creationId xmlns:a16="http://schemas.microsoft.com/office/drawing/2014/main" id="{9F96C972-8ABD-1554-5BA3-276421096F62}"/>
                </a:ext>
              </a:extLst>
            </p:cNvPr>
            <p:cNvCxnSpPr>
              <a:cxnSpLocks/>
            </p:cNvCxnSpPr>
            <p:nvPr/>
          </p:nvCxnSpPr>
          <p:spPr>
            <a:xfrm>
              <a:off x="462875" y="2155028"/>
              <a:ext cx="501445" cy="0"/>
            </a:xfrm>
            <a:prstGeom prst="line">
              <a:avLst/>
            </a:prstGeom>
            <a:ln w="1905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04" name="Tableau 303">
            <a:extLst>
              <a:ext uri="{FF2B5EF4-FFF2-40B4-BE49-F238E27FC236}">
                <a16:creationId xmlns:a16="http://schemas.microsoft.com/office/drawing/2014/main" id="{29CD8416-A1DF-1431-DDB1-2130483A16A4}"/>
              </a:ext>
            </a:extLst>
          </p:cNvPr>
          <p:cNvGraphicFramePr>
            <a:graphicFrameLocks noGrp="1"/>
          </p:cNvGraphicFramePr>
          <p:nvPr/>
        </p:nvGraphicFramePr>
        <p:xfrm>
          <a:off x="3519718" y="3370131"/>
          <a:ext cx="2484467" cy="58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9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  <a:b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(n=158)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(n=157)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médiane,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6.8 (5.7-8.3)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4.4 (2.9-5.8)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0.67 (0.51-0.89)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63" name="Tableau 362">
            <a:extLst>
              <a:ext uri="{FF2B5EF4-FFF2-40B4-BE49-F238E27FC236}">
                <a16:creationId xmlns:a16="http://schemas.microsoft.com/office/drawing/2014/main" id="{33A70592-0EDF-2546-13E8-3611189E285E}"/>
              </a:ext>
            </a:extLst>
          </p:cNvPr>
          <p:cNvGraphicFramePr>
            <a:graphicFrameLocks noGrp="1"/>
          </p:cNvGraphicFramePr>
          <p:nvPr/>
        </p:nvGraphicFramePr>
        <p:xfrm>
          <a:off x="7964718" y="3370131"/>
          <a:ext cx="2464560" cy="58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1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  <a:b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(n=321)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(n=324)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</a:t>
                      </a:r>
                      <a:r>
                        <a:rPr lang="fr-FR" sz="6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médaine</a:t>
                      </a: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5.8 (5.5-7.0)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5.6 (4.3-5.9)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0.83 (0.68-1.00)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79" name="Groupe 378">
            <a:extLst>
              <a:ext uri="{FF2B5EF4-FFF2-40B4-BE49-F238E27FC236}">
                <a16:creationId xmlns:a16="http://schemas.microsoft.com/office/drawing/2014/main" id="{12C436B5-4D0C-4047-D3F7-4BF468B213DB}"/>
              </a:ext>
            </a:extLst>
          </p:cNvPr>
          <p:cNvGrpSpPr/>
          <p:nvPr/>
        </p:nvGrpSpPr>
        <p:grpSpPr>
          <a:xfrm>
            <a:off x="1598690" y="3217557"/>
            <a:ext cx="9068334" cy="2098423"/>
            <a:chOff x="1666722" y="3217557"/>
            <a:chExt cx="9068334" cy="2098423"/>
          </a:xfrm>
        </p:grpSpPr>
        <p:grpSp>
          <p:nvGrpSpPr>
            <p:cNvPr id="242" name="Groupe 241">
              <a:extLst>
                <a:ext uri="{FF2B5EF4-FFF2-40B4-BE49-F238E27FC236}">
                  <a16:creationId xmlns:a16="http://schemas.microsoft.com/office/drawing/2014/main" id="{C07ECAF8-774F-8B5A-96B3-55A81C82F56E}"/>
                </a:ext>
              </a:extLst>
            </p:cNvPr>
            <p:cNvGrpSpPr/>
            <p:nvPr/>
          </p:nvGrpSpPr>
          <p:grpSpPr>
            <a:xfrm>
              <a:off x="1666722" y="3217557"/>
              <a:ext cx="9068334" cy="2098423"/>
              <a:chOff x="1145514" y="986421"/>
              <a:chExt cx="9068334" cy="2098423"/>
            </a:xfrm>
          </p:grpSpPr>
          <p:sp>
            <p:nvSpPr>
              <p:cNvPr id="243" name="Rectangle à coins arrondis 4">
                <a:extLst>
                  <a:ext uri="{FF2B5EF4-FFF2-40B4-BE49-F238E27FC236}">
                    <a16:creationId xmlns:a16="http://schemas.microsoft.com/office/drawing/2014/main" id="{7A2619C7-2981-86DB-2637-DAFD4D7F6CB0}"/>
                  </a:ext>
                </a:extLst>
              </p:cNvPr>
              <p:cNvSpPr/>
              <p:nvPr/>
            </p:nvSpPr>
            <p:spPr>
              <a:xfrm>
                <a:off x="1145514" y="1080967"/>
                <a:ext cx="9068334" cy="2003877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44" name="ZoneTexte 243">
                <a:extLst>
                  <a:ext uri="{FF2B5EF4-FFF2-40B4-BE49-F238E27FC236}">
                    <a16:creationId xmlns:a16="http://schemas.microsoft.com/office/drawing/2014/main" id="{08DE96CF-3C94-84C7-2937-09CAEB2B1369}"/>
                  </a:ext>
                </a:extLst>
              </p:cNvPr>
              <p:cNvSpPr txBox="1"/>
              <p:nvPr/>
            </p:nvSpPr>
            <p:spPr>
              <a:xfrm>
                <a:off x="1303844" y="986421"/>
                <a:ext cx="2855749" cy="15388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7200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Cellules tumorales PD-L1 ≥1% (par BICR)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45" name="Groupe 244">
                <a:extLst>
                  <a:ext uri="{FF2B5EF4-FFF2-40B4-BE49-F238E27FC236}">
                    <a16:creationId xmlns:a16="http://schemas.microsoft.com/office/drawing/2014/main" id="{05CC66C2-E70D-1070-1446-2A442A53695C}"/>
                  </a:ext>
                </a:extLst>
              </p:cNvPr>
              <p:cNvGrpSpPr/>
              <p:nvPr/>
            </p:nvGrpSpPr>
            <p:grpSpPr>
              <a:xfrm>
                <a:off x="1279725" y="1194114"/>
                <a:ext cx="4198925" cy="1795958"/>
                <a:chOff x="1269725" y="1268255"/>
                <a:chExt cx="3031972" cy="1795958"/>
              </a:xfrm>
            </p:grpSpPr>
            <p:sp>
              <p:nvSpPr>
                <p:cNvPr id="251" name="Forme libre 250">
                  <a:extLst>
                    <a:ext uri="{FF2B5EF4-FFF2-40B4-BE49-F238E27FC236}">
                      <a16:creationId xmlns:a16="http://schemas.microsoft.com/office/drawing/2014/main" id="{C46C346C-E71E-3B91-13A3-659380390610}"/>
                    </a:ext>
                  </a:extLst>
                </p:cNvPr>
                <p:cNvSpPr/>
                <p:nvPr/>
              </p:nvSpPr>
              <p:spPr>
                <a:xfrm>
                  <a:off x="1689904" y="1307939"/>
                  <a:ext cx="2476983" cy="1238491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ZoneTexte 251">
                  <a:extLst>
                    <a:ext uri="{FF2B5EF4-FFF2-40B4-BE49-F238E27FC236}">
                      <a16:creationId xmlns:a16="http://schemas.microsoft.com/office/drawing/2014/main" id="{0CC4810B-E157-DE61-B2A6-B61AC6A0F5C9}"/>
                    </a:ext>
                  </a:extLst>
                </p:cNvPr>
                <p:cNvSpPr txBox="1"/>
                <p:nvPr/>
              </p:nvSpPr>
              <p:spPr>
                <a:xfrm>
                  <a:off x="1554223" y="1288648"/>
                  <a:ext cx="10764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253" name="ZoneTexte 252">
                  <a:extLst>
                    <a:ext uri="{FF2B5EF4-FFF2-40B4-BE49-F238E27FC236}">
                      <a16:creationId xmlns:a16="http://schemas.microsoft.com/office/drawing/2014/main" id="{F4455A0C-694B-A23C-275C-DB64971E3EBB}"/>
                    </a:ext>
                  </a:extLst>
                </p:cNvPr>
                <p:cNvSpPr txBox="1"/>
                <p:nvPr/>
              </p:nvSpPr>
              <p:spPr>
                <a:xfrm>
                  <a:off x="1590106" y="1527858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254" name="ZoneTexte 253">
                  <a:extLst>
                    <a:ext uri="{FF2B5EF4-FFF2-40B4-BE49-F238E27FC236}">
                      <a16:creationId xmlns:a16="http://schemas.microsoft.com/office/drawing/2014/main" id="{5249695C-8FFF-22B4-E49F-DDAB93D63A7B}"/>
                    </a:ext>
                  </a:extLst>
                </p:cNvPr>
                <p:cNvSpPr txBox="1"/>
                <p:nvPr/>
              </p:nvSpPr>
              <p:spPr>
                <a:xfrm>
                  <a:off x="1590106" y="177092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255" name="ZoneTexte 254">
                  <a:extLst>
                    <a:ext uri="{FF2B5EF4-FFF2-40B4-BE49-F238E27FC236}">
                      <a16:creationId xmlns:a16="http://schemas.microsoft.com/office/drawing/2014/main" id="{71462FF5-1BE6-DCF2-BB8F-B6E68A03C9DE}"/>
                    </a:ext>
                  </a:extLst>
                </p:cNvPr>
                <p:cNvSpPr txBox="1"/>
                <p:nvPr/>
              </p:nvSpPr>
              <p:spPr>
                <a:xfrm>
                  <a:off x="1590106" y="201013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256" name="ZoneTexte 255">
                  <a:extLst>
                    <a:ext uri="{FF2B5EF4-FFF2-40B4-BE49-F238E27FC236}">
                      <a16:creationId xmlns:a16="http://schemas.microsoft.com/office/drawing/2014/main" id="{0BCF6F19-6447-20FD-CDA3-56C631F3B7CA}"/>
                    </a:ext>
                  </a:extLst>
                </p:cNvPr>
                <p:cNvSpPr txBox="1"/>
                <p:nvPr/>
              </p:nvSpPr>
              <p:spPr>
                <a:xfrm>
                  <a:off x="1590106" y="2241631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257" name="ZoneTexte 256">
                  <a:extLst>
                    <a:ext uri="{FF2B5EF4-FFF2-40B4-BE49-F238E27FC236}">
                      <a16:creationId xmlns:a16="http://schemas.microsoft.com/office/drawing/2014/main" id="{E552F383-8311-AE47-FC6C-49B77E8EAA74}"/>
                    </a:ext>
                  </a:extLst>
                </p:cNvPr>
                <p:cNvSpPr txBox="1"/>
                <p:nvPr/>
              </p:nvSpPr>
              <p:spPr>
                <a:xfrm>
                  <a:off x="1625989" y="2480841"/>
                  <a:ext cx="35882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258" name="ZoneTexte 257">
                  <a:extLst>
                    <a:ext uri="{FF2B5EF4-FFF2-40B4-BE49-F238E27FC236}">
                      <a16:creationId xmlns:a16="http://schemas.microsoft.com/office/drawing/2014/main" id="{B082A37C-5498-D75A-7D0F-9306A05039E9}"/>
                    </a:ext>
                  </a:extLst>
                </p:cNvPr>
                <p:cNvSpPr txBox="1"/>
                <p:nvPr/>
              </p:nvSpPr>
              <p:spPr>
                <a:xfrm rot="16200000">
                  <a:off x="731731" y="1909741"/>
                  <a:ext cx="1371868" cy="8889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SSP(%)</a:t>
                  </a:r>
                </a:p>
              </p:txBody>
            </p:sp>
            <p:sp>
              <p:nvSpPr>
                <p:cNvPr id="259" name="ZoneTexte 258">
                  <a:extLst>
                    <a:ext uri="{FF2B5EF4-FFF2-40B4-BE49-F238E27FC236}">
                      <a16:creationId xmlns:a16="http://schemas.microsoft.com/office/drawing/2014/main" id="{AF73669E-583C-FFB1-D4B3-AC4A51F94F3D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260" name="ZoneTexte 259">
                  <a:extLst>
                    <a:ext uri="{FF2B5EF4-FFF2-40B4-BE49-F238E27FC236}">
                      <a16:creationId xmlns:a16="http://schemas.microsoft.com/office/drawing/2014/main" id="{15C2692D-26B1-4F80-1A1A-27DA7445FEDF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261" name="ZoneTexte 260">
                  <a:extLst>
                    <a:ext uri="{FF2B5EF4-FFF2-40B4-BE49-F238E27FC236}">
                      <a16:creationId xmlns:a16="http://schemas.microsoft.com/office/drawing/2014/main" id="{57D6E88B-4813-6D83-D2DB-64D45452EDFD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262" name="ZoneTexte 261">
                  <a:extLst>
                    <a:ext uri="{FF2B5EF4-FFF2-40B4-BE49-F238E27FC236}">
                      <a16:creationId xmlns:a16="http://schemas.microsoft.com/office/drawing/2014/main" id="{F488DF60-EBF6-1A64-632A-C378B16EC013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263" name="ZoneTexte 262">
                  <a:extLst>
                    <a:ext uri="{FF2B5EF4-FFF2-40B4-BE49-F238E27FC236}">
                      <a16:creationId xmlns:a16="http://schemas.microsoft.com/office/drawing/2014/main" id="{285A79DB-1D62-4931-506E-166441930BBF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264" name="ZoneTexte 263">
                  <a:extLst>
                    <a:ext uri="{FF2B5EF4-FFF2-40B4-BE49-F238E27FC236}">
                      <a16:creationId xmlns:a16="http://schemas.microsoft.com/office/drawing/2014/main" id="{110C7730-1726-54AC-1DB7-2603B111EFD3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265" name="ZoneTexte 264">
                  <a:extLst>
                    <a:ext uri="{FF2B5EF4-FFF2-40B4-BE49-F238E27FC236}">
                      <a16:creationId xmlns:a16="http://schemas.microsoft.com/office/drawing/2014/main" id="{69DDA1B7-B6B9-8DB2-93AE-8CEFE2F502E5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266" name="ZoneTexte 265">
                  <a:extLst>
                    <a:ext uri="{FF2B5EF4-FFF2-40B4-BE49-F238E27FC236}">
                      <a16:creationId xmlns:a16="http://schemas.microsoft.com/office/drawing/2014/main" id="{D0371B8B-9EF3-0FEE-B570-B3118705FCAD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267" name="ZoneTexte 266">
                  <a:extLst>
                    <a:ext uri="{FF2B5EF4-FFF2-40B4-BE49-F238E27FC236}">
                      <a16:creationId xmlns:a16="http://schemas.microsoft.com/office/drawing/2014/main" id="{C926E0CE-106F-E0BA-9102-FF06FCB26E97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268" name="ZoneTexte 267">
                  <a:extLst>
                    <a:ext uri="{FF2B5EF4-FFF2-40B4-BE49-F238E27FC236}">
                      <a16:creationId xmlns:a16="http://schemas.microsoft.com/office/drawing/2014/main" id="{EE885E34-0BED-A4E6-F220-5E75F7F7EDF7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269" name="ZoneTexte 268">
                  <a:extLst>
                    <a:ext uri="{FF2B5EF4-FFF2-40B4-BE49-F238E27FC236}">
                      <a16:creationId xmlns:a16="http://schemas.microsoft.com/office/drawing/2014/main" id="{8069D667-A8E8-1503-C00B-99D9DC564641}"/>
                    </a:ext>
                  </a:extLst>
                </p:cNvPr>
                <p:cNvSpPr txBox="1"/>
                <p:nvPr/>
              </p:nvSpPr>
              <p:spPr>
                <a:xfrm>
                  <a:off x="2020031" y="2404010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10%</a:t>
                  </a:r>
                </a:p>
              </p:txBody>
            </p:sp>
            <p:sp>
              <p:nvSpPr>
                <p:cNvPr id="270" name="ZoneTexte 269">
                  <a:extLst>
                    <a:ext uri="{FF2B5EF4-FFF2-40B4-BE49-F238E27FC236}">
                      <a16:creationId xmlns:a16="http://schemas.microsoft.com/office/drawing/2014/main" id="{E52CC4D3-68BF-0928-3DD4-15E2A032326D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271" name="ZoneTexte 270">
                  <a:extLst>
                    <a:ext uri="{FF2B5EF4-FFF2-40B4-BE49-F238E27FC236}">
                      <a16:creationId xmlns:a16="http://schemas.microsoft.com/office/drawing/2014/main" id="{7D49D4DE-F3C8-74E6-544B-16B154930EB3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272" name="ZoneTexte 271">
                  <a:extLst>
                    <a:ext uri="{FF2B5EF4-FFF2-40B4-BE49-F238E27FC236}">
                      <a16:creationId xmlns:a16="http://schemas.microsoft.com/office/drawing/2014/main" id="{14F37545-52A0-0967-B9C3-9B1C6F217E30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273" name="ZoneTexte 272">
                  <a:extLst>
                    <a:ext uri="{FF2B5EF4-FFF2-40B4-BE49-F238E27FC236}">
                      <a16:creationId xmlns:a16="http://schemas.microsoft.com/office/drawing/2014/main" id="{7D1B0BA8-01D5-8E1C-6AC1-5F4441216815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274" name="ZoneTexte 273">
                  <a:extLst>
                    <a:ext uri="{FF2B5EF4-FFF2-40B4-BE49-F238E27FC236}">
                      <a16:creationId xmlns:a16="http://schemas.microsoft.com/office/drawing/2014/main" id="{D4490755-5541-1D63-C020-C60309146BBB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275" name="ZoneTexte 274">
                  <a:extLst>
                    <a:ext uri="{FF2B5EF4-FFF2-40B4-BE49-F238E27FC236}">
                      <a16:creationId xmlns:a16="http://schemas.microsoft.com/office/drawing/2014/main" id="{0BEE3DCE-AA97-A502-E4C7-65B63A7CC2BB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276" name="ZoneTexte 275">
                  <a:extLst>
                    <a:ext uri="{FF2B5EF4-FFF2-40B4-BE49-F238E27FC236}">
                      <a16:creationId xmlns:a16="http://schemas.microsoft.com/office/drawing/2014/main" id="{73267B61-17D3-3790-EBD8-F6DDB3BB0B8E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278" name="ZoneTexte 277">
                  <a:extLst>
                    <a:ext uri="{FF2B5EF4-FFF2-40B4-BE49-F238E27FC236}">
                      <a16:creationId xmlns:a16="http://schemas.microsoft.com/office/drawing/2014/main" id="{815E729B-5711-8CAB-4F05-A4339F33913A}"/>
                    </a:ext>
                  </a:extLst>
                </p:cNvPr>
                <p:cNvSpPr txBox="1"/>
                <p:nvPr/>
              </p:nvSpPr>
              <p:spPr>
                <a:xfrm>
                  <a:off x="4089451" y="2429359"/>
                  <a:ext cx="212246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279" name="ZoneTexte 278">
                  <a:extLst>
                    <a:ext uri="{FF2B5EF4-FFF2-40B4-BE49-F238E27FC236}">
                      <a16:creationId xmlns:a16="http://schemas.microsoft.com/office/drawing/2014/main" id="{BA21624F-43C0-C055-B2C6-3BBFC5422933}"/>
                    </a:ext>
                  </a:extLst>
                </p:cNvPr>
                <p:cNvSpPr txBox="1"/>
                <p:nvPr/>
              </p:nvSpPr>
              <p:spPr>
                <a:xfrm>
                  <a:off x="1638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158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157</a:t>
                  </a:r>
                </a:p>
              </p:txBody>
            </p:sp>
            <p:sp>
              <p:nvSpPr>
                <p:cNvPr id="280" name="ZoneTexte 279">
                  <a:extLst>
                    <a:ext uri="{FF2B5EF4-FFF2-40B4-BE49-F238E27FC236}">
                      <a16:creationId xmlns:a16="http://schemas.microsoft.com/office/drawing/2014/main" id="{63E1503B-F07F-606A-2CFE-AE6E290032CA}"/>
                    </a:ext>
                  </a:extLst>
                </p:cNvPr>
                <p:cNvSpPr txBox="1"/>
                <p:nvPr/>
              </p:nvSpPr>
              <p:spPr>
                <a:xfrm>
                  <a:off x="1765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106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68</a:t>
                  </a:r>
                </a:p>
              </p:txBody>
            </p:sp>
            <p:sp>
              <p:nvSpPr>
                <p:cNvPr id="281" name="ZoneTexte 280">
                  <a:extLst>
                    <a:ext uri="{FF2B5EF4-FFF2-40B4-BE49-F238E27FC236}">
                      <a16:creationId xmlns:a16="http://schemas.microsoft.com/office/drawing/2014/main" id="{1A43C70C-3D5C-8D4F-E1F3-F60315D41183}"/>
                    </a:ext>
                  </a:extLst>
                </p:cNvPr>
                <p:cNvSpPr txBox="1"/>
                <p:nvPr/>
              </p:nvSpPr>
              <p:spPr>
                <a:xfrm>
                  <a:off x="189918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74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36</a:t>
                  </a:r>
                </a:p>
              </p:txBody>
            </p:sp>
            <p:sp>
              <p:nvSpPr>
                <p:cNvPr id="282" name="ZoneTexte 281">
                  <a:extLst>
                    <a:ext uri="{FF2B5EF4-FFF2-40B4-BE49-F238E27FC236}">
                      <a16:creationId xmlns:a16="http://schemas.microsoft.com/office/drawing/2014/main" id="{29313A27-F773-CE2C-E05F-5D8E15E2F7DF}"/>
                    </a:ext>
                  </a:extLst>
                </p:cNvPr>
                <p:cNvSpPr txBox="1"/>
                <p:nvPr/>
              </p:nvSpPr>
              <p:spPr>
                <a:xfrm>
                  <a:off x="20325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46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</a:p>
              </p:txBody>
            </p:sp>
            <p:sp>
              <p:nvSpPr>
                <p:cNvPr id="283" name="ZoneTexte 282">
                  <a:extLst>
                    <a:ext uri="{FF2B5EF4-FFF2-40B4-BE49-F238E27FC236}">
                      <a16:creationId xmlns:a16="http://schemas.microsoft.com/office/drawing/2014/main" id="{BBF2230F-D70E-2BB1-4398-F7B46AD22A8E}"/>
                    </a:ext>
                  </a:extLst>
                </p:cNvPr>
                <p:cNvSpPr txBox="1"/>
                <p:nvPr/>
              </p:nvSpPr>
              <p:spPr>
                <a:xfrm>
                  <a:off x="21393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29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284" name="ZoneTexte 283">
                  <a:extLst>
                    <a:ext uri="{FF2B5EF4-FFF2-40B4-BE49-F238E27FC236}">
                      <a16:creationId xmlns:a16="http://schemas.microsoft.com/office/drawing/2014/main" id="{413599F1-D930-0B35-ACC4-A6C266910939}"/>
                    </a:ext>
                  </a:extLst>
                </p:cNvPr>
                <p:cNvSpPr txBox="1"/>
                <p:nvPr/>
              </p:nvSpPr>
              <p:spPr>
                <a:xfrm>
                  <a:off x="227272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85" name="ZoneTexte 284">
                  <a:extLst>
                    <a:ext uri="{FF2B5EF4-FFF2-40B4-BE49-F238E27FC236}">
                      <a16:creationId xmlns:a16="http://schemas.microsoft.com/office/drawing/2014/main" id="{343791FB-DC88-DFFE-66CF-2CB2AA8A98B4}"/>
                    </a:ext>
                  </a:extLst>
                </p:cNvPr>
                <p:cNvSpPr txBox="1"/>
                <p:nvPr/>
              </p:nvSpPr>
              <p:spPr>
                <a:xfrm>
                  <a:off x="2409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86" name="ZoneTexte 285">
                  <a:extLst>
                    <a:ext uri="{FF2B5EF4-FFF2-40B4-BE49-F238E27FC236}">
                      <a16:creationId xmlns:a16="http://schemas.microsoft.com/office/drawing/2014/main" id="{98099A2F-4EC0-4590-FA17-382A57F3044B}"/>
                    </a:ext>
                  </a:extLst>
                </p:cNvPr>
                <p:cNvSpPr txBox="1"/>
                <p:nvPr/>
              </p:nvSpPr>
              <p:spPr>
                <a:xfrm>
                  <a:off x="2536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87" name="ZoneTexte 286">
                  <a:extLst>
                    <a:ext uri="{FF2B5EF4-FFF2-40B4-BE49-F238E27FC236}">
                      <a16:creationId xmlns:a16="http://schemas.microsoft.com/office/drawing/2014/main" id="{B2E0D2EC-0B99-7757-F7D3-279D16DEEF4B}"/>
                    </a:ext>
                  </a:extLst>
                </p:cNvPr>
                <p:cNvSpPr txBox="1"/>
                <p:nvPr/>
              </p:nvSpPr>
              <p:spPr>
                <a:xfrm>
                  <a:off x="26695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88" name="ZoneTexte 287">
                  <a:extLst>
                    <a:ext uri="{FF2B5EF4-FFF2-40B4-BE49-F238E27FC236}">
                      <a16:creationId xmlns:a16="http://schemas.microsoft.com/office/drawing/2014/main" id="{BB202331-7D4F-184A-8FE8-7262D96A74A7}"/>
                    </a:ext>
                  </a:extLst>
                </p:cNvPr>
                <p:cNvSpPr txBox="1"/>
                <p:nvPr/>
              </p:nvSpPr>
              <p:spPr>
                <a:xfrm>
                  <a:off x="2806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89" name="ZoneTexte 288">
                  <a:extLst>
                    <a:ext uri="{FF2B5EF4-FFF2-40B4-BE49-F238E27FC236}">
                      <a16:creationId xmlns:a16="http://schemas.microsoft.com/office/drawing/2014/main" id="{D5AFF325-47D0-B38D-2C20-D16ECBB78703}"/>
                    </a:ext>
                  </a:extLst>
                </p:cNvPr>
                <p:cNvSpPr txBox="1"/>
                <p:nvPr/>
              </p:nvSpPr>
              <p:spPr>
                <a:xfrm>
                  <a:off x="2933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90" name="ZoneTexte 289">
                  <a:extLst>
                    <a:ext uri="{FF2B5EF4-FFF2-40B4-BE49-F238E27FC236}">
                      <a16:creationId xmlns:a16="http://schemas.microsoft.com/office/drawing/2014/main" id="{C8F72C3A-DCE8-908F-EF64-573761A17988}"/>
                    </a:ext>
                  </a:extLst>
                </p:cNvPr>
                <p:cNvSpPr txBox="1"/>
                <p:nvPr/>
              </p:nvSpPr>
              <p:spPr>
                <a:xfrm>
                  <a:off x="306647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91" name="ZoneTexte 290">
                  <a:extLst>
                    <a:ext uri="{FF2B5EF4-FFF2-40B4-BE49-F238E27FC236}">
                      <a16:creationId xmlns:a16="http://schemas.microsoft.com/office/drawing/2014/main" id="{5CD87A43-F7D2-21C7-AFA9-914F082CAF52}"/>
                    </a:ext>
                  </a:extLst>
                </p:cNvPr>
                <p:cNvSpPr txBox="1"/>
                <p:nvPr/>
              </p:nvSpPr>
              <p:spPr>
                <a:xfrm>
                  <a:off x="3199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92" name="ZoneTexte 291">
                  <a:extLst>
                    <a:ext uri="{FF2B5EF4-FFF2-40B4-BE49-F238E27FC236}">
                      <a16:creationId xmlns:a16="http://schemas.microsoft.com/office/drawing/2014/main" id="{84CEF547-8B5C-2C70-54EF-25A6B21272AB}"/>
                    </a:ext>
                  </a:extLst>
                </p:cNvPr>
                <p:cNvSpPr txBox="1"/>
                <p:nvPr/>
              </p:nvSpPr>
              <p:spPr>
                <a:xfrm>
                  <a:off x="3326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93" name="ZoneTexte 292">
                  <a:extLst>
                    <a:ext uri="{FF2B5EF4-FFF2-40B4-BE49-F238E27FC236}">
                      <a16:creationId xmlns:a16="http://schemas.microsoft.com/office/drawing/2014/main" id="{E3BB25DC-4F56-3D00-BB66-1E8D34029593}"/>
                    </a:ext>
                  </a:extLst>
                </p:cNvPr>
                <p:cNvSpPr txBox="1"/>
                <p:nvPr/>
              </p:nvSpPr>
              <p:spPr>
                <a:xfrm>
                  <a:off x="34601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94" name="ZoneTexte 293">
                  <a:extLst>
                    <a:ext uri="{FF2B5EF4-FFF2-40B4-BE49-F238E27FC236}">
                      <a16:creationId xmlns:a16="http://schemas.microsoft.com/office/drawing/2014/main" id="{0D9DC663-411C-9827-CDBB-95EFF5F0B9D0}"/>
                    </a:ext>
                  </a:extLst>
                </p:cNvPr>
                <p:cNvSpPr txBox="1"/>
                <p:nvPr/>
              </p:nvSpPr>
              <p:spPr>
                <a:xfrm>
                  <a:off x="3596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95" name="ZoneTexte 294">
                  <a:extLst>
                    <a:ext uri="{FF2B5EF4-FFF2-40B4-BE49-F238E27FC236}">
                      <a16:creationId xmlns:a16="http://schemas.microsoft.com/office/drawing/2014/main" id="{63ACAA03-F809-8009-1E14-5EE44A5E8A27}"/>
                    </a:ext>
                  </a:extLst>
                </p:cNvPr>
                <p:cNvSpPr txBox="1"/>
                <p:nvPr/>
              </p:nvSpPr>
              <p:spPr>
                <a:xfrm>
                  <a:off x="3723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96" name="ZoneTexte 295">
                  <a:extLst>
                    <a:ext uri="{FF2B5EF4-FFF2-40B4-BE49-F238E27FC236}">
                      <a16:creationId xmlns:a16="http://schemas.microsoft.com/office/drawing/2014/main" id="{080F947F-5B5C-B8A9-083E-E0977D913A7B}"/>
                    </a:ext>
                  </a:extLst>
                </p:cNvPr>
                <p:cNvSpPr txBox="1"/>
                <p:nvPr/>
              </p:nvSpPr>
              <p:spPr>
                <a:xfrm>
                  <a:off x="385704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298" name="ZoneTexte 297">
                  <a:extLst>
                    <a:ext uri="{FF2B5EF4-FFF2-40B4-BE49-F238E27FC236}">
                      <a16:creationId xmlns:a16="http://schemas.microsoft.com/office/drawing/2014/main" id="{D693919A-7F9B-94E4-A07F-83CD7B4D74EF}"/>
                    </a:ext>
                  </a:extLst>
                </p:cNvPr>
                <p:cNvSpPr txBox="1"/>
                <p:nvPr/>
              </p:nvSpPr>
              <p:spPr>
                <a:xfrm>
                  <a:off x="1269725" y="2879547"/>
                  <a:ext cx="327698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NIVO + chimio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Chimio</a:t>
                  </a:r>
                </a:p>
              </p:txBody>
            </p:sp>
            <p:sp>
              <p:nvSpPr>
                <p:cNvPr id="299" name="ZoneTexte 298">
                  <a:extLst>
                    <a:ext uri="{FF2B5EF4-FFF2-40B4-BE49-F238E27FC236}">
                      <a16:creationId xmlns:a16="http://schemas.microsoft.com/office/drawing/2014/main" id="{9666638E-15B0-DB48-2A62-8BEC0A7EF29E}"/>
                    </a:ext>
                  </a:extLst>
                </p:cNvPr>
                <p:cNvSpPr txBox="1"/>
                <p:nvPr/>
              </p:nvSpPr>
              <p:spPr>
                <a:xfrm>
                  <a:off x="1269725" y="2749372"/>
                  <a:ext cx="327698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A5A5A5">
                          <a:lumMod val="75000"/>
                        </a:srgbClr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No. at risk</a:t>
                  </a:r>
                </a:p>
              </p:txBody>
            </p:sp>
            <p:sp>
              <p:nvSpPr>
                <p:cNvPr id="300" name="ZoneTexte 299">
                  <a:extLst>
                    <a:ext uri="{FF2B5EF4-FFF2-40B4-BE49-F238E27FC236}">
                      <a16:creationId xmlns:a16="http://schemas.microsoft.com/office/drawing/2014/main" id="{0D98FA04-C638-ECCA-1356-AF060C009B8C}"/>
                    </a:ext>
                  </a:extLst>
                </p:cNvPr>
                <p:cNvSpPr txBox="1"/>
                <p:nvPr/>
              </p:nvSpPr>
              <p:spPr>
                <a:xfrm>
                  <a:off x="2222514" y="2084722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25%</a:t>
                  </a:r>
                </a:p>
              </p:txBody>
            </p:sp>
            <p:sp>
              <p:nvSpPr>
                <p:cNvPr id="301" name="ZoneTexte 300">
                  <a:extLst>
                    <a:ext uri="{FF2B5EF4-FFF2-40B4-BE49-F238E27FC236}">
                      <a16:creationId xmlns:a16="http://schemas.microsoft.com/office/drawing/2014/main" id="{934E8E79-0F89-1A24-36BE-E2A0596C0685}"/>
                    </a:ext>
                  </a:extLst>
                </p:cNvPr>
                <p:cNvSpPr txBox="1"/>
                <p:nvPr/>
              </p:nvSpPr>
              <p:spPr>
                <a:xfrm>
                  <a:off x="2711319" y="2099502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12%</a:t>
                  </a:r>
                </a:p>
              </p:txBody>
            </p:sp>
            <p:sp>
              <p:nvSpPr>
                <p:cNvPr id="302" name="ZoneTexte 301">
                  <a:extLst>
                    <a:ext uri="{FF2B5EF4-FFF2-40B4-BE49-F238E27FC236}">
                      <a16:creationId xmlns:a16="http://schemas.microsoft.com/office/drawing/2014/main" id="{68690BE3-80D1-5983-B963-BAEB2E5C7B02}"/>
                    </a:ext>
                  </a:extLst>
                </p:cNvPr>
                <p:cNvSpPr txBox="1"/>
                <p:nvPr/>
              </p:nvSpPr>
              <p:spPr>
                <a:xfrm>
                  <a:off x="2770010" y="2254621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3%</a:t>
                  </a:r>
                </a:p>
              </p:txBody>
            </p:sp>
            <p:sp>
              <p:nvSpPr>
                <p:cNvPr id="303" name="ZoneTexte 302">
                  <a:extLst>
                    <a:ext uri="{FF2B5EF4-FFF2-40B4-BE49-F238E27FC236}">
                      <a16:creationId xmlns:a16="http://schemas.microsoft.com/office/drawing/2014/main" id="{57D07EDB-1F89-B91C-53FF-3CDCA148EA4F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</p:grpSp>
          <p:cxnSp>
            <p:nvCxnSpPr>
              <p:cNvPr id="246" name="Connecteur droit 245">
                <a:extLst>
                  <a:ext uri="{FF2B5EF4-FFF2-40B4-BE49-F238E27FC236}">
                    <a16:creationId xmlns:a16="http://schemas.microsoft.com/office/drawing/2014/main" id="{24DEB966-8B01-6FDA-06B4-C1231B7B9B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4179" y="2736705"/>
                <a:ext cx="3680989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Connecteur droit 246">
                <a:extLst>
                  <a:ext uri="{FF2B5EF4-FFF2-40B4-BE49-F238E27FC236}">
                    <a16:creationId xmlns:a16="http://schemas.microsoft.com/office/drawing/2014/main" id="{22F9CE9B-963C-4B70-3DDC-8150C32827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16393" y="2153920"/>
                <a:ext cx="0" cy="289801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Connecteur droit 247">
                <a:extLst>
                  <a:ext uri="{FF2B5EF4-FFF2-40B4-BE49-F238E27FC236}">
                    <a16:creationId xmlns:a16="http://schemas.microsoft.com/office/drawing/2014/main" id="{C35B735C-E70E-D53F-53C3-7AD1BD5340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1464" y="2174240"/>
                <a:ext cx="0" cy="293865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5" name="Groupe 304">
              <a:extLst>
                <a:ext uri="{FF2B5EF4-FFF2-40B4-BE49-F238E27FC236}">
                  <a16:creationId xmlns:a16="http://schemas.microsoft.com/office/drawing/2014/main" id="{B56CD97A-3DEE-28BA-91A7-157DE2D006C3}"/>
                </a:ext>
              </a:extLst>
            </p:cNvPr>
            <p:cNvGrpSpPr/>
            <p:nvPr/>
          </p:nvGrpSpPr>
          <p:grpSpPr>
            <a:xfrm>
              <a:off x="6375147" y="3217557"/>
              <a:ext cx="4262529" cy="2003651"/>
              <a:chOff x="1428846" y="986421"/>
              <a:chExt cx="4262529" cy="2003651"/>
            </a:xfrm>
          </p:grpSpPr>
          <p:sp>
            <p:nvSpPr>
              <p:cNvPr id="306" name="ZoneTexte 305">
                <a:extLst>
                  <a:ext uri="{FF2B5EF4-FFF2-40B4-BE49-F238E27FC236}">
                    <a16:creationId xmlns:a16="http://schemas.microsoft.com/office/drawing/2014/main" id="{B5C6D0E4-2F9B-1753-3F12-AC870B3DC20C}"/>
                  </a:ext>
                </a:extLst>
              </p:cNvPr>
              <p:cNvSpPr txBox="1"/>
              <p:nvPr/>
            </p:nvSpPr>
            <p:spPr>
              <a:xfrm>
                <a:off x="1428846" y="986421"/>
                <a:ext cx="1887547" cy="15388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7200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Tous randomisés 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(per BICR)</a:t>
                </a:r>
              </a:p>
            </p:txBody>
          </p:sp>
          <p:grpSp>
            <p:nvGrpSpPr>
              <p:cNvPr id="307" name="Groupe 306">
                <a:extLst>
                  <a:ext uri="{FF2B5EF4-FFF2-40B4-BE49-F238E27FC236}">
                    <a16:creationId xmlns:a16="http://schemas.microsoft.com/office/drawing/2014/main" id="{A160B35E-6770-99A9-7BF9-258ABA90EBAE}"/>
                  </a:ext>
                </a:extLst>
              </p:cNvPr>
              <p:cNvGrpSpPr/>
              <p:nvPr/>
            </p:nvGrpSpPr>
            <p:grpSpPr>
              <a:xfrm>
                <a:off x="1673721" y="1214507"/>
                <a:ext cx="4017654" cy="1775565"/>
                <a:chOff x="1554223" y="1288648"/>
                <a:chExt cx="2901079" cy="1775565"/>
              </a:xfrm>
            </p:grpSpPr>
            <p:sp>
              <p:nvSpPr>
                <p:cNvPr id="311" name="Forme libre 310">
                  <a:extLst>
                    <a:ext uri="{FF2B5EF4-FFF2-40B4-BE49-F238E27FC236}">
                      <a16:creationId xmlns:a16="http://schemas.microsoft.com/office/drawing/2014/main" id="{E1493566-0C09-5115-09F2-91CB88F6C27A}"/>
                    </a:ext>
                  </a:extLst>
                </p:cNvPr>
                <p:cNvSpPr/>
                <p:nvPr/>
              </p:nvSpPr>
              <p:spPr>
                <a:xfrm>
                  <a:off x="1689904" y="1307939"/>
                  <a:ext cx="2633690" cy="1238491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12" name="ZoneTexte 311">
                  <a:extLst>
                    <a:ext uri="{FF2B5EF4-FFF2-40B4-BE49-F238E27FC236}">
                      <a16:creationId xmlns:a16="http://schemas.microsoft.com/office/drawing/2014/main" id="{A3673D39-D683-24DA-B9A9-430ED630EDEB}"/>
                    </a:ext>
                  </a:extLst>
                </p:cNvPr>
                <p:cNvSpPr txBox="1"/>
                <p:nvPr/>
              </p:nvSpPr>
              <p:spPr>
                <a:xfrm>
                  <a:off x="1554223" y="1288648"/>
                  <a:ext cx="10764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313" name="ZoneTexte 312">
                  <a:extLst>
                    <a:ext uri="{FF2B5EF4-FFF2-40B4-BE49-F238E27FC236}">
                      <a16:creationId xmlns:a16="http://schemas.microsoft.com/office/drawing/2014/main" id="{4476E3DF-BC50-BD25-77D5-3251F0DA8624}"/>
                    </a:ext>
                  </a:extLst>
                </p:cNvPr>
                <p:cNvSpPr txBox="1"/>
                <p:nvPr/>
              </p:nvSpPr>
              <p:spPr>
                <a:xfrm>
                  <a:off x="1590106" y="1527858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314" name="ZoneTexte 313">
                  <a:extLst>
                    <a:ext uri="{FF2B5EF4-FFF2-40B4-BE49-F238E27FC236}">
                      <a16:creationId xmlns:a16="http://schemas.microsoft.com/office/drawing/2014/main" id="{55D363A6-5113-F1FD-95A6-6BFAB3B7FF7B}"/>
                    </a:ext>
                  </a:extLst>
                </p:cNvPr>
                <p:cNvSpPr txBox="1"/>
                <p:nvPr/>
              </p:nvSpPr>
              <p:spPr>
                <a:xfrm>
                  <a:off x="1590106" y="177092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315" name="ZoneTexte 314">
                  <a:extLst>
                    <a:ext uri="{FF2B5EF4-FFF2-40B4-BE49-F238E27FC236}">
                      <a16:creationId xmlns:a16="http://schemas.microsoft.com/office/drawing/2014/main" id="{49FC9D30-629A-D7F8-7623-4C544CEC1AEF}"/>
                    </a:ext>
                  </a:extLst>
                </p:cNvPr>
                <p:cNvSpPr txBox="1"/>
                <p:nvPr/>
              </p:nvSpPr>
              <p:spPr>
                <a:xfrm>
                  <a:off x="1590106" y="201013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316" name="ZoneTexte 315">
                  <a:extLst>
                    <a:ext uri="{FF2B5EF4-FFF2-40B4-BE49-F238E27FC236}">
                      <a16:creationId xmlns:a16="http://schemas.microsoft.com/office/drawing/2014/main" id="{93ED39E6-BD8E-1D20-7F56-E8762A1248A3}"/>
                    </a:ext>
                  </a:extLst>
                </p:cNvPr>
                <p:cNvSpPr txBox="1"/>
                <p:nvPr/>
              </p:nvSpPr>
              <p:spPr>
                <a:xfrm>
                  <a:off x="1590106" y="2241631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317" name="ZoneTexte 316">
                  <a:extLst>
                    <a:ext uri="{FF2B5EF4-FFF2-40B4-BE49-F238E27FC236}">
                      <a16:creationId xmlns:a16="http://schemas.microsoft.com/office/drawing/2014/main" id="{64FCDE94-11A0-3C55-1590-1EC34AEEB45A}"/>
                    </a:ext>
                  </a:extLst>
                </p:cNvPr>
                <p:cNvSpPr txBox="1"/>
                <p:nvPr/>
              </p:nvSpPr>
              <p:spPr>
                <a:xfrm>
                  <a:off x="1625989" y="2480841"/>
                  <a:ext cx="35882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318" name="ZoneTexte 317">
                  <a:extLst>
                    <a:ext uri="{FF2B5EF4-FFF2-40B4-BE49-F238E27FC236}">
                      <a16:creationId xmlns:a16="http://schemas.microsoft.com/office/drawing/2014/main" id="{60DD2D6F-CB90-9A14-B91B-CC44F9EFB805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319" name="ZoneTexte 318">
                  <a:extLst>
                    <a:ext uri="{FF2B5EF4-FFF2-40B4-BE49-F238E27FC236}">
                      <a16:creationId xmlns:a16="http://schemas.microsoft.com/office/drawing/2014/main" id="{78227242-6685-FA1D-A99C-F664E3CBEB7E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320" name="ZoneTexte 319">
                  <a:extLst>
                    <a:ext uri="{FF2B5EF4-FFF2-40B4-BE49-F238E27FC236}">
                      <a16:creationId xmlns:a16="http://schemas.microsoft.com/office/drawing/2014/main" id="{608D6A79-E474-F4A6-E354-0F32673AAB53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321" name="ZoneTexte 320">
                  <a:extLst>
                    <a:ext uri="{FF2B5EF4-FFF2-40B4-BE49-F238E27FC236}">
                      <a16:creationId xmlns:a16="http://schemas.microsoft.com/office/drawing/2014/main" id="{78D32811-9836-915A-329B-7B8A7FFA875C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322" name="ZoneTexte 321">
                  <a:extLst>
                    <a:ext uri="{FF2B5EF4-FFF2-40B4-BE49-F238E27FC236}">
                      <a16:creationId xmlns:a16="http://schemas.microsoft.com/office/drawing/2014/main" id="{92D7C366-1A55-D18E-6E25-A3BFC2C9A422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323" name="ZoneTexte 322">
                  <a:extLst>
                    <a:ext uri="{FF2B5EF4-FFF2-40B4-BE49-F238E27FC236}">
                      <a16:creationId xmlns:a16="http://schemas.microsoft.com/office/drawing/2014/main" id="{BF35A8D4-CA41-4E8D-F28D-4ECCF0AC4B89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324" name="ZoneTexte 323">
                  <a:extLst>
                    <a:ext uri="{FF2B5EF4-FFF2-40B4-BE49-F238E27FC236}">
                      <a16:creationId xmlns:a16="http://schemas.microsoft.com/office/drawing/2014/main" id="{1021FEE5-DDA7-F256-31E1-70304A1DF1CC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325" name="ZoneTexte 324">
                  <a:extLst>
                    <a:ext uri="{FF2B5EF4-FFF2-40B4-BE49-F238E27FC236}">
                      <a16:creationId xmlns:a16="http://schemas.microsoft.com/office/drawing/2014/main" id="{84B3AE72-57D3-1BB3-19E5-A1120536B9C2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326" name="ZoneTexte 325">
                  <a:extLst>
                    <a:ext uri="{FF2B5EF4-FFF2-40B4-BE49-F238E27FC236}">
                      <a16:creationId xmlns:a16="http://schemas.microsoft.com/office/drawing/2014/main" id="{93701593-E88E-5EA1-B40C-699DDE9AE724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327" name="ZoneTexte 326">
                  <a:extLst>
                    <a:ext uri="{FF2B5EF4-FFF2-40B4-BE49-F238E27FC236}">
                      <a16:creationId xmlns:a16="http://schemas.microsoft.com/office/drawing/2014/main" id="{4B3A2900-1D2F-E03A-6B86-939D637E8B04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328" name="ZoneTexte 327">
                  <a:extLst>
                    <a:ext uri="{FF2B5EF4-FFF2-40B4-BE49-F238E27FC236}">
                      <a16:creationId xmlns:a16="http://schemas.microsoft.com/office/drawing/2014/main" id="{E7452EFA-154F-7649-6B1F-930B934BA7C4}"/>
                    </a:ext>
                  </a:extLst>
                </p:cNvPr>
                <p:cNvSpPr txBox="1"/>
                <p:nvPr/>
              </p:nvSpPr>
              <p:spPr>
                <a:xfrm>
                  <a:off x="2014162" y="2383944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17%</a:t>
                  </a:r>
                </a:p>
              </p:txBody>
            </p:sp>
            <p:sp>
              <p:nvSpPr>
                <p:cNvPr id="329" name="ZoneTexte 328">
                  <a:extLst>
                    <a:ext uri="{FF2B5EF4-FFF2-40B4-BE49-F238E27FC236}">
                      <a16:creationId xmlns:a16="http://schemas.microsoft.com/office/drawing/2014/main" id="{AC908245-1DDF-E262-C38A-5094EE70837B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330" name="ZoneTexte 329">
                  <a:extLst>
                    <a:ext uri="{FF2B5EF4-FFF2-40B4-BE49-F238E27FC236}">
                      <a16:creationId xmlns:a16="http://schemas.microsoft.com/office/drawing/2014/main" id="{C12281E3-9802-9063-27B0-F5F06074CF60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331" name="ZoneTexte 330">
                  <a:extLst>
                    <a:ext uri="{FF2B5EF4-FFF2-40B4-BE49-F238E27FC236}">
                      <a16:creationId xmlns:a16="http://schemas.microsoft.com/office/drawing/2014/main" id="{83B2815C-B188-1759-6B75-580E0EB9EA0B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332" name="ZoneTexte 331">
                  <a:extLst>
                    <a:ext uri="{FF2B5EF4-FFF2-40B4-BE49-F238E27FC236}">
                      <a16:creationId xmlns:a16="http://schemas.microsoft.com/office/drawing/2014/main" id="{239365AE-8310-A9FA-A69A-53D1925E5549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333" name="ZoneTexte 332">
                  <a:extLst>
                    <a:ext uri="{FF2B5EF4-FFF2-40B4-BE49-F238E27FC236}">
                      <a16:creationId xmlns:a16="http://schemas.microsoft.com/office/drawing/2014/main" id="{DC4B3361-532A-0AF7-30D7-6D9F686518DC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334" name="ZoneTexte 333">
                  <a:extLst>
                    <a:ext uri="{FF2B5EF4-FFF2-40B4-BE49-F238E27FC236}">
                      <a16:creationId xmlns:a16="http://schemas.microsoft.com/office/drawing/2014/main" id="{FCAD778B-1F8F-918D-0D77-04897DD0DEE6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335" name="ZoneTexte 334">
                  <a:extLst>
                    <a:ext uri="{FF2B5EF4-FFF2-40B4-BE49-F238E27FC236}">
                      <a16:creationId xmlns:a16="http://schemas.microsoft.com/office/drawing/2014/main" id="{08013DC5-88FA-AAA2-0087-B5B5DB3E02E8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336" name="ZoneTexte 335">
                  <a:extLst>
                    <a:ext uri="{FF2B5EF4-FFF2-40B4-BE49-F238E27FC236}">
                      <a16:creationId xmlns:a16="http://schemas.microsoft.com/office/drawing/2014/main" id="{6B4C05E9-4F66-6CA1-29DD-A89C29A2032F}"/>
                    </a:ext>
                  </a:extLst>
                </p:cNvPr>
                <p:cNvSpPr txBox="1"/>
                <p:nvPr/>
              </p:nvSpPr>
              <p:spPr>
                <a:xfrm>
                  <a:off x="3999922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54</a:t>
                  </a:r>
                </a:p>
              </p:txBody>
            </p:sp>
            <p:sp>
              <p:nvSpPr>
                <p:cNvPr id="337" name="ZoneTexte 336">
                  <a:extLst>
                    <a:ext uri="{FF2B5EF4-FFF2-40B4-BE49-F238E27FC236}">
                      <a16:creationId xmlns:a16="http://schemas.microsoft.com/office/drawing/2014/main" id="{34B0EE0E-12C1-FA9A-1C27-A7ECC7C3633A}"/>
                    </a:ext>
                  </a:extLst>
                </p:cNvPr>
                <p:cNvSpPr txBox="1"/>
                <p:nvPr/>
              </p:nvSpPr>
              <p:spPr>
                <a:xfrm>
                  <a:off x="4243056" y="2429359"/>
                  <a:ext cx="212246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338" name="ZoneTexte 337">
                  <a:extLst>
                    <a:ext uri="{FF2B5EF4-FFF2-40B4-BE49-F238E27FC236}">
                      <a16:creationId xmlns:a16="http://schemas.microsoft.com/office/drawing/2014/main" id="{58D9E27A-13EB-B7BC-134F-A5342B09BA4C}"/>
                    </a:ext>
                  </a:extLst>
                </p:cNvPr>
                <p:cNvSpPr txBox="1"/>
                <p:nvPr/>
              </p:nvSpPr>
              <p:spPr>
                <a:xfrm>
                  <a:off x="1638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321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324</a:t>
                  </a:r>
                </a:p>
              </p:txBody>
            </p:sp>
            <p:sp>
              <p:nvSpPr>
                <p:cNvPr id="339" name="ZoneTexte 338">
                  <a:extLst>
                    <a:ext uri="{FF2B5EF4-FFF2-40B4-BE49-F238E27FC236}">
                      <a16:creationId xmlns:a16="http://schemas.microsoft.com/office/drawing/2014/main" id="{86BBC9F2-E995-C81E-1629-2D25C3588755}"/>
                    </a:ext>
                  </a:extLst>
                </p:cNvPr>
                <p:cNvSpPr txBox="1"/>
                <p:nvPr/>
              </p:nvSpPr>
              <p:spPr>
                <a:xfrm>
                  <a:off x="1765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215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173</a:t>
                  </a:r>
                </a:p>
              </p:txBody>
            </p:sp>
            <p:sp>
              <p:nvSpPr>
                <p:cNvPr id="340" name="ZoneTexte 339">
                  <a:extLst>
                    <a:ext uri="{FF2B5EF4-FFF2-40B4-BE49-F238E27FC236}">
                      <a16:creationId xmlns:a16="http://schemas.microsoft.com/office/drawing/2014/main" id="{D9432862-1047-91D3-0891-2CBF9B0D3173}"/>
                    </a:ext>
                  </a:extLst>
                </p:cNvPr>
                <p:cNvSpPr txBox="1"/>
                <p:nvPr/>
              </p:nvSpPr>
              <p:spPr>
                <a:xfrm>
                  <a:off x="189918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93</a:t>
                  </a:r>
                </a:p>
              </p:txBody>
            </p:sp>
            <p:sp>
              <p:nvSpPr>
                <p:cNvPr id="341" name="ZoneTexte 340">
                  <a:extLst>
                    <a:ext uri="{FF2B5EF4-FFF2-40B4-BE49-F238E27FC236}">
                      <a16:creationId xmlns:a16="http://schemas.microsoft.com/office/drawing/2014/main" id="{86DE095C-DE5F-6999-96F4-BF713DCBEBFF}"/>
                    </a:ext>
                  </a:extLst>
                </p:cNvPr>
                <p:cNvSpPr txBox="1"/>
                <p:nvPr/>
              </p:nvSpPr>
              <p:spPr>
                <a:xfrm>
                  <a:off x="20325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45</a:t>
                  </a:r>
                </a:p>
              </p:txBody>
            </p:sp>
            <p:sp>
              <p:nvSpPr>
                <p:cNvPr id="342" name="ZoneTexte 341">
                  <a:extLst>
                    <a:ext uri="{FF2B5EF4-FFF2-40B4-BE49-F238E27FC236}">
                      <a16:creationId xmlns:a16="http://schemas.microsoft.com/office/drawing/2014/main" id="{0E8EDD83-6364-2129-11F6-45C245727C9C}"/>
                    </a:ext>
                  </a:extLst>
                </p:cNvPr>
                <p:cNvSpPr txBox="1"/>
                <p:nvPr/>
              </p:nvSpPr>
              <p:spPr>
                <a:xfrm>
                  <a:off x="21393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22</a:t>
                  </a:r>
                </a:p>
              </p:txBody>
            </p:sp>
            <p:sp>
              <p:nvSpPr>
                <p:cNvPr id="343" name="ZoneTexte 342">
                  <a:extLst>
                    <a:ext uri="{FF2B5EF4-FFF2-40B4-BE49-F238E27FC236}">
                      <a16:creationId xmlns:a16="http://schemas.microsoft.com/office/drawing/2014/main" id="{4ED1ED8E-87B1-F805-3BF9-517879B87E2A}"/>
                    </a:ext>
                  </a:extLst>
                </p:cNvPr>
                <p:cNvSpPr txBox="1"/>
                <p:nvPr/>
              </p:nvSpPr>
              <p:spPr>
                <a:xfrm>
                  <a:off x="227272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</a:p>
              </p:txBody>
            </p:sp>
            <p:sp>
              <p:nvSpPr>
                <p:cNvPr id="344" name="ZoneTexte 343">
                  <a:extLst>
                    <a:ext uri="{FF2B5EF4-FFF2-40B4-BE49-F238E27FC236}">
                      <a16:creationId xmlns:a16="http://schemas.microsoft.com/office/drawing/2014/main" id="{A725AA52-AA03-A209-A0D7-998A3694C1B6}"/>
                    </a:ext>
                  </a:extLst>
                </p:cNvPr>
                <p:cNvSpPr txBox="1"/>
                <p:nvPr/>
              </p:nvSpPr>
              <p:spPr>
                <a:xfrm>
                  <a:off x="2409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</a:t>
                  </a:r>
                </a:p>
              </p:txBody>
            </p:sp>
            <p:sp>
              <p:nvSpPr>
                <p:cNvPr id="345" name="ZoneTexte 344">
                  <a:extLst>
                    <a:ext uri="{FF2B5EF4-FFF2-40B4-BE49-F238E27FC236}">
                      <a16:creationId xmlns:a16="http://schemas.microsoft.com/office/drawing/2014/main" id="{5035AFBB-A0D1-2470-641A-B3BFD5AB792D}"/>
                    </a:ext>
                  </a:extLst>
                </p:cNvPr>
                <p:cNvSpPr txBox="1"/>
                <p:nvPr/>
              </p:nvSpPr>
              <p:spPr>
                <a:xfrm>
                  <a:off x="2536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346" name="ZoneTexte 345">
                  <a:extLst>
                    <a:ext uri="{FF2B5EF4-FFF2-40B4-BE49-F238E27FC236}">
                      <a16:creationId xmlns:a16="http://schemas.microsoft.com/office/drawing/2014/main" id="{452287FC-0949-D090-E637-0D7830FB9B4C}"/>
                    </a:ext>
                  </a:extLst>
                </p:cNvPr>
                <p:cNvSpPr txBox="1"/>
                <p:nvPr/>
              </p:nvSpPr>
              <p:spPr>
                <a:xfrm>
                  <a:off x="26695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347" name="ZoneTexte 346">
                  <a:extLst>
                    <a:ext uri="{FF2B5EF4-FFF2-40B4-BE49-F238E27FC236}">
                      <a16:creationId xmlns:a16="http://schemas.microsoft.com/office/drawing/2014/main" id="{B8571B62-7C1D-C7BF-95C1-70A55352FE46}"/>
                    </a:ext>
                  </a:extLst>
                </p:cNvPr>
                <p:cNvSpPr txBox="1"/>
                <p:nvPr/>
              </p:nvSpPr>
              <p:spPr>
                <a:xfrm>
                  <a:off x="2806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19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348" name="ZoneTexte 347">
                  <a:extLst>
                    <a:ext uri="{FF2B5EF4-FFF2-40B4-BE49-F238E27FC236}">
                      <a16:creationId xmlns:a16="http://schemas.microsoft.com/office/drawing/2014/main" id="{5E2DFD6A-5E1A-EB9E-5317-9FBB2F93D1AE}"/>
                    </a:ext>
                  </a:extLst>
                </p:cNvPr>
                <p:cNvSpPr txBox="1"/>
                <p:nvPr/>
              </p:nvSpPr>
              <p:spPr>
                <a:xfrm>
                  <a:off x="2933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349" name="ZoneTexte 348">
                  <a:extLst>
                    <a:ext uri="{FF2B5EF4-FFF2-40B4-BE49-F238E27FC236}">
                      <a16:creationId xmlns:a16="http://schemas.microsoft.com/office/drawing/2014/main" id="{C36F2E88-18BD-D278-3680-FEBF70D7389C}"/>
                    </a:ext>
                  </a:extLst>
                </p:cNvPr>
                <p:cNvSpPr txBox="1"/>
                <p:nvPr/>
              </p:nvSpPr>
              <p:spPr>
                <a:xfrm>
                  <a:off x="306647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350" name="ZoneTexte 349">
                  <a:extLst>
                    <a:ext uri="{FF2B5EF4-FFF2-40B4-BE49-F238E27FC236}">
                      <a16:creationId xmlns:a16="http://schemas.microsoft.com/office/drawing/2014/main" id="{C475085E-CD15-6F99-2940-4EF8E03BFDAA}"/>
                    </a:ext>
                  </a:extLst>
                </p:cNvPr>
                <p:cNvSpPr txBox="1"/>
                <p:nvPr/>
              </p:nvSpPr>
              <p:spPr>
                <a:xfrm>
                  <a:off x="3199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351" name="ZoneTexte 350">
                  <a:extLst>
                    <a:ext uri="{FF2B5EF4-FFF2-40B4-BE49-F238E27FC236}">
                      <a16:creationId xmlns:a16="http://schemas.microsoft.com/office/drawing/2014/main" id="{4A138472-A5F8-1968-A9E0-34F79672D547}"/>
                    </a:ext>
                  </a:extLst>
                </p:cNvPr>
                <p:cNvSpPr txBox="1"/>
                <p:nvPr/>
              </p:nvSpPr>
              <p:spPr>
                <a:xfrm>
                  <a:off x="3326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352" name="ZoneTexte 351">
                  <a:extLst>
                    <a:ext uri="{FF2B5EF4-FFF2-40B4-BE49-F238E27FC236}">
                      <a16:creationId xmlns:a16="http://schemas.microsoft.com/office/drawing/2014/main" id="{96814A4A-CC32-9A9B-B585-7DAB1198447E}"/>
                    </a:ext>
                  </a:extLst>
                </p:cNvPr>
                <p:cNvSpPr txBox="1"/>
                <p:nvPr/>
              </p:nvSpPr>
              <p:spPr>
                <a:xfrm>
                  <a:off x="34601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353" name="ZoneTexte 352">
                  <a:extLst>
                    <a:ext uri="{FF2B5EF4-FFF2-40B4-BE49-F238E27FC236}">
                      <a16:creationId xmlns:a16="http://schemas.microsoft.com/office/drawing/2014/main" id="{ED8434E1-6875-D147-EBD4-DFEB2577A873}"/>
                    </a:ext>
                  </a:extLst>
                </p:cNvPr>
                <p:cNvSpPr txBox="1"/>
                <p:nvPr/>
              </p:nvSpPr>
              <p:spPr>
                <a:xfrm>
                  <a:off x="3596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354" name="ZoneTexte 353">
                  <a:extLst>
                    <a:ext uri="{FF2B5EF4-FFF2-40B4-BE49-F238E27FC236}">
                      <a16:creationId xmlns:a16="http://schemas.microsoft.com/office/drawing/2014/main" id="{F77BFC6B-FB9B-0041-40F3-BD0B69C2699E}"/>
                    </a:ext>
                  </a:extLst>
                </p:cNvPr>
                <p:cNvSpPr txBox="1"/>
                <p:nvPr/>
              </p:nvSpPr>
              <p:spPr>
                <a:xfrm>
                  <a:off x="3723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355" name="ZoneTexte 354">
                  <a:extLst>
                    <a:ext uri="{FF2B5EF4-FFF2-40B4-BE49-F238E27FC236}">
                      <a16:creationId xmlns:a16="http://schemas.microsoft.com/office/drawing/2014/main" id="{A3075446-E61A-DB53-3496-91F12B35C81E}"/>
                    </a:ext>
                  </a:extLst>
                </p:cNvPr>
                <p:cNvSpPr txBox="1"/>
                <p:nvPr/>
              </p:nvSpPr>
              <p:spPr>
                <a:xfrm>
                  <a:off x="385704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356" name="ZoneTexte 355">
                  <a:extLst>
                    <a:ext uri="{FF2B5EF4-FFF2-40B4-BE49-F238E27FC236}">
                      <a16:creationId xmlns:a16="http://schemas.microsoft.com/office/drawing/2014/main" id="{5C5811A6-F8D2-58DA-963E-2BB4F28FB3BF}"/>
                    </a:ext>
                  </a:extLst>
                </p:cNvPr>
                <p:cNvSpPr txBox="1"/>
                <p:nvPr/>
              </p:nvSpPr>
              <p:spPr>
                <a:xfrm>
                  <a:off x="3999922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357" name="ZoneTexte 356">
                  <a:extLst>
                    <a:ext uri="{FF2B5EF4-FFF2-40B4-BE49-F238E27FC236}">
                      <a16:creationId xmlns:a16="http://schemas.microsoft.com/office/drawing/2014/main" id="{F093E8B7-6A9C-4DF7-CF54-43B4A545FBA9}"/>
                    </a:ext>
                  </a:extLst>
                </p:cNvPr>
                <p:cNvSpPr txBox="1"/>
                <p:nvPr/>
              </p:nvSpPr>
              <p:spPr>
                <a:xfrm>
                  <a:off x="2199038" y="2119647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23%</a:t>
                  </a:r>
                </a:p>
              </p:txBody>
            </p:sp>
            <p:sp>
              <p:nvSpPr>
                <p:cNvPr id="358" name="ZoneTexte 357">
                  <a:extLst>
                    <a:ext uri="{FF2B5EF4-FFF2-40B4-BE49-F238E27FC236}">
                      <a16:creationId xmlns:a16="http://schemas.microsoft.com/office/drawing/2014/main" id="{45B8712F-D6D8-13F1-0611-604B38727DB1}"/>
                    </a:ext>
                  </a:extLst>
                </p:cNvPr>
                <p:cNvSpPr txBox="1"/>
                <p:nvPr/>
              </p:nvSpPr>
              <p:spPr>
                <a:xfrm>
                  <a:off x="2699582" y="2143444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11%</a:t>
                  </a:r>
                </a:p>
              </p:txBody>
            </p:sp>
            <p:sp>
              <p:nvSpPr>
                <p:cNvPr id="359" name="ZoneTexte 358">
                  <a:extLst>
                    <a:ext uri="{FF2B5EF4-FFF2-40B4-BE49-F238E27FC236}">
                      <a16:creationId xmlns:a16="http://schemas.microsoft.com/office/drawing/2014/main" id="{7109225A-3DD5-4A09-BB27-4AFF7F9E4DEC}"/>
                    </a:ext>
                  </a:extLst>
                </p:cNvPr>
                <p:cNvSpPr txBox="1"/>
                <p:nvPr/>
              </p:nvSpPr>
              <p:spPr>
                <a:xfrm>
                  <a:off x="2734795" y="2266813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4%</a:t>
                  </a:r>
                </a:p>
              </p:txBody>
            </p:sp>
            <p:sp>
              <p:nvSpPr>
                <p:cNvPr id="360" name="ZoneTexte 359">
                  <a:extLst>
                    <a:ext uri="{FF2B5EF4-FFF2-40B4-BE49-F238E27FC236}">
                      <a16:creationId xmlns:a16="http://schemas.microsoft.com/office/drawing/2014/main" id="{58BE6C34-8B35-C97C-DC26-83E98697E2CA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361" name="ZoneTexte 360">
                  <a:extLst>
                    <a:ext uri="{FF2B5EF4-FFF2-40B4-BE49-F238E27FC236}">
                      <a16:creationId xmlns:a16="http://schemas.microsoft.com/office/drawing/2014/main" id="{2B888482-75A0-A531-0909-AF156D2AD546}"/>
                    </a:ext>
                  </a:extLst>
                </p:cNvPr>
                <p:cNvSpPr txBox="1"/>
                <p:nvPr/>
              </p:nvSpPr>
              <p:spPr>
                <a:xfrm>
                  <a:off x="4132894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57</a:t>
                  </a:r>
                </a:p>
              </p:txBody>
            </p:sp>
            <p:sp>
              <p:nvSpPr>
                <p:cNvPr id="362" name="ZoneTexte 361">
                  <a:extLst>
                    <a:ext uri="{FF2B5EF4-FFF2-40B4-BE49-F238E27FC236}">
                      <a16:creationId xmlns:a16="http://schemas.microsoft.com/office/drawing/2014/main" id="{AC387A34-6311-95B1-D4A0-9C205604BA13}"/>
                    </a:ext>
                  </a:extLst>
                </p:cNvPr>
                <p:cNvSpPr txBox="1"/>
                <p:nvPr/>
              </p:nvSpPr>
              <p:spPr>
                <a:xfrm>
                  <a:off x="4128308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</p:grpSp>
          <p:cxnSp>
            <p:nvCxnSpPr>
              <p:cNvPr id="308" name="Connecteur droit 307">
                <a:extLst>
                  <a:ext uri="{FF2B5EF4-FFF2-40B4-BE49-F238E27FC236}">
                    <a16:creationId xmlns:a16="http://schemas.microsoft.com/office/drawing/2014/main" id="{B9FB9C4D-1B62-3960-F366-10AA02EDF5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4179" y="2736705"/>
                <a:ext cx="3872095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Connecteur droit 308">
                <a:extLst>
                  <a:ext uri="{FF2B5EF4-FFF2-40B4-BE49-F238E27FC236}">
                    <a16:creationId xmlns:a16="http://schemas.microsoft.com/office/drawing/2014/main" id="{C4445ACD-1E97-5FC9-F665-284D141E7B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16393" y="2206752"/>
                <a:ext cx="0" cy="265868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Connecteur droit 309">
                <a:extLst>
                  <a:ext uri="{FF2B5EF4-FFF2-40B4-BE49-F238E27FC236}">
                    <a16:creationId xmlns:a16="http://schemas.microsoft.com/office/drawing/2014/main" id="{8A68D15C-20AD-D7D3-E047-BED9B0CC4C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1464" y="2194560"/>
                <a:ext cx="0" cy="267264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64" name="Connecteur droit 363">
              <a:extLst>
                <a:ext uri="{FF2B5EF4-FFF2-40B4-BE49-F238E27FC236}">
                  <a16:creationId xmlns:a16="http://schemas.microsoft.com/office/drawing/2014/main" id="{CB8743C8-8F87-9B3F-136B-A58989205BFC}"/>
                </a:ext>
              </a:extLst>
            </p:cNvPr>
            <p:cNvCxnSpPr>
              <a:cxnSpLocks/>
            </p:cNvCxnSpPr>
            <p:nvPr/>
          </p:nvCxnSpPr>
          <p:spPr>
            <a:xfrm>
              <a:off x="6242469" y="3405892"/>
              <a:ext cx="0" cy="1828797"/>
            </a:xfrm>
            <a:prstGeom prst="line">
              <a:avLst/>
            </a:prstGeom>
            <a:ln w="1905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9" name="Forme libre 368">
              <a:extLst>
                <a:ext uri="{FF2B5EF4-FFF2-40B4-BE49-F238E27FC236}">
                  <a16:creationId xmlns:a16="http://schemas.microsoft.com/office/drawing/2014/main" id="{DED1B96B-4029-9521-F137-79CA2B32EE6C}"/>
                </a:ext>
              </a:extLst>
            </p:cNvPr>
            <p:cNvSpPr/>
            <p:nvPr/>
          </p:nvSpPr>
          <p:spPr>
            <a:xfrm>
              <a:off x="2405888" y="3495040"/>
              <a:ext cx="2991104" cy="1182624"/>
            </a:xfrm>
            <a:custGeom>
              <a:avLst/>
              <a:gdLst>
                <a:gd name="connsiteX0" fmla="*/ 0 w 2991104"/>
                <a:gd name="connsiteY0" fmla="*/ 0 h 1182624"/>
                <a:gd name="connsiteX1" fmla="*/ 0 w 2991104"/>
                <a:gd name="connsiteY1" fmla="*/ 0 h 1182624"/>
                <a:gd name="connsiteX2" fmla="*/ 44704 w 2991104"/>
                <a:gd name="connsiteY2" fmla="*/ 24384 h 1182624"/>
                <a:gd name="connsiteX3" fmla="*/ 60960 w 2991104"/>
                <a:gd name="connsiteY3" fmla="*/ 60960 h 1182624"/>
                <a:gd name="connsiteX4" fmla="*/ 65024 w 2991104"/>
                <a:gd name="connsiteY4" fmla="*/ 73152 h 1182624"/>
                <a:gd name="connsiteX5" fmla="*/ 77216 w 2991104"/>
                <a:gd name="connsiteY5" fmla="*/ 109728 h 1182624"/>
                <a:gd name="connsiteX6" fmla="*/ 81280 w 2991104"/>
                <a:gd name="connsiteY6" fmla="*/ 121920 h 1182624"/>
                <a:gd name="connsiteX7" fmla="*/ 85344 w 2991104"/>
                <a:gd name="connsiteY7" fmla="*/ 195072 h 1182624"/>
                <a:gd name="connsiteX8" fmla="*/ 89408 w 2991104"/>
                <a:gd name="connsiteY8" fmla="*/ 207264 h 1182624"/>
                <a:gd name="connsiteX9" fmla="*/ 101600 w 2991104"/>
                <a:gd name="connsiteY9" fmla="*/ 247904 h 1182624"/>
                <a:gd name="connsiteX10" fmla="*/ 125984 w 2991104"/>
                <a:gd name="connsiteY10" fmla="*/ 321056 h 1182624"/>
                <a:gd name="connsiteX11" fmla="*/ 146304 w 2991104"/>
                <a:gd name="connsiteY11" fmla="*/ 382016 h 1182624"/>
                <a:gd name="connsiteX12" fmla="*/ 154432 w 2991104"/>
                <a:gd name="connsiteY12" fmla="*/ 406400 h 1182624"/>
                <a:gd name="connsiteX13" fmla="*/ 158496 w 2991104"/>
                <a:gd name="connsiteY13" fmla="*/ 418592 h 1182624"/>
                <a:gd name="connsiteX14" fmla="*/ 170688 w 2991104"/>
                <a:gd name="connsiteY14" fmla="*/ 491744 h 1182624"/>
                <a:gd name="connsiteX15" fmla="*/ 174752 w 2991104"/>
                <a:gd name="connsiteY15" fmla="*/ 503936 h 1182624"/>
                <a:gd name="connsiteX16" fmla="*/ 178816 w 2991104"/>
                <a:gd name="connsiteY16" fmla="*/ 516128 h 1182624"/>
                <a:gd name="connsiteX17" fmla="*/ 215392 w 2991104"/>
                <a:gd name="connsiteY17" fmla="*/ 536448 h 1182624"/>
                <a:gd name="connsiteX18" fmla="*/ 227584 w 2991104"/>
                <a:gd name="connsiteY18" fmla="*/ 560832 h 1182624"/>
                <a:gd name="connsiteX19" fmla="*/ 235712 w 2991104"/>
                <a:gd name="connsiteY19" fmla="*/ 585216 h 1182624"/>
                <a:gd name="connsiteX20" fmla="*/ 239776 w 2991104"/>
                <a:gd name="connsiteY20" fmla="*/ 597408 h 1182624"/>
                <a:gd name="connsiteX21" fmla="*/ 247904 w 2991104"/>
                <a:gd name="connsiteY21" fmla="*/ 609600 h 1182624"/>
                <a:gd name="connsiteX22" fmla="*/ 251968 w 2991104"/>
                <a:gd name="connsiteY22" fmla="*/ 621792 h 1182624"/>
                <a:gd name="connsiteX23" fmla="*/ 268224 w 2991104"/>
                <a:gd name="connsiteY23" fmla="*/ 646176 h 1182624"/>
                <a:gd name="connsiteX24" fmla="*/ 280416 w 2991104"/>
                <a:gd name="connsiteY24" fmla="*/ 650240 h 1182624"/>
                <a:gd name="connsiteX25" fmla="*/ 312928 w 2991104"/>
                <a:gd name="connsiteY25" fmla="*/ 658368 h 1182624"/>
                <a:gd name="connsiteX26" fmla="*/ 325120 w 2991104"/>
                <a:gd name="connsiteY26" fmla="*/ 682752 h 1182624"/>
                <a:gd name="connsiteX27" fmla="*/ 349504 w 2991104"/>
                <a:gd name="connsiteY27" fmla="*/ 731520 h 1182624"/>
                <a:gd name="connsiteX28" fmla="*/ 361696 w 2991104"/>
                <a:gd name="connsiteY28" fmla="*/ 735584 h 1182624"/>
                <a:gd name="connsiteX29" fmla="*/ 386080 w 2991104"/>
                <a:gd name="connsiteY29" fmla="*/ 772160 h 1182624"/>
                <a:gd name="connsiteX30" fmla="*/ 394208 w 2991104"/>
                <a:gd name="connsiteY30" fmla="*/ 784352 h 1182624"/>
                <a:gd name="connsiteX31" fmla="*/ 406400 w 2991104"/>
                <a:gd name="connsiteY31" fmla="*/ 792480 h 1182624"/>
                <a:gd name="connsiteX32" fmla="*/ 422656 w 2991104"/>
                <a:gd name="connsiteY32" fmla="*/ 816864 h 1182624"/>
                <a:gd name="connsiteX33" fmla="*/ 438912 w 2991104"/>
                <a:gd name="connsiteY33" fmla="*/ 853440 h 1182624"/>
                <a:gd name="connsiteX34" fmla="*/ 451104 w 2991104"/>
                <a:gd name="connsiteY34" fmla="*/ 857504 h 1182624"/>
                <a:gd name="connsiteX35" fmla="*/ 475488 w 2991104"/>
                <a:gd name="connsiteY35" fmla="*/ 869696 h 1182624"/>
                <a:gd name="connsiteX36" fmla="*/ 508000 w 2991104"/>
                <a:gd name="connsiteY36" fmla="*/ 906272 h 1182624"/>
                <a:gd name="connsiteX37" fmla="*/ 532384 w 2991104"/>
                <a:gd name="connsiteY37" fmla="*/ 922528 h 1182624"/>
                <a:gd name="connsiteX38" fmla="*/ 540512 w 2991104"/>
                <a:gd name="connsiteY38" fmla="*/ 934720 h 1182624"/>
                <a:gd name="connsiteX39" fmla="*/ 568960 w 2991104"/>
                <a:gd name="connsiteY39" fmla="*/ 967232 h 1182624"/>
                <a:gd name="connsiteX40" fmla="*/ 585216 w 2991104"/>
                <a:gd name="connsiteY40" fmla="*/ 1003808 h 1182624"/>
                <a:gd name="connsiteX41" fmla="*/ 597408 w 2991104"/>
                <a:gd name="connsiteY41" fmla="*/ 1016000 h 1182624"/>
                <a:gd name="connsiteX42" fmla="*/ 605536 w 2991104"/>
                <a:gd name="connsiteY42" fmla="*/ 1028192 h 1182624"/>
                <a:gd name="connsiteX43" fmla="*/ 609600 w 2991104"/>
                <a:gd name="connsiteY43" fmla="*/ 1040384 h 1182624"/>
                <a:gd name="connsiteX44" fmla="*/ 621792 w 2991104"/>
                <a:gd name="connsiteY44" fmla="*/ 1044448 h 1182624"/>
                <a:gd name="connsiteX45" fmla="*/ 658368 w 2991104"/>
                <a:gd name="connsiteY45" fmla="*/ 1048512 h 1182624"/>
                <a:gd name="connsiteX46" fmla="*/ 694944 w 2991104"/>
                <a:gd name="connsiteY46" fmla="*/ 1068832 h 1182624"/>
                <a:gd name="connsiteX47" fmla="*/ 707136 w 2991104"/>
                <a:gd name="connsiteY47" fmla="*/ 1076960 h 1182624"/>
                <a:gd name="connsiteX48" fmla="*/ 731520 w 2991104"/>
                <a:gd name="connsiteY48" fmla="*/ 1085088 h 1182624"/>
                <a:gd name="connsiteX49" fmla="*/ 739648 w 2991104"/>
                <a:gd name="connsiteY49" fmla="*/ 1097280 h 1182624"/>
                <a:gd name="connsiteX50" fmla="*/ 751840 w 2991104"/>
                <a:gd name="connsiteY50" fmla="*/ 1105408 h 1182624"/>
                <a:gd name="connsiteX51" fmla="*/ 764032 w 2991104"/>
                <a:gd name="connsiteY51" fmla="*/ 1109472 h 1182624"/>
                <a:gd name="connsiteX52" fmla="*/ 804672 w 2991104"/>
                <a:gd name="connsiteY52" fmla="*/ 1117600 h 1182624"/>
                <a:gd name="connsiteX53" fmla="*/ 816864 w 2991104"/>
                <a:gd name="connsiteY53" fmla="*/ 1125728 h 1182624"/>
                <a:gd name="connsiteX54" fmla="*/ 816864 w 2991104"/>
                <a:gd name="connsiteY54" fmla="*/ 1146048 h 1182624"/>
                <a:gd name="connsiteX55" fmla="*/ 869696 w 2991104"/>
                <a:gd name="connsiteY55" fmla="*/ 1146048 h 1182624"/>
                <a:gd name="connsiteX56" fmla="*/ 869696 w 2991104"/>
                <a:gd name="connsiteY56" fmla="*/ 1182624 h 1182624"/>
                <a:gd name="connsiteX57" fmla="*/ 2991104 w 2991104"/>
                <a:gd name="connsiteY57" fmla="*/ 1182624 h 118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1104" h="1182624">
                  <a:moveTo>
                    <a:pt x="0" y="0"/>
                  </a:moveTo>
                  <a:lnTo>
                    <a:pt x="0" y="0"/>
                  </a:lnTo>
                  <a:cubicBezTo>
                    <a:pt x="45" y="22"/>
                    <a:pt x="37279" y="16959"/>
                    <a:pt x="44704" y="24384"/>
                  </a:cubicBezTo>
                  <a:cubicBezTo>
                    <a:pt x="54364" y="34044"/>
                    <a:pt x="56936" y="48888"/>
                    <a:pt x="60960" y="60960"/>
                  </a:cubicBezTo>
                  <a:lnTo>
                    <a:pt x="65024" y="73152"/>
                  </a:lnTo>
                  <a:lnTo>
                    <a:pt x="77216" y="109728"/>
                  </a:lnTo>
                  <a:lnTo>
                    <a:pt x="81280" y="121920"/>
                  </a:lnTo>
                  <a:cubicBezTo>
                    <a:pt x="82635" y="146304"/>
                    <a:pt x="83029" y="170760"/>
                    <a:pt x="85344" y="195072"/>
                  </a:cubicBezTo>
                  <a:cubicBezTo>
                    <a:pt x="85750" y="199337"/>
                    <a:pt x="88231" y="203145"/>
                    <a:pt x="89408" y="207264"/>
                  </a:cubicBezTo>
                  <a:cubicBezTo>
                    <a:pt x="101692" y="250258"/>
                    <a:pt x="82284" y="189957"/>
                    <a:pt x="101600" y="247904"/>
                  </a:cubicBezTo>
                  <a:lnTo>
                    <a:pt x="125984" y="321056"/>
                  </a:lnTo>
                  <a:lnTo>
                    <a:pt x="146304" y="382016"/>
                  </a:lnTo>
                  <a:lnTo>
                    <a:pt x="154432" y="406400"/>
                  </a:lnTo>
                  <a:lnTo>
                    <a:pt x="158496" y="418592"/>
                  </a:lnTo>
                  <a:cubicBezTo>
                    <a:pt x="163272" y="475898"/>
                    <a:pt x="157402" y="451885"/>
                    <a:pt x="170688" y="491744"/>
                  </a:cubicBezTo>
                  <a:lnTo>
                    <a:pt x="174752" y="503936"/>
                  </a:lnTo>
                  <a:cubicBezTo>
                    <a:pt x="176107" y="508000"/>
                    <a:pt x="175252" y="513752"/>
                    <a:pt x="178816" y="516128"/>
                  </a:cubicBezTo>
                  <a:cubicBezTo>
                    <a:pt x="206764" y="534760"/>
                    <a:pt x="193933" y="529295"/>
                    <a:pt x="215392" y="536448"/>
                  </a:cubicBezTo>
                  <a:cubicBezTo>
                    <a:pt x="230213" y="580912"/>
                    <a:pt x="206576" y="513563"/>
                    <a:pt x="227584" y="560832"/>
                  </a:cubicBezTo>
                  <a:cubicBezTo>
                    <a:pt x="231064" y="568661"/>
                    <a:pt x="233003" y="577088"/>
                    <a:pt x="235712" y="585216"/>
                  </a:cubicBezTo>
                  <a:cubicBezTo>
                    <a:pt x="237067" y="589280"/>
                    <a:pt x="237400" y="593844"/>
                    <a:pt x="239776" y="597408"/>
                  </a:cubicBezTo>
                  <a:cubicBezTo>
                    <a:pt x="242485" y="601472"/>
                    <a:pt x="245720" y="605231"/>
                    <a:pt x="247904" y="609600"/>
                  </a:cubicBezTo>
                  <a:cubicBezTo>
                    <a:pt x="249820" y="613432"/>
                    <a:pt x="249888" y="618047"/>
                    <a:pt x="251968" y="621792"/>
                  </a:cubicBezTo>
                  <a:cubicBezTo>
                    <a:pt x="256712" y="630331"/>
                    <a:pt x="258957" y="643087"/>
                    <a:pt x="268224" y="646176"/>
                  </a:cubicBezTo>
                  <a:cubicBezTo>
                    <a:pt x="272288" y="647531"/>
                    <a:pt x="276260" y="649201"/>
                    <a:pt x="280416" y="650240"/>
                  </a:cubicBezTo>
                  <a:lnTo>
                    <a:pt x="312928" y="658368"/>
                  </a:lnTo>
                  <a:cubicBezTo>
                    <a:pt x="327749" y="702832"/>
                    <a:pt x="304112" y="635483"/>
                    <a:pt x="325120" y="682752"/>
                  </a:cubicBezTo>
                  <a:cubicBezTo>
                    <a:pt x="329511" y="692631"/>
                    <a:pt x="336279" y="727112"/>
                    <a:pt x="349504" y="731520"/>
                  </a:cubicBezTo>
                  <a:lnTo>
                    <a:pt x="361696" y="735584"/>
                  </a:lnTo>
                  <a:lnTo>
                    <a:pt x="386080" y="772160"/>
                  </a:lnTo>
                  <a:cubicBezTo>
                    <a:pt x="388789" y="776224"/>
                    <a:pt x="390144" y="781643"/>
                    <a:pt x="394208" y="784352"/>
                  </a:cubicBezTo>
                  <a:lnTo>
                    <a:pt x="406400" y="792480"/>
                  </a:lnTo>
                  <a:cubicBezTo>
                    <a:pt x="411819" y="800608"/>
                    <a:pt x="419567" y="807597"/>
                    <a:pt x="422656" y="816864"/>
                  </a:cubicBezTo>
                  <a:cubicBezTo>
                    <a:pt x="425140" y="824315"/>
                    <a:pt x="430130" y="846414"/>
                    <a:pt x="438912" y="853440"/>
                  </a:cubicBezTo>
                  <a:cubicBezTo>
                    <a:pt x="442257" y="856116"/>
                    <a:pt x="447272" y="855588"/>
                    <a:pt x="451104" y="857504"/>
                  </a:cubicBezTo>
                  <a:cubicBezTo>
                    <a:pt x="482617" y="873260"/>
                    <a:pt x="444843" y="859481"/>
                    <a:pt x="475488" y="869696"/>
                  </a:cubicBezTo>
                  <a:cubicBezTo>
                    <a:pt x="485261" y="884355"/>
                    <a:pt x="491297" y="895137"/>
                    <a:pt x="508000" y="906272"/>
                  </a:cubicBezTo>
                  <a:lnTo>
                    <a:pt x="532384" y="922528"/>
                  </a:lnTo>
                  <a:cubicBezTo>
                    <a:pt x="535093" y="926592"/>
                    <a:pt x="537058" y="931266"/>
                    <a:pt x="540512" y="934720"/>
                  </a:cubicBezTo>
                  <a:cubicBezTo>
                    <a:pt x="557107" y="951315"/>
                    <a:pt x="557445" y="932688"/>
                    <a:pt x="568960" y="967232"/>
                  </a:cubicBezTo>
                  <a:cubicBezTo>
                    <a:pt x="574867" y="984953"/>
                    <a:pt x="574482" y="990928"/>
                    <a:pt x="585216" y="1003808"/>
                  </a:cubicBezTo>
                  <a:cubicBezTo>
                    <a:pt x="588895" y="1008223"/>
                    <a:pt x="593729" y="1011585"/>
                    <a:pt x="597408" y="1016000"/>
                  </a:cubicBezTo>
                  <a:cubicBezTo>
                    <a:pt x="600535" y="1019752"/>
                    <a:pt x="603352" y="1023823"/>
                    <a:pt x="605536" y="1028192"/>
                  </a:cubicBezTo>
                  <a:cubicBezTo>
                    <a:pt x="607452" y="1032024"/>
                    <a:pt x="606571" y="1037355"/>
                    <a:pt x="609600" y="1040384"/>
                  </a:cubicBezTo>
                  <a:cubicBezTo>
                    <a:pt x="612629" y="1043413"/>
                    <a:pt x="617566" y="1043744"/>
                    <a:pt x="621792" y="1044448"/>
                  </a:cubicBezTo>
                  <a:cubicBezTo>
                    <a:pt x="633892" y="1046465"/>
                    <a:pt x="646176" y="1047157"/>
                    <a:pt x="658368" y="1048512"/>
                  </a:cubicBezTo>
                  <a:cubicBezTo>
                    <a:pt x="679827" y="1055665"/>
                    <a:pt x="666996" y="1050200"/>
                    <a:pt x="694944" y="1068832"/>
                  </a:cubicBezTo>
                  <a:cubicBezTo>
                    <a:pt x="699008" y="1071541"/>
                    <a:pt x="702502" y="1075415"/>
                    <a:pt x="707136" y="1076960"/>
                  </a:cubicBezTo>
                  <a:lnTo>
                    <a:pt x="731520" y="1085088"/>
                  </a:lnTo>
                  <a:cubicBezTo>
                    <a:pt x="734229" y="1089152"/>
                    <a:pt x="736194" y="1093826"/>
                    <a:pt x="739648" y="1097280"/>
                  </a:cubicBezTo>
                  <a:cubicBezTo>
                    <a:pt x="743102" y="1100734"/>
                    <a:pt x="747471" y="1103224"/>
                    <a:pt x="751840" y="1105408"/>
                  </a:cubicBezTo>
                  <a:cubicBezTo>
                    <a:pt x="755672" y="1107324"/>
                    <a:pt x="759858" y="1108509"/>
                    <a:pt x="764032" y="1109472"/>
                  </a:cubicBezTo>
                  <a:cubicBezTo>
                    <a:pt x="777493" y="1112578"/>
                    <a:pt x="791566" y="1113231"/>
                    <a:pt x="804672" y="1117600"/>
                  </a:cubicBezTo>
                  <a:cubicBezTo>
                    <a:pt x="818149" y="1122092"/>
                    <a:pt x="816864" y="1117380"/>
                    <a:pt x="816864" y="1125728"/>
                  </a:cubicBezTo>
                  <a:lnTo>
                    <a:pt x="816864" y="1146048"/>
                  </a:lnTo>
                  <a:lnTo>
                    <a:pt x="869696" y="1146048"/>
                  </a:lnTo>
                  <a:lnTo>
                    <a:pt x="869696" y="1182624"/>
                  </a:lnTo>
                  <a:lnTo>
                    <a:pt x="2991104" y="1182624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0" name="Forme libre 369">
              <a:extLst>
                <a:ext uri="{FF2B5EF4-FFF2-40B4-BE49-F238E27FC236}">
                  <a16:creationId xmlns:a16="http://schemas.microsoft.com/office/drawing/2014/main" id="{CBC6C7B6-E47C-6CA8-E9C2-4EB9477BCC66}"/>
                </a:ext>
              </a:extLst>
            </p:cNvPr>
            <p:cNvSpPr/>
            <p:nvPr/>
          </p:nvSpPr>
          <p:spPr>
            <a:xfrm>
              <a:off x="2414016" y="3499104"/>
              <a:ext cx="2747264" cy="1182624"/>
            </a:xfrm>
            <a:custGeom>
              <a:avLst/>
              <a:gdLst>
                <a:gd name="connsiteX0" fmla="*/ 0 w 2747264"/>
                <a:gd name="connsiteY0" fmla="*/ 0 h 1182624"/>
                <a:gd name="connsiteX1" fmla="*/ 0 w 2747264"/>
                <a:gd name="connsiteY1" fmla="*/ 0 h 1182624"/>
                <a:gd name="connsiteX2" fmla="*/ 28448 w 2747264"/>
                <a:gd name="connsiteY2" fmla="*/ 20320 h 1182624"/>
                <a:gd name="connsiteX3" fmla="*/ 44704 w 2747264"/>
                <a:gd name="connsiteY3" fmla="*/ 56896 h 1182624"/>
                <a:gd name="connsiteX4" fmla="*/ 52832 w 2747264"/>
                <a:gd name="connsiteY4" fmla="*/ 81280 h 1182624"/>
                <a:gd name="connsiteX5" fmla="*/ 85344 w 2747264"/>
                <a:gd name="connsiteY5" fmla="*/ 178816 h 1182624"/>
                <a:gd name="connsiteX6" fmla="*/ 93472 w 2747264"/>
                <a:gd name="connsiteY6" fmla="*/ 203200 h 1182624"/>
                <a:gd name="connsiteX7" fmla="*/ 97536 w 2747264"/>
                <a:gd name="connsiteY7" fmla="*/ 215392 h 1182624"/>
                <a:gd name="connsiteX8" fmla="*/ 113792 w 2747264"/>
                <a:gd name="connsiteY8" fmla="*/ 239776 h 1182624"/>
                <a:gd name="connsiteX9" fmla="*/ 138176 w 2747264"/>
                <a:gd name="connsiteY9" fmla="*/ 276352 h 1182624"/>
                <a:gd name="connsiteX10" fmla="*/ 146304 w 2747264"/>
                <a:gd name="connsiteY10" fmla="*/ 288544 h 1182624"/>
                <a:gd name="connsiteX11" fmla="*/ 154432 w 2747264"/>
                <a:gd name="connsiteY11" fmla="*/ 300736 h 1182624"/>
                <a:gd name="connsiteX12" fmla="*/ 162560 w 2747264"/>
                <a:gd name="connsiteY12" fmla="*/ 325120 h 1182624"/>
                <a:gd name="connsiteX13" fmla="*/ 178816 w 2747264"/>
                <a:gd name="connsiteY13" fmla="*/ 349504 h 1182624"/>
                <a:gd name="connsiteX14" fmla="*/ 191008 w 2747264"/>
                <a:gd name="connsiteY14" fmla="*/ 353568 h 1182624"/>
                <a:gd name="connsiteX15" fmla="*/ 215392 w 2747264"/>
                <a:gd name="connsiteY15" fmla="*/ 369824 h 1182624"/>
                <a:gd name="connsiteX16" fmla="*/ 239776 w 2747264"/>
                <a:gd name="connsiteY16" fmla="*/ 406400 h 1182624"/>
                <a:gd name="connsiteX17" fmla="*/ 247904 w 2747264"/>
                <a:gd name="connsiteY17" fmla="*/ 418592 h 1182624"/>
                <a:gd name="connsiteX18" fmla="*/ 260096 w 2747264"/>
                <a:gd name="connsiteY18" fmla="*/ 442976 h 1182624"/>
                <a:gd name="connsiteX19" fmla="*/ 272288 w 2747264"/>
                <a:gd name="connsiteY19" fmla="*/ 455168 h 1182624"/>
                <a:gd name="connsiteX20" fmla="*/ 288544 w 2747264"/>
                <a:gd name="connsiteY20" fmla="*/ 479552 h 1182624"/>
                <a:gd name="connsiteX21" fmla="*/ 300736 w 2747264"/>
                <a:gd name="connsiteY21" fmla="*/ 491744 h 1182624"/>
                <a:gd name="connsiteX22" fmla="*/ 312928 w 2747264"/>
                <a:gd name="connsiteY22" fmla="*/ 516128 h 1182624"/>
                <a:gd name="connsiteX23" fmla="*/ 337312 w 2747264"/>
                <a:gd name="connsiteY23" fmla="*/ 536448 h 1182624"/>
                <a:gd name="connsiteX24" fmla="*/ 341376 w 2747264"/>
                <a:gd name="connsiteY24" fmla="*/ 548640 h 1182624"/>
                <a:gd name="connsiteX25" fmla="*/ 361696 w 2747264"/>
                <a:gd name="connsiteY25" fmla="*/ 573024 h 1182624"/>
                <a:gd name="connsiteX26" fmla="*/ 373888 w 2747264"/>
                <a:gd name="connsiteY26" fmla="*/ 581152 h 1182624"/>
                <a:gd name="connsiteX27" fmla="*/ 398272 w 2747264"/>
                <a:gd name="connsiteY27" fmla="*/ 593344 h 1182624"/>
                <a:gd name="connsiteX28" fmla="*/ 410464 w 2747264"/>
                <a:gd name="connsiteY28" fmla="*/ 625856 h 1182624"/>
                <a:gd name="connsiteX29" fmla="*/ 426720 w 2747264"/>
                <a:gd name="connsiteY29" fmla="*/ 650240 h 1182624"/>
                <a:gd name="connsiteX30" fmla="*/ 434848 w 2747264"/>
                <a:gd name="connsiteY30" fmla="*/ 662432 h 1182624"/>
                <a:gd name="connsiteX31" fmla="*/ 438912 w 2747264"/>
                <a:gd name="connsiteY31" fmla="*/ 674624 h 1182624"/>
                <a:gd name="connsiteX32" fmla="*/ 451104 w 2747264"/>
                <a:gd name="connsiteY32" fmla="*/ 682752 h 1182624"/>
                <a:gd name="connsiteX33" fmla="*/ 459232 w 2747264"/>
                <a:gd name="connsiteY33" fmla="*/ 694944 h 1182624"/>
                <a:gd name="connsiteX34" fmla="*/ 471424 w 2747264"/>
                <a:gd name="connsiteY34" fmla="*/ 703072 h 1182624"/>
                <a:gd name="connsiteX35" fmla="*/ 479552 w 2747264"/>
                <a:gd name="connsiteY35" fmla="*/ 727456 h 1182624"/>
                <a:gd name="connsiteX36" fmla="*/ 483616 w 2747264"/>
                <a:gd name="connsiteY36" fmla="*/ 739648 h 1182624"/>
                <a:gd name="connsiteX37" fmla="*/ 487680 w 2747264"/>
                <a:gd name="connsiteY37" fmla="*/ 751840 h 1182624"/>
                <a:gd name="connsiteX38" fmla="*/ 495808 w 2747264"/>
                <a:gd name="connsiteY38" fmla="*/ 764032 h 1182624"/>
                <a:gd name="connsiteX39" fmla="*/ 499872 w 2747264"/>
                <a:gd name="connsiteY39" fmla="*/ 776224 h 1182624"/>
                <a:gd name="connsiteX40" fmla="*/ 524256 w 2747264"/>
                <a:gd name="connsiteY40" fmla="*/ 784352 h 1182624"/>
                <a:gd name="connsiteX41" fmla="*/ 552704 w 2747264"/>
                <a:gd name="connsiteY41" fmla="*/ 796544 h 1182624"/>
                <a:gd name="connsiteX42" fmla="*/ 573024 w 2747264"/>
                <a:gd name="connsiteY42" fmla="*/ 820928 h 1182624"/>
                <a:gd name="connsiteX43" fmla="*/ 597408 w 2747264"/>
                <a:gd name="connsiteY43" fmla="*/ 833120 h 1182624"/>
                <a:gd name="connsiteX44" fmla="*/ 609600 w 2747264"/>
                <a:gd name="connsiteY44" fmla="*/ 841248 h 1182624"/>
                <a:gd name="connsiteX45" fmla="*/ 621792 w 2747264"/>
                <a:gd name="connsiteY45" fmla="*/ 865632 h 1182624"/>
                <a:gd name="connsiteX46" fmla="*/ 633984 w 2747264"/>
                <a:gd name="connsiteY46" fmla="*/ 869696 h 1182624"/>
                <a:gd name="connsiteX47" fmla="*/ 642112 w 2747264"/>
                <a:gd name="connsiteY47" fmla="*/ 881888 h 1182624"/>
                <a:gd name="connsiteX48" fmla="*/ 666496 w 2747264"/>
                <a:gd name="connsiteY48" fmla="*/ 898144 h 1182624"/>
                <a:gd name="connsiteX49" fmla="*/ 670560 w 2747264"/>
                <a:gd name="connsiteY49" fmla="*/ 902208 h 1182624"/>
                <a:gd name="connsiteX50" fmla="*/ 699008 w 2747264"/>
                <a:gd name="connsiteY50" fmla="*/ 906272 h 1182624"/>
                <a:gd name="connsiteX51" fmla="*/ 731520 w 2747264"/>
                <a:gd name="connsiteY51" fmla="*/ 918464 h 1182624"/>
                <a:gd name="connsiteX52" fmla="*/ 755904 w 2747264"/>
                <a:gd name="connsiteY52" fmla="*/ 926592 h 1182624"/>
                <a:gd name="connsiteX53" fmla="*/ 780288 w 2747264"/>
                <a:gd name="connsiteY53" fmla="*/ 934720 h 1182624"/>
                <a:gd name="connsiteX54" fmla="*/ 792480 w 2747264"/>
                <a:gd name="connsiteY54" fmla="*/ 938784 h 1182624"/>
                <a:gd name="connsiteX55" fmla="*/ 816864 w 2747264"/>
                <a:gd name="connsiteY55" fmla="*/ 955040 h 1182624"/>
                <a:gd name="connsiteX56" fmla="*/ 820928 w 2747264"/>
                <a:gd name="connsiteY56" fmla="*/ 967232 h 1182624"/>
                <a:gd name="connsiteX57" fmla="*/ 857504 w 2747264"/>
                <a:gd name="connsiteY57" fmla="*/ 983488 h 1182624"/>
                <a:gd name="connsiteX58" fmla="*/ 869696 w 2747264"/>
                <a:gd name="connsiteY58" fmla="*/ 987552 h 1182624"/>
                <a:gd name="connsiteX59" fmla="*/ 881888 w 2747264"/>
                <a:gd name="connsiteY59" fmla="*/ 991616 h 1182624"/>
                <a:gd name="connsiteX60" fmla="*/ 898144 w 2747264"/>
                <a:gd name="connsiteY60" fmla="*/ 987552 h 1182624"/>
                <a:gd name="connsiteX61" fmla="*/ 999744 w 2747264"/>
                <a:gd name="connsiteY61" fmla="*/ 987552 h 1182624"/>
                <a:gd name="connsiteX62" fmla="*/ 999744 w 2747264"/>
                <a:gd name="connsiteY62" fmla="*/ 1032256 h 1182624"/>
                <a:gd name="connsiteX63" fmla="*/ 1113536 w 2747264"/>
                <a:gd name="connsiteY63" fmla="*/ 1032256 h 1182624"/>
                <a:gd name="connsiteX64" fmla="*/ 1113536 w 2747264"/>
                <a:gd name="connsiteY64" fmla="*/ 1056640 h 1182624"/>
                <a:gd name="connsiteX65" fmla="*/ 1625600 w 2747264"/>
                <a:gd name="connsiteY65" fmla="*/ 1056640 h 1182624"/>
                <a:gd name="connsiteX66" fmla="*/ 1625600 w 2747264"/>
                <a:gd name="connsiteY66" fmla="*/ 1076960 h 1182624"/>
                <a:gd name="connsiteX67" fmla="*/ 1828800 w 2747264"/>
                <a:gd name="connsiteY67" fmla="*/ 1076960 h 1182624"/>
                <a:gd name="connsiteX68" fmla="*/ 1828800 w 2747264"/>
                <a:gd name="connsiteY68" fmla="*/ 1097280 h 1182624"/>
                <a:gd name="connsiteX69" fmla="*/ 1979168 w 2747264"/>
                <a:gd name="connsiteY69" fmla="*/ 1097280 h 1182624"/>
                <a:gd name="connsiteX70" fmla="*/ 1987296 w 2747264"/>
                <a:gd name="connsiteY70" fmla="*/ 1105408 h 1182624"/>
                <a:gd name="connsiteX71" fmla="*/ 2157984 w 2747264"/>
                <a:gd name="connsiteY71" fmla="*/ 1105408 h 1182624"/>
                <a:gd name="connsiteX72" fmla="*/ 2157984 w 2747264"/>
                <a:gd name="connsiteY72" fmla="*/ 1141984 h 1182624"/>
                <a:gd name="connsiteX73" fmla="*/ 2747264 w 2747264"/>
                <a:gd name="connsiteY73" fmla="*/ 1141984 h 1182624"/>
                <a:gd name="connsiteX74" fmla="*/ 2747264 w 2747264"/>
                <a:gd name="connsiteY74" fmla="*/ 1182624 h 118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47264" h="1182624">
                  <a:moveTo>
                    <a:pt x="0" y="0"/>
                  </a:moveTo>
                  <a:lnTo>
                    <a:pt x="0" y="0"/>
                  </a:lnTo>
                  <a:cubicBezTo>
                    <a:pt x="9483" y="6773"/>
                    <a:pt x="19738" y="12578"/>
                    <a:pt x="28448" y="20320"/>
                  </a:cubicBezTo>
                  <a:cubicBezTo>
                    <a:pt x="37600" y="28455"/>
                    <a:pt x="41572" y="47499"/>
                    <a:pt x="44704" y="56896"/>
                  </a:cubicBezTo>
                  <a:lnTo>
                    <a:pt x="52832" y="81280"/>
                  </a:lnTo>
                  <a:lnTo>
                    <a:pt x="85344" y="178816"/>
                  </a:lnTo>
                  <a:lnTo>
                    <a:pt x="93472" y="203200"/>
                  </a:lnTo>
                  <a:cubicBezTo>
                    <a:pt x="94827" y="207264"/>
                    <a:pt x="95160" y="211828"/>
                    <a:pt x="97536" y="215392"/>
                  </a:cubicBezTo>
                  <a:lnTo>
                    <a:pt x="113792" y="239776"/>
                  </a:lnTo>
                  <a:lnTo>
                    <a:pt x="138176" y="276352"/>
                  </a:lnTo>
                  <a:lnTo>
                    <a:pt x="146304" y="288544"/>
                  </a:lnTo>
                  <a:cubicBezTo>
                    <a:pt x="149013" y="292608"/>
                    <a:pt x="152887" y="296102"/>
                    <a:pt x="154432" y="300736"/>
                  </a:cubicBezTo>
                  <a:cubicBezTo>
                    <a:pt x="157141" y="308864"/>
                    <a:pt x="157808" y="317991"/>
                    <a:pt x="162560" y="325120"/>
                  </a:cubicBezTo>
                  <a:cubicBezTo>
                    <a:pt x="167979" y="333248"/>
                    <a:pt x="169549" y="346415"/>
                    <a:pt x="178816" y="349504"/>
                  </a:cubicBezTo>
                  <a:cubicBezTo>
                    <a:pt x="182880" y="350859"/>
                    <a:pt x="187263" y="351488"/>
                    <a:pt x="191008" y="353568"/>
                  </a:cubicBezTo>
                  <a:cubicBezTo>
                    <a:pt x="199547" y="358312"/>
                    <a:pt x="215392" y="369824"/>
                    <a:pt x="215392" y="369824"/>
                  </a:cubicBezTo>
                  <a:lnTo>
                    <a:pt x="239776" y="406400"/>
                  </a:lnTo>
                  <a:cubicBezTo>
                    <a:pt x="242485" y="410464"/>
                    <a:pt x="246359" y="413958"/>
                    <a:pt x="247904" y="418592"/>
                  </a:cubicBezTo>
                  <a:cubicBezTo>
                    <a:pt x="251977" y="430811"/>
                    <a:pt x="251342" y="432472"/>
                    <a:pt x="260096" y="442976"/>
                  </a:cubicBezTo>
                  <a:cubicBezTo>
                    <a:pt x="263775" y="447391"/>
                    <a:pt x="268759" y="450631"/>
                    <a:pt x="272288" y="455168"/>
                  </a:cubicBezTo>
                  <a:cubicBezTo>
                    <a:pt x="278285" y="462879"/>
                    <a:pt x="281637" y="472645"/>
                    <a:pt x="288544" y="479552"/>
                  </a:cubicBezTo>
                  <a:cubicBezTo>
                    <a:pt x="292608" y="483616"/>
                    <a:pt x="297057" y="487329"/>
                    <a:pt x="300736" y="491744"/>
                  </a:cubicBezTo>
                  <a:cubicBezTo>
                    <a:pt x="332710" y="530112"/>
                    <a:pt x="288489" y="479470"/>
                    <a:pt x="312928" y="516128"/>
                  </a:cubicBezTo>
                  <a:cubicBezTo>
                    <a:pt x="319186" y="525515"/>
                    <a:pt x="328316" y="530450"/>
                    <a:pt x="337312" y="536448"/>
                  </a:cubicBezTo>
                  <a:cubicBezTo>
                    <a:pt x="338667" y="540512"/>
                    <a:pt x="339460" y="544808"/>
                    <a:pt x="341376" y="548640"/>
                  </a:cubicBezTo>
                  <a:cubicBezTo>
                    <a:pt x="345943" y="557774"/>
                    <a:pt x="353992" y="566604"/>
                    <a:pt x="361696" y="573024"/>
                  </a:cubicBezTo>
                  <a:cubicBezTo>
                    <a:pt x="365448" y="576151"/>
                    <a:pt x="369519" y="578968"/>
                    <a:pt x="373888" y="581152"/>
                  </a:cubicBezTo>
                  <a:cubicBezTo>
                    <a:pt x="407539" y="597978"/>
                    <a:pt x="363331" y="570050"/>
                    <a:pt x="398272" y="593344"/>
                  </a:cubicBezTo>
                  <a:cubicBezTo>
                    <a:pt x="424436" y="632589"/>
                    <a:pt x="385355" y="570615"/>
                    <a:pt x="410464" y="625856"/>
                  </a:cubicBezTo>
                  <a:cubicBezTo>
                    <a:pt x="414506" y="634749"/>
                    <a:pt x="421301" y="642112"/>
                    <a:pt x="426720" y="650240"/>
                  </a:cubicBezTo>
                  <a:cubicBezTo>
                    <a:pt x="429429" y="654304"/>
                    <a:pt x="433303" y="657798"/>
                    <a:pt x="434848" y="662432"/>
                  </a:cubicBezTo>
                  <a:cubicBezTo>
                    <a:pt x="436203" y="666496"/>
                    <a:pt x="436236" y="671279"/>
                    <a:pt x="438912" y="674624"/>
                  </a:cubicBezTo>
                  <a:cubicBezTo>
                    <a:pt x="441963" y="678438"/>
                    <a:pt x="447040" y="680043"/>
                    <a:pt x="451104" y="682752"/>
                  </a:cubicBezTo>
                  <a:cubicBezTo>
                    <a:pt x="453813" y="686816"/>
                    <a:pt x="455778" y="691490"/>
                    <a:pt x="459232" y="694944"/>
                  </a:cubicBezTo>
                  <a:cubicBezTo>
                    <a:pt x="462686" y="698398"/>
                    <a:pt x="468835" y="698930"/>
                    <a:pt x="471424" y="703072"/>
                  </a:cubicBezTo>
                  <a:cubicBezTo>
                    <a:pt x="475965" y="710337"/>
                    <a:pt x="476843" y="719328"/>
                    <a:pt x="479552" y="727456"/>
                  </a:cubicBezTo>
                  <a:lnTo>
                    <a:pt x="483616" y="739648"/>
                  </a:lnTo>
                  <a:cubicBezTo>
                    <a:pt x="484971" y="743712"/>
                    <a:pt x="485304" y="748276"/>
                    <a:pt x="487680" y="751840"/>
                  </a:cubicBezTo>
                  <a:cubicBezTo>
                    <a:pt x="490389" y="755904"/>
                    <a:pt x="493624" y="759663"/>
                    <a:pt x="495808" y="764032"/>
                  </a:cubicBezTo>
                  <a:cubicBezTo>
                    <a:pt x="497724" y="767864"/>
                    <a:pt x="496386" y="773734"/>
                    <a:pt x="499872" y="776224"/>
                  </a:cubicBezTo>
                  <a:cubicBezTo>
                    <a:pt x="506844" y="781204"/>
                    <a:pt x="516128" y="781643"/>
                    <a:pt x="524256" y="784352"/>
                  </a:cubicBezTo>
                  <a:cubicBezTo>
                    <a:pt x="534206" y="787669"/>
                    <a:pt x="543916" y="790267"/>
                    <a:pt x="552704" y="796544"/>
                  </a:cubicBezTo>
                  <a:cubicBezTo>
                    <a:pt x="576006" y="813188"/>
                    <a:pt x="555201" y="803105"/>
                    <a:pt x="573024" y="820928"/>
                  </a:cubicBezTo>
                  <a:cubicBezTo>
                    <a:pt x="584671" y="832575"/>
                    <a:pt x="584187" y="826509"/>
                    <a:pt x="597408" y="833120"/>
                  </a:cubicBezTo>
                  <a:cubicBezTo>
                    <a:pt x="601777" y="835304"/>
                    <a:pt x="605536" y="838539"/>
                    <a:pt x="609600" y="841248"/>
                  </a:cubicBezTo>
                  <a:cubicBezTo>
                    <a:pt x="612277" y="849280"/>
                    <a:pt x="614630" y="859902"/>
                    <a:pt x="621792" y="865632"/>
                  </a:cubicBezTo>
                  <a:cubicBezTo>
                    <a:pt x="625137" y="868308"/>
                    <a:pt x="629920" y="868341"/>
                    <a:pt x="633984" y="869696"/>
                  </a:cubicBezTo>
                  <a:cubicBezTo>
                    <a:pt x="636693" y="873760"/>
                    <a:pt x="638436" y="878672"/>
                    <a:pt x="642112" y="881888"/>
                  </a:cubicBezTo>
                  <a:cubicBezTo>
                    <a:pt x="649464" y="888321"/>
                    <a:pt x="659589" y="891237"/>
                    <a:pt x="666496" y="898144"/>
                  </a:cubicBezTo>
                  <a:lnTo>
                    <a:pt x="670560" y="902208"/>
                  </a:lnTo>
                  <a:lnTo>
                    <a:pt x="699008" y="906272"/>
                  </a:lnTo>
                  <a:lnTo>
                    <a:pt x="731520" y="918464"/>
                  </a:lnTo>
                  <a:cubicBezTo>
                    <a:pt x="739589" y="921346"/>
                    <a:pt x="747776" y="923883"/>
                    <a:pt x="755904" y="926592"/>
                  </a:cubicBezTo>
                  <a:lnTo>
                    <a:pt x="780288" y="934720"/>
                  </a:lnTo>
                  <a:cubicBezTo>
                    <a:pt x="784352" y="936075"/>
                    <a:pt x="788916" y="936408"/>
                    <a:pt x="792480" y="938784"/>
                  </a:cubicBezTo>
                  <a:lnTo>
                    <a:pt x="816864" y="955040"/>
                  </a:lnTo>
                  <a:cubicBezTo>
                    <a:pt x="818219" y="959104"/>
                    <a:pt x="818252" y="963887"/>
                    <a:pt x="820928" y="967232"/>
                  </a:cubicBezTo>
                  <a:cubicBezTo>
                    <a:pt x="827954" y="976014"/>
                    <a:pt x="850053" y="981004"/>
                    <a:pt x="857504" y="983488"/>
                  </a:cubicBezTo>
                  <a:lnTo>
                    <a:pt x="869696" y="987552"/>
                  </a:lnTo>
                  <a:lnTo>
                    <a:pt x="881888" y="991616"/>
                  </a:lnTo>
                  <a:lnTo>
                    <a:pt x="898144" y="987552"/>
                  </a:lnTo>
                  <a:lnTo>
                    <a:pt x="999744" y="987552"/>
                  </a:lnTo>
                  <a:lnTo>
                    <a:pt x="999744" y="1032256"/>
                  </a:lnTo>
                  <a:lnTo>
                    <a:pt x="1113536" y="1032256"/>
                  </a:lnTo>
                  <a:lnTo>
                    <a:pt x="1113536" y="1056640"/>
                  </a:lnTo>
                  <a:lnTo>
                    <a:pt x="1625600" y="1056640"/>
                  </a:lnTo>
                  <a:lnTo>
                    <a:pt x="1625600" y="1076960"/>
                  </a:lnTo>
                  <a:lnTo>
                    <a:pt x="1828800" y="1076960"/>
                  </a:lnTo>
                  <a:lnTo>
                    <a:pt x="1828800" y="1097280"/>
                  </a:lnTo>
                  <a:lnTo>
                    <a:pt x="1979168" y="1097280"/>
                  </a:lnTo>
                  <a:lnTo>
                    <a:pt x="1987296" y="1105408"/>
                  </a:lnTo>
                  <a:lnTo>
                    <a:pt x="2157984" y="1105408"/>
                  </a:lnTo>
                  <a:lnTo>
                    <a:pt x="2157984" y="1141984"/>
                  </a:lnTo>
                  <a:lnTo>
                    <a:pt x="2747264" y="1141984"/>
                  </a:lnTo>
                  <a:lnTo>
                    <a:pt x="2747264" y="1182624"/>
                  </a:lnTo>
                </a:path>
              </a:pathLst>
            </a:cu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3" name="Forme libre 372">
              <a:extLst>
                <a:ext uri="{FF2B5EF4-FFF2-40B4-BE49-F238E27FC236}">
                  <a16:creationId xmlns:a16="http://schemas.microsoft.com/office/drawing/2014/main" id="{91500B8B-1278-B44F-9309-D565D3E5A881}"/>
                </a:ext>
              </a:extLst>
            </p:cNvPr>
            <p:cNvSpPr/>
            <p:nvPr/>
          </p:nvSpPr>
          <p:spPr>
            <a:xfrm>
              <a:off x="6827520" y="3495040"/>
              <a:ext cx="3019552" cy="1174496"/>
            </a:xfrm>
            <a:custGeom>
              <a:avLst/>
              <a:gdLst>
                <a:gd name="connsiteX0" fmla="*/ 0 w 3019552"/>
                <a:gd name="connsiteY0" fmla="*/ 0 h 1174496"/>
                <a:gd name="connsiteX1" fmla="*/ 0 w 3019552"/>
                <a:gd name="connsiteY1" fmla="*/ 0 h 1174496"/>
                <a:gd name="connsiteX2" fmla="*/ 28448 w 3019552"/>
                <a:gd name="connsiteY2" fmla="*/ 24384 h 1174496"/>
                <a:gd name="connsiteX3" fmla="*/ 40640 w 3019552"/>
                <a:gd name="connsiteY3" fmla="*/ 36576 h 1174496"/>
                <a:gd name="connsiteX4" fmla="*/ 44704 w 3019552"/>
                <a:gd name="connsiteY4" fmla="*/ 48768 h 1174496"/>
                <a:gd name="connsiteX5" fmla="*/ 60960 w 3019552"/>
                <a:gd name="connsiteY5" fmla="*/ 73152 h 1174496"/>
                <a:gd name="connsiteX6" fmla="*/ 65024 w 3019552"/>
                <a:gd name="connsiteY6" fmla="*/ 85344 h 1174496"/>
                <a:gd name="connsiteX7" fmla="*/ 73152 w 3019552"/>
                <a:gd name="connsiteY7" fmla="*/ 97536 h 1174496"/>
                <a:gd name="connsiteX8" fmla="*/ 81280 w 3019552"/>
                <a:gd name="connsiteY8" fmla="*/ 121920 h 1174496"/>
                <a:gd name="connsiteX9" fmla="*/ 89408 w 3019552"/>
                <a:gd name="connsiteY9" fmla="*/ 146304 h 1174496"/>
                <a:gd name="connsiteX10" fmla="*/ 93472 w 3019552"/>
                <a:gd name="connsiteY10" fmla="*/ 158496 h 1174496"/>
                <a:gd name="connsiteX11" fmla="*/ 97536 w 3019552"/>
                <a:gd name="connsiteY11" fmla="*/ 170688 h 1174496"/>
                <a:gd name="connsiteX12" fmla="*/ 113792 w 3019552"/>
                <a:gd name="connsiteY12" fmla="*/ 195072 h 1174496"/>
                <a:gd name="connsiteX13" fmla="*/ 117856 w 3019552"/>
                <a:gd name="connsiteY13" fmla="*/ 207264 h 1174496"/>
                <a:gd name="connsiteX14" fmla="*/ 134112 w 3019552"/>
                <a:gd name="connsiteY14" fmla="*/ 231648 h 1174496"/>
                <a:gd name="connsiteX15" fmla="*/ 142240 w 3019552"/>
                <a:gd name="connsiteY15" fmla="*/ 256032 h 1174496"/>
                <a:gd name="connsiteX16" fmla="*/ 146304 w 3019552"/>
                <a:gd name="connsiteY16" fmla="*/ 268224 h 1174496"/>
                <a:gd name="connsiteX17" fmla="*/ 150368 w 3019552"/>
                <a:gd name="connsiteY17" fmla="*/ 386080 h 1174496"/>
                <a:gd name="connsiteX18" fmla="*/ 166624 w 3019552"/>
                <a:gd name="connsiteY18" fmla="*/ 410464 h 1174496"/>
                <a:gd name="connsiteX19" fmla="*/ 174752 w 3019552"/>
                <a:gd name="connsiteY19" fmla="*/ 422656 h 1174496"/>
                <a:gd name="connsiteX20" fmla="*/ 182880 w 3019552"/>
                <a:gd name="connsiteY20" fmla="*/ 434848 h 1174496"/>
                <a:gd name="connsiteX21" fmla="*/ 207264 w 3019552"/>
                <a:gd name="connsiteY21" fmla="*/ 451104 h 1174496"/>
                <a:gd name="connsiteX22" fmla="*/ 223520 w 3019552"/>
                <a:gd name="connsiteY22" fmla="*/ 475488 h 1174496"/>
                <a:gd name="connsiteX23" fmla="*/ 231648 w 3019552"/>
                <a:gd name="connsiteY23" fmla="*/ 499872 h 1174496"/>
                <a:gd name="connsiteX24" fmla="*/ 243840 w 3019552"/>
                <a:gd name="connsiteY24" fmla="*/ 524256 h 1174496"/>
                <a:gd name="connsiteX25" fmla="*/ 268224 w 3019552"/>
                <a:gd name="connsiteY25" fmla="*/ 540512 h 1174496"/>
                <a:gd name="connsiteX26" fmla="*/ 280416 w 3019552"/>
                <a:gd name="connsiteY26" fmla="*/ 548640 h 1174496"/>
                <a:gd name="connsiteX27" fmla="*/ 292608 w 3019552"/>
                <a:gd name="connsiteY27" fmla="*/ 556768 h 1174496"/>
                <a:gd name="connsiteX28" fmla="*/ 308864 w 3019552"/>
                <a:gd name="connsiteY28" fmla="*/ 581152 h 1174496"/>
                <a:gd name="connsiteX29" fmla="*/ 321056 w 3019552"/>
                <a:gd name="connsiteY29" fmla="*/ 617728 h 1174496"/>
                <a:gd name="connsiteX30" fmla="*/ 325120 w 3019552"/>
                <a:gd name="connsiteY30" fmla="*/ 629920 h 1174496"/>
                <a:gd name="connsiteX31" fmla="*/ 337312 w 3019552"/>
                <a:gd name="connsiteY31" fmla="*/ 638048 h 1174496"/>
                <a:gd name="connsiteX32" fmla="*/ 349504 w 3019552"/>
                <a:gd name="connsiteY32" fmla="*/ 662432 h 1174496"/>
                <a:gd name="connsiteX33" fmla="*/ 365760 w 3019552"/>
                <a:gd name="connsiteY33" fmla="*/ 699008 h 1174496"/>
                <a:gd name="connsiteX34" fmla="*/ 377952 w 3019552"/>
                <a:gd name="connsiteY34" fmla="*/ 707136 h 1174496"/>
                <a:gd name="connsiteX35" fmla="*/ 398272 w 3019552"/>
                <a:gd name="connsiteY35" fmla="*/ 731520 h 1174496"/>
                <a:gd name="connsiteX36" fmla="*/ 406400 w 3019552"/>
                <a:gd name="connsiteY36" fmla="*/ 755904 h 1174496"/>
                <a:gd name="connsiteX37" fmla="*/ 422656 w 3019552"/>
                <a:gd name="connsiteY37" fmla="*/ 780288 h 1174496"/>
                <a:gd name="connsiteX38" fmla="*/ 430784 w 3019552"/>
                <a:gd name="connsiteY38" fmla="*/ 792480 h 1174496"/>
                <a:gd name="connsiteX39" fmla="*/ 442976 w 3019552"/>
                <a:gd name="connsiteY39" fmla="*/ 800608 h 1174496"/>
                <a:gd name="connsiteX40" fmla="*/ 451104 w 3019552"/>
                <a:gd name="connsiteY40" fmla="*/ 812800 h 1174496"/>
                <a:gd name="connsiteX41" fmla="*/ 455168 w 3019552"/>
                <a:gd name="connsiteY41" fmla="*/ 824992 h 1174496"/>
                <a:gd name="connsiteX42" fmla="*/ 467360 w 3019552"/>
                <a:gd name="connsiteY42" fmla="*/ 837184 h 1174496"/>
                <a:gd name="connsiteX43" fmla="*/ 475488 w 3019552"/>
                <a:gd name="connsiteY43" fmla="*/ 849376 h 1174496"/>
                <a:gd name="connsiteX44" fmla="*/ 487680 w 3019552"/>
                <a:gd name="connsiteY44" fmla="*/ 861568 h 1174496"/>
                <a:gd name="connsiteX45" fmla="*/ 503936 w 3019552"/>
                <a:gd name="connsiteY45" fmla="*/ 885952 h 1174496"/>
                <a:gd name="connsiteX46" fmla="*/ 540512 w 3019552"/>
                <a:gd name="connsiteY46" fmla="*/ 902208 h 1174496"/>
                <a:gd name="connsiteX47" fmla="*/ 552704 w 3019552"/>
                <a:gd name="connsiteY47" fmla="*/ 906272 h 1174496"/>
                <a:gd name="connsiteX48" fmla="*/ 577088 w 3019552"/>
                <a:gd name="connsiteY48" fmla="*/ 922528 h 1174496"/>
                <a:gd name="connsiteX49" fmla="*/ 581152 w 3019552"/>
                <a:gd name="connsiteY49" fmla="*/ 942848 h 1174496"/>
                <a:gd name="connsiteX50" fmla="*/ 605536 w 3019552"/>
                <a:gd name="connsiteY50" fmla="*/ 959104 h 1174496"/>
                <a:gd name="connsiteX51" fmla="*/ 629920 w 3019552"/>
                <a:gd name="connsiteY51" fmla="*/ 975360 h 1174496"/>
                <a:gd name="connsiteX52" fmla="*/ 642112 w 3019552"/>
                <a:gd name="connsiteY52" fmla="*/ 983488 h 1174496"/>
                <a:gd name="connsiteX53" fmla="*/ 690880 w 3019552"/>
                <a:gd name="connsiteY53" fmla="*/ 999744 h 1174496"/>
                <a:gd name="connsiteX54" fmla="*/ 703072 w 3019552"/>
                <a:gd name="connsiteY54" fmla="*/ 1003808 h 1174496"/>
                <a:gd name="connsiteX55" fmla="*/ 715264 w 3019552"/>
                <a:gd name="connsiteY55" fmla="*/ 1007872 h 1174496"/>
                <a:gd name="connsiteX56" fmla="*/ 751840 w 3019552"/>
                <a:gd name="connsiteY56" fmla="*/ 1032256 h 1174496"/>
                <a:gd name="connsiteX57" fmla="*/ 764032 w 3019552"/>
                <a:gd name="connsiteY57" fmla="*/ 1040384 h 1174496"/>
                <a:gd name="connsiteX58" fmla="*/ 812800 w 3019552"/>
                <a:gd name="connsiteY58" fmla="*/ 1056640 h 1174496"/>
                <a:gd name="connsiteX59" fmla="*/ 824992 w 3019552"/>
                <a:gd name="connsiteY59" fmla="*/ 1060704 h 1174496"/>
                <a:gd name="connsiteX60" fmla="*/ 837184 w 3019552"/>
                <a:gd name="connsiteY60" fmla="*/ 1068832 h 1174496"/>
                <a:gd name="connsiteX61" fmla="*/ 845312 w 3019552"/>
                <a:gd name="connsiteY61" fmla="*/ 1081024 h 1174496"/>
                <a:gd name="connsiteX62" fmla="*/ 885952 w 3019552"/>
                <a:gd name="connsiteY62" fmla="*/ 1093216 h 1174496"/>
                <a:gd name="connsiteX63" fmla="*/ 902208 w 3019552"/>
                <a:gd name="connsiteY63" fmla="*/ 1093216 h 1174496"/>
                <a:gd name="connsiteX64" fmla="*/ 1036320 w 3019552"/>
                <a:gd name="connsiteY64" fmla="*/ 1109472 h 1174496"/>
                <a:gd name="connsiteX65" fmla="*/ 1068832 w 3019552"/>
                <a:gd name="connsiteY65" fmla="*/ 1121664 h 1174496"/>
                <a:gd name="connsiteX66" fmla="*/ 1137920 w 3019552"/>
                <a:gd name="connsiteY66" fmla="*/ 1125728 h 1174496"/>
                <a:gd name="connsiteX67" fmla="*/ 1137920 w 3019552"/>
                <a:gd name="connsiteY67" fmla="*/ 1125728 h 1174496"/>
                <a:gd name="connsiteX68" fmla="*/ 1137920 w 3019552"/>
                <a:gd name="connsiteY68" fmla="*/ 1125728 h 1174496"/>
                <a:gd name="connsiteX69" fmla="*/ 1137920 w 3019552"/>
                <a:gd name="connsiteY69" fmla="*/ 1125728 h 1174496"/>
                <a:gd name="connsiteX70" fmla="*/ 1141984 w 3019552"/>
                <a:gd name="connsiteY70" fmla="*/ 1154176 h 1174496"/>
                <a:gd name="connsiteX71" fmla="*/ 1572768 w 3019552"/>
                <a:gd name="connsiteY71" fmla="*/ 1154176 h 1174496"/>
                <a:gd name="connsiteX72" fmla="*/ 1572768 w 3019552"/>
                <a:gd name="connsiteY72" fmla="*/ 1174496 h 1174496"/>
                <a:gd name="connsiteX73" fmla="*/ 3019552 w 3019552"/>
                <a:gd name="connsiteY73" fmla="*/ 1174496 h 117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019552" h="1174496">
                  <a:moveTo>
                    <a:pt x="0" y="0"/>
                  </a:moveTo>
                  <a:lnTo>
                    <a:pt x="0" y="0"/>
                  </a:lnTo>
                  <a:cubicBezTo>
                    <a:pt x="9483" y="8128"/>
                    <a:pt x="19165" y="16029"/>
                    <a:pt x="28448" y="24384"/>
                  </a:cubicBezTo>
                  <a:cubicBezTo>
                    <a:pt x="32720" y="28229"/>
                    <a:pt x="37452" y="31794"/>
                    <a:pt x="40640" y="36576"/>
                  </a:cubicBezTo>
                  <a:cubicBezTo>
                    <a:pt x="43016" y="40140"/>
                    <a:pt x="42624" y="45023"/>
                    <a:pt x="44704" y="48768"/>
                  </a:cubicBezTo>
                  <a:cubicBezTo>
                    <a:pt x="49448" y="57307"/>
                    <a:pt x="57871" y="63885"/>
                    <a:pt x="60960" y="73152"/>
                  </a:cubicBezTo>
                  <a:cubicBezTo>
                    <a:pt x="62315" y="77216"/>
                    <a:pt x="63108" y="81512"/>
                    <a:pt x="65024" y="85344"/>
                  </a:cubicBezTo>
                  <a:cubicBezTo>
                    <a:pt x="67208" y="89713"/>
                    <a:pt x="71168" y="93073"/>
                    <a:pt x="73152" y="97536"/>
                  </a:cubicBezTo>
                  <a:cubicBezTo>
                    <a:pt x="76632" y="105365"/>
                    <a:pt x="78571" y="113792"/>
                    <a:pt x="81280" y="121920"/>
                  </a:cubicBezTo>
                  <a:lnTo>
                    <a:pt x="89408" y="146304"/>
                  </a:lnTo>
                  <a:lnTo>
                    <a:pt x="93472" y="158496"/>
                  </a:lnTo>
                  <a:cubicBezTo>
                    <a:pt x="94827" y="162560"/>
                    <a:pt x="95160" y="167124"/>
                    <a:pt x="97536" y="170688"/>
                  </a:cubicBezTo>
                  <a:cubicBezTo>
                    <a:pt x="102955" y="178816"/>
                    <a:pt x="110703" y="185805"/>
                    <a:pt x="113792" y="195072"/>
                  </a:cubicBezTo>
                  <a:cubicBezTo>
                    <a:pt x="115147" y="199136"/>
                    <a:pt x="115776" y="203519"/>
                    <a:pt x="117856" y="207264"/>
                  </a:cubicBezTo>
                  <a:cubicBezTo>
                    <a:pt x="122600" y="215803"/>
                    <a:pt x="131023" y="222381"/>
                    <a:pt x="134112" y="231648"/>
                  </a:cubicBezTo>
                  <a:lnTo>
                    <a:pt x="142240" y="256032"/>
                  </a:lnTo>
                  <a:lnTo>
                    <a:pt x="146304" y="268224"/>
                  </a:lnTo>
                  <a:cubicBezTo>
                    <a:pt x="147659" y="307509"/>
                    <a:pt x="144809" y="347166"/>
                    <a:pt x="150368" y="386080"/>
                  </a:cubicBezTo>
                  <a:cubicBezTo>
                    <a:pt x="151749" y="395750"/>
                    <a:pt x="161205" y="402336"/>
                    <a:pt x="166624" y="410464"/>
                  </a:cubicBezTo>
                  <a:lnTo>
                    <a:pt x="174752" y="422656"/>
                  </a:lnTo>
                  <a:cubicBezTo>
                    <a:pt x="177461" y="426720"/>
                    <a:pt x="178816" y="432139"/>
                    <a:pt x="182880" y="434848"/>
                  </a:cubicBezTo>
                  <a:lnTo>
                    <a:pt x="207264" y="451104"/>
                  </a:lnTo>
                  <a:cubicBezTo>
                    <a:pt x="212683" y="459232"/>
                    <a:pt x="220431" y="466221"/>
                    <a:pt x="223520" y="475488"/>
                  </a:cubicBezTo>
                  <a:lnTo>
                    <a:pt x="231648" y="499872"/>
                  </a:lnTo>
                  <a:cubicBezTo>
                    <a:pt x="234547" y="508569"/>
                    <a:pt x="236425" y="517768"/>
                    <a:pt x="243840" y="524256"/>
                  </a:cubicBezTo>
                  <a:cubicBezTo>
                    <a:pt x="251192" y="530689"/>
                    <a:pt x="260096" y="535093"/>
                    <a:pt x="268224" y="540512"/>
                  </a:cubicBezTo>
                  <a:lnTo>
                    <a:pt x="280416" y="548640"/>
                  </a:lnTo>
                  <a:lnTo>
                    <a:pt x="292608" y="556768"/>
                  </a:lnTo>
                  <a:cubicBezTo>
                    <a:pt x="298027" y="564896"/>
                    <a:pt x="305775" y="571885"/>
                    <a:pt x="308864" y="581152"/>
                  </a:cubicBezTo>
                  <a:lnTo>
                    <a:pt x="321056" y="617728"/>
                  </a:lnTo>
                  <a:cubicBezTo>
                    <a:pt x="322411" y="621792"/>
                    <a:pt x="321556" y="627544"/>
                    <a:pt x="325120" y="629920"/>
                  </a:cubicBezTo>
                  <a:lnTo>
                    <a:pt x="337312" y="638048"/>
                  </a:lnTo>
                  <a:cubicBezTo>
                    <a:pt x="352133" y="682512"/>
                    <a:pt x="328496" y="615163"/>
                    <a:pt x="349504" y="662432"/>
                  </a:cubicBezTo>
                  <a:cubicBezTo>
                    <a:pt x="355943" y="676919"/>
                    <a:pt x="354723" y="687971"/>
                    <a:pt x="365760" y="699008"/>
                  </a:cubicBezTo>
                  <a:cubicBezTo>
                    <a:pt x="369214" y="702462"/>
                    <a:pt x="374200" y="704009"/>
                    <a:pt x="377952" y="707136"/>
                  </a:cubicBezTo>
                  <a:cubicBezTo>
                    <a:pt x="384708" y="712766"/>
                    <a:pt x="394511" y="723058"/>
                    <a:pt x="398272" y="731520"/>
                  </a:cubicBezTo>
                  <a:cubicBezTo>
                    <a:pt x="401752" y="739349"/>
                    <a:pt x="401648" y="748775"/>
                    <a:pt x="406400" y="755904"/>
                  </a:cubicBezTo>
                  <a:lnTo>
                    <a:pt x="422656" y="780288"/>
                  </a:lnTo>
                  <a:cubicBezTo>
                    <a:pt x="425365" y="784352"/>
                    <a:pt x="426720" y="789771"/>
                    <a:pt x="430784" y="792480"/>
                  </a:cubicBezTo>
                  <a:lnTo>
                    <a:pt x="442976" y="800608"/>
                  </a:lnTo>
                  <a:cubicBezTo>
                    <a:pt x="445685" y="804672"/>
                    <a:pt x="448920" y="808431"/>
                    <a:pt x="451104" y="812800"/>
                  </a:cubicBezTo>
                  <a:cubicBezTo>
                    <a:pt x="453020" y="816632"/>
                    <a:pt x="452792" y="821428"/>
                    <a:pt x="455168" y="824992"/>
                  </a:cubicBezTo>
                  <a:cubicBezTo>
                    <a:pt x="458356" y="829774"/>
                    <a:pt x="463681" y="832769"/>
                    <a:pt x="467360" y="837184"/>
                  </a:cubicBezTo>
                  <a:cubicBezTo>
                    <a:pt x="470487" y="840936"/>
                    <a:pt x="472361" y="845624"/>
                    <a:pt x="475488" y="849376"/>
                  </a:cubicBezTo>
                  <a:cubicBezTo>
                    <a:pt x="479167" y="853791"/>
                    <a:pt x="484151" y="857031"/>
                    <a:pt x="487680" y="861568"/>
                  </a:cubicBezTo>
                  <a:cubicBezTo>
                    <a:pt x="493677" y="869279"/>
                    <a:pt x="494669" y="882863"/>
                    <a:pt x="503936" y="885952"/>
                  </a:cubicBezTo>
                  <a:cubicBezTo>
                    <a:pt x="566844" y="906921"/>
                    <a:pt x="501871" y="882887"/>
                    <a:pt x="540512" y="902208"/>
                  </a:cubicBezTo>
                  <a:cubicBezTo>
                    <a:pt x="544344" y="904124"/>
                    <a:pt x="548959" y="904192"/>
                    <a:pt x="552704" y="906272"/>
                  </a:cubicBezTo>
                  <a:cubicBezTo>
                    <a:pt x="561243" y="911016"/>
                    <a:pt x="577088" y="922528"/>
                    <a:pt x="577088" y="922528"/>
                  </a:cubicBezTo>
                  <a:cubicBezTo>
                    <a:pt x="578443" y="929301"/>
                    <a:pt x="578063" y="936670"/>
                    <a:pt x="581152" y="942848"/>
                  </a:cubicBezTo>
                  <a:cubicBezTo>
                    <a:pt x="589477" y="959499"/>
                    <a:pt x="593031" y="952157"/>
                    <a:pt x="605536" y="959104"/>
                  </a:cubicBezTo>
                  <a:cubicBezTo>
                    <a:pt x="614075" y="963848"/>
                    <a:pt x="621792" y="969941"/>
                    <a:pt x="629920" y="975360"/>
                  </a:cubicBezTo>
                  <a:cubicBezTo>
                    <a:pt x="633984" y="978069"/>
                    <a:pt x="637478" y="981943"/>
                    <a:pt x="642112" y="983488"/>
                  </a:cubicBezTo>
                  <a:lnTo>
                    <a:pt x="690880" y="999744"/>
                  </a:lnTo>
                  <a:lnTo>
                    <a:pt x="703072" y="1003808"/>
                  </a:lnTo>
                  <a:cubicBezTo>
                    <a:pt x="707136" y="1005163"/>
                    <a:pt x="711700" y="1005496"/>
                    <a:pt x="715264" y="1007872"/>
                  </a:cubicBezTo>
                  <a:lnTo>
                    <a:pt x="751840" y="1032256"/>
                  </a:lnTo>
                  <a:cubicBezTo>
                    <a:pt x="755904" y="1034965"/>
                    <a:pt x="759398" y="1038839"/>
                    <a:pt x="764032" y="1040384"/>
                  </a:cubicBezTo>
                  <a:lnTo>
                    <a:pt x="812800" y="1056640"/>
                  </a:lnTo>
                  <a:cubicBezTo>
                    <a:pt x="816864" y="1057995"/>
                    <a:pt x="821428" y="1058328"/>
                    <a:pt x="824992" y="1060704"/>
                  </a:cubicBezTo>
                  <a:lnTo>
                    <a:pt x="837184" y="1068832"/>
                  </a:lnTo>
                  <a:cubicBezTo>
                    <a:pt x="839893" y="1072896"/>
                    <a:pt x="841858" y="1077570"/>
                    <a:pt x="845312" y="1081024"/>
                  </a:cubicBezTo>
                  <a:cubicBezTo>
                    <a:pt x="857112" y="1092824"/>
                    <a:pt x="869069" y="1091681"/>
                    <a:pt x="885952" y="1093216"/>
                  </a:cubicBezTo>
                  <a:cubicBezTo>
                    <a:pt x="891348" y="1093707"/>
                    <a:pt x="896789" y="1093216"/>
                    <a:pt x="902208" y="1093216"/>
                  </a:cubicBezTo>
                  <a:lnTo>
                    <a:pt x="1036320" y="1109472"/>
                  </a:lnTo>
                  <a:cubicBezTo>
                    <a:pt x="1047157" y="1113536"/>
                    <a:pt x="1057506" y="1119280"/>
                    <a:pt x="1068832" y="1121664"/>
                  </a:cubicBezTo>
                  <a:cubicBezTo>
                    <a:pt x="1091631" y="1126464"/>
                    <a:pt x="1114869" y="1125728"/>
                    <a:pt x="1137920" y="1125728"/>
                  </a:cubicBezTo>
                  <a:lnTo>
                    <a:pt x="1137920" y="1125728"/>
                  </a:lnTo>
                  <a:lnTo>
                    <a:pt x="1137920" y="1125728"/>
                  </a:lnTo>
                  <a:lnTo>
                    <a:pt x="1137920" y="1125728"/>
                  </a:lnTo>
                  <a:lnTo>
                    <a:pt x="1141984" y="1154176"/>
                  </a:lnTo>
                  <a:lnTo>
                    <a:pt x="1572768" y="1154176"/>
                  </a:lnTo>
                  <a:lnTo>
                    <a:pt x="1572768" y="1174496"/>
                  </a:lnTo>
                  <a:lnTo>
                    <a:pt x="3019552" y="1174496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4" name="Forme libre 373">
              <a:extLst>
                <a:ext uri="{FF2B5EF4-FFF2-40B4-BE49-F238E27FC236}">
                  <a16:creationId xmlns:a16="http://schemas.microsoft.com/office/drawing/2014/main" id="{66F5961E-CF3E-5DAD-298E-891A6BC89B67}"/>
                </a:ext>
              </a:extLst>
            </p:cNvPr>
            <p:cNvSpPr/>
            <p:nvPr/>
          </p:nvSpPr>
          <p:spPr>
            <a:xfrm>
              <a:off x="6843776" y="3495040"/>
              <a:ext cx="3304032" cy="1178560"/>
            </a:xfrm>
            <a:custGeom>
              <a:avLst/>
              <a:gdLst>
                <a:gd name="connsiteX0" fmla="*/ 0 w 3304032"/>
                <a:gd name="connsiteY0" fmla="*/ 0 h 1178560"/>
                <a:gd name="connsiteX1" fmla="*/ 0 w 3304032"/>
                <a:gd name="connsiteY1" fmla="*/ 0 h 1178560"/>
                <a:gd name="connsiteX2" fmla="*/ 32512 w 3304032"/>
                <a:gd name="connsiteY2" fmla="*/ 40640 h 1178560"/>
                <a:gd name="connsiteX3" fmla="*/ 40640 w 3304032"/>
                <a:gd name="connsiteY3" fmla="*/ 65024 h 1178560"/>
                <a:gd name="connsiteX4" fmla="*/ 48768 w 3304032"/>
                <a:gd name="connsiteY4" fmla="*/ 89408 h 1178560"/>
                <a:gd name="connsiteX5" fmla="*/ 52832 w 3304032"/>
                <a:gd name="connsiteY5" fmla="*/ 101600 h 1178560"/>
                <a:gd name="connsiteX6" fmla="*/ 56896 w 3304032"/>
                <a:gd name="connsiteY6" fmla="*/ 121920 h 1178560"/>
                <a:gd name="connsiteX7" fmla="*/ 65024 w 3304032"/>
                <a:gd name="connsiteY7" fmla="*/ 146304 h 1178560"/>
                <a:gd name="connsiteX8" fmla="*/ 69088 w 3304032"/>
                <a:gd name="connsiteY8" fmla="*/ 158496 h 1178560"/>
                <a:gd name="connsiteX9" fmla="*/ 73152 w 3304032"/>
                <a:gd name="connsiteY9" fmla="*/ 174752 h 1178560"/>
                <a:gd name="connsiteX10" fmla="*/ 85344 w 3304032"/>
                <a:gd name="connsiteY10" fmla="*/ 199136 h 1178560"/>
                <a:gd name="connsiteX11" fmla="*/ 93472 w 3304032"/>
                <a:gd name="connsiteY11" fmla="*/ 223520 h 1178560"/>
                <a:gd name="connsiteX12" fmla="*/ 105664 w 3304032"/>
                <a:gd name="connsiteY12" fmla="*/ 260096 h 1178560"/>
                <a:gd name="connsiteX13" fmla="*/ 109728 w 3304032"/>
                <a:gd name="connsiteY13" fmla="*/ 272288 h 1178560"/>
                <a:gd name="connsiteX14" fmla="*/ 113792 w 3304032"/>
                <a:gd name="connsiteY14" fmla="*/ 284480 h 1178560"/>
                <a:gd name="connsiteX15" fmla="*/ 130048 w 3304032"/>
                <a:gd name="connsiteY15" fmla="*/ 308864 h 1178560"/>
                <a:gd name="connsiteX16" fmla="*/ 138176 w 3304032"/>
                <a:gd name="connsiteY16" fmla="*/ 321056 h 1178560"/>
                <a:gd name="connsiteX17" fmla="*/ 150368 w 3304032"/>
                <a:gd name="connsiteY17" fmla="*/ 329184 h 1178560"/>
                <a:gd name="connsiteX18" fmla="*/ 166624 w 3304032"/>
                <a:gd name="connsiteY18" fmla="*/ 353568 h 1178560"/>
                <a:gd name="connsiteX19" fmla="*/ 178816 w 3304032"/>
                <a:gd name="connsiteY19" fmla="*/ 365760 h 1178560"/>
                <a:gd name="connsiteX20" fmla="*/ 203200 w 3304032"/>
                <a:gd name="connsiteY20" fmla="*/ 402336 h 1178560"/>
                <a:gd name="connsiteX21" fmla="*/ 219456 w 3304032"/>
                <a:gd name="connsiteY21" fmla="*/ 426720 h 1178560"/>
                <a:gd name="connsiteX22" fmla="*/ 227584 w 3304032"/>
                <a:gd name="connsiteY22" fmla="*/ 438912 h 1178560"/>
                <a:gd name="connsiteX23" fmla="*/ 247904 w 3304032"/>
                <a:gd name="connsiteY23" fmla="*/ 475488 h 1178560"/>
                <a:gd name="connsiteX24" fmla="*/ 272288 w 3304032"/>
                <a:gd name="connsiteY24" fmla="*/ 512064 h 1178560"/>
                <a:gd name="connsiteX25" fmla="*/ 280416 w 3304032"/>
                <a:gd name="connsiteY25" fmla="*/ 524256 h 1178560"/>
                <a:gd name="connsiteX26" fmla="*/ 284480 w 3304032"/>
                <a:gd name="connsiteY26" fmla="*/ 536448 h 1178560"/>
                <a:gd name="connsiteX27" fmla="*/ 296672 w 3304032"/>
                <a:gd name="connsiteY27" fmla="*/ 548640 h 1178560"/>
                <a:gd name="connsiteX28" fmla="*/ 312928 w 3304032"/>
                <a:gd name="connsiteY28" fmla="*/ 573024 h 1178560"/>
                <a:gd name="connsiteX29" fmla="*/ 333248 w 3304032"/>
                <a:gd name="connsiteY29" fmla="*/ 593344 h 1178560"/>
                <a:gd name="connsiteX30" fmla="*/ 349504 w 3304032"/>
                <a:gd name="connsiteY30" fmla="*/ 617728 h 1178560"/>
                <a:gd name="connsiteX31" fmla="*/ 357632 w 3304032"/>
                <a:gd name="connsiteY31" fmla="*/ 629920 h 1178560"/>
                <a:gd name="connsiteX32" fmla="*/ 369824 w 3304032"/>
                <a:gd name="connsiteY32" fmla="*/ 642112 h 1178560"/>
                <a:gd name="connsiteX33" fmla="*/ 373888 w 3304032"/>
                <a:gd name="connsiteY33" fmla="*/ 654304 h 1178560"/>
                <a:gd name="connsiteX34" fmla="*/ 402336 w 3304032"/>
                <a:gd name="connsiteY34" fmla="*/ 690880 h 1178560"/>
                <a:gd name="connsiteX35" fmla="*/ 418592 w 3304032"/>
                <a:gd name="connsiteY35" fmla="*/ 715264 h 1178560"/>
                <a:gd name="connsiteX36" fmla="*/ 422656 w 3304032"/>
                <a:gd name="connsiteY36" fmla="*/ 727456 h 1178560"/>
                <a:gd name="connsiteX37" fmla="*/ 438912 w 3304032"/>
                <a:gd name="connsiteY37" fmla="*/ 751840 h 1178560"/>
                <a:gd name="connsiteX38" fmla="*/ 455168 w 3304032"/>
                <a:gd name="connsiteY38" fmla="*/ 776224 h 1178560"/>
                <a:gd name="connsiteX39" fmla="*/ 471424 w 3304032"/>
                <a:gd name="connsiteY39" fmla="*/ 800608 h 1178560"/>
                <a:gd name="connsiteX40" fmla="*/ 479552 w 3304032"/>
                <a:gd name="connsiteY40" fmla="*/ 812800 h 1178560"/>
                <a:gd name="connsiteX41" fmla="*/ 503936 w 3304032"/>
                <a:gd name="connsiteY41" fmla="*/ 833120 h 1178560"/>
                <a:gd name="connsiteX42" fmla="*/ 532384 w 3304032"/>
                <a:gd name="connsiteY42" fmla="*/ 841248 h 1178560"/>
                <a:gd name="connsiteX43" fmla="*/ 556768 w 3304032"/>
                <a:gd name="connsiteY43" fmla="*/ 849376 h 1178560"/>
                <a:gd name="connsiteX44" fmla="*/ 581152 w 3304032"/>
                <a:gd name="connsiteY44" fmla="*/ 865632 h 1178560"/>
                <a:gd name="connsiteX45" fmla="*/ 593344 w 3304032"/>
                <a:gd name="connsiteY45" fmla="*/ 873760 h 1178560"/>
                <a:gd name="connsiteX46" fmla="*/ 605536 w 3304032"/>
                <a:gd name="connsiteY46" fmla="*/ 877824 h 1178560"/>
                <a:gd name="connsiteX47" fmla="*/ 633984 w 3304032"/>
                <a:gd name="connsiteY47" fmla="*/ 898144 h 1178560"/>
                <a:gd name="connsiteX48" fmla="*/ 670560 w 3304032"/>
                <a:gd name="connsiteY48" fmla="*/ 922528 h 1178560"/>
                <a:gd name="connsiteX49" fmla="*/ 682752 w 3304032"/>
                <a:gd name="connsiteY49" fmla="*/ 930656 h 1178560"/>
                <a:gd name="connsiteX50" fmla="*/ 694944 w 3304032"/>
                <a:gd name="connsiteY50" fmla="*/ 934720 h 1178560"/>
                <a:gd name="connsiteX51" fmla="*/ 727456 w 3304032"/>
                <a:gd name="connsiteY51" fmla="*/ 942848 h 1178560"/>
                <a:gd name="connsiteX52" fmla="*/ 755904 w 3304032"/>
                <a:gd name="connsiteY52" fmla="*/ 950976 h 1178560"/>
                <a:gd name="connsiteX53" fmla="*/ 788416 w 3304032"/>
                <a:gd name="connsiteY53" fmla="*/ 950976 h 1178560"/>
                <a:gd name="connsiteX54" fmla="*/ 857504 w 3304032"/>
                <a:gd name="connsiteY54" fmla="*/ 983488 h 1178560"/>
                <a:gd name="connsiteX55" fmla="*/ 894080 w 3304032"/>
                <a:gd name="connsiteY55" fmla="*/ 987552 h 1178560"/>
                <a:gd name="connsiteX56" fmla="*/ 906272 w 3304032"/>
                <a:gd name="connsiteY56" fmla="*/ 991616 h 1178560"/>
                <a:gd name="connsiteX57" fmla="*/ 922528 w 3304032"/>
                <a:gd name="connsiteY57" fmla="*/ 995680 h 1178560"/>
                <a:gd name="connsiteX58" fmla="*/ 946912 w 3304032"/>
                <a:gd name="connsiteY58" fmla="*/ 999744 h 1178560"/>
                <a:gd name="connsiteX59" fmla="*/ 971296 w 3304032"/>
                <a:gd name="connsiteY59" fmla="*/ 1007872 h 1178560"/>
                <a:gd name="connsiteX60" fmla="*/ 995680 w 3304032"/>
                <a:gd name="connsiteY60" fmla="*/ 1016000 h 1178560"/>
                <a:gd name="connsiteX61" fmla="*/ 1007872 w 3304032"/>
                <a:gd name="connsiteY61" fmla="*/ 1020064 h 1178560"/>
                <a:gd name="connsiteX62" fmla="*/ 1020064 w 3304032"/>
                <a:gd name="connsiteY62" fmla="*/ 1024128 h 1178560"/>
                <a:gd name="connsiteX63" fmla="*/ 1032256 w 3304032"/>
                <a:gd name="connsiteY63" fmla="*/ 1032256 h 1178560"/>
                <a:gd name="connsiteX64" fmla="*/ 1085088 w 3304032"/>
                <a:gd name="connsiteY64" fmla="*/ 1040384 h 1178560"/>
                <a:gd name="connsiteX65" fmla="*/ 1113536 w 3304032"/>
                <a:gd name="connsiteY65" fmla="*/ 1052576 h 1178560"/>
                <a:gd name="connsiteX66" fmla="*/ 1125728 w 3304032"/>
                <a:gd name="connsiteY66" fmla="*/ 1060704 h 1178560"/>
                <a:gd name="connsiteX67" fmla="*/ 1194816 w 3304032"/>
                <a:gd name="connsiteY67" fmla="*/ 1068832 h 1178560"/>
                <a:gd name="connsiteX68" fmla="*/ 1385824 w 3304032"/>
                <a:gd name="connsiteY68" fmla="*/ 1072896 h 1178560"/>
                <a:gd name="connsiteX69" fmla="*/ 1804416 w 3304032"/>
                <a:gd name="connsiteY69" fmla="*/ 1085088 h 1178560"/>
                <a:gd name="connsiteX70" fmla="*/ 1999488 w 3304032"/>
                <a:gd name="connsiteY70" fmla="*/ 1089152 h 1178560"/>
                <a:gd name="connsiteX71" fmla="*/ 2023872 w 3304032"/>
                <a:gd name="connsiteY71" fmla="*/ 1097280 h 1178560"/>
                <a:gd name="connsiteX72" fmla="*/ 2068576 w 3304032"/>
                <a:gd name="connsiteY72" fmla="*/ 1101344 h 1178560"/>
                <a:gd name="connsiteX73" fmla="*/ 2743200 w 3304032"/>
                <a:gd name="connsiteY73" fmla="*/ 1105408 h 1178560"/>
                <a:gd name="connsiteX74" fmla="*/ 2743200 w 3304032"/>
                <a:gd name="connsiteY74" fmla="*/ 1170432 h 1178560"/>
                <a:gd name="connsiteX75" fmla="*/ 3304032 w 3304032"/>
                <a:gd name="connsiteY75" fmla="*/ 1178560 h 117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304032" h="1178560">
                  <a:moveTo>
                    <a:pt x="0" y="0"/>
                  </a:moveTo>
                  <a:lnTo>
                    <a:pt x="0" y="0"/>
                  </a:lnTo>
                  <a:cubicBezTo>
                    <a:pt x="910" y="1062"/>
                    <a:pt x="27879" y="30217"/>
                    <a:pt x="32512" y="40640"/>
                  </a:cubicBezTo>
                  <a:cubicBezTo>
                    <a:pt x="35992" y="48469"/>
                    <a:pt x="37931" y="56896"/>
                    <a:pt x="40640" y="65024"/>
                  </a:cubicBezTo>
                  <a:lnTo>
                    <a:pt x="48768" y="89408"/>
                  </a:lnTo>
                  <a:cubicBezTo>
                    <a:pt x="50123" y="93472"/>
                    <a:pt x="51992" y="97399"/>
                    <a:pt x="52832" y="101600"/>
                  </a:cubicBezTo>
                  <a:cubicBezTo>
                    <a:pt x="54187" y="108373"/>
                    <a:pt x="55079" y="115256"/>
                    <a:pt x="56896" y="121920"/>
                  </a:cubicBezTo>
                  <a:cubicBezTo>
                    <a:pt x="59150" y="130186"/>
                    <a:pt x="62315" y="138176"/>
                    <a:pt x="65024" y="146304"/>
                  </a:cubicBezTo>
                  <a:cubicBezTo>
                    <a:pt x="66379" y="150368"/>
                    <a:pt x="68049" y="154340"/>
                    <a:pt x="69088" y="158496"/>
                  </a:cubicBezTo>
                  <a:cubicBezTo>
                    <a:pt x="70443" y="163915"/>
                    <a:pt x="71618" y="169381"/>
                    <a:pt x="73152" y="174752"/>
                  </a:cubicBezTo>
                  <a:cubicBezTo>
                    <a:pt x="82045" y="205877"/>
                    <a:pt x="71095" y="167076"/>
                    <a:pt x="85344" y="199136"/>
                  </a:cubicBezTo>
                  <a:cubicBezTo>
                    <a:pt x="88824" y="206965"/>
                    <a:pt x="90763" y="215392"/>
                    <a:pt x="93472" y="223520"/>
                  </a:cubicBezTo>
                  <a:lnTo>
                    <a:pt x="105664" y="260096"/>
                  </a:lnTo>
                  <a:lnTo>
                    <a:pt x="109728" y="272288"/>
                  </a:lnTo>
                  <a:cubicBezTo>
                    <a:pt x="111083" y="276352"/>
                    <a:pt x="111416" y="280916"/>
                    <a:pt x="113792" y="284480"/>
                  </a:cubicBezTo>
                  <a:lnTo>
                    <a:pt x="130048" y="308864"/>
                  </a:lnTo>
                  <a:cubicBezTo>
                    <a:pt x="132757" y="312928"/>
                    <a:pt x="134112" y="318347"/>
                    <a:pt x="138176" y="321056"/>
                  </a:cubicBezTo>
                  <a:lnTo>
                    <a:pt x="150368" y="329184"/>
                  </a:lnTo>
                  <a:cubicBezTo>
                    <a:pt x="155787" y="337312"/>
                    <a:pt x="159717" y="346661"/>
                    <a:pt x="166624" y="353568"/>
                  </a:cubicBezTo>
                  <a:cubicBezTo>
                    <a:pt x="170688" y="357632"/>
                    <a:pt x="175287" y="361223"/>
                    <a:pt x="178816" y="365760"/>
                  </a:cubicBezTo>
                  <a:lnTo>
                    <a:pt x="203200" y="402336"/>
                  </a:lnTo>
                  <a:lnTo>
                    <a:pt x="219456" y="426720"/>
                  </a:lnTo>
                  <a:cubicBezTo>
                    <a:pt x="222165" y="430784"/>
                    <a:pt x="226039" y="434278"/>
                    <a:pt x="227584" y="438912"/>
                  </a:cubicBezTo>
                  <a:cubicBezTo>
                    <a:pt x="234737" y="460371"/>
                    <a:pt x="229272" y="447540"/>
                    <a:pt x="247904" y="475488"/>
                  </a:cubicBezTo>
                  <a:lnTo>
                    <a:pt x="272288" y="512064"/>
                  </a:lnTo>
                  <a:cubicBezTo>
                    <a:pt x="274997" y="516128"/>
                    <a:pt x="278871" y="519622"/>
                    <a:pt x="280416" y="524256"/>
                  </a:cubicBezTo>
                  <a:cubicBezTo>
                    <a:pt x="281771" y="528320"/>
                    <a:pt x="282104" y="532884"/>
                    <a:pt x="284480" y="536448"/>
                  </a:cubicBezTo>
                  <a:cubicBezTo>
                    <a:pt x="287668" y="541230"/>
                    <a:pt x="292608" y="544576"/>
                    <a:pt x="296672" y="548640"/>
                  </a:cubicBezTo>
                  <a:cubicBezTo>
                    <a:pt x="303814" y="570066"/>
                    <a:pt x="296016" y="552729"/>
                    <a:pt x="312928" y="573024"/>
                  </a:cubicBezTo>
                  <a:cubicBezTo>
                    <a:pt x="329861" y="593344"/>
                    <a:pt x="310896" y="578443"/>
                    <a:pt x="333248" y="593344"/>
                  </a:cubicBezTo>
                  <a:lnTo>
                    <a:pt x="349504" y="617728"/>
                  </a:lnTo>
                  <a:cubicBezTo>
                    <a:pt x="352213" y="621792"/>
                    <a:pt x="354178" y="626466"/>
                    <a:pt x="357632" y="629920"/>
                  </a:cubicBezTo>
                  <a:lnTo>
                    <a:pt x="369824" y="642112"/>
                  </a:lnTo>
                  <a:cubicBezTo>
                    <a:pt x="371179" y="646176"/>
                    <a:pt x="371808" y="650559"/>
                    <a:pt x="373888" y="654304"/>
                  </a:cubicBezTo>
                  <a:cubicBezTo>
                    <a:pt x="386041" y="676179"/>
                    <a:pt x="387526" y="676070"/>
                    <a:pt x="402336" y="690880"/>
                  </a:cubicBezTo>
                  <a:cubicBezTo>
                    <a:pt x="411999" y="719870"/>
                    <a:pt x="398297" y="684822"/>
                    <a:pt x="418592" y="715264"/>
                  </a:cubicBezTo>
                  <a:cubicBezTo>
                    <a:pt x="420968" y="718828"/>
                    <a:pt x="420576" y="723711"/>
                    <a:pt x="422656" y="727456"/>
                  </a:cubicBezTo>
                  <a:cubicBezTo>
                    <a:pt x="427400" y="735995"/>
                    <a:pt x="433493" y="743712"/>
                    <a:pt x="438912" y="751840"/>
                  </a:cubicBezTo>
                  <a:lnTo>
                    <a:pt x="455168" y="776224"/>
                  </a:lnTo>
                  <a:lnTo>
                    <a:pt x="471424" y="800608"/>
                  </a:lnTo>
                  <a:cubicBezTo>
                    <a:pt x="474133" y="804672"/>
                    <a:pt x="476098" y="809346"/>
                    <a:pt x="479552" y="812800"/>
                  </a:cubicBezTo>
                  <a:cubicBezTo>
                    <a:pt x="488540" y="821788"/>
                    <a:pt x="492620" y="827462"/>
                    <a:pt x="503936" y="833120"/>
                  </a:cubicBezTo>
                  <a:cubicBezTo>
                    <a:pt x="510765" y="836534"/>
                    <a:pt x="525873" y="839295"/>
                    <a:pt x="532384" y="841248"/>
                  </a:cubicBezTo>
                  <a:cubicBezTo>
                    <a:pt x="540590" y="843710"/>
                    <a:pt x="549639" y="844624"/>
                    <a:pt x="556768" y="849376"/>
                  </a:cubicBezTo>
                  <a:lnTo>
                    <a:pt x="581152" y="865632"/>
                  </a:lnTo>
                  <a:cubicBezTo>
                    <a:pt x="585216" y="868341"/>
                    <a:pt x="588710" y="872215"/>
                    <a:pt x="593344" y="873760"/>
                  </a:cubicBezTo>
                  <a:lnTo>
                    <a:pt x="605536" y="877824"/>
                  </a:lnTo>
                  <a:cubicBezTo>
                    <a:pt x="614341" y="904240"/>
                    <a:pt x="601472" y="876469"/>
                    <a:pt x="633984" y="898144"/>
                  </a:cubicBezTo>
                  <a:lnTo>
                    <a:pt x="670560" y="922528"/>
                  </a:lnTo>
                  <a:cubicBezTo>
                    <a:pt x="674624" y="925237"/>
                    <a:pt x="678118" y="929111"/>
                    <a:pt x="682752" y="930656"/>
                  </a:cubicBezTo>
                  <a:cubicBezTo>
                    <a:pt x="686816" y="932011"/>
                    <a:pt x="690811" y="933593"/>
                    <a:pt x="694944" y="934720"/>
                  </a:cubicBezTo>
                  <a:cubicBezTo>
                    <a:pt x="705721" y="937659"/>
                    <a:pt x="716858" y="939315"/>
                    <a:pt x="727456" y="942848"/>
                  </a:cubicBezTo>
                  <a:cubicBezTo>
                    <a:pt x="734510" y="945199"/>
                    <a:pt x="749100" y="950409"/>
                    <a:pt x="755904" y="950976"/>
                  </a:cubicBezTo>
                  <a:cubicBezTo>
                    <a:pt x="766704" y="951876"/>
                    <a:pt x="777579" y="950976"/>
                    <a:pt x="788416" y="950976"/>
                  </a:cubicBezTo>
                  <a:lnTo>
                    <a:pt x="857504" y="983488"/>
                  </a:lnTo>
                  <a:cubicBezTo>
                    <a:pt x="869696" y="984843"/>
                    <a:pt x="881980" y="985535"/>
                    <a:pt x="894080" y="987552"/>
                  </a:cubicBezTo>
                  <a:cubicBezTo>
                    <a:pt x="898306" y="988256"/>
                    <a:pt x="902153" y="990439"/>
                    <a:pt x="906272" y="991616"/>
                  </a:cubicBezTo>
                  <a:cubicBezTo>
                    <a:pt x="911643" y="993150"/>
                    <a:pt x="917051" y="994585"/>
                    <a:pt x="922528" y="995680"/>
                  </a:cubicBezTo>
                  <a:cubicBezTo>
                    <a:pt x="930608" y="997296"/>
                    <a:pt x="938918" y="997745"/>
                    <a:pt x="946912" y="999744"/>
                  </a:cubicBezTo>
                  <a:cubicBezTo>
                    <a:pt x="955224" y="1001822"/>
                    <a:pt x="963168" y="1005163"/>
                    <a:pt x="971296" y="1007872"/>
                  </a:cubicBezTo>
                  <a:lnTo>
                    <a:pt x="995680" y="1016000"/>
                  </a:lnTo>
                  <a:lnTo>
                    <a:pt x="1007872" y="1020064"/>
                  </a:lnTo>
                  <a:cubicBezTo>
                    <a:pt x="1011936" y="1021419"/>
                    <a:pt x="1016500" y="1021752"/>
                    <a:pt x="1020064" y="1024128"/>
                  </a:cubicBezTo>
                  <a:cubicBezTo>
                    <a:pt x="1024128" y="1026837"/>
                    <a:pt x="1027683" y="1030541"/>
                    <a:pt x="1032256" y="1032256"/>
                  </a:cubicBezTo>
                  <a:cubicBezTo>
                    <a:pt x="1041565" y="1035747"/>
                    <a:pt x="1080065" y="1039756"/>
                    <a:pt x="1085088" y="1040384"/>
                  </a:cubicBezTo>
                  <a:cubicBezTo>
                    <a:pt x="1098766" y="1044943"/>
                    <a:pt x="1099475" y="1044541"/>
                    <a:pt x="1113536" y="1052576"/>
                  </a:cubicBezTo>
                  <a:cubicBezTo>
                    <a:pt x="1117777" y="1054999"/>
                    <a:pt x="1121050" y="1059301"/>
                    <a:pt x="1125728" y="1060704"/>
                  </a:cubicBezTo>
                  <a:cubicBezTo>
                    <a:pt x="1134162" y="1063234"/>
                    <a:pt x="1192245" y="1068731"/>
                    <a:pt x="1194816" y="1068832"/>
                  </a:cubicBezTo>
                  <a:cubicBezTo>
                    <a:pt x="1303502" y="1073094"/>
                    <a:pt x="1315547" y="1072896"/>
                    <a:pt x="1385824" y="1072896"/>
                  </a:cubicBezTo>
                  <a:lnTo>
                    <a:pt x="1804416" y="1085088"/>
                  </a:lnTo>
                  <a:cubicBezTo>
                    <a:pt x="1869440" y="1086443"/>
                    <a:pt x="1934550" y="1085544"/>
                    <a:pt x="1999488" y="1089152"/>
                  </a:cubicBezTo>
                  <a:cubicBezTo>
                    <a:pt x="2008042" y="1089627"/>
                    <a:pt x="2015347" y="1096427"/>
                    <a:pt x="2023872" y="1097280"/>
                  </a:cubicBezTo>
                  <a:cubicBezTo>
                    <a:pt x="2065860" y="1101479"/>
                    <a:pt x="2050898" y="1101344"/>
                    <a:pt x="2068576" y="1101344"/>
                  </a:cubicBezTo>
                  <a:lnTo>
                    <a:pt x="2743200" y="1105408"/>
                  </a:lnTo>
                  <a:lnTo>
                    <a:pt x="2743200" y="1170432"/>
                  </a:lnTo>
                  <a:lnTo>
                    <a:pt x="3304032" y="1178560"/>
                  </a:lnTo>
                </a:path>
              </a:pathLst>
            </a:cu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Survies </a:t>
            </a:r>
            <a:r>
              <a:rPr lang="fr-FR" dirty="0" err="1"/>
              <a:t>Checkmate</a:t>
            </a:r>
            <a:r>
              <a:rPr lang="fr-FR" dirty="0"/>
              <a:t> 648: Nivo + Chimio vs Chimio</a:t>
            </a:r>
          </a:p>
        </p:txBody>
      </p:sp>
    </p:spTree>
    <p:extLst>
      <p:ext uri="{BB962C8B-B14F-4D97-AF65-F5344CB8AC3E}">
        <p14:creationId xmlns:p14="http://schemas.microsoft.com/office/powerpoint/2010/main" val="39448738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Kato et al., ASCO GI</a:t>
            </a:r>
            <a:r>
              <a:rPr lang="fr-FR" baseline="30000" dirty="0"/>
              <a:t>®</a:t>
            </a:r>
            <a:r>
              <a:rPr lang="fr-FR" dirty="0"/>
              <a:t> 2023, Abs #290</a:t>
            </a:r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27C10F66-2863-7C09-6529-0730FD583C8C}"/>
              </a:ext>
            </a:extLst>
          </p:cNvPr>
          <p:cNvGrpSpPr/>
          <p:nvPr/>
        </p:nvGrpSpPr>
        <p:grpSpPr>
          <a:xfrm>
            <a:off x="1466899" y="5531173"/>
            <a:ext cx="9258202" cy="600710"/>
            <a:chOff x="1453707" y="5539830"/>
            <a:chExt cx="9258202" cy="600710"/>
          </a:xfrm>
        </p:grpSpPr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040BFE84-2659-817C-1FCB-8BDB6F1F06AB}"/>
                </a:ext>
              </a:extLst>
            </p:cNvPr>
            <p:cNvSpPr txBox="1"/>
            <p:nvPr/>
          </p:nvSpPr>
          <p:spPr>
            <a:xfrm>
              <a:off x="1453707" y="5539830"/>
              <a:ext cx="9258202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Augmentation du taux de réponse et durée de réponse avec Nivo + CT</a:t>
              </a:r>
            </a:p>
          </p:txBody>
        </p:sp>
        <p:sp>
          <p:nvSpPr>
            <p:cNvPr id="12" name="Chevron 11">
              <a:extLst>
                <a:ext uri="{FF2B5EF4-FFF2-40B4-BE49-F238E27FC236}">
                  <a16:creationId xmlns:a16="http://schemas.microsoft.com/office/drawing/2014/main" id="{4EB37AAE-C11A-938B-CB56-F41E6F25105D}"/>
                </a:ext>
              </a:extLst>
            </p:cNvPr>
            <p:cNvSpPr/>
            <p:nvPr/>
          </p:nvSpPr>
          <p:spPr>
            <a:xfrm>
              <a:off x="1659507" y="5713424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5" name="Tableau 24">
            <a:extLst>
              <a:ext uri="{FF2B5EF4-FFF2-40B4-BE49-F238E27FC236}">
                <a16:creationId xmlns:a16="http://schemas.microsoft.com/office/drawing/2014/main" id="{527150FD-C292-6CBE-6D38-0111746F1383}"/>
              </a:ext>
            </a:extLst>
          </p:cNvPr>
          <p:cNvGraphicFramePr>
            <a:graphicFrameLocks noGrp="1"/>
          </p:cNvGraphicFramePr>
          <p:nvPr/>
        </p:nvGraphicFramePr>
        <p:xfrm>
          <a:off x="2996425" y="2714810"/>
          <a:ext cx="2746228" cy="825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0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9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91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  <a:b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(n=83)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Median DOR, mo </a:t>
                      </a:r>
                      <a:b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8.4 </a:t>
                      </a:r>
                      <a:b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(6.9-12.4)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5.7 </a:t>
                      </a:r>
                      <a:b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(4.4-8.7)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DOR ≥24 mo, %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52" name="Tableau 151">
            <a:extLst>
              <a:ext uri="{FF2B5EF4-FFF2-40B4-BE49-F238E27FC236}">
                <a16:creationId xmlns:a16="http://schemas.microsoft.com/office/drawing/2014/main" id="{EC904465-80B5-E3A4-5901-CE032108BEC3}"/>
              </a:ext>
            </a:extLst>
          </p:cNvPr>
          <p:cNvGraphicFramePr>
            <a:graphicFrameLocks noGrp="1"/>
          </p:cNvGraphicFramePr>
          <p:nvPr/>
        </p:nvGraphicFramePr>
        <p:xfrm>
          <a:off x="1151474" y="1473827"/>
          <a:ext cx="4320000" cy="1038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3686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Réponse par BICR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(n=158)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9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(n=157)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3686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ORR, %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53 (44-61)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 (14-27)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685">
                <a:tc>
                  <a:txBody>
                    <a:bodyPr/>
                    <a:lstStyle/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CR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SD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PD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83" name="Groupe 282">
            <a:extLst>
              <a:ext uri="{FF2B5EF4-FFF2-40B4-BE49-F238E27FC236}">
                <a16:creationId xmlns:a16="http://schemas.microsoft.com/office/drawing/2014/main" id="{F768B216-3157-BB9B-713C-180F1AB5599F}"/>
              </a:ext>
            </a:extLst>
          </p:cNvPr>
          <p:cNvGrpSpPr/>
          <p:nvPr/>
        </p:nvGrpSpPr>
        <p:grpSpPr>
          <a:xfrm>
            <a:off x="699740" y="1104587"/>
            <a:ext cx="5223468" cy="4218624"/>
            <a:chOff x="676589" y="1046712"/>
            <a:chExt cx="5223468" cy="4218624"/>
          </a:xfrm>
        </p:grpSpPr>
        <p:sp>
          <p:nvSpPr>
            <p:cNvPr id="19" name="Rectangle à coins arrondis 4">
              <a:extLst>
                <a:ext uri="{FF2B5EF4-FFF2-40B4-BE49-F238E27FC236}">
                  <a16:creationId xmlns:a16="http://schemas.microsoft.com/office/drawing/2014/main" id="{55BE2838-626F-40A1-BBE9-1837EA2CDD3A}"/>
                </a:ext>
              </a:extLst>
            </p:cNvPr>
            <p:cNvSpPr/>
            <p:nvPr/>
          </p:nvSpPr>
          <p:spPr>
            <a:xfrm>
              <a:off x="676589" y="1171401"/>
              <a:ext cx="5223468" cy="4093935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3ADD40B5-5AFF-AF8C-331A-A1045B5280F3}"/>
                </a:ext>
              </a:extLst>
            </p:cNvPr>
            <p:cNvSpPr txBox="1"/>
            <p:nvPr/>
          </p:nvSpPr>
          <p:spPr>
            <a:xfrm>
              <a:off x="864445" y="1046712"/>
              <a:ext cx="2836651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7200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Cellule tumorale PD-L1 ≥1%.</a:t>
              </a:r>
            </a:p>
          </p:txBody>
        </p:sp>
        <p:grpSp>
          <p:nvGrpSpPr>
            <p:cNvPr id="27" name="Groupe 26">
              <a:extLst>
                <a:ext uri="{FF2B5EF4-FFF2-40B4-BE49-F238E27FC236}">
                  <a16:creationId xmlns:a16="http://schemas.microsoft.com/office/drawing/2014/main" id="{C92BDC86-5001-CE29-79AE-CDF76BCA93E6}"/>
                </a:ext>
              </a:extLst>
            </p:cNvPr>
            <p:cNvGrpSpPr/>
            <p:nvPr/>
          </p:nvGrpSpPr>
          <p:grpSpPr>
            <a:xfrm>
              <a:off x="779764" y="2610999"/>
              <a:ext cx="4992387" cy="2545129"/>
              <a:chOff x="1233479" y="590024"/>
              <a:chExt cx="4039677" cy="2545129"/>
            </a:xfrm>
          </p:grpSpPr>
          <p:grpSp>
            <p:nvGrpSpPr>
              <p:cNvPr id="91" name="Groupe 90">
                <a:extLst>
                  <a:ext uri="{FF2B5EF4-FFF2-40B4-BE49-F238E27FC236}">
                    <a16:creationId xmlns:a16="http://schemas.microsoft.com/office/drawing/2014/main" id="{632BD027-8C9D-8F19-654C-865E71D6F192}"/>
                  </a:ext>
                </a:extLst>
              </p:cNvPr>
              <p:cNvGrpSpPr/>
              <p:nvPr/>
            </p:nvGrpSpPr>
            <p:grpSpPr>
              <a:xfrm>
                <a:off x="1233479" y="590024"/>
                <a:ext cx="4039677" cy="2545129"/>
                <a:chOff x="1236332" y="664165"/>
                <a:chExt cx="2916982" cy="2545129"/>
              </a:xfrm>
            </p:grpSpPr>
            <p:sp>
              <p:nvSpPr>
                <p:cNvPr id="97" name="Forme libre 96">
                  <a:extLst>
                    <a:ext uri="{FF2B5EF4-FFF2-40B4-BE49-F238E27FC236}">
                      <a16:creationId xmlns:a16="http://schemas.microsoft.com/office/drawing/2014/main" id="{DADD34A1-9F40-D64A-0C8A-A347ABAB7F89}"/>
                    </a:ext>
                  </a:extLst>
                </p:cNvPr>
                <p:cNvSpPr/>
                <p:nvPr/>
              </p:nvSpPr>
              <p:spPr>
                <a:xfrm>
                  <a:off x="1689904" y="664165"/>
                  <a:ext cx="2363234" cy="1882266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ZoneTexte 97">
                  <a:extLst>
                    <a:ext uri="{FF2B5EF4-FFF2-40B4-BE49-F238E27FC236}">
                      <a16:creationId xmlns:a16="http://schemas.microsoft.com/office/drawing/2014/main" id="{25366F89-1A2A-8283-2869-BE6F9B37715D}"/>
                    </a:ext>
                  </a:extLst>
                </p:cNvPr>
                <p:cNvSpPr txBox="1"/>
                <p:nvPr/>
              </p:nvSpPr>
              <p:spPr>
                <a:xfrm>
                  <a:off x="1560268" y="689838"/>
                  <a:ext cx="101603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99" name="ZoneTexte 98">
                  <a:extLst>
                    <a:ext uri="{FF2B5EF4-FFF2-40B4-BE49-F238E27FC236}">
                      <a16:creationId xmlns:a16="http://schemas.microsoft.com/office/drawing/2014/main" id="{064F0561-6F50-41CC-DE8E-7C62763C1210}"/>
                    </a:ext>
                  </a:extLst>
                </p:cNvPr>
                <p:cNvSpPr txBox="1"/>
                <p:nvPr/>
              </p:nvSpPr>
              <p:spPr>
                <a:xfrm>
                  <a:off x="1594135" y="1414570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100" name="ZoneTexte 99">
                  <a:extLst>
                    <a:ext uri="{FF2B5EF4-FFF2-40B4-BE49-F238E27FC236}">
                      <a16:creationId xmlns:a16="http://schemas.microsoft.com/office/drawing/2014/main" id="{B33912C5-F8CC-2D9E-55DF-0F9E5162D1F4}"/>
                    </a:ext>
                  </a:extLst>
                </p:cNvPr>
                <p:cNvSpPr txBox="1"/>
                <p:nvPr/>
              </p:nvSpPr>
              <p:spPr>
                <a:xfrm>
                  <a:off x="1594135" y="1584810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50</a:t>
                  </a:r>
                </a:p>
              </p:txBody>
            </p:sp>
            <p:sp>
              <p:nvSpPr>
                <p:cNvPr id="101" name="ZoneTexte 100">
                  <a:extLst>
                    <a:ext uri="{FF2B5EF4-FFF2-40B4-BE49-F238E27FC236}">
                      <a16:creationId xmlns:a16="http://schemas.microsoft.com/office/drawing/2014/main" id="{8E97B178-DB0B-9EB3-53F9-2F6631042C53}"/>
                    </a:ext>
                  </a:extLst>
                </p:cNvPr>
                <p:cNvSpPr txBox="1"/>
                <p:nvPr/>
              </p:nvSpPr>
              <p:spPr>
                <a:xfrm>
                  <a:off x="1594135" y="2123426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102" name="ZoneTexte 101">
                  <a:extLst>
                    <a:ext uri="{FF2B5EF4-FFF2-40B4-BE49-F238E27FC236}">
                      <a16:creationId xmlns:a16="http://schemas.microsoft.com/office/drawing/2014/main" id="{330F57BF-BBAE-FEBD-74D2-91489369443F}"/>
                    </a:ext>
                  </a:extLst>
                </p:cNvPr>
                <p:cNvSpPr txBox="1"/>
                <p:nvPr/>
              </p:nvSpPr>
              <p:spPr>
                <a:xfrm>
                  <a:off x="1594135" y="2306368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</a:t>
                  </a:r>
                </a:p>
              </p:txBody>
            </p:sp>
            <p:sp>
              <p:nvSpPr>
                <p:cNvPr id="103" name="ZoneTexte 102">
                  <a:extLst>
                    <a:ext uri="{FF2B5EF4-FFF2-40B4-BE49-F238E27FC236}">
                      <a16:creationId xmlns:a16="http://schemas.microsoft.com/office/drawing/2014/main" id="{73F54C2F-A0E0-097A-1432-45F5AC814968}"/>
                    </a:ext>
                  </a:extLst>
                </p:cNvPr>
                <p:cNvSpPr txBox="1"/>
                <p:nvPr/>
              </p:nvSpPr>
              <p:spPr>
                <a:xfrm>
                  <a:off x="1628003" y="2480841"/>
                  <a:ext cx="33868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04" name="ZoneTexte 103">
                  <a:extLst>
                    <a:ext uri="{FF2B5EF4-FFF2-40B4-BE49-F238E27FC236}">
                      <a16:creationId xmlns:a16="http://schemas.microsoft.com/office/drawing/2014/main" id="{4167AAC8-BC7C-F3AC-3E52-BE80E93F3EA6}"/>
                    </a:ext>
                  </a:extLst>
                </p:cNvPr>
                <p:cNvSpPr txBox="1"/>
                <p:nvPr/>
              </p:nvSpPr>
              <p:spPr>
                <a:xfrm rot="16200000">
                  <a:off x="539327" y="1576776"/>
                  <a:ext cx="1873456" cy="8128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Reponse</a:t>
                  </a: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(%)</a:t>
                  </a:r>
                </a:p>
              </p:txBody>
            </p:sp>
            <p:sp>
              <p:nvSpPr>
                <p:cNvPr id="105" name="ZoneTexte 104">
                  <a:extLst>
                    <a:ext uri="{FF2B5EF4-FFF2-40B4-BE49-F238E27FC236}">
                      <a16:creationId xmlns:a16="http://schemas.microsoft.com/office/drawing/2014/main" id="{79835BF7-9555-3D31-B51A-C8C2D79577BE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06" name="ZoneTexte 105">
                  <a:extLst>
                    <a:ext uri="{FF2B5EF4-FFF2-40B4-BE49-F238E27FC236}">
                      <a16:creationId xmlns:a16="http://schemas.microsoft.com/office/drawing/2014/main" id="{440FA8F3-64DC-8DD2-5A11-2F10310BC305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107" name="ZoneTexte 106">
                  <a:extLst>
                    <a:ext uri="{FF2B5EF4-FFF2-40B4-BE49-F238E27FC236}">
                      <a16:creationId xmlns:a16="http://schemas.microsoft.com/office/drawing/2014/main" id="{C597E9C4-CA92-BAB5-B137-A45528861EA7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108" name="ZoneTexte 107">
                  <a:extLst>
                    <a:ext uri="{FF2B5EF4-FFF2-40B4-BE49-F238E27FC236}">
                      <a16:creationId xmlns:a16="http://schemas.microsoft.com/office/drawing/2014/main" id="{FF6B24A7-E80A-E4CF-F674-A835D40FE66E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109" name="ZoneTexte 108">
                  <a:extLst>
                    <a:ext uri="{FF2B5EF4-FFF2-40B4-BE49-F238E27FC236}">
                      <a16:creationId xmlns:a16="http://schemas.microsoft.com/office/drawing/2014/main" id="{4BE1452E-98B5-B425-878A-D5C99AE6B7E7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110" name="ZoneTexte 109">
                  <a:extLst>
                    <a:ext uri="{FF2B5EF4-FFF2-40B4-BE49-F238E27FC236}">
                      <a16:creationId xmlns:a16="http://schemas.microsoft.com/office/drawing/2014/main" id="{867A9C4B-62B3-72F4-F82B-AB06538C7AC2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111" name="ZoneTexte 110">
                  <a:extLst>
                    <a:ext uri="{FF2B5EF4-FFF2-40B4-BE49-F238E27FC236}">
                      <a16:creationId xmlns:a16="http://schemas.microsoft.com/office/drawing/2014/main" id="{A0886E38-8E40-D34D-DEDF-658F24FAA7E5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112" name="ZoneTexte 111">
                  <a:extLst>
                    <a:ext uri="{FF2B5EF4-FFF2-40B4-BE49-F238E27FC236}">
                      <a16:creationId xmlns:a16="http://schemas.microsoft.com/office/drawing/2014/main" id="{826FC2F7-9126-7A1D-1F07-7EBAF444DDDC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113" name="ZoneTexte 112">
                  <a:extLst>
                    <a:ext uri="{FF2B5EF4-FFF2-40B4-BE49-F238E27FC236}">
                      <a16:creationId xmlns:a16="http://schemas.microsoft.com/office/drawing/2014/main" id="{7576AE13-3DDA-FBD2-E8D1-EE1873A52754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114" name="ZoneTexte 113">
                  <a:extLst>
                    <a:ext uri="{FF2B5EF4-FFF2-40B4-BE49-F238E27FC236}">
                      <a16:creationId xmlns:a16="http://schemas.microsoft.com/office/drawing/2014/main" id="{3CA97D39-791E-55BD-3B2C-3E72E229CF74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116" name="ZoneTexte 115">
                  <a:extLst>
                    <a:ext uri="{FF2B5EF4-FFF2-40B4-BE49-F238E27FC236}">
                      <a16:creationId xmlns:a16="http://schemas.microsoft.com/office/drawing/2014/main" id="{C970F273-4A7B-AB91-FD2C-06A3A2F5CF03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117" name="ZoneTexte 116">
                  <a:extLst>
                    <a:ext uri="{FF2B5EF4-FFF2-40B4-BE49-F238E27FC236}">
                      <a16:creationId xmlns:a16="http://schemas.microsoft.com/office/drawing/2014/main" id="{A1517169-E6C2-8683-19B2-08A6750E4CB7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118" name="ZoneTexte 117">
                  <a:extLst>
                    <a:ext uri="{FF2B5EF4-FFF2-40B4-BE49-F238E27FC236}">
                      <a16:creationId xmlns:a16="http://schemas.microsoft.com/office/drawing/2014/main" id="{7E9FFBCA-DEDD-51DC-2013-A6C6B9495CAD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119" name="ZoneTexte 118">
                  <a:extLst>
                    <a:ext uri="{FF2B5EF4-FFF2-40B4-BE49-F238E27FC236}">
                      <a16:creationId xmlns:a16="http://schemas.microsoft.com/office/drawing/2014/main" id="{B9147A24-CAD0-D9DC-8FAE-2786ED6DB9D7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120" name="ZoneTexte 119">
                  <a:extLst>
                    <a:ext uri="{FF2B5EF4-FFF2-40B4-BE49-F238E27FC236}">
                      <a16:creationId xmlns:a16="http://schemas.microsoft.com/office/drawing/2014/main" id="{45B002EF-E86C-0B38-DCC4-51443633B644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121" name="ZoneTexte 120">
                  <a:extLst>
                    <a:ext uri="{FF2B5EF4-FFF2-40B4-BE49-F238E27FC236}">
                      <a16:creationId xmlns:a16="http://schemas.microsoft.com/office/drawing/2014/main" id="{9B1FC25A-7402-7082-7C21-29D96675D10C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122" name="ZoneTexte 121">
                  <a:extLst>
                    <a:ext uri="{FF2B5EF4-FFF2-40B4-BE49-F238E27FC236}">
                      <a16:creationId xmlns:a16="http://schemas.microsoft.com/office/drawing/2014/main" id="{510CD4C4-96FB-A183-8E02-0A9A6AFFBB8A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124" name="ZoneTexte 123">
                  <a:extLst>
                    <a:ext uri="{FF2B5EF4-FFF2-40B4-BE49-F238E27FC236}">
                      <a16:creationId xmlns:a16="http://schemas.microsoft.com/office/drawing/2014/main" id="{643A3BA7-27F1-560C-7B4F-190D512AC1BC}"/>
                    </a:ext>
                  </a:extLst>
                </p:cNvPr>
                <p:cNvSpPr txBox="1"/>
                <p:nvPr/>
              </p:nvSpPr>
              <p:spPr>
                <a:xfrm>
                  <a:off x="1674604" y="2719504"/>
                  <a:ext cx="2478710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125" name="ZoneTexte 124">
                  <a:extLst>
                    <a:ext uri="{FF2B5EF4-FFF2-40B4-BE49-F238E27FC236}">
                      <a16:creationId xmlns:a16="http://schemas.microsoft.com/office/drawing/2014/main" id="{A0A72F37-59D0-665D-2415-1B30BFF78447}"/>
                    </a:ext>
                  </a:extLst>
                </p:cNvPr>
                <p:cNvSpPr txBox="1"/>
                <p:nvPr/>
              </p:nvSpPr>
              <p:spPr>
                <a:xfrm>
                  <a:off x="1638836" y="2963073"/>
                  <a:ext cx="96775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83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31</a:t>
                  </a:r>
                </a:p>
              </p:txBody>
            </p:sp>
            <p:sp>
              <p:nvSpPr>
                <p:cNvPr id="126" name="ZoneTexte 125">
                  <a:extLst>
                    <a:ext uri="{FF2B5EF4-FFF2-40B4-BE49-F238E27FC236}">
                      <a16:creationId xmlns:a16="http://schemas.microsoft.com/office/drawing/2014/main" id="{462C46FF-928F-DBC7-2053-F2FA7833CD8D}"/>
                    </a:ext>
                  </a:extLst>
                </p:cNvPr>
                <p:cNvSpPr txBox="1"/>
                <p:nvPr/>
              </p:nvSpPr>
              <p:spPr>
                <a:xfrm>
                  <a:off x="1765836" y="2963073"/>
                  <a:ext cx="96775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69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25</a:t>
                  </a:r>
                </a:p>
              </p:txBody>
            </p:sp>
            <p:sp>
              <p:nvSpPr>
                <p:cNvPr id="127" name="ZoneTexte 126">
                  <a:extLst>
                    <a:ext uri="{FF2B5EF4-FFF2-40B4-BE49-F238E27FC236}">
                      <a16:creationId xmlns:a16="http://schemas.microsoft.com/office/drawing/2014/main" id="{504D86F7-C917-65F1-354F-2C96E0453D5A}"/>
                    </a:ext>
                  </a:extLst>
                </p:cNvPr>
                <p:cNvSpPr txBox="1"/>
                <p:nvPr/>
              </p:nvSpPr>
              <p:spPr>
                <a:xfrm>
                  <a:off x="1899186" y="2963073"/>
                  <a:ext cx="96775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47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</a:t>
                  </a:r>
                </a:p>
              </p:txBody>
            </p:sp>
            <p:sp>
              <p:nvSpPr>
                <p:cNvPr id="128" name="ZoneTexte 127">
                  <a:extLst>
                    <a:ext uri="{FF2B5EF4-FFF2-40B4-BE49-F238E27FC236}">
                      <a16:creationId xmlns:a16="http://schemas.microsoft.com/office/drawing/2014/main" id="{4E95E9C6-1815-7DAB-2CF8-407827CC70FF}"/>
                    </a:ext>
                  </a:extLst>
                </p:cNvPr>
                <p:cNvSpPr txBox="1"/>
                <p:nvPr/>
              </p:nvSpPr>
              <p:spPr>
                <a:xfrm>
                  <a:off x="2032536" y="2963073"/>
                  <a:ext cx="96775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31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129" name="ZoneTexte 128">
                  <a:extLst>
                    <a:ext uri="{FF2B5EF4-FFF2-40B4-BE49-F238E27FC236}">
                      <a16:creationId xmlns:a16="http://schemas.microsoft.com/office/drawing/2014/main" id="{32676674-4A7D-D7C2-ECC9-9E039216AD5D}"/>
                    </a:ext>
                  </a:extLst>
                </p:cNvPr>
                <p:cNvSpPr txBox="1"/>
                <p:nvPr/>
              </p:nvSpPr>
              <p:spPr>
                <a:xfrm>
                  <a:off x="2139371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25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130" name="ZoneTexte 129">
                  <a:extLst>
                    <a:ext uri="{FF2B5EF4-FFF2-40B4-BE49-F238E27FC236}">
                      <a16:creationId xmlns:a16="http://schemas.microsoft.com/office/drawing/2014/main" id="{9CC127A0-3603-2092-7EA8-D76775AA3E69}"/>
                    </a:ext>
                  </a:extLst>
                </p:cNvPr>
                <p:cNvSpPr txBox="1"/>
                <p:nvPr/>
              </p:nvSpPr>
              <p:spPr>
                <a:xfrm>
                  <a:off x="2272721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18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31" name="ZoneTexte 130">
                  <a:extLst>
                    <a:ext uri="{FF2B5EF4-FFF2-40B4-BE49-F238E27FC236}">
                      <a16:creationId xmlns:a16="http://schemas.microsoft.com/office/drawing/2014/main" id="{0380823A-39CE-3EF0-C8D0-7F7FC43A1146}"/>
                    </a:ext>
                  </a:extLst>
                </p:cNvPr>
                <p:cNvSpPr txBox="1"/>
                <p:nvPr/>
              </p:nvSpPr>
              <p:spPr>
                <a:xfrm>
                  <a:off x="2409246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32" name="ZoneTexte 131">
                  <a:extLst>
                    <a:ext uri="{FF2B5EF4-FFF2-40B4-BE49-F238E27FC236}">
                      <a16:creationId xmlns:a16="http://schemas.microsoft.com/office/drawing/2014/main" id="{3DF6D31F-E7C4-E2C9-5C06-27C357D78C23}"/>
                    </a:ext>
                  </a:extLst>
                </p:cNvPr>
                <p:cNvSpPr txBox="1"/>
                <p:nvPr/>
              </p:nvSpPr>
              <p:spPr>
                <a:xfrm>
                  <a:off x="2536246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33" name="ZoneTexte 132">
                  <a:extLst>
                    <a:ext uri="{FF2B5EF4-FFF2-40B4-BE49-F238E27FC236}">
                      <a16:creationId xmlns:a16="http://schemas.microsoft.com/office/drawing/2014/main" id="{1443747E-25DE-BF9A-722C-F9208247D55A}"/>
                    </a:ext>
                  </a:extLst>
                </p:cNvPr>
                <p:cNvSpPr txBox="1"/>
                <p:nvPr/>
              </p:nvSpPr>
              <p:spPr>
                <a:xfrm>
                  <a:off x="2669597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34" name="ZoneTexte 133">
                  <a:extLst>
                    <a:ext uri="{FF2B5EF4-FFF2-40B4-BE49-F238E27FC236}">
                      <a16:creationId xmlns:a16="http://schemas.microsoft.com/office/drawing/2014/main" id="{DFA08CF1-3C66-828A-BC6C-EA9FB9231A31}"/>
                    </a:ext>
                  </a:extLst>
                </p:cNvPr>
                <p:cNvSpPr txBox="1"/>
                <p:nvPr/>
              </p:nvSpPr>
              <p:spPr>
                <a:xfrm>
                  <a:off x="280612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35" name="ZoneTexte 134">
                  <a:extLst>
                    <a:ext uri="{FF2B5EF4-FFF2-40B4-BE49-F238E27FC236}">
                      <a16:creationId xmlns:a16="http://schemas.microsoft.com/office/drawing/2014/main" id="{3B639604-3757-5E89-D122-1D2480E38CFC}"/>
                    </a:ext>
                  </a:extLst>
                </p:cNvPr>
                <p:cNvSpPr txBox="1"/>
                <p:nvPr/>
              </p:nvSpPr>
              <p:spPr>
                <a:xfrm>
                  <a:off x="293312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36" name="ZoneTexte 135">
                  <a:extLst>
                    <a:ext uri="{FF2B5EF4-FFF2-40B4-BE49-F238E27FC236}">
                      <a16:creationId xmlns:a16="http://schemas.microsoft.com/office/drawing/2014/main" id="{457ADB77-30DF-A164-632E-71A6BC1A8026}"/>
                    </a:ext>
                  </a:extLst>
                </p:cNvPr>
                <p:cNvSpPr txBox="1"/>
                <p:nvPr/>
              </p:nvSpPr>
              <p:spPr>
                <a:xfrm>
                  <a:off x="306647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37" name="ZoneTexte 136">
                  <a:extLst>
                    <a:ext uri="{FF2B5EF4-FFF2-40B4-BE49-F238E27FC236}">
                      <a16:creationId xmlns:a16="http://schemas.microsoft.com/office/drawing/2014/main" id="{16AC0BBC-1374-2824-5CC9-1B2ED4A43EC3}"/>
                    </a:ext>
                  </a:extLst>
                </p:cNvPr>
                <p:cNvSpPr txBox="1"/>
                <p:nvPr/>
              </p:nvSpPr>
              <p:spPr>
                <a:xfrm>
                  <a:off x="319982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38" name="ZoneTexte 137">
                  <a:extLst>
                    <a:ext uri="{FF2B5EF4-FFF2-40B4-BE49-F238E27FC236}">
                      <a16:creationId xmlns:a16="http://schemas.microsoft.com/office/drawing/2014/main" id="{02F6F552-E2E5-7DEF-D92A-18C3AD8E16ED}"/>
                    </a:ext>
                  </a:extLst>
                </p:cNvPr>
                <p:cNvSpPr txBox="1"/>
                <p:nvPr/>
              </p:nvSpPr>
              <p:spPr>
                <a:xfrm>
                  <a:off x="332682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39" name="ZoneTexte 138">
                  <a:extLst>
                    <a:ext uri="{FF2B5EF4-FFF2-40B4-BE49-F238E27FC236}">
                      <a16:creationId xmlns:a16="http://schemas.microsoft.com/office/drawing/2014/main" id="{F19CC9A0-4A11-96A5-D031-9BFE862D8BC8}"/>
                    </a:ext>
                  </a:extLst>
                </p:cNvPr>
                <p:cNvSpPr txBox="1"/>
                <p:nvPr/>
              </p:nvSpPr>
              <p:spPr>
                <a:xfrm>
                  <a:off x="3460171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40" name="ZoneTexte 139">
                  <a:extLst>
                    <a:ext uri="{FF2B5EF4-FFF2-40B4-BE49-F238E27FC236}">
                      <a16:creationId xmlns:a16="http://schemas.microsoft.com/office/drawing/2014/main" id="{B5B5FDCB-22C5-76D0-3E74-DC416E0B9F5A}"/>
                    </a:ext>
                  </a:extLst>
                </p:cNvPr>
                <p:cNvSpPr txBox="1"/>
                <p:nvPr/>
              </p:nvSpPr>
              <p:spPr>
                <a:xfrm>
                  <a:off x="3596697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41" name="ZoneTexte 140">
                  <a:extLst>
                    <a:ext uri="{FF2B5EF4-FFF2-40B4-BE49-F238E27FC236}">
                      <a16:creationId xmlns:a16="http://schemas.microsoft.com/office/drawing/2014/main" id="{B84CD769-A392-C9F5-162E-EABC9FE03AD5}"/>
                    </a:ext>
                  </a:extLst>
                </p:cNvPr>
                <p:cNvSpPr txBox="1"/>
                <p:nvPr/>
              </p:nvSpPr>
              <p:spPr>
                <a:xfrm>
                  <a:off x="3723697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42" name="ZoneTexte 141">
                  <a:extLst>
                    <a:ext uri="{FF2B5EF4-FFF2-40B4-BE49-F238E27FC236}">
                      <a16:creationId xmlns:a16="http://schemas.microsoft.com/office/drawing/2014/main" id="{CCCCB8A0-BB2E-6AFA-F2EE-2EAD1E46AAB6}"/>
                    </a:ext>
                  </a:extLst>
                </p:cNvPr>
                <p:cNvSpPr txBox="1"/>
                <p:nvPr/>
              </p:nvSpPr>
              <p:spPr>
                <a:xfrm>
                  <a:off x="3857047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144" name="ZoneTexte 143">
                  <a:extLst>
                    <a:ext uri="{FF2B5EF4-FFF2-40B4-BE49-F238E27FC236}">
                      <a16:creationId xmlns:a16="http://schemas.microsoft.com/office/drawing/2014/main" id="{2801658A-828A-7784-3153-D24D37164A63}"/>
                    </a:ext>
                  </a:extLst>
                </p:cNvPr>
                <p:cNvSpPr txBox="1"/>
                <p:nvPr/>
              </p:nvSpPr>
              <p:spPr>
                <a:xfrm>
                  <a:off x="1236332" y="2963073"/>
                  <a:ext cx="371486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NIVO + chimio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Chimio</a:t>
                  </a:r>
                </a:p>
              </p:txBody>
            </p:sp>
            <p:sp>
              <p:nvSpPr>
                <p:cNvPr id="145" name="ZoneTexte 144">
                  <a:extLst>
                    <a:ext uri="{FF2B5EF4-FFF2-40B4-BE49-F238E27FC236}">
                      <a16:creationId xmlns:a16="http://schemas.microsoft.com/office/drawing/2014/main" id="{ADEF63CD-67FD-7917-F2D9-D94826F6297F}"/>
                    </a:ext>
                  </a:extLst>
                </p:cNvPr>
                <p:cNvSpPr txBox="1"/>
                <p:nvPr/>
              </p:nvSpPr>
              <p:spPr>
                <a:xfrm>
                  <a:off x="1236333" y="2832898"/>
                  <a:ext cx="32769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A5A5A5">
                          <a:lumMod val="75000"/>
                        </a:srgbClr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No. at risk</a:t>
                  </a:r>
                </a:p>
              </p:txBody>
            </p:sp>
            <p:sp>
              <p:nvSpPr>
                <p:cNvPr id="149" name="ZoneTexte 148">
                  <a:extLst>
                    <a:ext uri="{FF2B5EF4-FFF2-40B4-BE49-F238E27FC236}">
                      <a16:creationId xmlns:a16="http://schemas.microsoft.com/office/drawing/2014/main" id="{313757ED-8E4D-5518-FB36-7F7933CF71E3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154" name="ZoneTexte 153">
                  <a:extLst>
                    <a:ext uri="{FF2B5EF4-FFF2-40B4-BE49-F238E27FC236}">
                      <a16:creationId xmlns:a16="http://schemas.microsoft.com/office/drawing/2014/main" id="{D9DEEBBB-93DD-2664-7D5A-88CF8A6647F2}"/>
                    </a:ext>
                  </a:extLst>
                </p:cNvPr>
                <p:cNvSpPr txBox="1"/>
                <p:nvPr/>
              </p:nvSpPr>
              <p:spPr>
                <a:xfrm>
                  <a:off x="1594435" y="863816"/>
                  <a:ext cx="6743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90</a:t>
                  </a:r>
                </a:p>
              </p:txBody>
            </p:sp>
            <p:sp>
              <p:nvSpPr>
                <p:cNvPr id="207" name="ZoneTexte 206">
                  <a:extLst>
                    <a:ext uri="{FF2B5EF4-FFF2-40B4-BE49-F238E27FC236}">
                      <a16:creationId xmlns:a16="http://schemas.microsoft.com/office/drawing/2014/main" id="{B36BCCB8-FBF5-796F-5C30-0EEFDD124BB9}"/>
                    </a:ext>
                  </a:extLst>
                </p:cNvPr>
                <p:cNvSpPr txBox="1"/>
                <p:nvPr/>
              </p:nvSpPr>
              <p:spPr>
                <a:xfrm>
                  <a:off x="1594435" y="1053979"/>
                  <a:ext cx="6743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208" name="ZoneTexte 207">
                  <a:extLst>
                    <a:ext uri="{FF2B5EF4-FFF2-40B4-BE49-F238E27FC236}">
                      <a16:creationId xmlns:a16="http://schemas.microsoft.com/office/drawing/2014/main" id="{914A551B-3CB2-945D-79DB-469A72476580}"/>
                    </a:ext>
                  </a:extLst>
                </p:cNvPr>
                <p:cNvSpPr txBox="1"/>
                <p:nvPr/>
              </p:nvSpPr>
              <p:spPr>
                <a:xfrm>
                  <a:off x="1594435" y="1227957"/>
                  <a:ext cx="6743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70</a:t>
                  </a:r>
                </a:p>
              </p:txBody>
            </p:sp>
            <p:sp>
              <p:nvSpPr>
                <p:cNvPr id="209" name="ZoneTexte 208">
                  <a:extLst>
                    <a:ext uri="{FF2B5EF4-FFF2-40B4-BE49-F238E27FC236}">
                      <a16:creationId xmlns:a16="http://schemas.microsoft.com/office/drawing/2014/main" id="{F8CC7BE3-9058-11C8-84F9-CDD9E56B55E6}"/>
                    </a:ext>
                  </a:extLst>
                </p:cNvPr>
                <p:cNvSpPr txBox="1"/>
                <p:nvPr/>
              </p:nvSpPr>
              <p:spPr>
                <a:xfrm>
                  <a:off x="1594135" y="1945401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210" name="ZoneTexte 209">
                  <a:extLst>
                    <a:ext uri="{FF2B5EF4-FFF2-40B4-BE49-F238E27FC236}">
                      <a16:creationId xmlns:a16="http://schemas.microsoft.com/office/drawing/2014/main" id="{6198D797-464F-2CC2-982F-5E0C30A6A29D}"/>
                    </a:ext>
                  </a:extLst>
                </p:cNvPr>
                <p:cNvSpPr txBox="1"/>
                <p:nvPr/>
              </p:nvSpPr>
              <p:spPr>
                <a:xfrm>
                  <a:off x="1594135" y="1775468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</p:grpSp>
          <p:cxnSp>
            <p:nvCxnSpPr>
              <p:cNvPr id="92" name="Connecteur droit 91">
                <a:extLst>
                  <a:ext uri="{FF2B5EF4-FFF2-40B4-BE49-F238E27FC236}">
                    <a16:creationId xmlns:a16="http://schemas.microsoft.com/office/drawing/2014/main" id="{8F039769-E341-F8F2-044A-BDA293D32C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95721" y="2820231"/>
                <a:ext cx="3549374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1" name="Forme libre 210">
              <a:extLst>
                <a:ext uri="{FF2B5EF4-FFF2-40B4-BE49-F238E27FC236}">
                  <a16:creationId xmlns:a16="http://schemas.microsoft.com/office/drawing/2014/main" id="{4C474296-1512-62CC-9100-26A25C7822DE}"/>
                </a:ext>
              </a:extLst>
            </p:cNvPr>
            <p:cNvSpPr/>
            <p:nvPr/>
          </p:nvSpPr>
          <p:spPr>
            <a:xfrm>
              <a:off x="1590085" y="2702740"/>
              <a:ext cx="3791119" cy="1772156"/>
            </a:xfrm>
            <a:custGeom>
              <a:avLst/>
              <a:gdLst>
                <a:gd name="connsiteX0" fmla="*/ 0 w 3791119"/>
                <a:gd name="connsiteY0" fmla="*/ 0 h 1772156"/>
                <a:gd name="connsiteX1" fmla="*/ 109242 w 3791119"/>
                <a:gd name="connsiteY1" fmla="*/ 0 h 1772156"/>
                <a:gd name="connsiteX2" fmla="*/ 109242 w 3791119"/>
                <a:gd name="connsiteY2" fmla="*/ 40460 h 1772156"/>
                <a:gd name="connsiteX3" fmla="*/ 157795 w 3791119"/>
                <a:gd name="connsiteY3" fmla="*/ 40460 h 1772156"/>
                <a:gd name="connsiteX4" fmla="*/ 157795 w 3791119"/>
                <a:gd name="connsiteY4" fmla="*/ 198255 h 1772156"/>
                <a:gd name="connsiteX5" fmla="*/ 279175 w 3791119"/>
                <a:gd name="connsiteY5" fmla="*/ 198255 h 1772156"/>
                <a:gd name="connsiteX6" fmla="*/ 279175 w 3791119"/>
                <a:gd name="connsiteY6" fmla="*/ 432924 h 1772156"/>
                <a:gd name="connsiteX7" fmla="*/ 380326 w 3791119"/>
                <a:gd name="connsiteY7" fmla="*/ 432924 h 1772156"/>
                <a:gd name="connsiteX8" fmla="*/ 380326 w 3791119"/>
                <a:gd name="connsiteY8" fmla="*/ 562396 h 1772156"/>
                <a:gd name="connsiteX9" fmla="*/ 400556 w 3791119"/>
                <a:gd name="connsiteY9" fmla="*/ 598810 h 1772156"/>
                <a:gd name="connsiteX10" fmla="*/ 428878 w 3791119"/>
                <a:gd name="connsiteY10" fmla="*/ 623087 h 1772156"/>
                <a:gd name="connsiteX11" fmla="*/ 441016 w 3791119"/>
                <a:gd name="connsiteY11" fmla="*/ 635225 h 1772156"/>
                <a:gd name="connsiteX12" fmla="*/ 453154 w 3791119"/>
                <a:gd name="connsiteY12" fmla="*/ 639271 h 1772156"/>
                <a:gd name="connsiteX13" fmla="*/ 465292 w 3791119"/>
                <a:gd name="connsiteY13" fmla="*/ 663547 h 1772156"/>
                <a:gd name="connsiteX14" fmla="*/ 473384 w 3791119"/>
                <a:gd name="connsiteY14" fmla="*/ 687823 h 1772156"/>
                <a:gd name="connsiteX15" fmla="*/ 477430 w 3791119"/>
                <a:gd name="connsiteY15" fmla="*/ 699961 h 1772156"/>
                <a:gd name="connsiteX16" fmla="*/ 493614 w 3791119"/>
                <a:gd name="connsiteY16" fmla="*/ 724237 h 1772156"/>
                <a:gd name="connsiteX17" fmla="*/ 501706 w 3791119"/>
                <a:gd name="connsiteY17" fmla="*/ 736375 h 1772156"/>
                <a:gd name="connsiteX18" fmla="*/ 505752 w 3791119"/>
                <a:gd name="connsiteY18" fmla="*/ 748513 h 1772156"/>
                <a:gd name="connsiteX19" fmla="*/ 513844 w 3791119"/>
                <a:gd name="connsiteY19" fmla="*/ 760651 h 1772156"/>
                <a:gd name="connsiteX20" fmla="*/ 521936 w 3791119"/>
                <a:gd name="connsiteY20" fmla="*/ 784927 h 1772156"/>
                <a:gd name="connsiteX21" fmla="*/ 525982 w 3791119"/>
                <a:gd name="connsiteY21" fmla="*/ 801111 h 1772156"/>
                <a:gd name="connsiteX22" fmla="*/ 542166 w 3791119"/>
                <a:gd name="connsiteY22" fmla="*/ 805157 h 1772156"/>
                <a:gd name="connsiteX23" fmla="*/ 554304 w 3791119"/>
                <a:gd name="connsiteY23" fmla="*/ 813249 h 1772156"/>
                <a:gd name="connsiteX24" fmla="*/ 562396 w 3791119"/>
                <a:gd name="connsiteY24" fmla="*/ 837525 h 1772156"/>
                <a:gd name="connsiteX25" fmla="*/ 570488 w 3791119"/>
                <a:gd name="connsiteY25" fmla="*/ 861802 h 1772156"/>
                <a:gd name="connsiteX26" fmla="*/ 574534 w 3791119"/>
                <a:gd name="connsiteY26" fmla="*/ 877986 h 1772156"/>
                <a:gd name="connsiteX27" fmla="*/ 574534 w 3791119"/>
                <a:gd name="connsiteY27" fmla="*/ 922492 h 1772156"/>
                <a:gd name="connsiteX28" fmla="*/ 687823 w 3791119"/>
                <a:gd name="connsiteY28" fmla="*/ 922492 h 1772156"/>
                <a:gd name="connsiteX29" fmla="*/ 687823 w 3791119"/>
                <a:gd name="connsiteY29" fmla="*/ 1043872 h 1772156"/>
                <a:gd name="connsiteX30" fmla="*/ 801111 w 3791119"/>
                <a:gd name="connsiteY30" fmla="*/ 1043872 h 1772156"/>
                <a:gd name="connsiteX31" fmla="*/ 801111 w 3791119"/>
                <a:gd name="connsiteY31" fmla="*/ 1092425 h 1772156"/>
                <a:gd name="connsiteX32" fmla="*/ 882032 w 3791119"/>
                <a:gd name="connsiteY32" fmla="*/ 1092425 h 1772156"/>
                <a:gd name="connsiteX33" fmla="*/ 882032 w 3791119"/>
                <a:gd name="connsiteY33" fmla="*/ 1205713 h 1772156"/>
                <a:gd name="connsiteX34" fmla="*/ 926538 w 3791119"/>
                <a:gd name="connsiteY34" fmla="*/ 1205713 h 1772156"/>
                <a:gd name="connsiteX35" fmla="*/ 1015550 w 3791119"/>
                <a:gd name="connsiteY35" fmla="*/ 1205713 h 1772156"/>
                <a:gd name="connsiteX36" fmla="*/ 1015550 w 3791119"/>
                <a:gd name="connsiteY36" fmla="*/ 1242127 h 1772156"/>
                <a:gd name="connsiteX37" fmla="*/ 1112655 w 3791119"/>
                <a:gd name="connsiteY37" fmla="*/ 1242127 h 1772156"/>
                <a:gd name="connsiteX38" fmla="*/ 1112655 w 3791119"/>
                <a:gd name="connsiteY38" fmla="*/ 1327094 h 1772156"/>
                <a:gd name="connsiteX39" fmla="*/ 1185483 w 3791119"/>
                <a:gd name="connsiteY39" fmla="*/ 1327094 h 1772156"/>
                <a:gd name="connsiteX40" fmla="*/ 1185483 w 3791119"/>
                <a:gd name="connsiteY40" fmla="*/ 1355416 h 1772156"/>
                <a:gd name="connsiteX41" fmla="*/ 1306864 w 3791119"/>
                <a:gd name="connsiteY41" fmla="*/ 1355416 h 1772156"/>
                <a:gd name="connsiteX42" fmla="*/ 1306864 w 3791119"/>
                <a:gd name="connsiteY42" fmla="*/ 1391830 h 1772156"/>
                <a:gd name="connsiteX43" fmla="*/ 1909720 w 3791119"/>
                <a:gd name="connsiteY43" fmla="*/ 1391830 h 1772156"/>
                <a:gd name="connsiteX44" fmla="*/ 1909720 w 3791119"/>
                <a:gd name="connsiteY44" fmla="*/ 1436336 h 1772156"/>
                <a:gd name="connsiteX45" fmla="*/ 2051331 w 3791119"/>
                <a:gd name="connsiteY45" fmla="*/ 1436336 h 1772156"/>
                <a:gd name="connsiteX46" fmla="*/ 2051331 w 3791119"/>
                <a:gd name="connsiteY46" fmla="*/ 1488934 h 1772156"/>
                <a:gd name="connsiteX47" fmla="*/ 2354782 w 3791119"/>
                <a:gd name="connsiteY47" fmla="*/ 1488934 h 1772156"/>
                <a:gd name="connsiteX48" fmla="*/ 2354782 w 3791119"/>
                <a:gd name="connsiteY48" fmla="*/ 1533441 h 1772156"/>
                <a:gd name="connsiteX49" fmla="*/ 2569221 w 3791119"/>
                <a:gd name="connsiteY49" fmla="*/ 1533441 h 1772156"/>
                <a:gd name="connsiteX50" fmla="*/ 2569221 w 3791119"/>
                <a:gd name="connsiteY50" fmla="*/ 1610315 h 1772156"/>
                <a:gd name="connsiteX51" fmla="*/ 3301550 w 3791119"/>
                <a:gd name="connsiteY51" fmla="*/ 1610315 h 1772156"/>
                <a:gd name="connsiteX52" fmla="*/ 3301550 w 3791119"/>
                <a:gd name="connsiteY52" fmla="*/ 1772156 h 1772156"/>
                <a:gd name="connsiteX53" fmla="*/ 3791119 w 3791119"/>
                <a:gd name="connsiteY53" fmla="*/ 1772156 h 1772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91119" h="1772156">
                  <a:moveTo>
                    <a:pt x="0" y="0"/>
                  </a:moveTo>
                  <a:lnTo>
                    <a:pt x="109242" y="0"/>
                  </a:lnTo>
                  <a:lnTo>
                    <a:pt x="109242" y="40460"/>
                  </a:lnTo>
                  <a:lnTo>
                    <a:pt x="157795" y="40460"/>
                  </a:lnTo>
                  <a:lnTo>
                    <a:pt x="157795" y="198255"/>
                  </a:lnTo>
                  <a:lnTo>
                    <a:pt x="279175" y="198255"/>
                  </a:lnTo>
                  <a:lnTo>
                    <a:pt x="279175" y="432924"/>
                  </a:lnTo>
                  <a:lnTo>
                    <a:pt x="380326" y="432924"/>
                  </a:lnTo>
                  <a:lnTo>
                    <a:pt x="380326" y="562396"/>
                  </a:lnTo>
                  <a:lnTo>
                    <a:pt x="400556" y="598810"/>
                  </a:lnTo>
                  <a:cubicBezTo>
                    <a:pt x="409997" y="606902"/>
                    <a:pt x="419636" y="614769"/>
                    <a:pt x="428878" y="623087"/>
                  </a:cubicBezTo>
                  <a:cubicBezTo>
                    <a:pt x="433131" y="626915"/>
                    <a:pt x="436255" y="632051"/>
                    <a:pt x="441016" y="635225"/>
                  </a:cubicBezTo>
                  <a:cubicBezTo>
                    <a:pt x="444565" y="637591"/>
                    <a:pt x="449108" y="637922"/>
                    <a:pt x="453154" y="639271"/>
                  </a:cubicBezTo>
                  <a:cubicBezTo>
                    <a:pt x="467910" y="683538"/>
                    <a:pt x="444377" y="616487"/>
                    <a:pt x="465292" y="663547"/>
                  </a:cubicBezTo>
                  <a:cubicBezTo>
                    <a:pt x="468756" y="671342"/>
                    <a:pt x="470687" y="679731"/>
                    <a:pt x="473384" y="687823"/>
                  </a:cubicBezTo>
                  <a:cubicBezTo>
                    <a:pt x="474733" y="691869"/>
                    <a:pt x="475064" y="696412"/>
                    <a:pt x="477430" y="699961"/>
                  </a:cubicBezTo>
                  <a:lnTo>
                    <a:pt x="493614" y="724237"/>
                  </a:lnTo>
                  <a:cubicBezTo>
                    <a:pt x="496311" y="728283"/>
                    <a:pt x="500168" y="731762"/>
                    <a:pt x="501706" y="736375"/>
                  </a:cubicBezTo>
                  <a:cubicBezTo>
                    <a:pt x="503055" y="740421"/>
                    <a:pt x="503845" y="744698"/>
                    <a:pt x="505752" y="748513"/>
                  </a:cubicBezTo>
                  <a:cubicBezTo>
                    <a:pt x="507927" y="752862"/>
                    <a:pt x="511869" y="756207"/>
                    <a:pt x="513844" y="760651"/>
                  </a:cubicBezTo>
                  <a:cubicBezTo>
                    <a:pt x="517308" y="768446"/>
                    <a:pt x="519867" y="776652"/>
                    <a:pt x="521936" y="784927"/>
                  </a:cubicBezTo>
                  <a:cubicBezTo>
                    <a:pt x="523285" y="790322"/>
                    <a:pt x="522050" y="797179"/>
                    <a:pt x="525982" y="801111"/>
                  </a:cubicBezTo>
                  <a:cubicBezTo>
                    <a:pt x="529914" y="805043"/>
                    <a:pt x="536771" y="803808"/>
                    <a:pt x="542166" y="805157"/>
                  </a:cubicBezTo>
                  <a:cubicBezTo>
                    <a:pt x="546212" y="807854"/>
                    <a:pt x="551727" y="809125"/>
                    <a:pt x="554304" y="813249"/>
                  </a:cubicBezTo>
                  <a:cubicBezTo>
                    <a:pt x="558825" y="820482"/>
                    <a:pt x="559699" y="829433"/>
                    <a:pt x="562396" y="837525"/>
                  </a:cubicBezTo>
                  <a:lnTo>
                    <a:pt x="570488" y="861802"/>
                  </a:lnTo>
                  <a:cubicBezTo>
                    <a:pt x="574960" y="875219"/>
                    <a:pt x="574534" y="869675"/>
                    <a:pt x="574534" y="877986"/>
                  </a:cubicBezTo>
                  <a:lnTo>
                    <a:pt x="574534" y="922492"/>
                  </a:lnTo>
                  <a:lnTo>
                    <a:pt x="687823" y="922492"/>
                  </a:lnTo>
                  <a:lnTo>
                    <a:pt x="687823" y="1043872"/>
                  </a:lnTo>
                  <a:lnTo>
                    <a:pt x="801111" y="1043872"/>
                  </a:lnTo>
                  <a:lnTo>
                    <a:pt x="801111" y="1092425"/>
                  </a:lnTo>
                  <a:lnTo>
                    <a:pt x="882032" y="1092425"/>
                  </a:lnTo>
                  <a:lnTo>
                    <a:pt x="882032" y="1205713"/>
                  </a:lnTo>
                  <a:lnTo>
                    <a:pt x="926538" y="1205713"/>
                  </a:lnTo>
                  <a:lnTo>
                    <a:pt x="1015550" y="1205713"/>
                  </a:lnTo>
                  <a:lnTo>
                    <a:pt x="1015550" y="1242127"/>
                  </a:lnTo>
                  <a:lnTo>
                    <a:pt x="1112655" y="1242127"/>
                  </a:lnTo>
                  <a:lnTo>
                    <a:pt x="1112655" y="1327094"/>
                  </a:lnTo>
                  <a:lnTo>
                    <a:pt x="1185483" y="1327094"/>
                  </a:lnTo>
                  <a:lnTo>
                    <a:pt x="1185483" y="1355416"/>
                  </a:lnTo>
                  <a:lnTo>
                    <a:pt x="1306864" y="1355416"/>
                  </a:lnTo>
                  <a:lnTo>
                    <a:pt x="1306864" y="1391830"/>
                  </a:lnTo>
                  <a:lnTo>
                    <a:pt x="1909720" y="1391830"/>
                  </a:lnTo>
                  <a:lnTo>
                    <a:pt x="1909720" y="1436336"/>
                  </a:lnTo>
                  <a:lnTo>
                    <a:pt x="2051331" y="1436336"/>
                  </a:lnTo>
                  <a:lnTo>
                    <a:pt x="2051331" y="1488934"/>
                  </a:lnTo>
                  <a:lnTo>
                    <a:pt x="2354782" y="1488934"/>
                  </a:lnTo>
                  <a:lnTo>
                    <a:pt x="2354782" y="1533441"/>
                  </a:lnTo>
                  <a:lnTo>
                    <a:pt x="2569221" y="1533441"/>
                  </a:lnTo>
                  <a:lnTo>
                    <a:pt x="2569221" y="1610315"/>
                  </a:lnTo>
                  <a:lnTo>
                    <a:pt x="3301550" y="1610315"/>
                  </a:lnTo>
                  <a:lnTo>
                    <a:pt x="3301550" y="1772156"/>
                  </a:lnTo>
                  <a:lnTo>
                    <a:pt x="3791119" y="1772156"/>
                  </a:lnTo>
                </a:path>
              </a:pathLst>
            </a:cu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Forme libre 213">
              <a:extLst>
                <a:ext uri="{FF2B5EF4-FFF2-40B4-BE49-F238E27FC236}">
                  <a16:creationId xmlns:a16="http://schemas.microsoft.com/office/drawing/2014/main" id="{C4AE5FC7-78C2-DFB2-FACA-1EBE436FADA0}"/>
                </a:ext>
              </a:extLst>
            </p:cNvPr>
            <p:cNvSpPr/>
            <p:nvPr/>
          </p:nvSpPr>
          <p:spPr>
            <a:xfrm>
              <a:off x="1598177" y="2702740"/>
              <a:ext cx="3592864" cy="1557717"/>
            </a:xfrm>
            <a:custGeom>
              <a:avLst/>
              <a:gdLst>
                <a:gd name="connsiteX0" fmla="*/ 0 w 3592864"/>
                <a:gd name="connsiteY0" fmla="*/ 0 h 1557717"/>
                <a:gd name="connsiteX1" fmla="*/ 141611 w 3592864"/>
                <a:gd name="connsiteY1" fmla="*/ 0 h 1557717"/>
                <a:gd name="connsiteX2" fmla="*/ 141611 w 3592864"/>
                <a:gd name="connsiteY2" fmla="*/ 60690 h 1557717"/>
                <a:gd name="connsiteX3" fmla="*/ 141611 w 3592864"/>
                <a:gd name="connsiteY3" fmla="*/ 60690 h 1557717"/>
                <a:gd name="connsiteX4" fmla="*/ 141611 w 3592864"/>
                <a:gd name="connsiteY4" fmla="*/ 190163 h 1557717"/>
                <a:gd name="connsiteX5" fmla="*/ 186117 w 3592864"/>
                <a:gd name="connsiteY5" fmla="*/ 190163 h 1557717"/>
                <a:gd name="connsiteX6" fmla="*/ 279175 w 3592864"/>
                <a:gd name="connsiteY6" fmla="*/ 190163 h 1557717"/>
                <a:gd name="connsiteX7" fmla="*/ 279175 w 3592864"/>
                <a:gd name="connsiteY7" fmla="*/ 550258 h 1557717"/>
                <a:gd name="connsiteX8" fmla="*/ 356050 w 3592864"/>
                <a:gd name="connsiteY8" fmla="*/ 550258 h 1557717"/>
                <a:gd name="connsiteX9" fmla="*/ 356050 w 3592864"/>
                <a:gd name="connsiteY9" fmla="*/ 987228 h 1557717"/>
                <a:gd name="connsiteX10" fmla="*/ 396510 w 3592864"/>
                <a:gd name="connsiteY10" fmla="*/ 987228 h 1557717"/>
                <a:gd name="connsiteX11" fmla="*/ 412694 w 3592864"/>
                <a:gd name="connsiteY11" fmla="*/ 987228 h 1557717"/>
                <a:gd name="connsiteX12" fmla="*/ 412694 w 3592864"/>
                <a:gd name="connsiteY12" fmla="*/ 1084333 h 1557717"/>
                <a:gd name="connsiteX13" fmla="*/ 530028 w 3592864"/>
                <a:gd name="connsiteY13" fmla="*/ 1084333 h 1557717"/>
                <a:gd name="connsiteX14" fmla="*/ 530028 w 3592864"/>
                <a:gd name="connsiteY14" fmla="*/ 1201667 h 1557717"/>
                <a:gd name="connsiteX15" fmla="*/ 602857 w 3592864"/>
                <a:gd name="connsiteY15" fmla="*/ 1201667 h 1557717"/>
                <a:gd name="connsiteX16" fmla="*/ 602857 w 3592864"/>
                <a:gd name="connsiteY16" fmla="*/ 1436336 h 1557717"/>
                <a:gd name="connsiteX17" fmla="*/ 663547 w 3592864"/>
                <a:gd name="connsiteY17" fmla="*/ 1436336 h 1557717"/>
                <a:gd name="connsiteX18" fmla="*/ 663547 w 3592864"/>
                <a:gd name="connsiteY18" fmla="*/ 1557717 h 1557717"/>
                <a:gd name="connsiteX19" fmla="*/ 3592864 w 3592864"/>
                <a:gd name="connsiteY19" fmla="*/ 1557717 h 15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92864" h="1557717">
                  <a:moveTo>
                    <a:pt x="0" y="0"/>
                  </a:moveTo>
                  <a:lnTo>
                    <a:pt x="141611" y="0"/>
                  </a:lnTo>
                  <a:lnTo>
                    <a:pt x="141611" y="60690"/>
                  </a:lnTo>
                  <a:lnTo>
                    <a:pt x="141611" y="60690"/>
                  </a:lnTo>
                  <a:lnTo>
                    <a:pt x="141611" y="190163"/>
                  </a:lnTo>
                  <a:lnTo>
                    <a:pt x="186117" y="190163"/>
                  </a:lnTo>
                  <a:lnTo>
                    <a:pt x="279175" y="190163"/>
                  </a:lnTo>
                  <a:lnTo>
                    <a:pt x="279175" y="550258"/>
                  </a:lnTo>
                  <a:lnTo>
                    <a:pt x="356050" y="550258"/>
                  </a:lnTo>
                  <a:lnTo>
                    <a:pt x="356050" y="987228"/>
                  </a:lnTo>
                  <a:lnTo>
                    <a:pt x="396510" y="987228"/>
                  </a:lnTo>
                  <a:lnTo>
                    <a:pt x="412694" y="987228"/>
                  </a:lnTo>
                  <a:lnTo>
                    <a:pt x="412694" y="1084333"/>
                  </a:lnTo>
                  <a:lnTo>
                    <a:pt x="530028" y="1084333"/>
                  </a:lnTo>
                  <a:lnTo>
                    <a:pt x="530028" y="1201667"/>
                  </a:lnTo>
                  <a:lnTo>
                    <a:pt x="602857" y="1201667"/>
                  </a:lnTo>
                  <a:lnTo>
                    <a:pt x="602857" y="1436336"/>
                  </a:lnTo>
                  <a:lnTo>
                    <a:pt x="663547" y="1436336"/>
                  </a:lnTo>
                  <a:lnTo>
                    <a:pt x="663547" y="1557717"/>
                  </a:lnTo>
                  <a:lnTo>
                    <a:pt x="3592864" y="1557717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15" name="Tableau 214">
            <a:extLst>
              <a:ext uri="{FF2B5EF4-FFF2-40B4-BE49-F238E27FC236}">
                <a16:creationId xmlns:a16="http://schemas.microsoft.com/office/drawing/2014/main" id="{F9A9A829-6B6C-C756-EFF6-A5B6EA19ADA1}"/>
              </a:ext>
            </a:extLst>
          </p:cNvPr>
          <p:cNvGraphicFramePr>
            <a:graphicFrameLocks noGrp="1"/>
          </p:cNvGraphicFramePr>
          <p:nvPr/>
        </p:nvGraphicFramePr>
        <p:xfrm>
          <a:off x="8347234" y="2703237"/>
          <a:ext cx="2746228" cy="825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0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9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91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  <a:b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(n=152)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(n=86)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Median DOR, mo </a:t>
                      </a:r>
                      <a:b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8.2 </a:t>
                      </a:r>
                      <a:b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(6.9-9.7)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7.1 </a:t>
                      </a:r>
                      <a:b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(5.7-8.2)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DOR ≥24 mo, %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71" name="Tableau 270">
            <a:extLst>
              <a:ext uri="{FF2B5EF4-FFF2-40B4-BE49-F238E27FC236}">
                <a16:creationId xmlns:a16="http://schemas.microsoft.com/office/drawing/2014/main" id="{C8892213-DF55-F38D-9E18-D188ACCDC6A1}"/>
              </a:ext>
            </a:extLst>
          </p:cNvPr>
          <p:cNvGraphicFramePr>
            <a:graphicFrameLocks noGrp="1"/>
          </p:cNvGraphicFramePr>
          <p:nvPr/>
        </p:nvGraphicFramePr>
        <p:xfrm>
          <a:off x="6502283" y="1462254"/>
          <a:ext cx="4320000" cy="1038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3686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Réponse par BICR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(n=321)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9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(n=324)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3686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ORR, %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 (42-53)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 (22-32)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685">
                <a:tc>
                  <a:txBody>
                    <a:bodyPr/>
                    <a:lstStyle/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CR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SD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PD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33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82" name="Groupe 281">
            <a:extLst>
              <a:ext uri="{FF2B5EF4-FFF2-40B4-BE49-F238E27FC236}">
                <a16:creationId xmlns:a16="http://schemas.microsoft.com/office/drawing/2014/main" id="{BD168E6C-969D-8670-6868-3C0C46752BBA}"/>
              </a:ext>
            </a:extLst>
          </p:cNvPr>
          <p:cNvGrpSpPr/>
          <p:nvPr/>
        </p:nvGrpSpPr>
        <p:grpSpPr>
          <a:xfrm>
            <a:off x="6048874" y="1093014"/>
            <a:ext cx="5223468" cy="4218624"/>
            <a:chOff x="6291943" y="1046712"/>
            <a:chExt cx="5223468" cy="4218624"/>
          </a:xfrm>
        </p:grpSpPr>
        <p:sp>
          <p:nvSpPr>
            <p:cNvPr id="21" name="Rectangle à coins arrondis 4">
              <a:extLst>
                <a:ext uri="{FF2B5EF4-FFF2-40B4-BE49-F238E27FC236}">
                  <a16:creationId xmlns:a16="http://schemas.microsoft.com/office/drawing/2014/main" id="{41751522-ECB1-ED1C-33CE-CBBBAABD83E8}"/>
                </a:ext>
              </a:extLst>
            </p:cNvPr>
            <p:cNvSpPr/>
            <p:nvPr/>
          </p:nvSpPr>
          <p:spPr>
            <a:xfrm>
              <a:off x="6291943" y="1171401"/>
              <a:ext cx="5223468" cy="4093935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E5A57780-7A5E-766E-90E6-7B6106618C75}"/>
                </a:ext>
              </a:extLst>
            </p:cNvPr>
            <p:cNvSpPr txBox="1"/>
            <p:nvPr/>
          </p:nvSpPr>
          <p:spPr>
            <a:xfrm>
              <a:off x="6479800" y="1046712"/>
              <a:ext cx="1759848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7200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Tous randomisés</a:t>
              </a:r>
            </a:p>
          </p:txBody>
        </p:sp>
        <p:grpSp>
          <p:nvGrpSpPr>
            <p:cNvPr id="216" name="Groupe 215">
              <a:extLst>
                <a:ext uri="{FF2B5EF4-FFF2-40B4-BE49-F238E27FC236}">
                  <a16:creationId xmlns:a16="http://schemas.microsoft.com/office/drawing/2014/main" id="{CFA64F21-F15B-8904-7FD2-4F1A317FBBB3}"/>
                </a:ext>
              </a:extLst>
            </p:cNvPr>
            <p:cNvGrpSpPr/>
            <p:nvPr/>
          </p:nvGrpSpPr>
          <p:grpSpPr>
            <a:xfrm>
              <a:off x="6396793" y="2610999"/>
              <a:ext cx="4992387" cy="2545129"/>
              <a:chOff x="1233479" y="590024"/>
              <a:chExt cx="4039677" cy="2545129"/>
            </a:xfrm>
          </p:grpSpPr>
          <p:grpSp>
            <p:nvGrpSpPr>
              <p:cNvPr id="217" name="Groupe 216">
                <a:extLst>
                  <a:ext uri="{FF2B5EF4-FFF2-40B4-BE49-F238E27FC236}">
                    <a16:creationId xmlns:a16="http://schemas.microsoft.com/office/drawing/2014/main" id="{3AD1914B-14E4-4E7C-557A-F7FAA451C2F3}"/>
                  </a:ext>
                </a:extLst>
              </p:cNvPr>
              <p:cNvGrpSpPr/>
              <p:nvPr/>
            </p:nvGrpSpPr>
            <p:grpSpPr>
              <a:xfrm>
                <a:off x="1233479" y="590024"/>
                <a:ext cx="4039677" cy="2545129"/>
                <a:chOff x="1236332" y="664165"/>
                <a:chExt cx="2916982" cy="2545129"/>
              </a:xfrm>
            </p:grpSpPr>
            <p:sp>
              <p:nvSpPr>
                <p:cNvPr id="219" name="Forme libre 218">
                  <a:extLst>
                    <a:ext uri="{FF2B5EF4-FFF2-40B4-BE49-F238E27FC236}">
                      <a16:creationId xmlns:a16="http://schemas.microsoft.com/office/drawing/2014/main" id="{04B73B3F-4C78-FEAA-9161-AA591318C376}"/>
                    </a:ext>
                  </a:extLst>
                </p:cNvPr>
                <p:cNvSpPr/>
                <p:nvPr/>
              </p:nvSpPr>
              <p:spPr>
                <a:xfrm>
                  <a:off x="1689904" y="664165"/>
                  <a:ext cx="2430330" cy="1882266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ZoneTexte 219">
                  <a:extLst>
                    <a:ext uri="{FF2B5EF4-FFF2-40B4-BE49-F238E27FC236}">
                      <a16:creationId xmlns:a16="http://schemas.microsoft.com/office/drawing/2014/main" id="{17BBB7E8-C2D2-2627-84A6-053504D64000}"/>
                    </a:ext>
                  </a:extLst>
                </p:cNvPr>
                <p:cNvSpPr txBox="1"/>
                <p:nvPr/>
              </p:nvSpPr>
              <p:spPr>
                <a:xfrm>
                  <a:off x="1560268" y="689838"/>
                  <a:ext cx="101603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221" name="ZoneTexte 220">
                  <a:extLst>
                    <a:ext uri="{FF2B5EF4-FFF2-40B4-BE49-F238E27FC236}">
                      <a16:creationId xmlns:a16="http://schemas.microsoft.com/office/drawing/2014/main" id="{F4C4398C-1394-2048-ADC9-04408F4EE843}"/>
                    </a:ext>
                  </a:extLst>
                </p:cNvPr>
                <p:cNvSpPr txBox="1"/>
                <p:nvPr/>
              </p:nvSpPr>
              <p:spPr>
                <a:xfrm>
                  <a:off x="1594135" y="1414570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222" name="ZoneTexte 221">
                  <a:extLst>
                    <a:ext uri="{FF2B5EF4-FFF2-40B4-BE49-F238E27FC236}">
                      <a16:creationId xmlns:a16="http://schemas.microsoft.com/office/drawing/2014/main" id="{05FE4FBD-BAD2-9C43-4690-6CF2FDD6DF9F}"/>
                    </a:ext>
                  </a:extLst>
                </p:cNvPr>
                <p:cNvSpPr txBox="1"/>
                <p:nvPr/>
              </p:nvSpPr>
              <p:spPr>
                <a:xfrm>
                  <a:off x="1594135" y="1584810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50</a:t>
                  </a:r>
                </a:p>
              </p:txBody>
            </p:sp>
            <p:sp>
              <p:nvSpPr>
                <p:cNvPr id="223" name="ZoneTexte 222">
                  <a:extLst>
                    <a:ext uri="{FF2B5EF4-FFF2-40B4-BE49-F238E27FC236}">
                      <a16:creationId xmlns:a16="http://schemas.microsoft.com/office/drawing/2014/main" id="{D74F4603-6E17-DE16-ED4D-B8616A4440F8}"/>
                    </a:ext>
                  </a:extLst>
                </p:cNvPr>
                <p:cNvSpPr txBox="1"/>
                <p:nvPr/>
              </p:nvSpPr>
              <p:spPr>
                <a:xfrm>
                  <a:off x="1594135" y="2123426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224" name="ZoneTexte 223">
                  <a:extLst>
                    <a:ext uri="{FF2B5EF4-FFF2-40B4-BE49-F238E27FC236}">
                      <a16:creationId xmlns:a16="http://schemas.microsoft.com/office/drawing/2014/main" id="{56B2BEBF-E779-3D86-2629-BCBEA558068E}"/>
                    </a:ext>
                  </a:extLst>
                </p:cNvPr>
                <p:cNvSpPr txBox="1"/>
                <p:nvPr/>
              </p:nvSpPr>
              <p:spPr>
                <a:xfrm>
                  <a:off x="1594135" y="2306368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</a:t>
                  </a:r>
                </a:p>
              </p:txBody>
            </p:sp>
            <p:sp>
              <p:nvSpPr>
                <p:cNvPr id="225" name="ZoneTexte 224">
                  <a:extLst>
                    <a:ext uri="{FF2B5EF4-FFF2-40B4-BE49-F238E27FC236}">
                      <a16:creationId xmlns:a16="http://schemas.microsoft.com/office/drawing/2014/main" id="{3656B633-FA62-0DAA-D513-71896D7C8FE4}"/>
                    </a:ext>
                  </a:extLst>
                </p:cNvPr>
                <p:cNvSpPr txBox="1"/>
                <p:nvPr/>
              </p:nvSpPr>
              <p:spPr>
                <a:xfrm>
                  <a:off x="1628003" y="2480841"/>
                  <a:ext cx="33868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226" name="ZoneTexte 225">
                  <a:extLst>
                    <a:ext uri="{FF2B5EF4-FFF2-40B4-BE49-F238E27FC236}">
                      <a16:creationId xmlns:a16="http://schemas.microsoft.com/office/drawing/2014/main" id="{87285C64-A901-11F8-8480-2CC6FFAD4D32}"/>
                    </a:ext>
                  </a:extLst>
                </p:cNvPr>
                <p:cNvSpPr txBox="1"/>
                <p:nvPr/>
              </p:nvSpPr>
              <p:spPr>
                <a:xfrm rot="16200000">
                  <a:off x="533489" y="1576776"/>
                  <a:ext cx="1873456" cy="8128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Réponse (%)</a:t>
                  </a:r>
                </a:p>
              </p:txBody>
            </p:sp>
            <p:sp>
              <p:nvSpPr>
                <p:cNvPr id="227" name="ZoneTexte 226">
                  <a:extLst>
                    <a:ext uri="{FF2B5EF4-FFF2-40B4-BE49-F238E27FC236}">
                      <a16:creationId xmlns:a16="http://schemas.microsoft.com/office/drawing/2014/main" id="{DFC117DB-5865-A8BB-45B0-1FEFF8CAB98D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228" name="ZoneTexte 227">
                  <a:extLst>
                    <a:ext uri="{FF2B5EF4-FFF2-40B4-BE49-F238E27FC236}">
                      <a16:creationId xmlns:a16="http://schemas.microsoft.com/office/drawing/2014/main" id="{F4EA146A-C4E9-AD13-2BB9-682976A8715D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229" name="ZoneTexte 228">
                  <a:extLst>
                    <a:ext uri="{FF2B5EF4-FFF2-40B4-BE49-F238E27FC236}">
                      <a16:creationId xmlns:a16="http://schemas.microsoft.com/office/drawing/2014/main" id="{ABAD068E-14F1-DF9E-B2C2-7BE655F169CB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230" name="ZoneTexte 229">
                  <a:extLst>
                    <a:ext uri="{FF2B5EF4-FFF2-40B4-BE49-F238E27FC236}">
                      <a16:creationId xmlns:a16="http://schemas.microsoft.com/office/drawing/2014/main" id="{CEC077C6-EABA-FD33-D26E-6F71D874AEC9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231" name="ZoneTexte 230">
                  <a:extLst>
                    <a:ext uri="{FF2B5EF4-FFF2-40B4-BE49-F238E27FC236}">
                      <a16:creationId xmlns:a16="http://schemas.microsoft.com/office/drawing/2014/main" id="{9D5236A3-7A1F-1CAB-03DB-D5054EB8C51D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232" name="ZoneTexte 231">
                  <a:extLst>
                    <a:ext uri="{FF2B5EF4-FFF2-40B4-BE49-F238E27FC236}">
                      <a16:creationId xmlns:a16="http://schemas.microsoft.com/office/drawing/2014/main" id="{F1B0CB6C-743E-F75F-3127-F293C2052F26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233" name="ZoneTexte 232">
                  <a:extLst>
                    <a:ext uri="{FF2B5EF4-FFF2-40B4-BE49-F238E27FC236}">
                      <a16:creationId xmlns:a16="http://schemas.microsoft.com/office/drawing/2014/main" id="{877BD0B7-979D-8DC4-3093-11CE3C9DEAA3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234" name="ZoneTexte 233">
                  <a:extLst>
                    <a:ext uri="{FF2B5EF4-FFF2-40B4-BE49-F238E27FC236}">
                      <a16:creationId xmlns:a16="http://schemas.microsoft.com/office/drawing/2014/main" id="{F7E7D796-5801-6F61-8629-44C55B6FBEC4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235" name="ZoneTexte 234">
                  <a:extLst>
                    <a:ext uri="{FF2B5EF4-FFF2-40B4-BE49-F238E27FC236}">
                      <a16:creationId xmlns:a16="http://schemas.microsoft.com/office/drawing/2014/main" id="{EDFA6901-B46D-1606-1B2D-7B379F1EEC42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236" name="ZoneTexte 235">
                  <a:extLst>
                    <a:ext uri="{FF2B5EF4-FFF2-40B4-BE49-F238E27FC236}">
                      <a16:creationId xmlns:a16="http://schemas.microsoft.com/office/drawing/2014/main" id="{68A4C4ED-82B9-4EA4-0696-DD7A14F00760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237" name="ZoneTexte 236">
                  <a:extLst>
                    <a:ext uri="{FF2B5EF4-FFF2-40B4-BE49-F238E27FC236}">
                      <a16:creationId xmlns:a16="http://schemas.microsoft.com/office/drawing/2014/main" id="{B1DF088E-0966-885F-44A6-FB93FF9E49D9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238" name="ZoneTexte 237">
                  <a:extLst>
                    <a:ext uri="{FF2B5EF4-FFF2-40B4-BE49-F238E27FC236}">
                      <a16:creationId xmlns:a16="http://schemas.microsoft.com/office/drawing/2014/main" id="{055D7B75-AC2A-18EE-C0BC-1E4303B51E15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239" name="ZoneTexte 238">
                  <a:extLst>
                    <a:ext uri="{FF2B5EF4-FFF2-40B4-BE49-F238E27FC236}">
                      <a16:creationId xmlns:a16="http://schemas.microsoft.com/office/drawing/2014/main" id="{4050FDC3-47EB-9F0D-184F-93103EFD2E90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240" name="ZoneTexte 239">
                  <a:extLst>
                    <a:ext uri="{FF2B5EF4-FFF2-40B4-BE49-F238E27FC236}">
                      <a16:creationId xmlns:a16="http://schemas.microsoft.com/office/drawing/2014/main" id="{92459043-CBE9-3FF9-4C15-C0E0D03A87A2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241" name="ZoneTexte 240">
                  <a:extLst>
                    <a:ext uri="{FF2B5EF4-FFF2-40B4-BE49-F238E27FC236}">
                      <a16:creationId xmlns:a16="http://schemas.microsoft.com/office/drawing/2014/main" id="{A47C323A-08C6-E7CE-914E-506714FF18D7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242" name="ZoneTexte 241">
                  <a:extLst>
                    <a:ext uri="{FF2B5EF4-FFF2-40B4-BE49-F238E27FC236}">
                      <a16:creationId xmlns:a16="http://schemas.microsoft.com/office/drawing/2014/main" id="{AB2F4F4D-E764-B66F-B02C-0DE2042747B4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243" name="ZoneTexte 242">
                  <a:extLst>
                    <a:ext uri="{FF2B5EF4-FFF2-40B4-BE49-F238E27FC236}">
                      <a16:creationId xmlns:a16="http://schemas.microsoft.com/office/drawing/2014/main" id="{AB569A27-CA6E-95B8-9051-F81BAA76E82D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244" name="ZoneTexte 243">
                  <a:extLst>
                    <a:ext uri="{FF2B5EF4-FFF2-40B4-BE49-F238E27FC236}">
                      <a16:creationId xmlns:a16="http://schemas.microsoft.com/office/drawing/2014/main" id="{B3AEE6F3-25D8-8932-2864-6413E084201E}"/>
                    </a:ext>
                  </a:extLst>
                </p:cNvPr>
                <p:cNvSpPr txBox="1"/>
                <p:nvPr/>
              </p:nvSpPr>
              <p:spPr>
                <a:xfrm>
                  <a:off x="1674604" y="2719504"/>
                  <a:ext cx="2478710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245" name="ZoneTexte 244">
                  <a:extLst>
                    <a:ext uri="{FF2B5EF4-FFF2-40B4-BE49-F238E27FC236}">
                      <a16:creationId xmlns:a16="http://schemas.microsoft.com/office/drawing/2014/main" id="{B0FBE917-3816-E0E3-C8DD-576540950FE4}"/>
                    </a:ext>
                  </a:extLst>
                </p:cNvPr>
                <p:cNvSpPr txBox="1"/>
                <p:nvPr/>
              </p:nvSpPr>
              <p:spPr>
                <a:xfrm>
                  <a:off x="1638836" y="2963073"/>
                  <a:ext cx="96775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152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86</a:t>
                  </a:r>
                </a:p>
              </p:txBody>
            </p:sp>
            <p:sp>
              <p:nvSpPr>
                <p:cNvPr id="246" name="ZoneTexte 245">
                  <a:extLst>
                    <a:ext uri="{FF2B5EF4-FFF2-40B4-BE49-F238E27FC236}">
                      <a16:creationId xmlns:a16="http://schemas.microsoft.com/office/drawing/2014/main" id="{5EC8436F-237F-8A1A-127B-E0B69F21E283}"/>
                    </a:ext>
                  </a:extLst>
                </p:cNvPr>
                <p:cNvSpPr txBox="1"/>
                <p:nvPr/>
              </p:nvSpPr>
              <p:spPr>
                <a:xfrm>
                  <a:off x="1765836" y="2963073"/>
                  <a:ext cx="96775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125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72</a:t>
                  </a:r>
                </a:p>
              </p:txBody>
            </p:sp>
            <p:sp>
              <p:nvSpPr>
                <p:cNvPr id="247" name="ZoneTexte 246">
                  <a:extLst>
                    <a:ext uri="{FF2B5EF4-FFF2-40B4-BE49-F238E27FC236}">
                      <a16:creationId xmlns:a16="http://schemas.microsoft.com/office/drawing/2014/main" id="{4C766E55-766C-4761-8BC2-CCB26D9E5F5C}"/>
                    </a:ext>
                  </a:extLst>
                </p:cNvPr>
                <p:cNvSpPr txBox="1"/>
                <p:nvPr/>
              </p:nvSpPr>
              <p:spPr>
                <a:xfrm>
                  <a:off x="1899186" y="2963073"/>
                  <a:ext cx="96775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82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</a:t>
                  </a:r>
                </a:p>
              </p:txBody>
            </p:sp>
            <p:sp>
              <p:nvSpPr>
                <p:cNvPr id="248" name="ZoneTexte 247">
                  <a:extLst>
                    <a:ext uri="{FF2B5EF4-FFF2-40B4-BE49-F238E27FC236}">
                      <a16:creationId xmlns:a16="http://schemas.microsoft.com/office/drawing/2014/main" id="{6D589870-1697-8BB1-41D0-82594206F678}"/>
                    </a:ext>
                  </a:extLst>
                </p:cNvPr>
                <p:cNvSpPr txBox="1"/>
                <p:nvPr/>
              </p:nvSpPr>
              <p:spPr>
                <a:xfrm>
                  <a:off x="2032536" y="2963073"/>
                  <a:ext cx="96775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51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</a:p>
              </p:txBody>
            </p:sp>
            <p:sp>
              <p:nvSpPr>
                <p:cNvPr id="249" name="ZoneTexte 248">
                  <a:extLst>
                    <a:ext uri="{FF2B5EF4-FFF2-40B4-BE49-F238E27FC236}">
                      <a16:creationId xmlns:a16="http://schemas.microsoft.com/office/drawing/2014/main" id="{66657CD7-762B-DA53-8BC8-4E6FB0293E0D}"/>
                    </a:ext>
                  </a:extLst>
                </p:cNvPr>
                <p:cNvSpPr txBox="1"/>
                <p:nvPr/>
              </p:nvSpPr>
              <p:spPr>
                <a:xfrm>
                  <a:off x="2139371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</a:p>
              </p:txBody>
            </p:sp>
            <p:sp>
              <p:nvSpPr>
                <p:cNvPr id="250" name="ZoneTexte 249">
                  <a:extLst>
                    <a:ext uri="{FF2B5EF4-FFF2-40B4-BE49-F238E27FC236}">
                      <a16:creationId xmlns:a16="http://schemas.microsoft.com/office/drawing/2014/main" id="{A2E64D07-4563-7044-6DA5-D839945FF450}"/>
                    </a:ext>
                  </a:extLst>
                </p:cNvPr>
                <p:cNvSpPr txBox="1"/>
                <p:nvPr/>
              </p:nvSpPr>
              <p:spPr>
                <a:xfrm>
                  <a:off x="2272721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35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</a:t>
                  </a:r>
                </a:p>
              </p:txBody>
            </p:sp>
            <p:sp>
              <p:nvSpPr>
                <p:cNvPr id="251" name="ZoneTexte 250">
                  <a:extLst>
                    <a:ext uri="{FF2B5EF4-FFF2-40B4-BE49-F238E27FC236}">
                      <a16:creationId xmlns:a16="http://schemas.microsoft.com/office/drawing/2014/main" id="{D139136B-2C53-4733-8AF6-32583518DC28}"/>
                    </a:ext>
                  </a:extLst>
                </p:cNvPr>
                <p:cNvSpPr txBox="1"/>
                <p:nvPr/>
              </p:nvSpPr>
              <p:spPr>
                <a:xfrm>
                  <a:off x="2409246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25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252" name="ZoneTexte 251">
                  <a:extLst>
                    <a:ext uri="{FF2B5EF4-FFF2-40B4-BE49-F238E27FC236}">
                      <a16:creationId xmlns:a16="http://schemas.microsoft.com/office/drawing/2014/main" id="{8983A8F6-95A1-9A8F-7C3F-2A04A4F1136C}"/>
                    </a:ext>
                  </a:extLst>
                </p:cNvPr>
                <p:cNvSpPr txBox="1"/>
                <p:nvPr/>
              </p:nvSpPr>
              <p:spPr>
                <a:xfrm>
                  <a:off x="2536246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253" name="ZoneTexte 252">
                  <a:extLst>
                    <a:ext uri="{FF2B5EF4-FFF2-40B4-BE49-F238E27FC236}">
                      <a16:creationId xmlns:a16="http://schemas.microsoft.com/office/drawing/2014/main" id="{0E0ACA01-70F8-8F34-00B0-030E07CB0AD3}"/>
                    </a:ext>
                  </a:extLst>
                </p:cNvPr>
                <p:cNvSpPr txBox="1"/>
                <p:nvPr/>
              </p:nvSpPr>
              <p:spPr>
                <a:xfrm>
                  <a:off x="2669597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18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254" name="ZoneTexte 253">
                  <a:extLst>
                    <a:ext uri="{FF2B5EF4-FFF2-40B4-BE49-F238E27FC236}">
                      <a16:creationId xmlns:a16="http://schemas.microsoft.com/office/drawing/2014/main" id="{201DA71B-6D17-D467-3AFC-D2167115D51B}"/>
                    </a:ext>
                  </a:extLst>
                </p:cNvPr>
                <p:cNvSpPr txBox="1"/>
                <p:nvPr/>
              </p:nvSpPr>
              <p:spPr>
                <a:xfrm>
                  <a:off x="280612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16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255" name="ZoneTexte 254">
                  <a:extLst>
                    <a:ext uri="{FF2B5EF4-FFF2-40B4-BE49-F238E27FC236}">
                      <a16:creationId xmlns:a16="http://schemas.microsoft.com/office/drawing/2014/main" id="{5F615E08-7AC4-28C3-50A7-49830F3B92C1}"/>
                    </a:ext>
                  </a:extLst>
                </p:cNvPr>
                <p:cNvSpPr txBox="1"/>
                <p:nvPr/>
              </p:nvSpPr>
              <p:spPr>
                <a:xfrm>
                  <a:off x="293312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256" name="ZoneTexte 255">
                  <a:extLst>
                    <a:ext uri="{FF2B5EF4-FFF2-40B4-BE49-F238E27FC236}">
                      <a16:creationId xmlns:a16="http://schemas.microsoft.com/office/drawing/2014/main" id="{8B750922-2DED-32EE-742C-90261EA40EEE}"/>
                    </a:ext>
                  </a:extLst>
                </p:cNvPr>
                <p:cNvSpPr txBox="1"/>
                <p:nvPr/>
              </p:nvSpPr>
              <p:spPr>
                <a:xfrm>
                  <a:off x="306647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257" name="ZoneTexte 256">
                  <a:extLst>
                    <a:ext uri="{FF2B5EF4-FFF2-40B4-BE49-F238E27FC236}">
                      <a16:creationId xmlns:a16="http://schemas.microsoft.com/office/drawing/2014/main" id="{A118347A-55C0-4843-B446-67BE1A8F0A92}"/>
                    </a:ext>
                  </a:extLst>
                </p:cNvPr>
                <p:cNvSpPr txBox="1"/>
                <p:nvPr/>
              </p:nvSpPr>
              <p:spPr>
                <a:xfrm>
                  <a:off x="319982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258" name="ZoneTexte 257">
                  <a:extLst>
                    <a:ext uri="{FF2B5EF4-FFF2-40B4-BE49-F238E27FC236}">
                      <a16:creationId xmlns:a16="http://schemas.microsoft.com/office/drawing/2014/main" id="{4974E4C6-21E4-3012-E5C6-28A68305FE6A}"/>
                    </a:ext>
                  </a:extLst>
                </p:cNvPr>
                <p:cNvSpPr txBox="1"/>
                <p:nvPr/>
              </p:nvSpPr>
              <p:spPr>
                <a:xfrm>
                  <a:off x="3326822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259" name="ZoneTexte 258">
                  <a:extLst>
                    <a:ext uri="{FF2B5EF4-FFF2-40B4-BE49-F238E27FC236}">
                      <a16:creationId xmlns:a16="http://schemas.microsoft.com/office/drawing/2014/main" id="{8F3343AA-D80A-2116-405B-5BFCD674CEBE}"/>
                    </a:ext>
                  </a:extLst>
                </p:cNvPr>
                <p:cNvSpPr txBox="1"/>
                <p:nvPr/>
              </p:nvSpPr>
              <p:spPr>
                <a:xfrm>
                  <a:off x="3460171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260" name="ZoneTexte 259">
                  <a:extLst>
                    <a:ext uri="{FF2B5EF4-FFF2-40B4-BE49-F238E27FC236}">
                      <a16:creationId xmlns:a16="http://schemas.microsoft.com/office/drawing/2014/main" id="{D5BBEE41-CB51-715F-8411-31AF8C8E0407}"/>
                    </a:ext>
                  </a:extLst>
                </p:cNvPr>
                <p:cNvSpPr txBox="1"/>
                <p:nvPr/>
              </p:nvSpPr>
              <p:spPr>
                <a:xfrm>
                  <a:off x="3596697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261" name="ZoneTexte 260">
                  <a:extLst>
                    <a:ext uri="{FF2B5EF4-FFF2-40B4-BE49-F238E27FC236}">
                      <a16:creationId xmlns:a16="http://schemas.microsoft.com/office/drawing/2014/main" id="{EA47DD62-BEFE-224D-9347-890B0816C32F}"/>
                    </a:ext>
                  </a:extLst>
                </p:cNvPr>
                <p:cNvSpPr txBox="1"/>
                <p:nvPr/>
              </p:nvSpPr>
              <p:spPr>
                <a:xfrm>
                  <a:off x="3723697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2" name="ZoneTexte 261">
                  <a:extLst>
                    <a:ext uri="{FF2B5EF4-FFF2-40B4-BE49-F238E27FC236}">
                      <a16:creationId xmlns:a16="http://schemas.microsoft.com/office/drawing/2014/main" id="{B08FBA8B-359A-AECD-5EAE-1FF5C96D0037}"/>
                    </a:ext>
                  </a:extLst>
                </p:cNvPr>
                <p:cNvSpPr txBox="1"/>
                <p:nvPr/>
              </p:nvSpPr>
              <p:spPr>
                <a:xfrm>
                  <a:off x="3857047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263" name="ZoneTexte 262">
                  <a:extLst>
                    <a:ext uri="{FF2B5EF4-FFF2-40B4-BE49-F238E27FC236}">
                      <a16:creationId xmlns:a16="http://schemas.microsoft.com/office/drawing/2014/main" id="{9C6DFE62-09FA-1F8A-51DD-76FF1C8D2219}"/>
                    </a:ext>
                  </a:extLst>
                </p:cNvPr>
                <p:cNvSpPr txBox="1"/>
                <p:nvPr/>
              </p:nvSpPr>
              <p:spPr>
                <a:xfrm>
                  <a:off x="1236332" y="2963073"/>
                  <a:ext cx="371486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NIVO + chimio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Chemo</a:t>
                  </a:r>
                </a:p>
              </p:txBody>
            </p:sp>
            <p:sp>
              <p:nvSpPr>
                <p:cNvPr id="264" name="ZoneTexte 263">
                  <a:extLst>
                    <a:ext uri="{FF2B5EF4-FFF2-40B4-BE49-F238E27FC236}">
                      <a16:creationId xmlns:a16="http://schemas.microsoft.com/office/drawing/2014/main" id="{28FD24A5-1A91-F7E0-B4A6-2ED7247554FB}"/>
                    </a:ext>
                  </a:extLst>
                </p:cNvPr>
                <p:cNvSpPr txBox="1"/>
                <p:nvPr/>
              </p:nvSpPr>
              <p:spPr>
                <a:xfrm>
                  <a:off x="1236333" y="2832898"/>
                  <a:ext cx="32769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A5A5A5">
                          <a:lumMod val="75000"/>
                        </a:srgbClr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No. at risk</a:t>
                  </a:r>
                </a:p>
              </p:txBody>
            </p:sp>
            <p:sp>
              <p:nvSpPr>
                <p:cNvPr id="265" name="ZoneTexte 264">
                  <a:extLst>
                    <a:ext uri="{FF2B5EF4-FFF2-40B4-BE49-F238E27FC236}">
                      <a16:creationId xmlns:a16="http://schemas.microsoft.com/office/drawing/2014/main" id="{417969F2-5D18-6454-8405-AF4CB2681533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266" name="ZoneTexte 265">
                  <a:extLst>
                    <a:ext uri="{FF2B5EF4-FFF2-40B4-BE49-F238E27FC236}">
                      <a16:creationId xmlns:a16="http://schemas.microsoft.com/office/drawing/2014/main" id="{910C0C38-6856-C1BB-4E85-5BCEC2FE9D2A}"/>
                    </a:ext>
                  </a:extLst>
                </p:cNvPr>
                <p:cNvSpPr txBox="1"/>
                <p:nvPr/>
              </p:nvSpPr>
              <p:spPr>
                <a:xfrm>
                  <a:off x="1594435" y="863816"/>
                  <a:ext cx="6743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90</a:t>
                  </a:r>
                </a:p>
              </p:txBody>
            </p:sp>
            <p:sp>
              <p:nvSpPr>
                <p:cNvPr id="267" name="ZoneTexte 266">
                  <a:extLst>
                    <a:ext uri="{FF2B5EF4-FFF2-40B4-BE49-F238E27FC236}">
                      <a16:creationId xmlns:a16="http://schemas.microsoft.com/office/drawing/2014/main" id="{225E29EE-F5C0-5666-9832-5EE15BFF3988}"/>
                    </a:ext>
                  </a:extLst>
                </p:cNvPr>
                <p:cNvSpPr txBox="1"/>
                <p:nvPr/>
              </p:nvSpPr>
              <p:spPr>
                <a:xfrm>
                  <a:off x="1594435" y="1053979"/>
                  <a:ext cx="6743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268" name="ZoneTexte 267">
                  <a:extLst>
                    <a:ext uri="{FF2B5EF4-FFF2-40B4-BE49-F238E27FC236}">
                      <a16:creationId xmlns:a16="http://schemas.microsoft.com/office/drawing/2014/main" id="{D31EE832-6603-7F72-BBD1-C8506CA7413B}"/>
                    </a:ext>
                  </a:extLst>
                </p:cNvPr>
                <p:cNvSpPr txBox="1"/>
                <p:nvPr/>
              </p:nvSpPr>
              <p:spPr>
                <a:xfrm>
                  <a:off x="1594435" y="1227957"/>
                  <a:ext cx="6743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70</a:t>
                  </a:r>
                </a:p>
              </p:txBody>
            </p:sp>
            <p:sp>
              <p:nvSpPr>
                <p:cNvPr id="269" name="ZoneTexte 268">
                  <a:extLst>
                    <a:ext uri="{FF2B5EF4-FFF2-40B4-BE49-F238E27FC236}">
                      <a16:creationId xmlns:a16="http://schemas.microsoft.com/office/drawing/2014/main" id="{68583FE3-06E9-6068-6516-44B6244CC3CD}"/>
                    </a:ext>
                  </a:extLst>
                </p:cNvPr>
                <p:cNvSpPr txBox="1"/>
                <p:nvPr/>
              </p:nvSpPr>
              <p:spPr>
                <a:xfrm>
                  <a:off x="1594135" y="1945401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270" name="ZoneTexte 269">
                  <a:extLst>
                    <a:ext uri="{FF2B5EF4-FFF2-40B4-BE49-F238E27FC236}">
                      <a16:creationId xmlns:a16="http://schemas.microsoft.com/office/drawing/2014/main" id="{9D9ED10E-337A-49AB-5630-85BB2C693185}"/>
                    </a:ext>
                  </a:extLst>
                </p:cNvPr>
                <p:cNvSpPr txBox="1"/>
                <p:nvPr/>
              </p:nvSpPr>
              <p:spPr>
                <a:xfrm>
                  <a:off x="1594135" y="1775468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275" name="ZoneTexte 274">
                  <a:extLst>
                    <a:ext uri="{FF2B5EF4-FFF2-40B4-BE49-F238E27FC236}">
                      <a16:creationId xmlns:a16="http://schemas.microsoft.com/office/drawing/2014/main" id="{B6D45071-92B3-8C7E-1EB1-C80CCA2EC15E}"/>
                    </a:ext>
                  </a:extLst>
                </p:cNvPr>
                <p:cNvSpPr txBox="1"/>
                <p:nvPr/>
              </p:nvSpPr>
              <p:spPr>
                <a:xfrm>
                  <a:off x="3989915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54</a:t>
                  </a:r>
                </a:p>
              </p:txBody>
            </p:sp>
            <p:sp>
              <p:nvSpPr>
                <p:cNvPr id="277" name="ZoneTexte 276">
                  <a:extLst>
                    <a:ext uri="{FF2B5EF4-FFF2-40B4-BE49-F238E27FC236}">
                      <a16:creationId xmlns:a16="http://schemas.microsoft.com/office/drawing/2014/main" id="{373B79F3-2072-39D0-0B78-FEB50DA80665}"/>
                    </a:ext>
                  </a:extLst>
                </p:cNvPr>
                <p:cNvSpPr txBox="1"/>
                <p:nvPr/>
              </p:nvSpPr>
              <p:spPr>
                <a:xfrm>
                  <a:off x="3989915" y="2963073"/>
                  <a:ext cx="13710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</p:grpSp>
          <p:cxnSp>
            <p:nvCxnSpPr>
              <p:cNvPr id="218" name="Connecteur droit 217">
                <a:extLst>
                  <a:ext uri="{FF2B5EF4-FFF2-40B4-BE49-F238E27FC236}">
                    <a16:creationId xmlns:a16="http://schemas.microsoft.com/office/drawing/2014/main" id="{719EC4D9-328E-2D08-4A6E-F299DB3507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95721" y="2820231"/>
                <a:ext cx="3650146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0" name="Forme libre 279">
              <a:extLst>
                <a:ext uri="{FF2B5EF4-FFF2-40B4-BE49-F238E27FC236}">
                  <a16:creationId xmlns:a16="http://schemas.microsoft.com/office/drawing/2014/main" id="{25D227D5-C4E3-E6D7-40E3-707DA4A12BD0}"/>
                </a:ext>
              </a:extLst>
            </p:cNvPr>
            <p:cNvSpPr/>
            <p:nvPr/>
          </p:nvSpPr>
          <p:spPr>
            <a:xfrm>
              <a:off x="7220262" y="2723213"/>
              <a:ext cx="3892446" cy="1628931"/>
            </a:xfrm>
            <a:custGeom>
              <a:avLst/>
              <a:gdLst>
                <a:gd name="connsiteX0" fmla="*/ 0 w 3892446"/>
                <a:gd name="connsiteY0" fmla="*/ 0 h 1628931"/>
                <a:gd name="connsiteX1" fmla="*/ 69954 w 3892446"/>
                <a:gd name="connsiteY1" fmla="*/ 0 h 1628931"/>
                <a:gd name="connsiteX2" fmla="*/ 69954 w 3892446"/>
                <a:gd name="connsiteY2" fmla="*/ 44971 h 1628931"/>
                <a:gd name="connsiteX3" fmla="*/ 119922 w 3892446"/>
                <a:gd name="connsiteY3" fmla="*/ 44971 h 1628931"/>
                <a:gd name="connsiteX4" fmla="*/ 119922 w 3892446"/>
                <a:gd name="connsiteY4" fmla="*/ 169889 h 1628931"/>
                <a:gd name="connsiteX5" fmla="*/ 214859 w 3892446"/>
                <a:gd name="connsiteY5" fmla="*/ 169889 h 1628931"/>
                <a:gd name="connsiteX6" fmla="*/ 214859 w 3892446"/>
                <a:gd name="connsiteY6" fmla="*/ 304800 h 1628931"/>
                <a:gd name="connsiteX7" fmla="*/ 259830 w 3892446"/>
                <a:gd name="connsiteY7" fmla="*/ 304800 h 1628931"/>
                <a:gd name="connsiteX8" fmla="*/ 284813 w 3892446"/>
                <a:gd name="connsiteY8" fmla="*/ 304800 h 1628931"/>
                <a:gd name="connsiteX9" fmla="*/ 284813 w 3892446"/>
                <a:gd name="connsiteY9" fmla="*/ 479685 h 1628931"/>
                <a:gd name="connsiteX10" fmla="*/ 374754 w 3892446"/>
                <a:gd name="connsiteY10" fmla="*/ 479685 h 1628931"/>
                <a:gd name="connsiteX11" fmla="*/ 374754 w 3892446"/>
                <a:gd name="connsiteY11" fmla="*/ 634584 h 1628931"/>
                <a:gd name="connsiteX12" fmla="*/ 449705 w 3892446"/>
                <a:gd name="connsiteY12" fmla="*/ 634584 h 1628931"/>
                <a:gd name="connsiteX13" fmla="*/ 449705 w 3892446"/>
                <a:gd name="connsiteY13" fmla="*/ 794479 h 1628931"/>
                <a:gd name="connsiteX14" fmla="*/ 494676 w 3892446"/>
                <a:gd name="connsiteY14" fmla="*/ 794479 h 1628931"/>
                <a:gd name="connsiteX15" fmla="*/ 494676 w 3892446"/>
                <a:gd name="connsiteY15" fmla="*/ 879423 h 1628931"/>
                <a:gd name="connsiteX16" fmla="*/ 584617 w 3892446"/>
                <a:gd name="connsiteY16" fmla="*/ 879423 h 1628931"/>
                <a:gd name="connsiteX17" fmla="*/ 584617 w 3892446"/>
                <a:gd name="connsiteY17" fmla="*/ 954374 h 1628931"/>
                <a:gd name="connsiteX18" fmla="*/ 674558 w 3892446"/>
                <a:gd name="connsiteY18" fmla="*/ 954374 h 1628931"/>
                <a:gd name="connsiteX19" fmla="*/ 674558 w 3892446"/>
                <a:gd name="connsiteY19" fmla="*/ 1034321 h 1628931"/>
                <a:gd name="connsiteX20" fmla="*/ 819463 w 3892446"/>
                <a:gd name="connsiteY20" fmla="*/ 1034321 h 1628931"/>
                <a:gd name="connsiteX21" fmla="*/ 819463 w 3892446"/>
                <a:gd name="connsiteY21" fmla="*/ 1119266 h 1628931"/>
                <a:gd name="connsiteX22" fmla="*/ 909404 w 3892446"/>
                <a:gd name="connsiteY22" fmla="*/ 1119266 h 1628931"/>
                <a:gd name="connsiteX23" fmla="*/ 909404 w 3892446"/>
                <a:gd name="connsiteY23" fmla="*/ 1169233 h 1628931"/>
                <a:gd name="connsiteX24" fmla="*/ 1079292 w 3892446"/>
                <a:gd name="connsiteY24" fmla="*/ 1169233 h 1628931"/>
                <a:gd name="connsiteX25" fmla="*/ 1084289 w 3892446"/>
                <a:gd name="connsiteY25" fmla="*/ 1209207 h 1628931"/>
                <a:gd name="connsiteX26" fmla="*/ 1104276 w 3892446"/>
                <a:gd name="connsiteY26" fmla="*/ 1249180 h 1628931"/>
                <a:gd name="connsiteX27" fmla="*/ 1124263 w 3892446"/>
                <a:gd name="connsiteY27" fmla="*/ 1269167 h 1628931"/>
                <a:gd name="connsiteX28" fmla="*/ 1134256 w 3892446"/>
                <a:gd name="connsiteY28" fmla="*/ 1279161 h 1628931"/>
                <a:gd name="connsiteX29" fmla="*/ 1144249 w 3892446"/>
                <a:gd name="connsiteY29" fmla="*/ 1294151 h 1628931"/>
                <a:gd name="connsiteX30" fmla="*/ 1159240 w 3892446"/>
                <a:gd name="connsiteY30" fmla="*/ 1299148 h 1628931"/>
                <a:gd name="connsiteX31" fmla="*/ 1219200 w 3892446"/>
                <a:gd name="connsiteY31" fmla="*/ 1304144 h 1628931"/>
                <a:gd name="connsiteX32" fmla="*/ 1289154 w 3892446"/>
                <a:gd name="connsiteY32" fmla="*/ 1344118 h 1628931"/>
                <a:gd name="connsiteX33" fmla="*/ 1588958 w 3892446"/>
                <a:gd name="connsiteY33" fmla="*/ 1344118 h 1628931"/>
                <a:gd name="connsiteX34" fmla="*/ 1588958 w 3892446"/>
                <a:gd name="connsiteY34" fmla="*/ 1389089 h 1628931"/>
                <a:gd name="connsiteX35" fmla="*/ 2053653 w 3892446"/>
                <a:gd name="connsiteY35" fmla="*/ 1389089 h 1628931"/>
                <a:gd name="connsiteX36" fmla="*/ 2053653 w 3892446"/>
                <a:gd name="connsiteY36" fmla="*/ 1429062 h 1628931"/>
                <a:gd name="connsiteX37" fmla="*/ 2348459 w 3892446"/>
                <a:gd name="connsiteY37" fmla="*/ 1429062 h 1628931"/>
                <a:gd name="connsiteX38" fmla="*/ 2348459 w 3892446"/>
                <a:gd name="connsiteY38" fmla="*/ 1469036 h 1628931"/>
                <a:gd name="connsiteX39" fmla="*/ 3282846 w 3892446"/>
                <a:gd name="connsiteY39" fmla="*/ 1469036 h 1628931"/>
                <a:gd name="connsiteX40" fmla="*/ 3282846 w 3892446"/>
                <a:gd name="connsiteY40" fmla="*/ 1628931 h 1628931"/>
                <a:gd name="connsiteX41" fmla="*/ 3892446 w 3892446"/>
                <a:gd name="connsiteY41" fmla="*/ 1628931 h 162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92446" h="1628931">
                  <a:moveTo>
                    <a:pt x="0" y="0"/>
                  </a:moveTo>
                  <a:lnTo>
                    <a:pt x="69954" y="0"/>
                  </a:lnTo>
                  <a:lnTo>
                    <a:pt x="69954" y="44971"/>
                  </a:lnTo>
                  <a:lnTo>
                    <a:pt x="119922" y="44971"/>
                  </a:lnTo>
                  <a:lnTo>
                    <a:pt x="119922" y="169889"/>
                  </a:lnTo>
                  <a:lnTo>
                    <a:pt x="214859" y="169889"/>
                  </a:lnTo>
                  <a:lnTo>
                    <a:pt x="214859" y="304800"/>
                  </a:lnTo>
                  <a:lnTo>
                    <a:pt x="259830" y="304800"/>
                  </a:lnTo>
                  <a:lnTo>
                    <a:pt x="284813" y="304800"/>
                  </a:lnTo>
                  <a:lnTo>
                    <a:pt x="284813" y="479685"/>
                  </a:lnTo>
                  <a:lnTo>
                    <a:pt x="374754" y="479685"/>
                  </a:lnTo>
                  <a:lnTo>
                    <a:pt x="374754" y="634584"/>
                  </a:lnTo>
                  <a:lnTo>
                    <a:pt x="449705" y="634584"/>
                  </a:lnTo>
                  <a:lnTo>
                    <a:pt x="449705" y="794479"/>
                  </a:lnTo>
                  <a:lnTo>
                    <a:pt x="494676" y="794479"/>
                  </a:lnTo>
                  <a:lnTo>
                    <a:pt x="494676" y="879423"/>
                  </a:lnTo>
                  <a:lnTo>
                    <a:pt x="584617" y="879423"/>
                  </a:lnTo>
                  <a:lnTo>
                    <a:pt x="584617" y="954374"/>
                  </a:lnTo>
                  <a:lnTo>
                    <a:pt x="674558" y="954374"/>
                  </a:lnTo>
                  <a:lnTo>
                    <a:pt x="674558" y="1034321"/>
                  </a:lnTo>
                  <a:lnTo>
                    <a:pt x="819463" y="1034321"/>
                  </a:lnTo>
                  <a:lnTo>
                    <a:pt x="819463" y="1119266"/>
                  </a:lnTo>
                  <a:lnTo>
                    <a:pt x="909404" y="1119266"/>
                  </a:lnTo>
                  <a:lnTo>
                    <a:pt x="909404" y="1169233"/>
                  </a:lnTo>
                  <a:lnTo>
                    <a:pt x="1079292" y="1169233"/>
                  </a:lnTo>
                  <a:lnTo>
                    <a:pt x="1084289" y="1209207"/>
                  </a:lnTo>
                  <a:cubicBezTo>
                    <a:pt x="1090951" y="1222531"/>
                    <a:pt x="1096012" y="1236785"/>
                    <a:pt x="1104276" y="1249180"/>
                  </a:cubicBezTo>
                  <a:cubicBezTo>
                    <a:pt x="1109502" y="1257020"/>
                    <a:pt x="1117601" y="1262505"/>
                    <a:pt x="1124263" y="1269167"/>
                  </a:cubicBezTo>
                  <a:cubicBezTo>
                    <a:pt x="1127594" y="1272498"/>
                    <a:pt x="1131643" y="1275241"/>
                    <a:pt x="1134256" y="1279161"/>
                  </a:cubicBezTo>
                  <a:cubicBezTo>
                    <a:pt x="1137587" y="1284158"/>
                    <a:pt x="1139560" y="1290400"/>
                    <a:pt x="1144249" y="1294151"/>
                  </a:cubicBezTo>
                  <a:cubicBezTo>
                    <a:pt x="1148362" y="1297441"/>
                    <a:pt x="1154044" y="1298282"/>
                    <a:pt x="1159240" y="1299148"/>
                  </a:cubicBezTo>
                  <a:cubicBezTo>
                    <a:pt x="1192528" y="1304696"/>
                    <a:pt x="1194643" y="1304144"/>
                    <a:pt x="1219200" y="1304144"/>
                  </a:cubicBezTo>
                  <a:lnTo>
                    <a:pt x="1289154" y="1344118"/>
                  </a:lnTo>
                  <a:lnTo>
                    <a:pt x="1588958" y="1344118"/>
                  </a:lnTo>
                  <a:lnTo>
                    <a:pt x="1588958" y="1389089"/>
                  </a:lnTo>
                  <a:lnTo>
                    <a:pt x="2053653" y="1389089"/>
                  </a:lnTo>
                  <a:lnTo>
                    <a:pt x="2053653" y="1429062"/>
                  </a:lnTo>
                  <a:lnTo>
                    <a:pt x="2348459" y="1429062"/>
                  </a:lnTo>
                  <a:lnTo>
                    <a:pt x="2348459" y="1469036"/>
                  </a:lnTo>
                  <a:lnTo>
                    <a:pt x="3282846" y="1469036"/>
                  </a:lnTo>
                  <a:lnTo>
                    <a:pt x="3282846" y="1628931"/>
                  </a:lnTo>
                  <a:lnTo>
                    <a:pt x="3892446" y="1628931"/>
                  </a:lnTo>
                </a:path>
              </a:pathLst>
            </a:cu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Forme libre 280">
              <a:extLst>
                <a:ext uri="{FF2B5EF4-FFF2-40B4-BE49-F238E27FC236}">
                  <a16:creationId xmlns:a16="http://schemas.microsoft.com/office/drawing/2014/main" id="{AA385F05-7A20-EB8D-A29F-7F1B89111E76}"/>
                </a:ext>
              </a:extLst>
            </p:cNvPr>
            <p:cNvSpPr/>
            <p:nvPr/>
          </p:nvSpPr>
          <p:spPr>
            <a:xfrm>
              <a:off x="7220262" y="2718216"/>
              <a:ext cx="3612630" cy="1593954"/>
            </a:xfrm>
            <a:custGeom>
              <a:avLst/>
              <a:gdLst>
                <a:gd name="connsiteX0" fmla="*/ 0 w 3612630"/>
                <a:gd name="connsiteY0" fmla="*/ 0 h 1593954"/>
                <a:gd name="connsiteX1" fmla="*/ 0 w 3612630"/>
                <a:gd name="connsiteY1" fmla="*/ 0 h 1593954"/>
                <a:gd name="connsiteX2" fmla="*/ 84945 w 3612630"/>
                <a:gd name="connsiteY2" fmla="*/ 24984 h 1593954"/>
                <a:gd name="connsiteX3" fmla="*/ 114925 w 3612630"/>
                <a:gd name="connsiteY3" fmla="*/ 34977 h 1593954"/>
                <a:gd name="connsiteX4" fmla="*/ 129915 w 3612630"/>
                <a:gd name="connsiteY4" fmla="*/ 39974 h 1593954"/>
                <a:gd name="connsiteX5" fmla="*/ 149902 w 3612630"/>
                <a:gd name="connsiteY5" fmla="*/ 39974 h 1593954"/>
                <a:gd name="connsiteX6" fmla="*/ 149902 w 3612630"/>
                <a:gd name="connsiteY6" fmla="*/ 184879 h 1593954"/>
                <a:gd name="connsiteX7" fmla="*/ 259830 w 3612630"/>
                <a:gd name="connsiteY7" fmla="*/ 184879 h 1593954"/>
                <a:gd name="connsiteX8" fmla="*/ 259830 w 3612630"/>
                <a:gd name="connsiteY8" fmla="*/ 469692 h 1593954"/>
                <a:gd name="connsiteX9" fmla="*/ 369758 w 3612630"/>
                <a:gd name="connsiteY9" fmla="*/ 469692 h 1593954"/>
                <a:gd name="connsiteX10" fmla="*/ 369758 w 3612630"/>
                <a:gd name="connsiteY10" fmla="*/ 799476 h 1593954"/>
                <a:gd name="connsiteX11" fmla="*/ 459699 w 3612630"/>
                <a:gd name="connsiteY11" fmla="*/ 799476 h 1593954"/>
                <a:gd name="connsiteX12" fmla="*/ 459699 w 3612630"/>
                <a:gd name="connsiteY12" fmla="*/ 979358 h 1593954"/>
                <a:gd name="connsiteX13" fmla="*/ 529653 w 3612630"/>
                <a:gd name="connsiteY13" fmla="*/ 1024328 h 1593954"/>
                <a:gd name="connsiteX14" fmla="*/ 539646 w 3612630"/>
                <a:gd name="connsiteY14" fmla="*/ 1069299 h 1593954"/>
                <a:gd name="connsiteX15" fmla="*/ 544643 w 3612630"/>
                <a:gd name="connsiteY15" fmla="*/ 1084289 h 1593954"/>
                <a:gd name="connsiteX16" fmla="*/ 559633 w 3612630"/>
                <a:gd name="connsiteY16" fmla="*/ 1094282 h 1593954"/>
                <a:gd name="connsiteX17" fmla="*/ 584617 w 3612630"/>
                <a:gd name="connsiteY17" fmla="*/ 1114269 h 1593954"/>
                <a:gd name="connsiteX18" fmla="*/ 599607 w 3612630"/>
                <a:gd name="connsiteY18" fmla="*/ 1144250 h 1593954"/>
                <a:gd name="connsiteX19" fmla="*/ 609600 w 3612630"/>
                <a:gd name="connsiteY19" fmla="*/ 1159240 h 1593954"/>
                <a:gd name="connsiteX20" fmla="*/ 619594 w 3612630"/>
                <a:gd name="connsiteY20" fmla="*/ 1189220 h 1593954"/>
                <a:gd name="connsiteX21" fmla="*/ 624590 w 3612630"/>
                <a:gd name="connsiteY21" fmla="*/ 1204210 h 1593954"/>
                <a:gd name="connsiteX22" fmla="*/ 634584 w 3612630"/>
                <a:gd name="connsiteY22" fmla="*/ 1214204 h 1593954"/>
                <a:gd name="connsiteX23" fmla="*/ 649574 w 3612630"/>
                <a:gd name="connsiteY23" fmla="*/ 1224197 h 1593954"/>
                <a:gd name="connsiteX24" fmla="*/ 664564 w 3612630"/>
                <a:gd name="connsiteY24" fmla="*/ 1229194 h 1593954"/>
                <a:gd name="connsiteX25" fmla="*/ 674558 w 3612630"/>
                <a:gd name="connsiteY25" fmla="*/ 1239187 h 1593954"/>
                <a:gd name="connsiteX26" fmla="*/ 699541 w 3612630"/>
                <a:gd name="connsiteY26" fmla="*/ 1274164 h 1593954"/>
                <a:gd name="connsiteX27" fmla="*/ 704538 w 3612630"/>
                <a:gd name="connsiteY27" fmla="*/ 1274164 h 1593954"/>
                <a:gd name="connsiteX28" fmla="*/ 704538 w 3612630"/>
                <a:gd name="connsiteY28" fmla="*/ 1334125 h 1593954"/>
                <a:gd name="connsiteX29" fmla="*/ 774492 w 3612630"/>
                <a:gd name="connsiteY29" fmla="*/ 1334125 h 1593954"/>
                <a:gd name="connsiteX30" fmla="*/ 774492 w 3612630"/>
                <a:gd name="connsiteY30" fmla="*/ 1369102 h 1593954"/>
                <a:gd name="connsiteX31" fmla="*/ 1144249 w 3612630"/>
                <a:gd name="connsiteY31" fmla="*/ 1369102 h 1593954"/>
                <a:gd name="connsiteX32" fmla="*/ 1144249 w 3612630"/>
                <a:gd name="connsiteY32" fmla="*/ 1419069 h 1593954"/>
                <a:gd name="connsiteX33" fmla="*/ 1284158 w 3612630"/>
                <a:gd name="connsiteY33" fmla="*/ 1419069 h 1593954"/>
                <a:gd name="connsiteX34" fmla="*/ 1284158 w 3612630"/>
                <a:gd name="connsiteY34" fmla="*/ 1524000 h 1593954"/>
                <a:gd name="connsiteX35" fmla="*/ 1808813 w 3612630"/>
                <a:gd name="connsiteY35" fmla="*/ 1524000 h 1593954"/>
                <a:gd name="connsiteX36" fmla="*/ 1808813 w 3612630"/>
                <a:gd name="connsiteY36" fmla="*/ 1593954 h 1593954"/>
                <a:gd name="connsiteX37" fmla="*/ 3612630 w 3612630"/>
                <a:gd name="connsiteY37" fmla="*/ 1593954 h 159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12630" h="1593954">
                  <a:moveTo>
                    <a:pt x="0" y="0"/>
                  </a:moveTo>
                  <a:lnTo>
                    <a:pt x="0" y="0"/>
                  </a:lnTo>
                  <a:cubicBezTo>
                    <a:pt x="83897" y="37287"/>
                    <a:pt x="6874" y="8255"/>
                    <a:pt x="84945" y="24984"/>
                  </a:cubicBezTo>
                  <a:cubicBezTo>
                    <a:pt x="95245" y="27191"/>
                    <a:pt x="104932" y="31646"/>
                    <a:pt x="114925" y="34977"/>
                  </a:cubicBezTo>
                  <a:cubicBezTo>
                    <a:pt x="119922" y="36643"/>
                    <a:pt x="124648" y="39974"/>
                    <a:pt x="129915" y="39974"/>
                  </a:cubicBezTo>
                  <a:lnTo>
                    <a:pt x="149902" y="39974"/>
                  </a:lnTo>
                  <a:lnTo>
                    <a:pt x="149902" y="184879"/>
                  </a:lnTo>
                  <a:lnTo>
                    <a:pt x="259830" y="184879"/>
                  </a:lnTo>
                  <a:lnTo>
                    <a:pt x="259830" y="469692"/>
                  </a:lnTo>
                  <a:lnTo>
                    <a:pt x="369758" y="469692"/>
                  </a:lnTo>
                  <a:lnTo>
                    <a:pt x="369758" y="799476"/>
                  </a:lnTo>
                  <a:lnTo>
                    <a:pt x="459699" y="799476"/>
                  </a:lnTo>
                  <a:lnTo>
                    <a:pt x="459699" y="979358"/>
                  </a:lnTo>
                  <a:lnTo>
                    <a:pt x="529653" y="1024328"/>
                  </a:lnTo>
                  <a:cubicBezTo>
                    <a:pt x="532984" y="1039318"/>
                    <a:pt x="535922" y="1054402"/>
                    <a:pt x="539646" y="1069299"/>
                  </a:cubicBezTo>
                  <a:cubicBezTo>
                    <a:pt x="540923" y="1074409"/>
                    <a:pt x="541353" y="1080176"/>
                    <a:pt x="544643" y="1084289"/>
                  </a:cubicBezTo>
                  <a:cubicBezTo>
                    <a:pt x="548394" y="1088978"/>
                    <a:pt x="554944" y="1090531"/>
                    <a:pt x="559633" y="1094282"/>
                  </a:cubicBezTo>
                  <a:cubicBezTo>
                    <a:pt x="595232" y="1122761"/>
                    <a:pt x="538482" y="1083513"/>
                    <a:pt x="584617" y="1114269"/>
                  </a:cubicBezTo>
                  <a:cubicBezTo>
                    <a:pt x="613254" y="1157226"/>
                    <a:pt x="578920" y="1102875"/>
                    <a:pt x="599607" y="1144250"/>
                  </a:cubicBezTo>
                  <a:cubicBezTo>
                    <a:pt x="602293" y="1149621"/>
                    <a:pt x="607161" y="1153752"/>
                    <a:pt x="609600" y="1159240"/>
                  </a:cubicBezTo>
                  <a:cubicBezTo>
                    <a:pt x="613878" y="1168866"/>
                    <a:pt x="616263" y="1179227"/>
                    <a:pt x="619594" y="1189220"/>
                  </a:cubicBezTo>
                  <a:cubicBezTo>
                    <a:pt x="621260" y="1194217"/>
                    <a:pt x="620866" y="1200486"/>
                    <a:pt x="624590" y="1204210"/>
                  </a:cubicBezTo>
                  <a:cubicBezTo>
                    <a:pt x="627921" y="1207541"/>
                    <a:pt x="630905" y="1211261"/>
                    <a:pt x="634584" y="1214204"/>
                  </a:cubicBezTo>
                  <a:cubicBezTo>
                    <a:pt x="639273" y="1217955"/>
                    <a:pt x="644203" y="1221511"/>
                    <a:pt x="649574" y="1224197"/>
                  </a:cubicBezTo>
                  <a:cubicBezTo>
                    <a:pt x="654285" y="1226552"/>
                    <a:pt x="659567" y="1227528"/>
                    <a:pt x="664564" y="1229194"/>
                  </a:cubicBezTo>
                  <a:cubicBezTo>
                    <a:pt x="667895" y="1232525"/>
                    <a:pt x="672451" y="1234973"/>
                    <a:pt x="674558" y="1239187"/>
                  </a:cubicBezTo>
                  <a:cubicBezTo>
                    <a:pt x="690500" y="1271072"/>
                    <a:pt x="672415" y="1267384"/>
                    <a:pt x="699541" y="1274164"/>
                  </a:cubicBezTo>
                  <a:cubicBezTo>
                    <a:pt x="701157" y="1274568"/>
                    <a:pt x="702872" y="1274164"/>
                    <a:pt x="704538" y="1274164"/>
                  </a:cubicBezTo>
                  <a:lnTo>
                    <a:pt x="704538" y="1334125"/>
                  </a:lnTo>
                  <a:lnTo>
                    <a:pt x="774492" y="1334125"/>
                  </a:lnTo>
                  <a:lnTo>
                    <a:pt x="774492" y="1369102"/>
                  </a:lnTo>
                  <a:lnTo>
                    <a:pt x="1144249" y="1369102"/>
                  </a:lnTo>
                  <a:lnTo>
                    <a:pt x="1144249" y="1419069"/>
                  </a:lnTo>
                  <a:lnTo>
                    <a:pt x="1284158" y="1419069"/>
                  </a:lnTo>
                  <a:lnTo>
                    <a:pt x="1284158" y="1524000"/>
                  </a:lnTo>
                  <a:lnTo>
                    <a:pt x="1808813" y="1524000"/>
                  </a:lnTo>
                  <a:lnTo>
                    <a:pt x="1808813" y="1593954"/>
                  </a:lnTo>
                  <a:lnTo>
                    <a:pt x="3612630" y="1593954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Taux de réponse et durée de réponse : Nivo + Chimio vs Chimio</a:t>
            </a:r>
          </a:p>
        </p:txBody>
      </p:sp>
    </p:spTree>
    <p:extLst>
      <p:ext uri="{BB962C8B-B14F-4D97-AF65-F5344CB8AC3E}">
        <p14:creationId xmlns:p14="http://schemas.microsoft.com/office/powerpoint/2010/main" val="25013055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Kato et al., ASCO GI</a:t>
            </a:r>
            <a:r>
              <a:rPr lang="fr-FR" baseline="30000" dirty="0"/>
              <a:t>®</a:t>
            </a:r>
            <a:r>
              <a:rPr lang="fr-FR" dirty="0"/>
              <a:t> 2023, Abs #290</a:t>
            </a:r>
          </a:p>
        </p:txBody>
      </p:sp>
      <p:sp>
        <p:nvSpPr>
          <p:cNvPr id="7" name="Titre 4">
            <a:extLst>
              <a:ext uri="{FF2B5EF4-FFF2-40B4-BE49-F238E27FC236}">
                <a16:creationId xmlns:a16="http://schemas.microsoft.com/office/drawing/2014/main" id="{5F21E092-2F25-6FCA-AB2B-E6B17E21F7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Survies </a:t>
            </a:r>
            <a:r>
              <a:rPr lang="fr-FR" dirty="0" err="1"/>
              <a:t>Checkmate</a:t>
            </a:r>
            <a:r>
              <a:rPr lang="fr-FR" dirty="0"/>
              <a:t> 648: Nivo + </a:t>
            </a:r>
            <a:r>
              <a:rPr lang="fr-FR" dirty="0" err="1"/>
              <a:t>Ipi</a:t>
            </a:r>
            <a:r>
              <a:rPr lang="fr-FR" dirty="0"/>
              <a:t> vs Chimio</a:t>
            </a:r>
            <a:endParaRPr lang="en-US" dirty="0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3AF4515B-BDCD-7D16-A912-5AA0906DA629}"/>
              </a:ext>
            </a:extLst>
          </p:cNvPr>
          <p:cNvGrpSpPr/>
          <p:nvPr/>
        </p:nvGrpSpPr>
        <p:grpSpPr>
          <a:xfrm>
            <a:off x="763498" y="1832330"/>
            <a:ext cx="782320" cy="440749"/>
            <a:chOff x="182000" y="1723550"/>
            <a:chExt cx="782320" cy="440749"/>
          </a:xfrm>
        </p:grpSpPr>
        <p:sp>
          <p:nvSpPr>
            <p:cNvPr id="18" name="Titre 23">
              <a:extLst>
                <a:ext uri="{FF2B5EF4-FFF2-40B4-BE49-F238E27FC236}">
                  <a16:creationId xmlns:a16="http://schemas.microsoft.com/office/drawing/2014/main" id="{2EEB5506-C4F7-97F8-1ED3-A2B63383A1DF}"/>
                </a:ext>
              </a:extLst>
            </p:cNvPr>
            <p:cNvSpPr txBox="1">
              <a:spLocks/>
            </p:cNvSpPr>
            <p:nvPr/>
          </p:nvSpPr>
          <p:spPr>
            <a:xfrm>
              <a:off x="182000" y="1723550"/>
              <a:ext cx="782320" cy="440749"/>
            </a:xfrm>
            <a:prstGeom prst="rect">
              <a:avLst/>
            </a:prstGeom>
          </p:spPr>
          <p:txBody>
            <a:bodyPr numCol="1" anchor="ctr" anchorCtr="0">
              <a:noAutofit/>
            </a:bodyPr>
            <a:lstStyle>
              <a:lvl1pPr algn="l" defTabSz="914400" rtl="0" eaLnBrk="1" latinLnBrk="0" hangingPunct="1">
                <a:lnSpc>
                  <a:spcPct val="85000"/>
                </a:lnSpc>
                <a:spcBef>
                  <a:spcPct val="0"/>
                </a:spcBef>
                <a:buNone/>
                <a:defRPr sz="2800" b="1" i="0" kern="1200" baseline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j-ea"/>
                  <a:cs typeface="Arial" panose="020B0604020202020204" pitchFamily="34" charset="0"/>
                </a:rPr>
                <a:t>SG</a:t>
              </a:r>
            </a:p>
          </p:txBody>
        </p:sp>
        <p:cxnSp>
          <p:nvCxnSpPr>
            <p:cNvPr id="19" name="Connecteur droit 18">
              <a:extLst>
                <a:ext uri="{FF2B5EF4-FFF2-40B4-BE49-F238E27FC236}">
                  <a16:creationId xmlns:a16="http://schemas.microsoft.com/office/drawing/2014/main" id="{0503C38F-178A-B2EA-A221-CC39C91211DA}"/>
                </a:ext>
              </a:extLst>
            </p:cNvPr>
            <p:cNvCxnSpPr>
              <a:cxnSpLocks/>
            </p:cNvCxnSpPr>
            <p:nvPr/>
          </p:nvCxnSpPr>
          <p:spPr>
            <a:xfrm>
              <a:off x="462875" y="2155028"/>
              <a:ext cx="501445" cy="0"/>
            </a:xfrm>
            <a:prstGeom prst="line">
              <a:avLst/>
            </a:prstGeom>
            <a:ln w="1905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4318C265-666D-3959-90EB-FAA46EC92368}"/>
              </a:ext>
            </a:extLst>
          </p:cNvPr>
          <p:cNvGrpSpPr/>
          <p:nvPr/>
        </p:nvGrpSpPr>
        <p:grpSpPr>
          <a:xfrm>
            <a:off x="1105306" y="5477256"/>
            <a:ext cx="9981389" cy="604994"/>
            <a:chOff x="1453707" y="5535546"/>
            <a:chExt cx="9981389" cy="604994"/>
          </a:xfrm>
        </p:grpSpPr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46CBA246-C216-AFC5-DABB-1EBA569133CD}"/>
                </a:ext>
              </a:extLst>
            </p:cNvPr>
            <p:cNvSpPr txBox="1"/>
            <p:nvPr/>
          </p:nvSpPr>
          <p:spPr>
            <a:xfrm>
              <a:off x="1453707" y="5535546"/>
              <a:ext cx="9981389" cy="604994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Amélioration de la SG mais pas pour la SSP dans le groupe </a:t>
              </a:r>
              <a:r>
                <a:rPr kumimoji="0" lang="fr-F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Nivo+Ipi</a:t>
              </a:r>
              <a:br>
                <a:rPr kumimoji="0" lang="fr-F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analyse de sous groupe, bénéfice observé uniquement si TPS ou CPS PDL1 ≥1% </a:t>
              </a:r>
            </a:p>
          </p:txBody>
        </p:sp>
        <p:sp>
          <p:nvSpPr>
            <p:cNvPr id="23" name="Chevron 22">
              <a:extLst>
                <a:ext uri="{FF2B5EF4-FFF2-40B4-BE49-F238E27FC236}">
                  <a16:creationId xmlns:a16="http://schemas.microsoft.com/office/drawing/2014/main" id="{8BF79704-BE41-AE31-5A6D-1B7F05E50A77}"/>
                </a:ext>
              </a:extLst>
            </p:cNvPr>
            <p:cNvSpPr/>
            <p:nvPr/>
          </p:nvSpPr>
          <p:spPr>
            <a:xfrm>
              <a:off x="1659507" y="5711282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4" name="Tableau 23">
            <a:extLst>
              <a:ext uri="{FF2B5EF4-FFF2-40B4-BE49-F238E27FC236}">
                <a16:creationId xmlns:a16="http://schemas.microsoft.com/office/drawing/2014/main" id="{BA61387C-9AFB-D0C2-2345-95B5042815B0}"/>
              </a:ext>
            </a:extLst>
          </p:cNvPr>
          <p:cNvGraphicFramePr>
            <a:graphicFrameLocks noGrp="1"/>
          </p:cNvGraphicFramePr>
          <p:nvPr/>
        </p:nvGraphicFramePr>
        <p:xfrm>
          <a:off x="3656293" y="1138995"/>
          <a:ext cx="2415924" cy="58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0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IPI</a:t>
                      </a:r>
                      <a:b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(n=158)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(n=157)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13.1 (11.2-17.4)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9.1 (7.7-10.0)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0.62 (0.48-0.80)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5" name="Tableau 24">
            <a:extLst>
              <a:ext uri="{FF2B5EF4-FFF2-40B4-BE49-F238E27FC236}">
                <a16:creationId xmlns:a16="http://schemas.microsoft.com/office/drawing/2014/main" id="{1845E524-33E6-88D3-D9F5-36F2EC7D5476}"/>
              </a:ext>
            </a:extLst>
          </p:cNvPr>
          <p:cNvGraphicFramePr>
            <a:graphicFrameLocks noGrp="1"/>
          </p:cNvGraphicFramePr>
          <p:nvPr/>
        </p:nvGraphicFramePr>
        <p:xfrm>
          <a:off x="8081386" y="1138995"/>
          <a:ext cx="2415924" cy="58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0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IPI</a:t>
                      </a:r>
                      <a:b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(n=325)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(n=324)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12.7 (11.3-15.5)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10.7 (9.4-12.1)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0.77 (0.65-0.92)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6" name="Groupe 25">
            <a:extLst>
              <a:ext uri="{FF2B5EF4-FFF2-40B4-BE49-F238E27FC236}">
                <a16:creationId xmlns:a16="http://schemas.microsoft.com/office/drawing/2014/main" id="{3882022A-52BF-BDC4-C7CE-83E0E5B21B7F}"/>
              </a:ext>
            </a:extLst>
          </p:cNvPr>
          <p:cNvGrpSpPr/>
          <p:nvPr/>
        </p:nvGrpSpPr>
        <p:grpSpPr>
          <a:xfrm>
            <a:off x="1666722" y="986421"/>
            <a:ext cx="9068334" cy="2098423"/>
            <a:chOff x="1666722" y="986421"/>
            <a:chExt cx="9068334" cy="2098423"/>
          </a:xfrm>
        </p:grpSpPr>
        <p:grpSp>
          <p:nvGrpSpPr>
            <p:cNvPr id="27" name="Groupe 26">
              <a:extLst>
                <a:ext uri="{FF2B5EF4-FFF2-40B4-BE49-F238E27FC236}">
                  <a16:creationId xmlns:a16="http://schemas.microsoft.com/office/drawing/2014/main" id="{51733378-4143-10E5-A77B-7F997F733EDB}"/>
                </a:ext>
              </a:extLst>
            </p:cNvPr>
            <p:cNvGrpSpPr/>
            <p:nvPr/>
          </p:nvGrpSpPr>
          <p:grpSpPr>
            <a:xfrm>
              <a:off x="1666722" y="986421"/>
              <a:ext cx="9068334" cy="2098423"/>
              <a:chOff x="1145514" y="986421"/>
              <a:chExt cx="9068334" cy="2098423"/>
            </a:xfrm>
          </p:grpSpPr>
          <p:sp>
            <p:nvSpPr>
              <p:cNvPr id="89" name="Rectangle à coins arrondis 4">
                <a:extLst>
                  <a:ext uri="{FF2B5EF4-FFF2-40B4-BE49-F238E27FC236}">
                    <a16:creationId xmlns:a16="http://schemas.microsoft.com/office/drawing/2014/main" id="{79F8914E-CE77-EB86-B66E-E60580CF2085}"/>
                  </a:ext>
                </a:extLst>
              </p:cNvPr>
              <p:cNvSpPr/>
              <p:nvPr/>
            </p:nvSpPr>
            <p:spPr>
              <a:xfrm>
                <a:off x="1145514" y="1080967"/>
                <a:ext cx="9068334" cy="2003877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90" name="ZoneTexte 89">
                <a:extLst>
                  <a:ext uri="{FF2B5EF4-FFF2-40B4-BE49-F238E27FC236}">
                    <a16:creationId xmlns:a16="http://schemas.microsoft.com/office/drawing/2014/main" id="{4D3B12DF-301A-8E6E-D5EF-16A79FC21478}"/>
                  </a:ext>
                </a:extLst>
              </p:cNvPr>
              <p:cNvSpPr txBox="1"/>
              <p:nvPr/>
            </p:nvSpPr>
            <p:spPr>
              <a:xfrm>
                <a:off x="1303845" y="986421"/>
                <a:ext cx="1945576" cy="15388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7200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Cellule tumorale PD-L1 ≥1%</a:t>
                </a:r>
              </a:p>
            </p:txBody>
          </p:sp>
          <p:grpSp>
            <p:nvGrpSpPr>
              <p:cNvPr id="91" name="Groupe 90">
                <a:extLst>
                  <a:ext uri="{FF2B5EF4-FFF2-40B4-BE49-F238E27FC236}">
                    <a16:creationId xmlns:a16="http://schemas.microsoft.com/office/drawing/2014/main" id="{0923ADAA-2F17-6A48-8B04-75C9364381FD}"/>
                  </a:ext>
                </a:extLst>
              </p:cNvPr>
              <p:cNvGrpSpPr/>
              <p:nvPr/>
            </p:nvGrpSpPr>
            <p:grpSpPr>
              <a:xfrm>
                <a:off x="1279725" y="1214507"/>
                <a:ext cx="4377252" cy="1775565"/>
                <a:chOff x="1269725" y="1288648"/>
                <a:chExt cx="3160739" cy="1775565"/>
              </a:xfrm>
            </p:grpSpPr>
            <p:sp>
              <p:nvSpPr>
                <p:cNvPr id="97" name="Forme libre 96">
                  <a:extLst>
                    <a:ext uri="{FF2B5EF4-FFF2-40B4-BE49-F238E27FC236}">
                      <a16:creationId xmlns:a16="http://schemas.microsoft.com/office/drawing/2014/main" id="{75310F90-A8D5-7170-966E-7B6EB433079C}"/>
                    </a:ext>
                  </a:extLst>
                </p:cNvPr>
                <p:cNvSpPr/>
                <p:nvPr/>
              </p:nvSpPr>
              <p:spPr>
                <a:xfrm>
                  <a:off x="1689904" y="1307939"/>
                  <a:ext cx="2594458" cy="1238491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ZoneTexte 97">
                  <a:extLst>
                    <a:ext uri="{FF2B5EF4-FFF2-40B4-BE49-F238E27FC236}">
                      <a16:creationId xmlns:a16="http://schemas.microsoft.com/office/drawing/2014/main" id="{F0314A39-0FBB-14E4-FA2F-31B16843A418}"/>
                    </a:ext>
                  </a:extLst>
                </p:cNvPr>
                <p:cNvSpPr txBox="1"/>
                <p:nvPr/>
              </p:nvSpPr>
              <p:spPr>
                <a:xfrm>
                  <a:off x="1554223" y="1288648"/>
                  <a:ext cx="10764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99" name="ZoneTexte 98">
                  <a:extLst>
                    <a:ext uri="{FF2B5EF4-FFF2-40B4-BE49-F238E27FC236}">
                      <a16:creationId xmlns:a16="http://schemas.microsoft.com/office/drawing/2014/main" id="{8548F26E-5B90-B5BC-0A60-8EA58224C293}"/>
                    </a:ext>
                  </a:extLst>
                </p:cNvPr>
                <p:cNvSpPr txBox="1"/>
                <p:nvPr/>
              </p:nvSpPr>
              <p:spPr>
                <a:xfrm>
                  <a:off x="1590106" y="1527858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100" name="ZoneTexte 99">
                  <a:extLst>
                    <a:ext uri="{FF2B5EF4-FFF2-40B4-BE49-F238E27FC236}">
                      <a16:creationId xmlns:a16="http://schemas.microsoft.com/office/drawing/2014/main" id="{930CEBA4-5472-778A-22A4-E4DCF0BFC0F2}"/>
                    </a:ext>
                  </a:extLst>
                </p:cNvPr>
                <p:cNvSpPr txBox="1"/>
                <p:nvPr/>
              </p:nvSpPr>
              <p:spPr>
                <a:xfrm>
                  <a:off x="1590106" y="177092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101" name="ZoneTexte 100">
                  <a:extLst>
                    <a:ext uri="{FF2B5EF4-FFF2-40B4-BE49-F238E27FC236}">
                      <a16:creationId xmlns:a16="http://schemas.microsoft.com/office/drawing/2014/main" id="{1395E9B6-C309-C022-D6B4-F20A93B20662}"/>
                    </a:ext>
                  </a:extLst>
                </p:cNvPr>
                <p:cNvSpPr txBox="1"/>
                <p:nvPr/>
              </p:nvSpPr>
              <p:spPr>
                <a:xfrm>
                  <a:off x="1590106" y="201013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102" name="ZoneTexte 101">
                  <a:extLst>
                    <a:ext uri="{FF2B5EF4-FFF2-40B4-BE49-F238E27FC236}">
                      <a16:creationId xmlns:a16="http://schemas.microsoft.com/office/drawing/2014/main" id="{DB1CD8E8-AB84-78E1-2C8F-ACA3B5853E0A}"/>
                    </a:ext>
                  </a:extLst>
                </p:cNvPr>
                <p:cNvSpPr txBox="1"/>
                <p:nvPr/>
              </p:nvSpPr>
              <p:spPr>
                <a:xfrm>
                  <a:off x="1590106" y="2241631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103" name="ZoneTexte 102">
                  <a:extLst>
                    <a:ext uri="{FF2B5EF4-FFF2-40B4-BE49-F238E27FC236}">
                      <a16:creationId xmlns:a16="http://schemas.microsoft.com/office/drawing/2014/main" id="{87DCC76F-7316-6923-CFA3-E97DF0B0B03B}"/>
                    </a:ext>
                  </a:extLst>
                </p:cNvPr>
                <p:cNvSpPr txBox="1"/>
                <p:nvPr/>
              </p:nvSpPr>
              <p:spPr>
                <a:xfrm>
                  <a:off x="1625989" y="2480841"/>
                  <a:ext cx="35882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04" name="ZoneTexte 103">
                  <a:extLst>
                    <a:ext uri="{FF2B5EF4-FFF2-40B4-BE49-F238E27FC236}">
                      <a16:creationId xmlns:a16="http://schemas.microsoft.com/office/drawing/2014/main" id="{29FA168E-B2F2-953A-66B5-876C9794B8DD}"/>
                    </a:ext>
                  </a:extLst>
                </p:cNvPr>
                <p:cNvSpPr txBox="1"/>
                <p:nvPr/>
              </p:nvSpPr>
              <p:spPr>
                <a:xfrm rot="16200000">
                  <a:off x="817710" y="1909742"/>
                  <a:ext cx="1199909" cy="8889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SG (%)</a:t>
                  </a:r>
                </a:p>
              </p:txBody>
            </p:sp>
            <p:sp>
              <p:nvSpPr>
                <p:cNvPr id="105" name="ZoneTexte 104">
                  <a:extLst>
                    <a:ext uri="{FF2B5EF4-FFF2-40B4-BE49-F238E27FC236}">
                      <a16:creationId xmlns:a16="http://schemas.microsoft.com/office/drawing/2014/main" id="{9C37EDA1-705A-3AC7-5C6E-DFFD63CF228E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06" name="ZoneTexte 105">
                  <a:extLst>
                    <a:ext uri="{FF2B5EF4-FFF2-40B4-BE49-F238E27FC236}">
                      <a16:creationId xmlns:a16="http://schemas.microsoft.com/office/drawing/2014/main" id="{28C149F4-A749-C2BD-B8AC-E9B0AA45D5AD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107" name="ZoneTexte 106">
                  <a:extLst>
                    <a:ext uri="{FF2B5EF4-FFF2-40B4-BE49-F238E27FC236}">
                      <a16:creationId xmlns:a16="http://schemas.microsoft.com/office/drawing/2014/main" id="{47CB3D50-9883-4451-C770-2F5D1C554D4E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108" name="ZoneTexte 107">
                  <a:extLst>
                    <a:ext uri="{FF2B5EF4-FFF2-40B4-BE49-F238E27FC236}">
                      <a16:creationId xmlns:a16="http://schemas.microsoft.com/office/drawing/2014/main" id="{5BC8192D-AEB8-4DDC-36DE-4BF9BE95F4FC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109" name="ZoneTexte 108">
                  <a:extLst>
                    <a:ext uri="{FF2B5EF4-FFF2-40B4-BE49-F238E27FC236}">
                      <a16:creationId xmlns:a16="http://schemas.microsoft.com/office/drawing/2014/main" id="{D2CC93C4-1D53-29B2-B960-C97E8C1562F5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110" name="ZoneTexte 109">
                  <a:extLst>
                    <a:ext uri="{FF2B5EF4-FFF2-40B4-BE49-F238E27FC236}">
                      <a16:creationId xmlns:a16="http://schemas.microsoft.com/office/drawing/2014/main" id="{F5D33F3E-2BE3-11E9-3478-E3F444975323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111" name="ZoneTexte 110">
                  <a:extLst>
                    <a:ext uri="{FF2B5EF4-FFF2-40B4-BE49-F238E27FC236}">
                      <a16:creationId xmlns:a16="http://schemas.microsoft.com/office/drawing/2014/main" id="{D615E6FE-7EEA-BD4C-7196-495799E0508F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112" name="ZoneTexte 111">
                  <a:extLst>
                    <a:ext uri="{FF2B5EF4-FFF2-40B4-BE49-F238E27FC236}">
                      <a16:creationId xmlns:a16="http://schemas.microsoft.com/office/drawing/2014/main" id="{899A3029-39CF-5F78-6E8E-04CD335C68A2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113" name="ZoneTexte 112">
                  <a:extLst>
                    <a:ext uri="{FF2B5EF4-FFF2-40B4-BE49-F238E27FC236}">
                      <a16:creationId xmlns:a16="http://schemas.microsoft.com/office/drawing/2014/main" id="{ACB7A823-3C7C-3DEF-59E9-3E4B831B6D1D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114" name="ZoneTexte 113">
                  <a:extLst>
                    <a:ext uri="{FF2B5EF4-FFF2-40B4-BE49-F238E27FC236}">
                      <a16:creationId xmlns:a16="http://schemas.microsoft.com/office/drawing/2014/main" id="{CEE3BCBE-F133-8C91-EDF4-05F5C62FA06C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115" name="ZoneTexte 114">
                  <a:extLst>
                    <a:ext uri="{FF2B5EF4-FFF2-40B4-BE49-F238E27FC236}">
                      <a16:creationId xmlns:a16="http://schemas.microsoft.com/office/drawing/2014/main" id="{CD77212E-6A04-7CA1-0C68-8A5CAE47204E}"/>
                    </a:ext>
                  </a:extLst>
                </p:cNvPr>
                <p:cNvSpPr txBox="1"/>
                <p:nvPr/>
              </p:nvSpPr>
              <p:spPr>
                <a:xfrm>
                  <a:off x="2222514" y="1989482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37%</a:t>
                  </a:r>
                </a:p>
              </p:txBody>
            </p:sp>
            <p:sp>
              <p:nvSpPr>
                <p:cNvPr id="116" name="ZoneTexte 115">
                  <a:extLst>
                    <a:ext uri="{FF2B5EF4-FFF2-40B4-BE49-F238E27FC236}">
                      <a16:creationId xmlns:a16="http://schemas.microsoft.com/office/drawing/2014/main" id="{5DF06F1C-55D2-D5D0-D748-7913D5362D37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117" name="ZoneTexte 116">
                  <a:extLst>
                    <a:ext uri="{FF2B5EF4-FFF2-40B4-BE49-F238E27FC236}">
                      <a16:creationId xmlns:a16="http://schemas.microsoft.com/office/drawing/2014/main" id="{0DDE3CA0-2F92-9A09-3DC6-03072EAF7F0D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118" name="ZoneTexte 117">
                  <a:extLst>
                    <a:ext uri="{FF2B5EF4-FFF2-40B4-BE49-F238E27FC236}">
                      <a16:creationId xmlns:a16="http://schemas.microsoft.com/office/drawing/2014/main" id="{7E32B5CA-DCEA-37E1-16E7-C6314507CB36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119" name="ZoneTexte 118">
                  <a:extLst>
                    <a:ext uri="{FF2B5EF4-FFF2-40B4-BE49-F238E27FC236}">
                      <a16:creationId xmlns:a16="http://schemas.microsoft.com/office/drawing/2014/main" id="{9CC9F927-DCCA-8142-4803-3FD990602D45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120" name="ZoneTexte 119">
                  <a:extLst>
                    <a:ext uri="{FF2B5EF4-FFF2-40B4-BE49-F238E27FC236}">
                      <a16:creationId xmlns:a16="http://schemas.microsoft.com/office/drawing/2014/main" id="{EFFD57F3-D3F5-1651-7599-245484E90B96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121" name="ZoneTexte 120">
                  <a:extLst>
                    <a:ext uri="{FF2B5EF4-FFF2-40B4-BE49-F238E27FC236}">
                      <a16:creationId xmlns:a16="http://schemas.microsoft.com/office/drawing/2014/main" id="{F60F0056-0B7B-62FE-1DBB-D6DA7A9BB258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122" name="ZoneTexte 121">
                  <a:extLst>
                    <a:ext uri="{FF2B5EF4-FFF2-40B4-BE49-F238E27FC236}">
                      <a16:creationId xmlns:a16="http://schemas.microsoft.com/office/drawing/2014/main" id="{9C955C93-C905-961C-F79B-ADFCF535813C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123" name="ZoneTexte 122">
                  <a:extLst>
                    <a:ext uri="{FF2B5EF4-FFF2-40B4-BE49-F238E27FC236}">
                      <a16:creationId xmlns:a16="http://schemas.microsoft.com/office/drawing/2014/main" id="{8CBA6532-A5A5-DA11-6F2B-9A4DC5723FEF}"/>
                    </a:ext>
                  </a:extLst>
                </p:cNvPr>
                <p:cNvSpPr txBox="1"/>
                <p:nvPr/>
              </p:nvSpPr>
              <p:spPr>
                <a:xfrm>
                  <a:off x="3999922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54</a:t>
                  </a:r>
                </a:p>
              </p:txBody>
            </p:sp>
            <p:sp>
              <p:nvSpPr>
                <p:cNvPr id="125" name="ZoneTexte 124">
                  <a:extLst>
                    <a:ext uri="{FF2B5EF4-FFF2-40B4-BE49-F238E27FC236}">
                      <a16:creationId xmlns:a16="http://schemas.microsoft.com/office/drawing/2014/main" id="{2772FBBA-390B-A047-44D6-83A184DC4CA2}"/>
                    </a:ext>
                  </a:extLst>
                </p:cNvPr>
                <p:cNvSpPr txBox="1"/>
                <p:nvPr/>
              </p:nvSpPr>
              <p:spPr>
                <a:xfrm>
                  <a:off x="1638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158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157</a:t>
                  </a:r>
                </a:p>
              </p:txBody>
            </p:sp>
            <p:sp>
              <p:nvSpPr>
                <p:cNvPr id="126" name="ZoneTexte 125">
                  <a:extLst>
                    <a:ext uri="{FF2B5EF4-FFF2-40B4-BE49-F238E27FC236}">
                      <a16:creationId xmlns:a16="http://schemas.microsoft.com/office/drawing/2014/main" id="{305F4C93-A394-15F7-3B8C-0E8615829193}"/>
                    </a:ext>
                  </a:extLst>
                </p:cNvPr>
                <p:cNvSpPr txBox="1"/>
                <p:nvPr/>
              </p:nvSpPr>
              <p:spPr>
                <a:xfrm>
                  <a:off x="1765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136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137</a:t>
                  </a:r>
                </a:p>
              </p:txBody>
            </p:sp>
            <p:sp>
              <p:nvSpPr>
                <p:cNvPr id="127" name="ZoneTexte 126">
                  <a:extLst>
                    <a:ext uri="{FF2B5EF4-FFF2-40B4-BE49-F238E27FC236}">
                      <a16:creationId xmlns:a16="http://schemas.microsoft.com/office/drawing/2014/main" id="{37D2CB52-B77F-4811-D7BF-AA5B10A185EF}"/>
                    </a:ext>
                  </a:extLst>
                </p:cNvPr>
                <p:cNvSpPr txBox="1"/>
                <p:nvPr/>
              </p:nvSpPr>
              <p:spPr>
                <a:xfrm>
                  <a:off x="189918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116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107</a:t>
                  </a:r>
                </a:p>
              </p:txBody>
            </p:sp>
            <p:sp>
              <p:nvSpPr>
                <p:cNvPr id="128" name="ZoneTexte 127">
                  <a:extLst>
                    <a:ext uri="{FF2B5EF4-FFF2-40B4-BE49-F238E27FC236}">
                      <a16:creationId xmlns:a16="http://schemas.microsoft.com/office/drawing/2014/main" id="{ED6CF62A-2E3F-3D62-A46F-FD74335B712F}"/>
                    </a:ext>
                  </a:extLst>
                </p:cNvPr>
                <p:cNvSpPr txBox="1"/>
                <p:nvPr/>
              </p:nvSpPr>
              <p:spPr>
                <a:xfrm>
                  <a:off x="20325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98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73</a:t>
                  </a:r>
                </a:p>
              </p:txBody>
            </p:sp>
            <p:sp>
              <p:nvSpPr>
                <p:cNvPr id="129" name="ZoneTexte 128">
                  <a:extLst>
                    <a:ext uri="{FF2B5EF4-FFF2-40B4-BE49-F238E27FC236}">
                      <a16:creationId xmlns:a16="http://schemas.microsoft.com/office/drawing/2014/main" id="{720E6E33-6034-36FE-3DB3-1E8BD0851BB9}"/>
                    </a:ext>
                  </a:extLst>
                </p:cNvPr>
                <p:cNvSpPr txBox="1"/>
                <p:nvPr/>
              </p:nvSpPr>
              <p:spPr>
                <a:xfrm>
                  <a:off x="21393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88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53</a:t>
                  </a:r>
                </a:p>
              </p:txBody>
            </p:sp>
            <p:sp>
              <p:nvSpPr>
                <p:cNvPr id="130" name="ZoneTexte 129">
                  <a:extLst>
                    <a:ext uri="{FF2B5EF4-FFF2-40B4-BE49-F238E27FC236}">
                      <a16:creationId xmlns:a16="http://schemas.microsoft.com/office/drawing/2014/main" id="{807ABC69-2BE5-7D59-292D-6AAE1FF99DA0}"/>
                    </a:ext>
                  </a:extLst>
                </p:cNvPr>
                <p:cNvSpPr txBox="1"/>
                <p:nvPr/>
              </p:nvSpPr>
              <p:spPr>
                <a:xfrm>
                  <a:off x="227272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40</a:t>
                  </a:r>
                </a:p>
              </p:txBody>
            </p:sp>
            <p:sp>
              <p:nvSpPr>
                <p:cNvPr id="131" name="ZoneTexte 130">
                  <a:extLst>
                    <a:ext uri="{FF2B5EF4-FFF2-40B4-BE49-F238E27FC236}">
                      <a16:creationId xmlns:a16="http://schemas.microsoft.com/office/drawing/2014/main" id="{27D3CE05-09B7-0B86-8A91-9C4C759F2363}"/>
                    </a:ext>
                  </a:extLst>
                </p:cNvPr>
                <p:cNvSpPr txBox="1"/>
                <p:nvPr/>
              </p:nvSpPr>
              <p:spPr>
                <a:xfrm>
                  <a:off x="2409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30</a:t>
                  </a:r>
                </a:p>
              </p:txBody>
            </p:sp>
            <p:sp>
              <p:nvSpPr>
                <p:cNvPr id="132" name="ZoneTexte 131">
                  <a:extLst>
                    <a:ext uri="{FF2B5EF4-FFF2-40B4-BE49-F238E27FC236}">
                      <a16:creationId xmlns:a16="http://schemas.microsoft.com/office/drawing/2014/main" id="{C9442BB6-9752-56C6-3BB8-E9800A5889B7}"/>
                    </a:ext>
                  </a:extLst>
                </p:cNvPr>
                <p:cNvSpPr txBox="1"/>
                <p:nvPr/>
              </p:nvSpPr>
              <p:spPr>
                <a:xfrm>
                  <a:off x="2536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57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21</a:t>
                  </a:r>
                </a:p>
              </p:txBody>
            </p:sp>
            <p:sp>
              <p:nvSpPr>
                <p:cNvPr id="133" name="ZoneTexte 132">
                  <a:extLst>
                    <a:ext uri="{FF2B5EF4-FFF2-40B4-BE49-F238E27FC236}">
                      <a16:creationId xmlns:a16="http://schemas.microsoft.com/office/drawing/2014/main" id="{08F6F2F2-A27E-0C1D-2852-8A8BE9704D67}"/>
                    </a:ext>
                  </a:extLst>
                </p:cNvPr>
                <p:cNvSpPr txBox="1"/>
                <p:nvPr/>
              </p:nvSpPr>
              <p:spPr>
                <a:xfrm>
                  <a:off x="26695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</a:p>
              </p:txBody>
            </p:sp>
            <p:sp>
              <p:nvSpPr>
                <p:cNvPr id="134" name="ZoneTexte 133">
                  <a:extLst>
                    <a:ext uri="{FF2B5EF4-FFF2-40B4-BE49-F238E27FC236}">
                      <a16:creationId xmlns:a16="http://schemas.microsoft.com/office/drawing/2014/main" id="{7DA2C734-A65B-BA60-13E8-61D5F580F9BE}"/>
                    </a:ext>
                  </a:extLst>
                </p:cNvPr>
                <p:cNvSpPr txBox="1"/>
                <p:nvPr/>
              </p:nvSpPr>
              <p:spPr>
                <a:xfrm>
                  <a:off x="2806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43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</a:t>
                  </a:r>
                </a:p>
              </p:txBody>
            </p:sp>
            <p:sp>
              <p:nvSpPr>
                <p:cNvPr id="135" name="ZoneTexte 134">
                  <a:extLst>
                    <a:ext uri="{FF2B5EF4-FFF2-40B4-BE49-F238E27FC236}">
                      <a16:creationId xmlns:a16="http://schemas.microsoft.com/office/drawing/2014/main" id="{3597FC68-507E-ACA2-A692-02C6FC1C6F23}"/>
                    </a:ext>
                  </a:extLst>
                </p:cNvPr>
                <p:cNvSpPr txBox="1"/>
                <p:nvPr/>
              </p:nvSpPr>
              <p:spPr>
                <a:xfrm>
                  <a:off x="2933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34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</a:t>
                  </a:r>
                </a:p>
              </p:txBody>
            </p:sp>
            <p:sp>
              <p:nvSpPr>
                <p:cNvPr id="136" name="ZoneTexte 135">
                  <a:extLst>
                    <a:ext uri="{FF2B5EF4-FFF2-40B4-BE49-F238E27FC236}">
                      <a16:creationId xmlns:a16="http://schemas.microsoft.com/office/drawing/2014/main" id="{777570E3-29AA-077F-0575-BF9AE8A3868D}"/>
                    </a:ext>
                  </a:extLst>
                </p:cNvPr>
                <p:cNvSpPr txBox="1"/>
                <p:nvPr/>
              </p:nvSpPr>
              <p:spPr>
                <a:xfrm>
                  <a:off x="306647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</a:p>
              </p:txBody>
            </p:sp>
            <p:sp>
              <p:nvSpPr>
                <p:cNvPr id="137" name="ZoneTexte 136">
                  <a:extLst>
                    <a:ext uri="{FF2B5EF4-FFF2-40B4-BE49-F238E27FC236}">
                      <a16:creationId xmlns:a16="http://schemas.microsoft.com/office/drawing/2014/main" id="{78DF36D1-6BAD-CA47-6AB8-977CBEDEA81A}"/>
                    </a:ext>
                  </a:extLst>
                </p:cNvPr>
                <p:cNvSpPr txBox="1"/>
                <p:nvPr/>
              </p:nvSpPr>
              <p:spPr>
                <a:xfrm>
                  <a:off x="3199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20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</a:t>
                  </a:r>
                </a:p>
              </p:txBody>
            </p:sp>
            <p:sp>
              <p:nvSpPr>
                <p:cNvPr id="138" name="ZoneTexte 137">
                  <a:extLst>
                    <a:ext uri="{FF2B5EF4-FFF2-40B4-BE49-F238E27FC236}">
                      <a16:creationId xmlns:a16="http://schemas.microsoft.com/office/drawing/2014/main" id="{B86C7A78-FB2C-4354-01FB-0D7FF16AF3F3}"/>
                    </a:ext>
                  </a:extLst>
                </p:cNvPr>
                <p:cNvSpPr txBox="1"/>
                <p:nvPr/>
              </p:nvSpPr>
              <p:spPr>
                <a:xfrm>
                  <a:off x="3326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</a:t>
                  </a:r>
                </a:p>
              </p:txBody>
            </p:sp>
            <p:sp>
              <p:nvSpPr>
                <p:cNvPr id="139" name="ZoneTexte 138">
                  <a:extLst>
                    <a:ext uri="{FF2B5EF4-FFF2-40B4-BE49-F238E27FC236}">
                      <a16:creationId xmlns:a16="http://schemas.microsoft.com/office/drawing/2014/main" id="{AD4692E3-1C3F-A52F-136B-22719F5F05D0}"/>
                    </a:ext>
                  </a:extLst>
                </p:cNvPr>
                <p:cNvSpPr txBox="1"/>
                <p:nvPr/>
              </p:nvSpPr>
              <p:spPr>
                <a:xfrm>
                  <a:off x="34601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140" name="ZoneTexte 139">
                  <a:extLst>
                    <a:ext uri="{FF2B5EF4-FFF2-40B4-BE49-F238E27FC236}">
                      <a16:creationId xmlns:a16="http://schemas.microsoft.com/office/drawing/2014/main" id="{26DA35D7-B4F4-4A11-616E-09A5E48F284A}"/>
                    </a:ext>
                  </a:extLst>
                </p:cNvPr>
                <p:cNvSpPr txBox="1"/>
                <p:nvPr/>
              </p:nvSpPr>
              <p:spPr>
                <a:xfrm>
                  <a:off x="3596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141" name="ZoneTexte 140">
                  <a:extLst>
                    <a:ext uri="{FF2B5EF4-FFF2-40B4-BE49-F238E27FC236}">
                      <a16:creationId xmlns:a16="http://schemas.microsoft.com/office/drawing/2014/main" id="{C63A774C-EE3B-E918-3A09-F5B62B7B7097}"/>
                    </a:ext>
                  </a:extLst>
                </p:cNvPr>
                <p:cNvSpPr txBox="1"/>
                <p:nvPr/>
              </p:nvSpPr>
              <p:spPr>
                <a:xfrm>
                  <a:off x="3723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42" name="ZoneTexte 141">
                  <a:extLst>
                    <a:ext uri="{FF2B5EF4-FFF2-40B4-BE49-F238E27FC236}">
                      <a16:creationId xmlns:a16="http://schemas.microsoft.com/office/drawing/2014/main" id="{FCD661AB-5AE6-E25F-4C86-ABD4A0E09836}"/>
                    </a:ext>
                  </a:extLst>
                </p:cNvPr>
                <p:cNvSpPr txBox="1"/>
                <p:nvPr/>
              </p:nvSpPr>
              <p:spPr>
                <a:xfrm>
                  <a:off x="385704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43" name="ZoneTexte 142">
                  <a:extLst>
                    <a:ext uri="{FF2B5EF4-FFF2-40B4-BE49-F238E27FC236}">
                      <a16:creationId xmlns:a16="http://schemas.microsoft.com/office/drawing/2014/main" id="{2065249A-34D0-9B84-16DE-49B16958647B}"/>
                    </a:ext>
                  </a:extLst>
                </p:cNvPr>
                <p:cNvSpPr txBox="1"/>
                <p:nvPr/>
              </p:nvSpPr>
              <p:spPr>
                <a:xfrm>
                  <a:off x="3999922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144" name="ZoneTexte 143">
                  <a:extLst>
                    <a:ext uri="{FF2B5EF4-FFF2-40B4-BE49-F238E27FC236}">
                      <a16:creationId xmlns:a16="http://schemas.microsoft.com/office/drawing/2014/main" id="{3FB73047-2E8C-11E6-DD7A-A46DF9FEC8C7}"/>
                    </a:ext>
                  </a:extLst>
                </p:cNvPr>
                <p:cNvSpPr txBox="1"/>
                <p:nvPr/>
              </p:nvSpPr>
              <p:spPr>
                <a:xfrm>
                  <a:off x="1269725" y="2879547"/>
                  <a:ext cx="327698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NIVO + IPI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Chimio</a:t>
                  </a:r>
                </a:p>
              </p:txBody>
            </p:sp>
            <p:sp>
              <p:nvSpPr>
                <p:cNvPr id="145" name="ZoneTexte 144">
                  <a:extLst>
                    <a:ext uri="{FF2B5EF4-FFF2-40B4-BE49-F238E27FC236}">
                      <a16:creationId xmlns:a16="http://schemas.microsoft.com/office/drawing/2014/main" id="{21F8FCF1-CB5A-ED00-B7F4-66A79DE57029}"/>
                    </a:ext>
                  </a:extLst>
                </p:cNvPr>
                <p:cNvSpPr txBox="1"/>
                <p:nvPr/>
              </p:nvSpPr>
              <p:spPr>
                <a:xfrm>
                  <a:off x="1269725" y="2749372"/>
                  <a:ext cx="327698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A5A5A5">
                          <a:lumMod val="75000"/>
                        </a:srgbClr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No. at risk</a:t>
                  </a:r>
                </a:p>
              </p:txBody>
            </p:sp>
            <p:sp>
              <p:nvSpPr>
                <p:cNvPr id="146" name="ZoneTexte 145">
                  <a:extLst>
                    <a:ext uri="{FF2B5EF4-FFF2-40B4-BE49-F238E27FC236}">
                      <a16:creationId xmlns:a16="http://schemas.microsoft.com/office/drawing/2014/main" id="{C6A07EAF-76AA-F20C-4AD7-1CC0454FD994}"/>
                    </a:ext>
                  </a:extLst>
                </p:cNvPr>
                <p:cNvSpPr txBox="1"/>
                <p:nvPr/>
              </p:nvSpPr>
              <p:spPr>
                <a:xfrm>
                  <a:off x="2222514" y="1731154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57%</a:t>
                  </a:r>
                </a:p>
              </p:txBody>
            </p:sp>
            <p:sp>
              <p:nvSpPr>
                <p:cNvPr id="147" name="ZoneTexte 146">
                  <a:extLst>
                    <a:ext uri="{FF2B5EF4-FFF2-40B4-BE49-F238E27FC236}">
                      <a16:creationId xmlns:a16="http://schemas.microsoft.com/office/drawing/2014/main" id="{25A6C6E0-DCDD-E3B1-5F99-94A5EE90E8A3}"/>
                    </a:ext>
                  </a:extLst>
                </p:cNvPr>
                <p:cNvSpPr txBox="1"/>
                <p:nvPr/>
              </p:nvSpPr>
              <p:spPr>
                <a:xfrm>
                  <a:off x="2740665" y="2022286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34%</a:t>
                  </a:r>
                </a:p>
              </p:txBody>
            </p:sp>
            <p:sp>
              <p:nvSpPr>
                <p:cNvPr id="148" name="ZoneTexte 147">
                  <a:extLst>
                    <a:ext uri="{FF2B5EF4-FFF2-40B4-BE49-F238E27FC236}">
                      <a16:creationId xmlns:a16="http://schemas.microsoft.com/office/drawing/2014/main" id="{CFEE9D94-1CD1-BBA9-DD7E-FD835C561DC4}"/>
                    </a:ext>
                  </a:extLst>
                </p:cNvPr>
                <p:cNvSpPr txBox="1"/>
                <p:nvPr/>
              </p:nvSpPr>
              <p:spPr>
                <a:xfrm>
                  <a:off x="2740665" y="2279005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12%</a:t>
                  </a:r>
                </a:p>
              </p:txBody>
            </p:sp>
            <p:sp>
              <p:nvSpPr>
                <p:cNvPr id="149" name="ZoneTexte 148">
                  <a:extLst>
                    <a:ext uri="{FF2B5EF4-FFF2-40B4-BE49-F238E27FC236}">
                      <a16:creationId xmlns:a16="http://schemas.microsoft.com/office/drawing/2014/main" id="{0D3F5780-3C11-C875-2E91-C014CE180889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278" name="ZoneTexte 277">
                  <a:extLst>
                    <a:ext uri="{FF2B5EF4-FFF2-40B4-BE49-F238E27FC236}">
                      <a16:creationId xmlns:a16="http://schemas.microsoft.com/office/drawing/2014/main" id="{FB6AD1E7-5F3E-FD65-BD7A-15C40435D439}"/>
                    </a:ext>
                  </a:extLst>
                </p:cNvPr>
                <p:cNvSpPr txBox="1"/>
                <p:nvPr/>
              </p:nvSpPr>
              <p:spPr>
                <a:xfrm>
                  <a:off x="4128689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57</a:t>
                  </a:r>
                </a:p>
              </p:txBody>
            </p:sp>
            <p:sp>
              <p:nvSpPr>
                <p:cNvPr id="279" name="ZoneTexte 278">
                  <a:extLst>
                    <a:ext uri="{FF2B5EF4-FFF2-40B4-BE49-F238E27FC236}">
                      <a16:creationId xmlns:a16="http://schemas.microsoft.com/office/drawing/2014/main" id="{4B12CC9E-A7A8-DCFF-0C88-7B5681D2E7E7}"/>
                    </a:ext>
                  </a:extLst>
                </p:cNvPr>
                <p:cNvSpPr txBox="1"/>
                <p:nvPr/>
              </p:nvSpPr>
              <p:spPr>
                <a:xfrm>
                  <a:off x="4218218" y="2429359"/>
                  <a:ext cx="212246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282" name="ZoneTexte 281">
                  <a:extLst>
                    <a:ext uri="{FF2B5EF4-FFF2-40B4-BE49-F238E27FC236}">
                      <a16:creationId xmlns:a16="http://schemas.microsoft.com/office/drawing/2014/main" id="{49B1D1B5-28F2-E5DC-0AF8-741C8BC22C4B}"/>
                    </a:ext>
                  </a:extLst>
                </p:cNvPr>
                <p:cNvSpPr txBox="1"/>
                <p:nvPr/>
              </p:nvSpPr>
              <p:spPr>
                <a:xfrm>
                  <a:off x="4134169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</p:grpSp>
          <p:cxnSp>
            <p:nvCxnSpPr>
              <p:cNvPr id="92" name="Connecteur droit 91">
                <a:extLst>
                  <a:ext uri="{FF2B5EF4-FFF2-40B4-BE49-F238E27FC236}">
                    <a16:creationId xmlns:a16="http://schemas.microsoft.com/office/drawing/2014/main" id="{7DD9F278-F8D2-A475-C3CE-D7DE0B49AC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4179" y="2736705"/>
                <a:ext cx="3841846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Connecteur droit 92">
                <a:extLst>
                  <a:ext uri="{FF2B5EF4-FFF2-40B4-BE49-F238E27FC236}">
                    <a16:creationId xmlns:a16="http://schemas.microsoft.com/office/drawing/2014/main" id="{F7EBDFB2-B445-923D-B8CF-F2B4AC0185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16393" y="2088295"/>
                <a:ext cx="0" cy="379810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Connecteur droit 93">
                <a:extLst>
                  <a:ext uri="{FF2B5EF4-FFF2-40B4-BE49-F238E27FC236}">
                    <a16:creationId xmlns:a16="http://schemas.microsoft.com/office/drawing/2014/main" id="{E1901453-0DDE-58E1-4642-B80C25D216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1464" y="1795849"/>
                <a:ext cx="0" cy="672256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" name="Forme libre 95">
                <a:extLst>
                  <a:ext uri="{FF2B5EF4-FFF2-40B4-BE49-F238E27FC236}">
                    <a16:creationId xmlns:a16="http://schemas.microsoft.com/office/drawing/2014/main" id="{DA66205D-4CEE-881E-ED50-E8ADE7181194}"/>
                  </a:ext>
                </a:extLst>
              </p:cNvPr>
              <p:cNvSpPr/>
              <p:nvPr/>
            </p:nvSpPr>
            <p:spPr>
              <a:xfrm>
                <a:off x="1886206" y="1275239"/>
                <a:ext cx="3120442" cy="1127624"/>
              </a:xfrm>
              <a:custGeom>
                <a:avLst/>
                <a:gdLst>
                  <a:gd name="connsiteX0" fmla="*/ 0 w 3120442"/>
                  <a:gd name="connsiteY0" fmla="*/ 0 h 1127624"/>
                  <a:gd name="connsiteX1" fmla="*/ 0 w 3120442"/>
                  <a:gd name="connsiteY1" fmla="*/ 0 h 1127624"/>
                  <a:gd name="connsiteX2" fmla="*/ 20503 w 3120442"/>
                  <a:gd name="connsiteY2" fmla="*/ 28704 h 1127624"/>
                  <a:gd name="connsiteX3" fmla="*/ 32804 w 3120442"/>
                  <a:gd name="connsiteY3" fmla="*/ 36904 h 1127624"/>
                  <a:gd name="connsiteX4" fmla="*/ 36904 w 3120442"/>
                  <a:gd name="connsiteY4" fmla="*/ 49206 h 1127624"/>
                  <a:gd name="connsiteX5" fmla="*/ 73808 w 3120442"/>
                  <a:gd name="connsiteY5" fmla="*/ 61507 h 1127624"/>
                  <a:gd name="connsiteX6" fmla="*/ 86110 w 3120442"/>
                  <a:gd name="connsiteY6" fmla="*/ 65608 h 1127624"/>
                  <a:gd name="connsiteX7" fmla="*/ 94311 w 3120442"/>
                  <a:gd name="connsiteY7" fmla="*/ 77909 h 1127624"/>
                  <a:gd name="connsiteX8" fmla="*/ 106612 w 3120442"/>
                  <a:gd name="connsiteY8" fmla="*/ 82009 h 1127624"/>
                  <a:gd name="connsiteX9" fmla="*/ 118913 w 3120442"/>
                  <a:gd name="connsiteY9" fmla="*/ 90210 h 1127624"/>
                  <a:gd name="connsiteX10" fmla="*/ 143516 w 3120442"/>
                  <a:gd name="connsiteY10" fmla="*/ 98411 h 1127624"/>
                  <a:gd name="connsiteX11" fmla="*/ 155817 w 3120442"/>
                  <a:gd name="connsiteY11" fmla="*/ 102512 h 1127624"/>
                  <a:gd name="connsiteX12" fmla="*/ 168119 w 3120442"/>
                  <a:gd name="connsiteY12" fmla="*/ 106612 h 1127624"/>
                  <a:gd name="connsiteX13" fmla="*/ 192721 w 3120442"/>
                  <a:gd name="connsiteY13" fmla="*/ 123014 h 1127624"/>
                  <a:gd name="connsiteX14" fmla="*/ 205023 w 3120442"/>
                  <a:gd name="connsiteY14" fmla="*/ 131215 h 1127624"/>
                  <a:gd name="connsiteX15" fmla="*/ 217324 w 3120442"/>
                  <a:gd name="connsiteY15" fmla="*/ 135315 h 1127624"/>
                  <a:gd name="connsiteX16" fmla="*/ 266529 w 3120442"/>
                  <a:gd name="connsiteY16" fmla="*/ 209123 h 1127624"/>
                  <a:gd name="connsiteX17" fmla="*/ 282931 w 3120442"/>
                  <a:gd name="connsiteY17" fmla="*/ 233726 h 1127624"/>
                  <a:gd name="connsiteX18" fmla="*/ 291132 w 3120442"/>
                  <a:gd name="connsiteY18" fmla="*/ 246027 h 1127624"/>
                  <a:gd name="connsiteX19" fmla="*/ 295233 w 3120442"/>
                  <a:gd name="connsiteY19" fmla="*/ 258329 h 1127624"/>
                  <a:gd name="connsiteX20" fmla="*/ 311634 w 3120442"/>
                  <a:gd name="connsiteY20" fmla="*/ 282931 h 1127624"/>
                  <a:gd name="connsiteX21" fmla="*/ 319835 w 3120442"/>
                  <a:gd name="connsiteY21" fmla="*/ 295233 h 1127624"/>
                  <a:gd name="connsiteX22" fmla="*/ 328036 w 3120442"/>
                  <a:gd name="connsiteY22" fmla="*/ 307534 h 1127624"/>
                  <a:gd name="connsiteX23" fmla="*/ 336237 w 3120442"/>
                  <a:gd name="connsiteY23" fmla="*/ 319835 h 1127624"/>
                  <a:gd name="connsiteX24" fmla="*/ 348538 w 3120442"/>
                  <a:gd name="connsiteY24" fmla="*/ 344438 h 1127624"/>
                  <a:gd name="connsiteX25" fmla="*/ 352639 w 3120442"/>
                  <a:gd name="connsiteY25" fmla="*/ 356739 h 1127624"/>
                  <a:gd name="connsiteX26" fmla="*/ 369041 w 3120442"/>
                  <a:gd name="connsiteY26" fmla="*/ 381342 h 1127624"/>
                  <a:gd name="connsiteX27" fmla="*/ 389543 w 3120442"/>
                  <a:gd name="connsiteY27" fmla="*/ 418246 h 1127624"/>
                  <a:gd name="connsiteX28" fmla="*/ 393643 w 3120442"/>
                  <a:gd name="connsiteY28" fmla="*/ 430548 h 1127624"/>
                  <a:gd name="connsiteX29" fmla="*/ 410045 w 3120442"/>
                  <a:gd name="connsiteY29" fmla="*/ 455150 h 1127624"/>
                  <a:gd name="connsiteX30" fmla="*/ 426447 w 3120442"/>
                  <a:gd name="connsiteY30" fmla="*/ 479753 h 1127624"/>
                  <a:gd name="connsiteX31" fmla="*/ 434648 w 3120442"/>
                  <a:gd name="connsiteY31" fmla="*/ 492054 h 1127624"/>
                  <a:gd name="connsiteX32" fmla="*/ 442849 w 3120442"/>
                  <a:gd name="connsiteY32" fmla="*/ 504356 h 1127624"/>
                  <a:gd name="connsiteX33" fmla="*/ 455150 w 3120442"/>
                  <a:gd name="connsiteY33" fmla="*/ 528958 h 1127624"/>
                  <a:gd name="connsiteX34" fmla="*/ 467451 w 3120442"/>
                  <a:gd name="connsiteY34" fmla="*/ 537159 h 1127624"/>
                  <a:gd name="connsiteX35" fmla="*/ 483853 w 3120442"/>
                  <a:gd name="connsiteY35" fmla="*/ 557661 h 1127624"/>
                  <a:gd name="connsiteX36" fmla="*/ 500255 w 3120442"/>
                  <a:gd name="connsiteY36" fmla="*/ 582264 h 1127624"/>
                  <a:gd name="connsiteX37" fmla="*/ 524858 w 3120442"/>
                  <a:gd name="connsiteY37" fmla="*/ 598666 h 1127624"/>
                  <a:gd name="connsiteX38" fmla="*/ 537159 w 3120442"/>
                  <a:gd name="connsiteY38" fmla="*/ 606867 h 1127624"/>
                  <a:gd name="connsiteX39" fmla="*/ 553561 w 3120442"/>
                  <a:gd name="connsiteY39" fmla="*/ 631470 h 1127624"/>
                  <a:gd name="connsiteX40" fmla="*/ 557661 w 3120442"/>
                  <a:gd name="connsiteY40" fmla="*/ 643771 h 1127624"/>
                  <a:gd name="connsiteX41" fmla="*/ 574063 w 3120442"/>
                  <a:gd name="connsiteY41" fmla="*/ 668374 h 1127624"/>
                  <a:gd name="connsiteX42" fmla="*/ 578164 w 3120442"/>
                  <a:gd name="connsiteY42" fmla="*/ 680675 h 1127624"/>
                  <a:gd name="connsiteX43" fmla="*/ 586364 w 3120442"/>
                  <a:gd name="connsiteY43" fmla="*/ 692976 h 1127624"/>
                  <a:gd name="connsiteX44" fmla="*/ 610967 w 3120442"/>
                  <a:gd name="connsiteY44" fmla="*/ 713478 h 1127624"/>
                  <a:gd name="connsiteX45" fmla="*/ 623268 w 3120442"/>
                  <a:gd name="connsiteY45" fmla="*/ 717579 h 1127624"/>
                  <a:gd name="connsiteX46" fmla="*/ 647871 w 3120442"/>
                  <a:gd name="connsiteY46" fmla="*/ 733981 h 1127624"/>
                  <a:gd name="connsiteX47" fmla="*/ 672474 w 3120442"/>
                  <a:gd name="connsiteY47" fmla="*/ 742182 h 1127624"/>
                  <a:gd name="connsiteX48" fmla="*/ 684775 w 3120442"/>
                  <a:gd name="connsiteY48" fmla="*/ 746282 h 1127624"/>
                  <a:gd name="connsiteX49" fmla="*/ 697077 w 3120442"/>
                  <a:gd name="connsiteY49" fmla="*/ 754483 h 1127624"/>
                  <a:gd name="connsiteX50" fmla="*/ 733981 w 3120442"/>
                  <a:gd name="connsiteY50" fmla="*/ 783186 h 1127624"/>
                  <a:gd name="connsiteX51" fmla="*/ 746282 w 3120442"/>
                  <a:gd name="connsiteY51" fmla="*/ 791387 h 1127624"/>
                  <a:gd name="connsiteX52" fmla="*/ 799588 w 3120442"/>
                  <a:gd name="connsiteY52" fmla="*/ 828291 h 1127624"/>
                  <a:gd name="connsiteX53" fmla="*/ 832391 w 3120442"/>
                  <a:gd name="connsiteY53" fmla="*/ 844693 h 1127624"/>
                  <a:gd name="connsiteX54" fmla="*/ 844693 w 3120442"/>
                  <a:gd name="connsiteY54" fmla="*/ 852894 h 1127624"/>
                  <a:gd name="connsiteX55" fmla="*/ 881597 w 3120442"/>
                  <a:gd name="connsiteY55" fmla="*/ 865195 h 1127624"/>
                  <a:gd name="connsiteX56" fmla="*/ 906199 w 3120442"/>
                  <a:gd name="connsiteY56" fmla="*/ 873396 h 1127624"/>
                  <a:gd name="connsiteX57" fmla="*/ 918501 w 3120442"/>
                  <a:gd name="connsiteY57" fmla="*/ 877496 h 1127624"/>
                  <a:gd name="connsiteX58" fmla="*/ 955405 w 3120442"/>
                  <a:gd name="connsiteY58" fmla="*/ 893898 h 1127624"/>
                  <a:gd name="connsiteX59" fmla="*/ 967706 w 3120442"/>
                  <a:gd name="connsiteY59" fmla="*/ 897999 h 1127624"/>
                  <a:gd name="connsiteX60" fmla="*/ 980007 w 3120442"/>
                  <a:gd name="connsiteY60" fmla="*/ 902099 h 1127624"/>
                  <a:gd name="connsiteX61" fmla="*/ 1004610 w 3120442"/>
                  <a:gd name="connsiteY61" fmla="*/ 918501 h 1127624"/>
                  <a:gd name="connsiteX62" fmla="*/ 1016911 w 3120442"/>
                  <a:gd name="connsiteY62" fmla="*/ 926702 h 1127624"/>
                  <a:gd name="connsiteX63" fmla="*/ 1041514 w 3120442"/>
                  <a:gd name="connsiteY63" fmla="*/ 934903 h 1127624"/>
                  <a:gd name="connsiteX64" fmla="*/ 1053816 w 3120442"/>
                  <a:gd name="connsiteY64" fmla="*/ 943104 h 1127624"/>
                  <a:gd name="connsiteX65" fmla="*/ 1078418 w 3120442"/>
                  <a:gd name="connsiteY65" fmla="*/ 951304 h 1127624"/>
                  <a:gd name="connsiteX66" fmla="*/ 1090720 w 3120442"/>
                  <a:gd name="connsiteY66" fmla="*/ 955405 h 1127624"/>
                  <a:gd name="connsiteX67" fmla="*/ 1115322 w 3120442"/>
                  <a:gd name="connsiteY67" fmla="*/ 963606 h 1127624"/>
                  <a:gd name="connsiteX68" fmla="*/ 1127624 w 3120442"/>
                  <a:gd name="connsiteY68" fmla="*/ 967706 h 1127624"/>
                  <a:gd name="connsiteX69" fmla="*/ 1144025 w 3120442"/>
                  <a:gd name="connsiteY69" fmla="*/ 971807 h 1127624"/>
                  <a:gd name="connsiteX70" fmla="*/ 1180929 w 3120442"/>
                  <a:gd name="connsiteY70" fmla="*/ 992309 h 1127624"/>
                  <a:gd name="connsiteX71" fmla="*/ 1213733 w 3120442"/>
                  <a:gd name="connsiteY71" fmla="*/ 1004610 h 1127624"/>
                  <a:gd name="connsiteX72" fmla="*/ 1226034 w 3120442"/>
                  <a:gd name="connsiteY72" fmla="*/ 1008711 h 1127624"/>
                  <a:gd name="connsiteX73" fmla="*/ 1271139 w 3120442"/>
                  <a:gd name="connsiteY73" fmla="*/ 1021012 h 1127624"/>
                  <a:gd name="connsiteX74" fmla="*/ 1283441 w 3120442"/>
                  <a:gd name="connsiteY74" fmla="*/ 1025113 h 1127624"/>
                  <a:gd name="connsiteX75" fmla="*/ 1308043 w 3120442"/>
                  <a:gd name="connsiteY75" fmla="*/ 1041514 h 1127624"/>
                  <a:gd name="connsiteX76" fmla="*/ 1357249 w 3120442"/>
                  <a:gd name="connsiteY76" fmla="*/ 1053816 h 1127624"/>
                  <a:gd name="connsiteX77" fmla="*/ 1381851 w 3120442"/>
                  <a:gd name="connsiteY77" fmla="*/ 1062017 h 1127624"/>
                  <a:gd name="connsiteX78" fmla="*/ 1394153 w 3120442"/>
                  <a:gd name="connsiteY78" fmla="*/ 1066117 h 1127624"/>
                  <a:gd name="connsiteX79" fmla="*/ 1410555 w 3120442"/>
                  <a:gd name="connsiteY79" fmla="*/ 1070218 h 1127624"/>
                  <a:gd name="connsiteX80" fmla="*/ 1426956 w 3120442"/>
                  <a:gd name="connsiteY80" fmla="*/ 1074318 h 1127624"/>
                  <a:gd name="connsiteX81" fmla="*/ 1734490 w 3120442"/>
                  <a:gd name="connsiteY81" fmla="*/ 1074318 h 1127624"/>
                  <a:gd name="connsiteX82" fmla="*/ 1734490 w 3120442"/>
                  <a:gd name="connsiteY82" fmla="*/ 1094820 h 1127624"/>
                  <a:gd name="connsiteX83" fmla="*/ 2636589 w 3120442"/>
                  <a:gd name="connsiteY83" fmla="*/ 1094820 h 1127624"/>
                  <a:gd name="connsiteX84" fmla="*/ 2636589 w 3120442"/>
                  <a:gd name="connsiteY84" fmla="*/ 1127624 h 1127624"/>
                  <a:gd name="connsiteX85" fmla="*/ 3120442 w 3120442"/>
                  <a:gd name="connsiteY85" fmla="*/ 1127624 h 112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120442" h="1127624">
                    <a:moveTo>
                      <a:pt x="0" y="0"/>
                    </a:moveTo>
                    <a:lnTo>
                      <a:pt x="0" y="0"/>
                    </a:lnTo>
                    <a:cubicBezTo>
                      <a:pt x="6834" y="9568"/>
                      <a:pt x="12691" y="19916"/>
                      <a:pt x="20503" y="28704"/>
                    </a:cubicBezTo>
                    <a:cubicBezTo>
                      <a:pt x="23777" y="32387"/>
                      <a:pt x="29726" y="33056"/>
                      <a:pt x="32804" y="36904"/>
                    </a:cubicBezTo>
                    <a:cubicBezTo>
                      <a:pt x="35504" y="40279"/>
                      <a:pt x="33387" y="46694"/>
                      <a:pt x="36904" y="49206"/>
                    </a:cubicBezTo>
                    <a:cubicBezTo>
                      <a:pt x="36907" y="49208"/>
                      <a:pt x="67655" y="59456"/>
                      <a:pt x="73808" y="61507"/>
                    </a:cubicBezTo>
                    <a:lnTo>
                      <a:pt x="86110" y="65608"/>
                    </a:lnTo>
                    <a:cubicBezTo>
                      <a:pt x="88844" y="69708"/>
                      <a:pt x="90463" y="74831"/>
                      <a:pt x="94311" y="77909"/>
                    </a:cubicBezTo>
                    <a:cubicBezTo>
                      <a:pt x="97686" y="80609"/>
                      <a:pt x="102746" y="80076"/>
                      <a:pt x="106612" y="82009"/>
                    </a:cubicBezTo>
                    <a:cubicBezTo>
                      <a:pt x="111020" y="84213"/>
                      <a:pt x="114410" y="88209"/>
                      <a:pt x="118913" y="90210"/>
                    </a:cubicBezTo>
                    <a:cubicBezTo>
                      <a:pt x="126813" y="93721"/>
                      <a:pt x="135315" y="95677"/>
                      <a:pt x="143516" y="98411"/>
                    </a:cubicBezTo>
                    <a:lnTo>
                      <a:pt x="155817" y="102512"/>
                    </a:lnTo>
                    <a:lnTo>
                      <a:pt x="168119" y="106612"/>
                    </a:lnTo>
                    <a:lnTo>
                      <a:pt x="192721" y="123014"/>
                    </a:lnTo>
                    <a:cubicBezTo>
                      <a:pt x="196822" y="125748"/>
                      <a:pt x="200348" y="129657"/>
                      <a:pt x="205023" y="131215"/>
                    </a:cubicBezTo>
                    <a:lnTo>
                      <a:pt x="217324" y="135315"/>
                    </a:lnTo>
                    <a:lnTo>
                      <a:pt x="266529" y="209123"/>
                    </a:lnTo>
                    <a:lnTo>
                      <a:pt x="282931" y="233726"/>
                    </a:lnTo>
                    <a:cubicBezTo>
                      <a:pt x="285665" y="237826"/>
                      <a:pt x="289574" y="241352"/>
                      <a:pt x="291132" y="246027"/>
                    </a:cubicBezTo>
                    <a:cubicBezTo>
                      <a:pt x="292499" y="250128"/>
                      <a:pt x="293134" y="254550"/>
                      <a:pt x="295233" y="258329"/>
                    </a:cubicBezTo>
                    <a:cubicBezTo>
                      <a:pt x="300019" y="266945"/>
                      <a:pt x="306167" y="274730"/>
                      <a:pt x="311634" y="282931"/>
                    </a:cubicBezTo>
                    <a:lnTo>
                      <a:pt x="319835" y="295233"/>
                    </a:lnTo>
                    <a:lnTo>
                      <a:pt x="328036" y="307534"/>
                    </a:lnTo>
                    <a:lnTo>
                      <a:pt x="336237" y="319835"/>
                    </a:lnTo>
                    <a:cubicBezTo>
                      <a:pt x="346539" y="350747"/>
                      <a:pt x="332644" y="312653"/>
                      <a:pt x="348538" y="344438"/>
                    </a:cubicBezTo>
                    <a:cubicBezTo>
                      <a:pt x="350471" y="348304"/>
                      <a:pt x="350540" y="352961"/>
                      <a:pt x="352639" y="356739"/>
                    </a:cubicBezTo>
                    <a:cubicBezTo>
                      <a:pt x="357426" y="365355"/>
                      <a:pt x="369041" y="381342"/>
                      <a:pt x="369041" y="381342"/>
                    </a:cubicBezTo>
                    <a:cubicBezTo>
                      <a:pt x="379076" y="411446"/>
                      <a:pt x="371129" y="399832"/>
                      <a:pt x="389543" y="418246"/>
                    </a:cubicBezTo>
                    <a:cubicBezTo>
                      <a:pt x="390910" y="422347"/>
                      <a:pt x="391544" y="426770"/>
                      <a:pt x="393643" y="430548"/>
                    </a:cubicBezTo>
                    <a:cubicBezTo>
                      <a:pt x="398430" y="439164"/>
                      <a:pt x="404578" y="446949"/>
                      <a:pt x="410045" y="455150"/>
                    </a:cubicBezTo>
                    <a:lnTo>
                      <a:pt x="426447" y="479753"/>
                    </a:lnTo>
                    <a:lnTo>
                      <a:pt x="434648" y="492054"/>
                    </a:lnTo>
                    <a:lnTo>
                      <a:pt x="442849" y="504356"/>
                    </a:lnTo>
                    <a:cubicBezTo>
                      <a:pt x="446184" y="514362"/>
                      <a:pt x="447200" y="521008"/>
                      <a:pt x="455150" y="528958"/>
                    </a:cubicBezTo>
                    <a:cubicBezTo>
                      <a:pt x="458635" y="532443"/>
                      <a:pt x="463351" y="534425"/>
                      <a:pt x="467451" y="537159"/>
                    </a:cubicBezTo>
                    <a:cubicBezTo>
                      <a:pt x="476687" y="564864"/>
                      <a:pt x="463878" y="534833"/>
                      <a:pt x="483853" y="557661"/>
                    </a:cubicBezTo>
                    <a:cubicBezTo>
                      <a:pt x="490344" y="565079"/>
                      <a:pt x="492054" y="576797"/>
                      <a:pt x="500255" y="582264"/>
                    </a:cubicBezTo>
                    <a:lnTo>
                      <a:pt x="524858" y="598666"/>
                    </a:lnTo>
                    <a:lnTo>
                      <a:pt x="537159" y="606867"/>
                    </a:lnTo>
                    <a:cubicBezTo>
                      <a:pt x="542626" y="615068"/>
                      <a:pt x="550444" y="622119"/>
                      <a:pt x="553561" y="631470"/>
                    </a:cubicBezTo>
                    <a:cubicBezTo>
                      <a:pt x="554928" y="635570"/>
                      <a:pt x="555562" y="639993"/>
                      <a:pt x="557661" y="643771"/>
                    </a:cubicBezTo>
                    <a:cubicBezTo>
                      <a:pt x="562448" y="652387"/>
                      <a:pt x="570946" y="659024"/>
                      <a:pt x="574063" y="668374"/>
                    </a:cubicBezTo>
                    <a:cubicBezTo>
                      <a:pt x="575430" y="672474"/>
                      <a:pt x="576231" y="676809"/>
                      <a:pt x="578164" y="680675"/>
                    </a:cubicBezTo>
                    <a:cubicBezTo>
                      <a:pt x="580368" y="685083"/>
                      <a:pt x="583209" y="689190"/>
                      <a:pt x="586364" y="692976"/>
                    </a:cubicBezTo>
                    <a:cubicBezTo>
                      <a:pt x="592843" y="700751"/>
                      <a:pt x="601750" y="708869"/>
                      <a:pt x="610967" y="713478"/>
                    </a:cubicBezTo>
                    <a:cubicBezTo>
                      <a:pt x="614833" y="715411"/>
                      <a:pt x="619490" y="715480"/>
                      <a:pt x="623268" y="717579"/>
                    </a:cubicBezTo>
                    <a:cubicBezTo>
                      <a:pt x="631884" y="722366"/>
                      <a:pt x="638520" y="730864"/>
                      <a:pt x="647871" y="733981"/>
                    </a:cubicBezTo>
                    <a:lnTo>
                      <a:pt x="672474" y="742182"/>
                    </a:lnTo>
                    <a:lnTo>
                      <a:pt x="684775" y="746282"/>
                    </a:lnTo>
                    <a:cubicBezTo>
                      <a:pt x="688876" y="749016"/>
                      <a:pt x="693291" y="751328"/>
                      <a:pt x="697077" y="754483"/>
                    </a:cubicBezTo>
                    <a:cubicBezTo>
                      <a:pt x="711231" y="766278"/>
                      <a:pt x="713250" y="776275"/>
                      <a:pt x="733981" y="783186"/>
                    </a:cubicBezTo>
                    <a:cubicBezTo>
                      <a:pt x="747579" y="787719"/>
                      <a:pt x="746282" y="782965"/>
                      <a:pt x="746282" y="791387"/>
                    </a:cubicBezTo>
                    <a:lnTo>
                      <a:pt x="799588" y="828291"/>
                    </a:lnTo>
                    <a:cubicBezTo>
                      <a:pt x="810522" y="833758"/>
                      <a:pt x="821659" y="838839"/>
                      <a:pt x="832391" y="844693"/>
                    </a:cubicBezTo>
                    <a:cubicBezTo>
                      <a:pt x="836718" y="847053"/>
                      <a:pt x="840189" y="850892"/>
                      <a:pt x="844693" y="852894"/>
                    </a:cubicBezTo>
                    <a:cubicBezTo>
                      <a:pt x="844716" y="852904"/>
                      <a:pt x="875435" y="863141"/>
                      <a:pt x="881597" y="865195"/>
                    </a:cubicBezTo>
                    <a:lnTo>
                      <a:pt x="906199" y="873396"/>
                    </a:lnTo>
                    <a:lnTo>
                      <a:pt x="918501" y="877496"/>
                    </a:lnTo>
                    <a:cubicBezTo>
                      <a:pt x="937996" y="890493"/>
                      <a:pt x="926125" y="884138"/>
                      <a:pt x="955405" y="893898"/>
                    </a:cubicBezTo>
                    <a:lnTo>
                      <a:pt x="967706" y="897999"/>
                    </a:lnTo>
                    <a:lnTo>
                      <a:pt x="980007" y="902099"/>
                    </a:lnTo>
                    <a:lnTo>
                      <a:pt x="1004610" y="918501"/>
                    </a:lnTo>
                    <a:cubicBezTo>
                      <a:pt x="1008710" y="921235"/>
                      <a:pt x="1012236" y="925144"/>
                      <a:pt x="1016911" y="926702"/>
                    </a:cubicBezTo>
                    <a:cubicBezTo>
                      <a:pt x="1025112" y="929436"/>
                      <a:pt x="1034321" y="930108"/>
                      <a:pt x="1041514" y="934903"/>
                    </a:cubicBezTo>
                    <a:cubicBezTo>
                      <a:pt x="1045615" y="937637"/>
                      <a:pt x="1049312" y="941102"/>
                      <a:pt x="1053816" y="943104"/>
                    </a:cubicBezTo>
                    <a:cubicBezTo>
                      <a:pt x="1061715" y="946615"/>
                      <a:pt x="1070217" y="948571"/>
                      <a:pt x="1078418" y="951304"/>
                    </a:cubicBezTo>
                    <a:lnTo>
                      <a:pt x="1090720" y="955405"/>
                    </a:lnTo>
                    <a:lnTo>
                      <a:pt x="1115322" y="963606"/>
                    </a:lnTo>
                    <a:cubicBezTo>
                      <a:pt x="1119423" y="964973"/>
                      <a:pt x="1123431" y="966657"/>
                      <a:pt x="1127624" y="967706"/>
                    </a:cubicBezTo>
                    <a:lnTo>
                      <a:pt x="1144025" y="971807"/>
                    </a:lnTo>
                    <a:cubicBezTo>
                      <a:pt x="1172224" y="990606"/>
                      <a:pt x="1159277" y="985092"/>
                      <a:pt x="1180929" y="992309"/>
                    </a:cubicBezTo>
                    <a:cubicBezTo>
                      <a:pt x="1201181" y="1005810"/>
                      <a:pt x="1185356" y="997516"/>
                      <a:pt x="1213733" y="1004610"/>
                    </a:cubicBezTo>
                    <a:cubicBezTo>
                      <a:pt x="1217926" y="1005658"/>
                      <a:pt x="1221841" y="1007663"/>
                      <a:pt x="1226034" y="1008711"/>
                    </a:cubicBezTo>
                    <a:cubicBezTo>
                      <a:pt x="1272406" y="1020304"/>
                      <a:pt x="1218353" y="1003416"/>
                      <a:pt x="1271139" y="1021012"/>
                    </a:cubicBezTo>
                    <a:cubicBezTo>
                      <a:pt x="1275240" y="1022379"/>
                      <a:pt x="1279844" y="1022715"/>
                      <a:pt x="1283441" y="1025113"/>
                    </a:cubicBezTo>
                    <a:cubicBezTo>
                      <a:pt x="1291642" y="1030580"/>
                      <a:pt x="1298693" y="1038397"/>
                      <a:pt x="1308043" y="1041514"/>
                    </a:cubicBezTo>
                    <a:cubicBezTo>
                      <a:pt x="1374984" y="1063828"/>
                      <a:pt x="1290985" y="1037249"/>
                      <a:pt x="1357249" y="1053816"/>
                    </a:cubicBezTo>
                    <a:cubicBezTo>
                      <a:pt x="1365635" y="1055913"/>
                      <a:pt x="1373650" y="1059283"/>
                      <a:pt x="1381851" y="1062017"/>
                    </a:cubicBezTo>
                    <a:cubicBezTo>
                      <a:pt x="1385952" y="1063384"/>
                      <a:pt x="1389960" y="1065069"/>
                      <a:pt x="1394153" y="1066117"/>
                    </a:cubicBezTo>
                    <a:cubicBezTo>
                      <a:pt x="1399620" y="1067484"/>
                      <a:pt x="1405136" y="1068670"/>
                      <a:pt x="1410555" y="1070218"/>
                    </a:cubicBezTo>
                    <a:cubicBezTo>
                      <a:pt x="1426417" y="1074750"/>
                      <a:pt x="1417818" y="1074318"/>
                      <a:pt x="1426956" y="1074318"/>
                    </a:cubicBezTo>
                    <a:lnTo>
                      <a:pt x="1734490" y="1074318"/>
                    </a:lnTo>
                    <a:lnTo>
                      <a:pt x="1734490" y="1094820"/>
                    </a:lnTo>
                    <a:lnTo>
                      <a:pt x="2636589" y="1094820"/>
                    </a:lnTo>
                    <a:lnTo>
                      <a:pt x="2636589" y="1127624"/>
                    </a:lnTo>
                    <a:lnTo>
                      <a:pt x="3120442" y="1127624"/>
                    </a:lnTo>
                  </a:path>
                </a:pathLst>
              </a:custGeom>
              <a:noFill/>
              <a:ln w="285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8" name="Groupe 27">
              <a:extLst>
                <a:ext uri="{FF2B5EF4-FFF2-40B4-BE49-F238E27FC236}">
                  <a16:creationId xmlns:a16="http://schemas.microsoft.com/office/drawing/2014/main" id="{387E83B2-5A02-F39B-75E5-08BFBFB0BFA0}"/>
                </a:ext>
              </a:extLst>
            </p:cNvPr>
            <p:cNvGrpSpPr/>
            <p:nvPr/>
          </p:nvGrpSpPr>
          <p:grpSpPr>
            <a:xfrm>
              <a:off x="6375148" y="986421"/>
              <a:ext cx="4262528" cy="2003651"/>
              <a:chOff x="1428847" y="986421"/>
              <a:chExt cx="4262528" cy="2003651"/>
            </a:xfrm>
          </p:grpSpPr>
          <p:sp>
            <p:nvSpPr>
              <p:cNvPr id="32" name="ZoneTexte 31">
                <a:extLst>
                  <a:ext uri="{FF2B5EF4-FFF2-40B4-BE49-F238E27FC236}">
                    <a16:creationId xmlns:a16="http://schemas.microsoft.com/office/drawing/2014/main" id="{1C582F84-5526-759A-9710-04BCB46C53DE}"/>
                  </a:ext>
                </a:extLst>
              </p:cNvPr>
              <p:cNvSpPr txBox="1"/>
              <p:nvPr/>
            </p:nvSpPr>
            <p:spPr>
              <a:xfrm>
                <a:off x="1428847" y="986421"/>
                <a:ext cx="1293940" cy="15388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7200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Tous randomisés</a:t>
                </a:r>
              </a:p>
            </p:txBody>
          </p:sp>
          <p:grpSp>
            <p:nvGrpSpPr>
              <p:cNvPr id="33" name="Groupe 32">
                <a:extLst>
                  <a:ext uri="{FF2B5EF4-FFF2-40B4-BE49-F238E27FC236}">
                    <a16:creationId xmlns:a16="http://schemas.microsoft.com/office/drawing/2014/main" id="{C32FAB31-2974-909B-3661-4164409B0003}"/>
                  </a:ext>
                </a:extLst>
              </p:cNvPr>
              <p:cNvGrpSpPr/>
              <p:nvPr/>
            </p:nvGrpSpPr>
            <p:grpSpPr>
              <a:xfrm>
                <a:off x="1673721" y="1214507"/>
                <a:ext cx="4017654" cy="1775565"/>
                <a:chOff x="1554223" y="1288648"/>
                <a:chExt cx="2901079" cy="1775565"/>
              </a:xfrm>
            </p:grpSpPr>
            <p:sp>
              <p:nvSpPr>
                <p:cNvPr id="37" name="Forme libre 36">
                  <a:extLst>
                    <a:ext uri="{FF2B5EF4-FFF2-40B4-BE49-F238E27FC236}">
                      <a16:creationId xmlns:a16="http://schemas.microsoft.com/office/drawing/2014/main" id="{D0AEB577-AE4C-A392-C1A7-A80A00715041}"/>
                    </a:ext>
                  </a:extLst>
                </p:cNvPr>
                <p:cNvSpPr/>
                <p:nvPr/>
              </p:nvSpPr>
              <p:spPr>
                <a:xfrm>
                  <a:off x="1689904" y="1307939"/>
                  <a:ext cx="2633690" cy="1238491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ZoneTexte 37">
                  <a:extLst>
                    <a:ext uri="{FF2B5EF4-FFF2-40B4-BE49-F238E27FC236}">
                      <a16:creationId xmlns:a16="http://schemas.microsoft.com/office/drawing/2014/main" id="{64A0FBA0-5741-5952-E79B-07CD043FE965}"/>
                    </a:ext>
                  </a:extLst>
                </p:cNvPr>
                <p:cNvSpPr txBox="1"/>
                <p:nvPr/>
              </p:nvSpPr>
              <p:spPr>
                <a:xfrm>
                  <a:off x="1554223" y="1288648"/>
                  <a:ext cx="10764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39" name="ZoneTexte 38">
                  <a:extLst>
                    <a:ext uri="{FF2B5EF4-FFF2-40B4-BE49-F238E27FC236}">
                      <a16:creationId xmlns:a16="http://schemas.microsoft.com/office/drawing/2014/main" id="{A34A320A-B11C-E6CB-1D9B-B9C289D48CCB}"/>
                    </a:ext>
                  </a:extLst>
                </p:cNvPr>
                <p:cNvSpPr txBox="1"/>
                <p:nvPr/>
              </p:nvSpPr>
              <p:spPr>
                <a:xfrm>
                  <a:off x="1590106" y="1527858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40" name="ZoneTexte 39">
                  <a:extLst>
                    <a:ext uri="{FF2B5EF4-FFF2-40B4-BE49-F238E27FC236}">
                      <a16:creationId xmlns:a16="http://schemas.microsoft.com/office/drawing/2014/main" id="{AD2474C4-3527-0ADB-D550-601760DD9DD7}"/>
                    </a:ext>
                  </a:extLst>
                </p:cNvPr>
                <p:cNvSpPr txBox="1"/>
                <p:nvPr/>
              </p:nvSpPr>
              <p:spPr>
                <a:xfrm>
                  <a:off x="1590106" y="177092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41" name="ZoneTexte 40">
                  <a:extLst>
                    <a:ext uri="{FF2B5EF4-FFF2-40B4-BE49-F238E27FC236}">
                      <a16:creationId xmlns:a16="http://schemas.microsoft.com/office/drawing/2014/main" id="{49AD1CE0-74A2-01E6-FF17-B5A921C1341D}"/>
                    </a:ext>
                  </a:extLst>
                </p:cNvPr>
                <p:cNvSpPr txBox="1"/>
                <p:nvPr/>
              </p:nvSpPr>
              <p:spPr>
                <a:xfrm>
                  <a:off x="1590106" y="201013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42" name="ZoneTexte 41">
                  <a:extLst>
                    <a:ext uri="{FF2B5EF4-FFF2-40B4-BE49-F238E27FC236}">
                      <a16:creationId xmlns:a16="http://schemas.microsoft.com/office/drawing/2014/main" id="{B49CFA72-73DF-3644-CCE4-8F78C8E98883}"/>
                    </a:ext>
                  </a:extLst>
                </p:cNvPr>
                <p:cNvSpPr txBox="1"/>
                <p:nvPr/>
              </p:nvSpPr>
              <p:spPr>
                <a:xfrm>
                  <a:off x="1590106" y="2241631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43" name="ZoneTexte 42">
                  <a:extLst>
                    <a:ext uri="{FF2B5EF4-FFF2-40B4-BE49-F238E27FC236}">
                      <a16:creationId xmlns:a16="http://schemas.microsoft.com/office/drawing/2014/main" id="{27652105-59B7-D8D5-F216-312CF28B3C95}"/>
                    </a:ext>
                  </a:extLst>
                </p:cNvPr>
                <p:cNvSpPr txBox="1"/>
                <p:nvPr/>
              </p:nvSpPr>
              <p:spPr>
                <a:xfrm>
                  <a:off x="1625989" y="2480841"/>
                  <a:ext cx="35882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44" name="ZoneTexte 43">
                  <a:extLst>
                    <a:ext uri="{FF2B5EF4-FFF2-40B4-BE49-F238E27FC236}">
                      <a16:creationId xmlns:a16="http://schemas.microsoft.com/office/drawing/2014/main" id="{3E1EA7E1-A340-2A3C-88D3-0F0BFF7D025E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45" name="ZoneTexte 44">
                  <a:extLst>
                    <a:ext uri="{FF2B5EF4-FFF2-40B4-BE49-F238E27FC236}">
                      <a16:creationId xmlns:a16="http://schemas.microsoft.com/office/drawing/2014/main" id="{49E274A4-DE69-13C7-52DE-1E0CB0BBA49C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46" name="ZoneTexte 45">
                  <a:extLst>
                    <a:ext uri="{FF2B5EF4-FFF2-40B4-BE49-F238E27FC236}">
                      <a16:creationId xmlns:a16="http://schemas.microsoft.com/office/drawing/2014/main" id="{4508DDFD-9527-FC0A-8C91-E4ABE46AFB30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47" name="ZoneTexte 46">
                  <a:extLst>
                    <a:ext uri="{FF2B5EF4-FFF2-40B4-BE49-F238E27FC236}">
                      <a16:creationId xmlns:a16="http://schemas.microsoft.com/office/drawing/2014/main" id="{73E648FC-50F3-D308-4CC4-D392E1E505D8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48" name="ZoneTexte 47">
                  <a:extLst>
                    <a:ext uri="{FF2B5EF4-FFF2-40B4-BE49-F238E27FC236}">
                      <a16:creationId xmlns:a16="http://schemas.microsoft.com/office/drawing/2014/main" id="{CF760BB3-22D1-0981-4127-09AF2B70991A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49" name="ZoneTexte 48">
                  <a:extLst>
                    <a:ext uri="{FF2B5EF4-FFF2-40B4-BE49-F238E27FC236}">
                      <a16:creationId xmlns:a16="http://schemas.microsoft.com/office/drawing/2014/main" id="{0A6A23AA-4909-4A93-6203-2C9579ED0724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50" name="ZoneTexte 49">
                  <a:extLst>
                    <a:ext uri="{FF2B5EF4-FFF2-40B4-BE49-F238E27FC236}">
                      <a16:creationId xmlns:a16="http://schemas.microsoft.com/office/drawing/2014/main" id="{7B29BA71-B931-60C5-DD50-D0D812667144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51" name="ZoneTexte 50">
                  <a:extLst>
                    <a:ext uri="{FF2B5EF4-FFF2-40B4-BE49-F238E27FC236}">
                      <a16:creationId xmlns:a16="http://schemas.microsoft.com/office/drawing/2014/main" id="{3396DFCE-4713-F82C-E3E8-6F13D98FA375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52" name="ZoneTexte 51">
                  <a:extLst>
                    <a:ext uri="{FF2B5EF4-FFF2-40B4-BE49-F238E27FC236}">
                      <a16:creationId xmlns:a16="http://schemas.microsoft.com/office/drawing/2014/main" id="{F922B5FB-1CAB-AE69-34E1-9379942F40CA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53" name="ZoneTexte 52">
                  <a:extLst>
                    <a:ext uri="{FF2B5EF4-FFF2-40B4-BE49-F238E27FC236}">
                      <a16:creationId xmlns:a16="http://schemas.microsoft.com/office/drawing/2014/main" id="{68EBA825-A711-0578-563B-1ACC0B51CF4E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54" name="ZoneTexte 53">
                  <a:extLst>
                    <a:ext uri="{FF2B5EF4-FFF2-40B4-BE49-F238E27FC236}">
                      <a16:creationId xmlns:a16="http://schemas.microsoft.com/office/drawing/2014/main" id="{2E5E5D71-0C99-D4D5-D662-2D4EC6C0CCBD}"/>
                    </a:ext>
                  </a:extLst>
                </p:cNvPr>
                <p:cNvSpPr txBox="1"/>
                <p:nvPr/>
              </p:nvSpPr>
              <p:spPr>
                <a:xfrm>
                  <a:off x="2222514" y="2148232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45%</a:t>
                  </a:r>
                </a:p>
              </p:txBody>
            </p:sp>
            <p:sp>
              <p:nvSpPr>
                <p:cNvPr id="55" name="ZoneTexte 54">
                  <a:extLst>
                    <a:ext uri="{FF2B5EF4-FFF2-40B4-BE49-F238E27FC236}">
                      <a16:creationId xmlns:a16="http://schemas.microsoft.com/office/drawing/2014/main" id="{BC691F0B-DF37-6303-4202-3B4627EB6F53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56" name="ZoneTexte 55">
                  <a:extLst>
                    <a:ext uri="{FF2B5EF4-FFF2-40B4-BE49-F238E27FC236}">
                      <a16:creationId xmlns:a16="http://schemas.microsoft.com/office/drawing/2014/main" id="{8E7D6557-F5CD-4BF4-B86C-65B9AF28817B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57" name="ZoneTexte 56">
                  <a:extLst>
                    <a:ext uri="{FF2B5EF4-FFF2-40B4-BE49-F238E27FC236}">
                      <a16:creationId xmlns:a16="http://schemas.microsoft.com/office/drawing/2014/main" id="{4BFAF244-F6A0-D3DC-2885-080322474054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58" name="ZoneTexte 57">
                  <a:extLst>
                    <a:ext uri="{FF2B5EF4-FFF2-40B4-BE49-F238E27FC236}">
                      <a16:creationId xmlns:a16="http://schemas.microsoft.com/office/drawing/2014/main" id="{2939C78C-AB13-8FAA-125E-4A2F87A8CB2D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59" name="ZoneTexte 58">
                  <a:extLst>
                    <a:ext uri="{FF2B5EF4-FFF2-40B4-BE49-F238E27FC236}">
                      <a16:creationId xmlns:a16="http://schemas.microsoft.com/office/drawing/2014/main" id="{97342149-54FA-42BC-4A8F-080B420FA326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60" name="ZoneTexte 59">
                  <a:extLst>
                    <a:ext uri="{FF2B5EF4-FFF2-40B4-BE49-F238E27FC236}">
                      <a16:creationId xmlns:a16="http://schemas.microsoft.com/office/drawing/2014/main" id="{5B595E8F-1E26-B267-85A8-688F9E3DA6BA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61" name="ZoneTexte 60">
                  <a:extLst>
                    <a:ext uri="{FF2B5EF4-FFF2-40B4-BE49-F238E27FC236}">
                      <a16:creationId xmlns:a16="http://schemas.microsoft.com/office/drawing/2014/main" id="{1CA8FA06-AF42-DFEE-FAE1-0A9F57504DB1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62" name="ZoneTexte 61">
                  <a:extLst>
                    <a:ext uri="{FF2B5EF4-FFF2-40B4-BE49-F238E27FC236}">
                      <a16:creationId xmlns:a16="http://schemas.microsoft.com/office/drawing/2014/main" id="{1CFF00A2-0DBE-EC71-4948-111DFD8E0D60}"/>
                    </a:ext>
                  </a:extLst>
                </p:cNvPr>
                <p:cNvSpPr txBox="1"/>
                <p:nvPr/>
              </p:nvSpPr>
              <p:spPr>
                <a:xfrm>
                  <a:off x="3999922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54</a:t>
                  </a:r>
                </a:p>
              </p:txBody>
            </p:sp>
            <p:sp>
              <p:nvSpPr>
                <p:cNvPr id="63" name="ZoneTexte 62">
                  <a:extLst>
                    <a:ext uri="{FF2B5EF4-FFF2-40B4-BE49-F238E27FC236}">
                      <a16:creationId xmlns:a16="http://schemas.microsoft.com/office/drawing/2014/main" id="{FA45DB15-942E-DAAD-01FC-CADBC1C30622}"/>
                    </a:ext>
                  </a:extLst>
                </p:cNvPr>
                <p:cNvSpPr txBox="1"/>
                <p:nvPr/>
              </p:nvSpPr>
              <p:spPr>
                <a:xfrm>
                  <a:off x="4243056" y="2429359"/>
                  <a:ext cx="212246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64" name="ZoneTexte 63">
                  <a:extLst>
                    <a:ext uri="{FF2B5EF4-FFF2-40B4-BE49-F238E27FC236}">
                      <a16:creationId xmlns:a16="http://schemas.microsoft.com/office/drawing/2014/main" id="{D3F8C645-AB57-C61C-3567-41DC2E682C63}"/>
                    </a:ext>
                  </a:extLst>
                </p:cNvPr>
                <p:cNvSpPr txBox="1"/>
                <p:nvPr/>
              </p:nvSpPr>
              <p:spPr>
                <a:xfrm>
                  <a:off x="1638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324</a:t>
                  </a:r>
                </a:p>
              </p:txBody>
            </p:sp>
            <p:sp>
              <p:nvSpPr>
                <p:cNvPr id="65" name="ZoneTexte 64">
                  <a:extLst>
                    <a:ext uri="{FF2B5EF4-FFF2-40B4-BE49-F238E27FC236}">
                      <a16:creationId xmlns:a16="http://schemas.microsoft.com/office/drawing/2014/main" id="{75CEEF9D-9AB2-0532-2D94-9B8AA94B30A4}"/>
                    </a:ext>
                  </a:extLst>
                </p:cNvPr>
                <p:cNvSpPr txBox="1"/>
                <p:nvPr/>
              </p:nvSpPr>
              <p:spPr>
                <a:xfrm>
                  <a:off x="1765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274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284</a:t>
                  </a:r>
                </a:p>
              </p:txBody>
            </p:sp>
            <p:sp>
              <p:nvSpPr>
                <p:cNvPr id="66" name="ZoneTexte 65">
                  <a:extLst>
                    <a:ext uri="{FF2B5EF4-FFF2-40B4-BE49-F238E27FC236}">
                      <a16:creationId xmlns:a16="http://schemas.microsoft.com/office/drawing/2014/main" id="{22C24B66-E23E-96F2-01AB-A4DB5547DA22}"/>
                    </a:ext>
                  </a:extLst>
                </p:cNvPr>
                <p:cNvSpPr txBox="1"/>
                <p:nvPr/>
              </p:nvSpPr>
              <p:spPr>
                <a:xfrm>
                  <a:off x="189918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233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232</a:t>
                  </a:r>
                </a:p>
              </p:txBody>
            </p:sp>
            <p:sp>
              <p:nvSpPr>
                <p:cNvPr id="67" name="ZoneTexte 66">
                  <a:extLst>
                    <a:ext uri="{FF2B5EF4-FFF2-40B4-BE49-F238E27FC236}">
                      <a16:creationId xmlns:a16="http://schemas.microsoft.com/office/drawing/2014/main" id="{8478F2A4-1BFE-A75C-B297-28C6B9EE78B4}"/>
                    </a:ext>
                  </a:extLst>
                </p:cNvPr>
                <p:cNvSpPr txBox="1"/>
                <p:nvPr/>
              </p:nvSpPr>
              <p:spPr>
                <a:xfrm>
                  <a:off x="20325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193</a:t>
                  </a: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173</a:t>
                  </a:r>
                </a:p>
              </p:txBody>
            </p:sp>
            <p:sp>
              <p:nvSpPr>
                <p:cNvPr id="68" name="ZoneTexte 67">
                  <a:extLst>
                    <a:ext uri="{FF2B5EF4-FFF2-40B4-BE49-F238E27FC236}">
                      <a16:creationId xmlns:a16="http://schemas.microsoft.com/office/drawing/2014/main" id="{9DD54B09-C4F1-BF53-8596-2E370FA4032F}"/>
                    </a:ext>
                  </a:extLst>
                </p:cNvPr>
                <p:cNvSpPr txBox="1"/>
                <p:nvPr/>
              </p:nvSpPr>
              <p:spPr>
                <a:xfrm>
                  <a:off x="21393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165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133</a:t>
                  </a:r>
                </a:p>
              </p:txBody>
            </p:sp>
            <p:sp>
              <p:nvSpPr>
                <p:cNvPr id="69" name="ZoneTexte 68">
                  <a:extLst>
                    <a:ext uri="{FF2B5EF4-FFF2-40B4-BE49-F238E27FC236}">
                      <a16:creationId xmlns:a16="http://schemas.microsoft.com/office/drawing/2014/main" id="{2201A63F-8204-32B7-2135-B41958EF5659}"/>
                    </a:ext>
                  </a:extLst>
                </p:cNvPr>
                <p:cNvSpPr txBox="1"/>
                <p:nvPr/>
              </p:nvSpPr>
              <p:spPr>
                <a:xfrm>
                  <a:off x="227272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142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104</a:t>
                  </a:r>
                </a:p>
              </p:txBody>
            </p:sp>
            <p:sp>
              <p:nvSpPr>
                <p:cNvPr id="70" name="ZoneTexte 69">
                  <a:extLst>
                    <a:ext uri="{FF2B5EF4-FFF2-40B4-BE49-F238E27FC236}">
                      <a16:creationId xmlns:a16="http://schemas.microsoft.com/office/drawing/2014/main" id="{3F0DB51B-DB13-692F-109D-D4D2D71A2E4C}"/>
                    </a:ext>
                  </a:extLst>
                </p:cNvPr>
                <p:cNvSpPr txBox="1"/>
                <p:nvPr/>
              </p:nvSpPr>
              <p:spPr>
                <a:xfrm>
                  <a:off x="2409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81</a:t>
                  </a:r>
                </a:p>
              </p:txBody>
            </p:sp>
            <p:sp>
              <p:nvSpPr>
                <p:cNvPr id="71" name="ZoneTexte 70">
                  <a:extLst>
                    <a:ext uri="{FF2B5EF4-FFF2-40B4-BE49-F238E27FC236}">
                      <a16:creationId xmlns:a16="http://schemas.microsoft.com/office/drawing/2014/main" id="{3986DFEB-AB34-293A-4F9D-EC20ABC4EA9C}"/>
                    </a:ext>
                  </a:extLst>
                </p:cNvPr>
                <p:cNvSpPr txBox="1"/>
                <p:nvPr/>
              </p:nvSpPr>
              <p:spPr>
                <a:xfrm>
                  <a:off x="2536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107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67</a:t>
                  </a:r>
                </a:p>
              </p:txBody>
            </p:sp>
            <p:sp>
              <p:nvSpPr>
                <p:cNvPr id="72" name="ZoneTexte 71">
                  <a:extLst>
                    <a:ext uri="{FF2B5EF4-FFF2-40B4-BE49-F238E27FC236}">
                      <a16:creationId xmlns:a16="http://schemas.microsoft.com/office/drawing/2014/main" id="{3F5F9562-54A1-E2A2-C45E-321752B27997}"/>
                    </a:ext>
                  </a:extLst>
                </p:cNvPr>
                <p:cNvSpPr txBox="1"/>
                <p:nvPr/>
              </p:nvSpPr>
              <p:spPr>
                <a:xfrm>
                  <a:off x="26695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98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57</a:t>
                  </a:r>
                </a:p>
              </p:txBody>
            </p:sp>
            <p:sp>
              <p:nvSpPr>
                <p:cNvPr id="73" name="ZoneTexte 72">
                  <a:extLst>
                    <a:ext uri="{FF2B5EF4-FFF2-40B4-BE49-F238E27FC236}">
                      <a16:creationId xmlns:a16="http://schemas.microsoft.com/office/drawing/2014/main" id="{E8A49F55-0BAD-010C-1E8D-0B0DEF4AF2AC}"/>
                    </a:ext>
                  </a:extLst>
                </p:cNvPr>
                <p:cNvSpPr txBox="1"/>
                <p:nvPr/>
              </p:nvSpPr>
              <p:spPr>
                <a:xfrm>
                  <a:off x="2806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82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50</a:t>
                  </a:r>
                </a:p>
              </p:txBody>
            </p:sp>
            <p:sp>
              <p:nvSpPr>
                <p:cNvPr id="74" name="ZoneTexte 73">
                  <a:extLst>
                    <a:ext uri="{FF2B5EF4-FFF2-40B4-BE49-F238E27FC236}">
                      <a16:creationId xmlns:a16="http://schemas.microsoft.com/office/drawing/2014/main" id="{151A7ED6-9B50-3481-F652-306B650D8904}"/>
                    </a:ext>
                  </a:extLst>
                </p:cNvPr>
                <p:cNvSpPr txBox="1"/>
                <p:nvPr/>
              </p:nvSpPr>
              <p:spPr>
                <a:xfrm>
                  <a:off x="2933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71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42</a:t>
                  </a:r>
                </a:p>
              </p:txBody>
            </p:sp>
            <p:sp>
              <p:nvSpPr>
                <p:cNvPr id="75" name="ZoneTexte 74">
                  <a:extLst>
                    <a:ext uri="{FF2B5EF4-FFF2-40B4-BE49-F238E27FC236}">
                      <a16:creationId xmlns:a16="http://schemas.microsoft.com/office/drawing/2014/main" id="{597EAF43-A04D-7FDA-FC47-DA2FEAED8FB5}"/>
                    </a:ext>
                  </a:extLst>
                </p:cNvPr>
                <p:cNvSpPr txBox="1"/>
                <p:nvPr/>
              </p:nvSpPr>
              <p:spPr>
                <a:xfrm>
                  <a:off x="306647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60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34</a:t>
                  </a:r>
                </a:p>
              </p:txBody>
            </p:sp>
            <p:sp>
              <p:nvSpPr>
                <p:cNvPr id="76" name="ZoneTexte 75">
                  <a:extLst>
                    <a:ext uri="{FF2B5EF4-FFF2-40B4-BE49-F238E27FC236}">
                      <a16:creationId xmlns:a16="http://schemas.microsoft.com/office/drawing/2014/main" id="{6A79EAEB-E53F-55A7-785D-1656E46B4BC6}"/>
                    </a:ext>
                  </a:extLst>
                </p:cNvPr>
                <p:cNvSpPr txBox="1"/>
                <p:nvPr/>
              </p:nvSpPr>
              <p:spPr>
                <a:xfrm>
                  <a:off x="3199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25</a:t>
                  </a:r>
                </a:p>
              </p:txBody>
            </p:sp>
            <p:sp>
              <p:nvSpPr>
                <p:cNvPr id="77" name="ZoneTexte 76">
                  <a:extLst>
                    <a:ext uri="{FF2B5EF4-FFF2-40B4-BE49-F238E27FC236}">
                      <a16:creationId xmlns:a16="http://schemas.microsoft.com/office/drawing/2014/main" id="{34927F72-6896-D380-0A29-A59304B1FEF2}"/>
                    </a:ext>
                  </a:extLst>
                </p:cNvPr>
                <p:cNvSpPr txBox="1"/>
                <p:nvPr/>
              </p:nvSpPr>
              <p:spPr>
                <a:xfrm>
                  <a:off x="3326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35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</a:p>
              </p:txBody>
            </p:sp>
            <p:sp>
              <p:nvSpPr>
                <p:cNvPr id="78" name="ZoneTexte 77">
                  <a:extLst>
                    <a:ext uri="{FF2B5EF4-FFF2-40B4-BE49-F238E27FC236}">
                      <a16:creationId xmlns:a16="http://schemas.microsoft.com/office/drawing/2014/main" id="{25A92606-A2BD-84A0-21AB-D922169B8823}"/>
                    </a:ext>
                  </a:extLst>
                </p:cNvPr>
                <p:cNvSpPr txBox="1"/>
                <p:nvPr/>
              </p:nvSpPr>
              <p:spPr>
                <a:xfrm>
                  <a:off x="34601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</a:t>
                  </a:r>
                </a:p>
              </p:txBody>
            </p:sp>
            <p:sp>
              <p:nvSpPr>
                <p:cNvPr id="79" name="ZoneTexte 78">
                  <a:extLst>
                    <a:ext uri="{FF2B5EF4-FFF2-40B4-BE49-F238E27FC236}">
                      <a16:creationId xmlns:a16="http://schemas.microsoft.com/office/drawing/2014/main" id="{CD23FB02-A98B-9B94-8EE0-FD5D49495BA9}"/>
                    </a:ext>
                  </a:extLst>
                </p:cNvPr>
                <p:cNvSpPr txBox="1"/>
                <p:nvPr/>
              </p:nvSpPr>
              <p:spPr>
                <a:xfrm>
                  <a:off x="3596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80" name="ZoneTexte 79">
                  <a:extLst>
                    <a:ext uri="{FF2B5EF4-FFF2-40B4-BE49-F238E27FC236}">
                      <a16:creationId xmlns:a16="http://schemas.microsoft.com/office/drawing/2014/main" id="{E2346FDF-D98F-03B3-7A87-2DE50FAE927D}"/>
                    </a:ext>
                  </a:extLst>
                </p:cNvPr>
                <p:cNvSpPr txBox="1"/>
                <p:nvPr/>
              </p:nvSpPr>
              <p:spPr>
                <a:xfrm>
                  <a:off x="3723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81" name="ZoneTexte 80">
                  <a:extLst>
                    <a:ext uri="{FF2B5EF4-FFF2-40B4-BE49-F238E27FC236}">
                      <a16:creationId xmlns:a16="http://schemas.microsoft.com/office/drawing/2014/main" id="{12EBA28A-00E9-52B6-B0C2-8710F1BCFC00}"/>
                    </a:ext>
                  </a:extLst>
                </p:cNvPr>
                <p:cNvSpPr txBox="1"/>
                <p:nvPr/>
              </p:nvSpPr>
              <p:spPr>
                <a:xfrm>
                  <a:off x="385704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82" name="ZoneTexte 81">
                  <a:extLst>
                    <a:ext uri="{FF2B5EF4-FFF2-40B4-BE49-F238E27FC236}">
                      <a16:creationId xmlns:a16="http://schemas.microsoft.com/office/drawing/2014/main" id="{EB9778B1-C1A1-D305-12D3-7EF23C280757}"/>
                    </a:ext>
                  </a:extLst>
                </p:cNvPr>
                <p:cNvSpPr txBox="1"/>
                <p:nvPr/>
              </p:nvSpPr>
              <p:spPr>
                <a:xfrm>
                  <a:off x="3999922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83" name="ZoneTexte 82">
                  <a:extLst>
                    <a:ext uri="{FF2B5EF4-FFF2-40B4-BE49-F238E27FC236}">
                      <a16:creationId xmlns:a16="http://schemas.microsoft.com/office/drawing/2014/main" id="{662CD607-3F50-8349-3032-2A561716B24B}"/>
                    </a:ext>
                  </a:extLst>
                </p:cNvPr>
                <p:cNvSpPr txBox="1"/>
                <p:nvPr/>
              </p:nvSpPr>
              <p:spPr>
                <a:xfrm>
                  <a:off x="2222514" y="1766079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53%</a:t>
                  </a:r>
                </a:p>
              </p:txBody>
            </p:sp>
            <p:sp>
              <p:nvSpPr>
                <p:cNvPr id="84" name="ZoneTexte 83">
                  <a:extLst>
                    <a:ext uri="{FF2B5EF4-FFF2-40B4-BE49-F238E27FC236}">
                      <a16:creationId xmlns:a16="http://schemas.microsoft.com/office/drawing/2014/main" id="{33EFD15E-6858-D503-D96D-8F5C9507D120}"/>
                    </a:ext>
                  </a:extLst>
                </p:cNvPr>
                <p:cNvSpPr txBox="1"/>
                <p:nvPr/>
              </p:nvSpPr>
              <p:spPr>
                <a:xfrm>
                  <a:off x="2740665" y="2054036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32%</a:t>
                  </a:r>
                </a:p>
              </p:txBody>
            </p:sp>
            <p:sp>
              <p:nvSpPr>
                <p:cNvPr id="85" name="ZoneTexte 84">
                  <a:extLst>
                    <a:ext uri="{FF2B5EF4-FFF2-40B4-BE49-F238E27FC236}">
                      <a16:creationId xmlns:a16="http://schemas.microsoft.com/office/drawing/2014/main" id="{B5A96356-7377-FE3D-1DD0-6F006FEE6B54}"/>
                    </a:ext>
                  </a:extLst>
                </p:cNvPr>
                <p:cNvSpPr txBox="1"/>
                <p:nvPr/>
              </p:nvSpPr>
              <p:spPr>
                <a:xfrm>
                  <a:off x="2740665" y="2380605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19%</a:t>
                  </a:r>
                </a:p>
              </p:txBody>
            </p:sp>
            <p:sp>
              <p:nvSpPr>
                <p:cNvPr id="86" name="ZoneTexte 85">
                  <a:extLst>
                    <a:ext uri="{FF2B5EF4-FFF2-40B4-BE49-F238E27FC236}">
                      <a16:creationId xmlns:a16="http://schemas.microsoft.com/office/drawing/2014/main" id="{0AE69E31-599F-35A1-E7EF-67A15EE2BE62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87" name="ZoneTexte 86">
                  <a:extLst>
                    <a:ext uri="{FF2B5EF4-FFF2-40B4-BE49-F238E27FC236}">
                      <a16:creationId xmlns:a16="http://schemas.microsoft.com/office/drawing/2014/main" id="{7C304C92-92FE-C629-A1F0-D63D3EA80D2A}"/>
                    </a:ext>
                  </a:extLst>
                </p:cNvPr>
                <p:cNvSpPr txBox="1"/>
                <p:nvPr/>
              </p:nvSpPr>
              <p:spPr>
                <a:xfrm>
                  <a:off x="4132894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57</a:t>
                  </a:r>
                </a:p>
              </p:txBody>
            </p:sp>
            <p:sp>
              <p:nvSpPr>
                <p:cNvPr id="88" name="ZoneTexte 87">
                  <a:extLst>
                    <a:ext uri="{FF2B5EF4-FFF2-40B4-BE49-F238E27FC236}">
                      <a16:creationId xmlns:a16="http://schemas.microsoft.com/office/drawing/2014/main" id="{C1B7A743-A091-C612-8915-F2E848FC7362}"/>
                    </a:ext>
                  </a:extLst>
                </p:cNvPr>
                <p:cNvSpPr txBox="1"/>
                <p:nvPr/>
              </p:nvSpPr>
              <p:spPr>
                <a:xfrm>
                  <a:off x="4128308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</p:grpSp>
          <p:cxnSp>
            <p:nvCxnSpPr>
              <p:cNvPr id="34" name="Connecteur droit 33">
                <a:extLst>
                  <a:ext uri="{FF2B5EF4-FFF2-40B4-BE49-F238E27FC236}">
                    <a16:creationId xmlns:a16="http://schemas.microsoft.com/office/drawing/2014/main" id="{8EBC5732-1BD6-F689-9013-675175B7C8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4179" y="2736705"/>
                <a:ext cx="3872095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Connecteur droit 34">
                <a:extLst>
                  <a:ext uri="{FF2B5EF4-FFF2-40B4-BE49-F238E27FC236}">
                    <a16:creationId xmlns:a16="http://schemas.microsoft.com/office/drawing/2014/main" id="{0594B873-0D4F-2758-C801-CC65CB0A8F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16393" y="2113060"/>
                <a:ext cx="0" cy="360000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Connecteur droit 35">
                <a:extLst>
                  <a:ext uri="{FF2B5EF4-FFF2-40B4-BE49-F238E27FC236}">
                    <a16:creationId xmlns:a16="http://schemas.microsoft.com/office/drawing/2014/main" id="{9EAFF12F-26B6-E7F2-6F22-A75A4079C4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1464" y="1849824"/>
                <a:ext cx="0" cy="612000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9" name="Connecteur droit 28">
              <a:extLst>
                <a:ext uri="{FF2B5EF4-FFF2-40B4-BE49-F238E27FC236}">
                  <a16:creationId xmlns:a16="http://schemas.microsoft.com/office/drawing/2014/main" id="{46902027-FFF2-E82D-FF4C-AA139D37C2A6}"/>
                </a:ext>
              </a:extLst>
            </p:cNvPr>
            <p:cNvCxnSpPr>
              <a:cxnSpLocks/>
            </p:cNvCxnSpPr>
            <p:nvPr/>
          </p:nvCxnSpPr>
          <p:spPr>
            <a:xfrm>
              <a:off x="6242469" y="1174756"/>
              <a:ext cx="0" cy="1828797"/>
            </a:xfrm>
            <a:prstGeom prst="line">
              <a:avLst/>
            </a:prstGeom>
            <a:ln w="1905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Forme libre 30">
              <a:extLst>
                <a:ext uri="{FF2B5EF4-FFF2-40B4-BE49-F238E27FC236}">
                  <a16:creationId xmlns:a16="http://schemas.microsoft.com/office/drawing/2014/main" id="{F4A7E0D3-53A1-35CF-9890-B7212FBAF957}"/>
                </a:ext>
              </a:extLst>
            </p:cNvPr>
            <p:cNvSpPr/>
            <p:nvPr/>
          </p:nvSpPr>
          <p:spPr>
            <a:xfrm>
              <a:off x="6835775" y="1270000"/>
              <a:ext cx="3121025" cy="1079500"/>
            </a:xfrm>
            <a:custGeom>
              <a:avLst/>
              <a:gdLst>
                <a:gd name="connsiteX0" fmla="*/ 0 w 3121025"/>
                <a:gd name="connsiteY0" fmla="*/ 0 h 1079500"/>
                <a:gd name="connsiteX1" fmla="*/ 0 w 3121025"/>
                <a:gd name="connsiteY1" fmla="*/ 0 h 1079500"/>
                <a:gd name="connsiteX2" fmla="*/ 15875 w 3121025"/>
                <a:gd name="connsiteY2" fmla="*/ 25400 h 1079500"/>
                <a:gd name="connsiteX3" fmla="*/ 25400 w 3121025"/>
                <a:gd name="connsiteY3" fmla="*/ 28575 h 1079500"/>
                <a:gd name="connsiteX4" fmla="*/ 44450 w 3121025"/>
                <a:gd name="connsiteY4" fmla="*/ 41275 h 1079500"/>
                <a:gd name="connsiteX5" fmla="*/ 63500 w 3121025"/>
                <a:gd name="connsiteY5" fmla="*/ 47625 h 1079500"/>
                <a:gd name="connsiteX6" fmla="*/ 111125 w 3121025"/>
                <a:gd name="connsiteY6" fmla="*/ 79375 h 1079500"/>
                <a:gd name="connsiteX7" fmla="*/ 139700 w 3121025"/>
                <a:gd name="connsiteY7" fmla="*/ 98425 h 1079500"/>
                <a:gd name="connsiteX8" fmla="*/ 149225 w 3121025"/>
                <a:gd name="connsiteY8" fmla="*/ 104775 h 1079500"/>
                <a:gd name="connsiteX9" fmla="*/ 158750 w 3121025"/>
                <a:gd name="connsiteY9" fmla="*/ 107950 h 1079500"/>
                <a:gd name="connsiteX10" fmla="*/ 177800 w 3121025"/>
                <a:gd name="connsiteY10" fmla="*/ 120650 h 1079500"/>
                <a:gd name="connsiteX11" fmla="*/ 184150 w 3121025"/>
                <a:gd name="connsiteY11" fmla="*/ 130175 h 1079500"/>
                <a:gd name="connsiteX12" fmla="*/ 203200 w 3121025"/>
                <a:gd name="connsiteY12" fmla="*/ 142875 h 1079500"/>
                <a:gd name="connsiteX13" fmla="*/ 225425 w 3121025"/>
                <a:gd name="connsiteY13" fmla="*/ 168275 h 1079500"/>
                <a:gd name="connsiteX14" fmla="*/ 231775 w 3121025"/>
                <a:gd name="connsiteY14" fmla="*/ 177800 h 1079500"/>
                <a:gd name="connsiteX15" fmla="*/ 241300 w 3121025"/>
                <a:gd name="connsiteY15" fmla="*/ 180975 h 1079500"/>
                <a:gd name="connsiteX16" fmla="*/ 260350 w 3121025"/>
                <a:gd name="connsiteY16" fmla="*/ 193675 h 1079500"/>
                <a:gd name="connsiteX17" fmla="*/ 269875 w 3121025"/>
                <a:gd name="connsiteY17" fmla="*/ 200025 h 1079500"/>
                <a:gd name="connsiteX18" fmla="*/ 279400 w 3121025"/>
                <a:gd name="connsiteY18" fmla="*/ 209550 h 1079500"/>
                <a:gd name="connsiteX19" fmla="*/ 298450 w 3121025"/>
                <a:gd name="connsiteY19" fmla="*/ 222250 h 1079500"/>
                <a:gd name="connsiteX20" fmla="*/ 336550 w 3121025"/>
                <a:gd name="connsiteY20" fmla="*/ 279400 h 1079500"/>
                <a:gd name="connsiteX21" fmla="*/ 342900 w 3121025"/>
                <a:gd name="connsiteY21" fmla="*/ 288925 h 1079500"/>
                <a:gd name="connsiteX22" fmla="*/ 349250 w 3121025"/>
                <a:gd name="connsiteY22" fmla="*/ 298450 h 1079500"/>
                <a:gd name="connsiteX23" fmla="*/ 365125 w 3121025"/>
                <a:gd name="connsiteY23" fmla="*/ 327025 h 1079500"/>
                <a:gd name="connsiteX24" fmla="*/ 371475 w 3121025"/>
                <a:gd name="connsiteY24" fmla="*/ 336550 h 1079500"/>
                <a:gd name="connsiteX25" fmla="*/ 381000 w 3121025"/>
                <a:gd name="connsiteY25" fmla="*/ 342900 h 1079500"/>
                <a:gd name="connsiteX26" fmla="*/ 400050 w 3121025"/>
                <a:gd name="connsiteY26" fmla="*/ 361950 h 1079500"/>
                <a:gd name="connsiteX27" fmla="*/ 409575 w 3121025"/>
                <a:gd name="connsiteY27" fmla="*/ 371475 h 1079500"/>
                <a:gd name="connsiteX28" fmla="*/ 419100 w 3121025"/>
                <a:gd name="connsiteY28" fmla="*/ 381000 h 1079500"/>
                <a:gd name="connsiteX29" fmla="*/ 428625 w 3121025"/>
                <a:gd name="connsiteY29" fmla="*/ 387350 h 1079500"/>
                <a:gd name="connsiteX30" fmla="*/ 454025 w 3121025"/>
                <a:gd name="connsiteY30" fmla="*/ 425450 h 1079500"/>
                <a:gd name="connsiteX31" fmla="*/ 460375 w 3121025"/>
                <a:gd name="connsiteY31" fmla="*/ 434975 h 1079500"/>
                <a:gd name="connsiteX32" fmla="*/ 479425 w 3121025"/>
                <a:gd name="connsiteY32" fmla="*/ 447675 h 1079500"/>
                <a:gd name="connsiteX33" fmla="*/ 508000 w 3121025"/>
                <a:gd name="connsiteY33" fmla="*/ 466725 h 1079500"/>
                <a:gd name="connsiteX34" fmla="*/ 517525 w 3121025"/>
                <a:gd name="connsiteY34" fmla="*/ 473075 h 1079500"/>
                <a:gd name="connsiteX35" fmla="*/ 523875 w 3121025"/>
                <a:gd name="connsiteY35" fmla="*/ 482600 h 1079500"/>
                <a:gd name="connsiteX36" fmla="*/ 533400 w 3121025"/>
                <a:gd name="connsiteY36" fmla="*/ 488950 h 1079500"/>
                <a:gd name="connsiteX37" fmla="*/ 546100 w 3121025"/>
                <a:gd name="connsiteY37" fmla="*/ 508000 h 1079500"/>
                <a:gd name="connsiteX38" fmla="*/ 552450 w 3121025"/>
                <a:gd name="connsiteY38" fmla="*/ 517525 h 1079500"/>
                <a:gd name="connsiteX39" fmla="*/ 561975 w 3121025"/>
                <a:gd name="connsiteY39" fmla="*/ 536575 h 1079500"/>
                <a:gd name="connsiteX40" fmla="*/ 571500 w 3121025"/>
                <a:gd name="connsiteY40" fmla="*/ 542925 h 1079500"/>
                <a:gd name="connsiteX41" fmla="*/ 587375 w 3121025"/>
                <a:gd name="connsiteY41" fmla="*/ 561975 h 1079500"/>
                <a:gd name="connsiteX42" fmla="*/ 596900 w 3121025"/>
                <a:gd name="connsiteY42" fmla="*/ 568325 h 1079500"/>
                <a:gd name="connsiteX43" fmla="*/ 615950 w 3121025"/>
                <a:gd name="connsiteY43" fmla="*/ 581025 h 1079500"/>
                <a:gd name="connsiteX44" fmla="*/ 625475 w 3121025"/>
                <a:gd name="connsiteY44" fmla="*/ 590550 h 1079500"/>
                <a:gd name="connsiteX45" fmla="*/ 657225 w 3121025"/>
                <a:gd name="connsiteY45" fmla="*/ 612775 h 1079500"/>
                <a:gd name="connsiteX46" fmla="*/ 663575 w 3121025"/>
                <a:gd name="connsiteY46" fmla="*/ 622300 h 1079500"/>
                <a:gd name="connsiteX47" fmla="*/ 682625 w 3121025"/>
                <a:gd name="connsiteY47" fmla="*/ 635000 h 1079500"/>
                <a:gd name="connsiteX48" fmla="*/ 692150 w 3121025"/>
                <a:gd name="connsiteY48" fmla="*/ 641350 h 1079500"/>
                <a:gd name="connsiteX49" fmla="*/ 704850 w 3121025"/>
                <a:gd name="connsiteY49" fmla="*/ 660400 h 1079500"/>
                <a:gd name="connsiteX50" fmla="*/ 723900 w 3121025"/>
                <a:gd name="connsiteY50" fmla="*/ 673100 h 1079500"/>
                <a:gd name="connsiteX51" fmla="*/ 733425 w 3121025"/>
                <a:gd name="connsiteY51" fmla="*/ 679450 h 1079500"/>
                <a:gd name="connsiteX52" fmla="*/ 755650 w 3121025"/>
                <a:gd name="connsiteY52" fmla="*/ 695325 h 1079500"/>
                <a:gd name="connsiteX53" fmla="*/ 765175 w 3121025"/>
                <a:gd name="connsiteY53" fmla="*/ 698500 h 1079500"/>
                <a:gd name="connsiteX54" fmla="*/ 790575 w 3121025"/>
                <a:gd name="connsiteY54" fmla="*/ 717550 h 1079500"/>
                <a:gd name="connsiteX55" fmla="*/ 942975 w 3121025"/>
                <a:gd name="connsiteY55" fmla="*/ 812800 h 1079500"/>
                <a:gd name="connsiteX56" fmla="*/ 968375 w 3121025"/>
                <a:gd name="connsiteY56" fmla="*/ 822325 h 1079500"/>
                <a:gd name="connsiteX57" fmla="*/ 977900 w 3121025"/>
                <a:gd name="connsiteY57" fmla="*/ 828675 h 1079500"/>
                <a:gd name="connsiteX58" fmla="*/ 1006475 w 3121025"/>
                <a:gd name="connsiteY58" fmla="*/ 838200 h 1079500"/>
                <a:gd name="connsiteX59" fmla="*/ 1035050 w 3121025"/>
                <a:gd name="connsiteY59" fmla="*/ 847725 h 1079500"/>
                <a:gd name="connsiteX60" fmla="*/ 1044575 w 3121025"/>
                <a:gd name="connsiteY60" fmla="*/ 850900 h 1079500"/>
                <a:gd name="connsiteX61" fmla="*/ 1054100 w 3121025"/>
                <a:gd name="connsiteY61" fmla="*/ 854075 h 1079500"/>
                <a:gd name="connsiteX62" fmla="*/ 1073150 w 3121025"/>
                <a:gd name="connsiteY62" fmla="*/ 866775 h 1079500"/>
                <a:gd name="connsiteX63" fmla="*/ 1082675 w 3121025"/>
                <a:gd name="connsiteY63" fmla="*/ 873125 h 1079500"/>
                <a:gd name="connsiteX64" fmla="*/ 1130300 w 3121025"/>
                <a:gd name="connsiteY64" fmla="*/ 889000 h 1079500"/>
                <a:gd name="connsiteX65" fmla="*/ 1149350 w 3121025"/>
                <a:gd name="connsiteY65" fmla="*/ 895350 h 1079500"/>
                <a:gd name="connsiteX66" fmla="*/ 1158875 w 3121025"/>
                <a:gd name="connsiteY66" fmla="*/ 898525 h 1079500"/>
                <a:gd name="connsiteX67" fmla="*/ 1171575 w 3121025"/>
                <a:gd name="connsiteY67" fmla="*/ 901700 h 1079500"/>
                <a:gd name="connsiteX68" fmla="*/ 1190625 w 3121025"/>
                <a:gd name="connsiteY68" fmla="*/ 908050 h 1079500"/>
                <a:gd name="connsiteX69" fmla="*/ 1200150 w 3121025"/>
                <a:gd name="connsiteY69" fmla="*/ 911225 h 1079500"/>
                <a:gd name="connsiteX70" fmla="*/ 1212850 w 3121025"/>
                <a:gd name="connsiteY70" fmla="*/ 914400 h 1079500"/>
                <a:gd name="connsiteX71" fmla="*/ 1222375 w 3121025"/>
                <a:gd name="connsiteY71" fmla="*/ 917575 h 1079500"/>
                <a:gd name="connsiteX72" fmla="*/ 1238250 w 3121025"/>
                <a:gd name="connsiteY72" fmla="*/ 920750 h 1079500"/>
                <a:gd name="connsiteX73" fmla="*/ 1250950 w 3121025"/>
                <a:gd name="connsiteY73" fmla="*/ 923925 h 1079500"/>
                <a:gd name="connsiteX74" fmla="*/ 1260475 w 3121025"/>
                <a:gd name="connsiteY74" fmla="*/ 927100 h 1079500"/>
                <a:gd name="connsiteX75" fmla="*/ 1282700 w 3121025"/>
                <a:gd name="connsiteY75" fmla="*/ 930275 h 1079500"/>
                <a:gd name="connsiteX76" fmla="*/ 1295400 w 3121025"/>
                <a:gd name="connsiteY76" fmla="*/ 933450 h 1079500"/>
                <a:gd name="connsiteX77" fmla="*/ 1339850 w 3121025"/>
                <a:gd name="connsiteY77" fmla="*/ 936625 h 1079500"/>
                <a:gd name="connsiteX78" fmla="*/ 1355725 w 3121025"/>
                <a:gd name="connsiteY78" fmla="*/ 939800 h 1079500"/>
                <a:gd name="connsiteX79" fmla="*/ 1384300 w 3121025"/>
                <a:gd name="connsiteY79" fmla="*/ 949325 h 1079500"/>
                <a:gd name="connsiteX80" fmla="*/ 1393825 w 3121025"/>
                <a:gd name="connsiteY80" fmla="*/ 952500 h 1079500"/>
                <a:gd name="connsiteX81" fmla="*/ 1406525 w 3121025"/>
                <a:gd name="connsiteY81" fmla="*/ 955675 h 1079500"/>
                <a:gd name="connsiteX82" fmla="*/ 1425575 w 3121025"/>
                <a:gd name="connsiteY82" fmla="*/ 962025 h 1079500"/>
                <a:gd name="connsiteX83" fmla="*/ 1450975 w 3121025"/>
                <a:gd name="connsiteY83" fmla="*/ 968375 h 1079500"/>
                <a:gd name="connsiteX84" fmla="*/ 1470025 w 3121025"/>
                <a:gd name="connsiteY84" fmla="*/ 974725 h 1079500"/>
                <a:gd name="connsiteX85" fmla="*/ 1489075 w 3121025"/>
                <a:gd name="connsiteY85" fmla="*/ 984250 h 1079500"/>
                <a:gd name="connsiteX86" fmla="*/ 1612900 w 3121025"/>
                <a:gd name="connsiteY86" fmla="*/ 987425 h 1079500"/>
                <a:gd name="connsiteX87" fmla="*/ 1685925 w 3121025"/>
                <a:gd name="connsiteY87" fmla="*/ 987425 h 1079500"/>
                <a:gd name="connsiteX88" fmla="*/ 1685925 w 3121025"/>
                <a:gd name="connsiteY88" fmla="*/ 987425 h 1079500"/>
                <a:gd name="connsiteX89" fmla="*/ 1685925 w 3121025"/>
                <a:gd name="connsiteY89" fmla="*/ 1016000 h 1079500"/>
                <a:gd name="connsiteX90" fmla="*/ 2022475 w 3121025"/>
                <a:gd name="connsiteY90" fmla="*/ 1016000 h 1079500"/>
                <a:gd name="connsiteX91" fmla="*/ 2022475 w 3121025"/>
                <a:gd name="connsiteY91" fmla="*/ 1016000 h 1079500"/>
                <a:gd name="connsiteX92" fmla="*/ 2073275 w 3121025"/>
                <a:gd name="connsiteY92" fmla="*/ 1031875 h 1079500"/>
                <a:gd name="connsiteX93" fmla="*/ 2308225 w 3121025"/>
                <a:gd name="connsiteY93" fmla="*/ 1031875 h 1079500"/>
                <a:gd name="connsiteX94" fmla="*/ 2308225 w 3121025"/>
                <a:gd name="connsiteY94" fmla="*/ 1031875 h 1079500"/>
                <a:gd name="connsiteX95" fmla="*/ 2308225 w 3121025"/>
                <a:gd name="connsiteY95" fmla="*/ 1031875 h 1079500"/>
                <a:gd name="connsiteX96" fmla="*/ 2308225 w 3121025"/>
                <a:gd name="connsiteY96" fmla="*/ 1031875 h 1079500"/>
                <a:gd name="connsiteX97" fmla="*/ 2654300 w 3121025"/>
                <a:gd name="connsiteY97" fmla="*/ 1031875 h 1079500"/>
                <a:gd name="connsiteX98" fmla="*/ 2654300 w 3121025"/>
                <a:gd name="connsiteY98" fmla="*/ 1079500 h 1079500"/>
                <a:gd name="connsiteX99" fmla="*/ 3121025 w 3121025"/>
                <a:gd name="connsiteY99" fmla="*/ 1079500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3121025" h="1079500">
                  <a:moveTo>
                    <a:pt x="0" y="0"/>
                  </a:moveTo>
                  <a:lnTo>
                    <a:pt x="0" y="0"/>
                  </a:lnTo>
                  <a:cubicBezTo>
                    <a:pt x="5292" y="8467"/>
                    <a:pt x="9242" y="17938"/>
                    <a:pt x="15875" y="25400"/>
                  </a:cubicBezTo>
                  <a:cubicBezTo>
                    <a:pt x="18098" y="27901"/>
                    <a:pt x="22474" y="26950"/>
                    <a:pt x="25400" y="28575"/>
                  </a:cubicBezTo>
                  <a:cubicBezTo>
                    <a:pt x="32071" y="32281"/>
                    <a:pt x="37210" y="38862"/>
                    <a:pt x="44450" y="41275"/>
                  </a:cubicBezTo>
                  <a:cubicBezTo>
                    <a:pt x="50800" y="43392"/>
                    <a:pt x="57931" y="43912"/>
                    <a:pt x="63500" y="47625"/>
                  </a:cubicBezTo>
                  <a:lnTo>
                    <a:pt x="111125" y="79375"/>
                  </a:lnTo>
                  <a:lnTo>
                    <a:pt x="139700" y="98425"/>
                  </a:lnTo>
                  <a:cubicBezTo>
                    <a:pt x="142875" y="100542"/>
                    <a:pt x="145605" y="103568"/>
                    <a:pt x="149225" y="104775"/>
                  </a:cubicBezTo>
                  <a:cubicBezTo>
                    <a:pt x="152400" y="105833"/>
                    <a:pt x="155824" y="106325"/>
                    <a:pt x="158750" y="107950"/>
                  </a:cubicBezTo>
                  <a:cubicBezTo>
                    <a:pt x="165421" y="111656"/>
                    <a:pt x="177800" y="120650"/>
                    <a:pt x="177800" y="120650"/>
                  </a:cubicBezTo>
                  <a:cubicBezTo>
                    <a:pt x="179917" y="123825"/>
                    <a:pt x="181170" y="127791"/>
                    <a:pt x="184150" y="130175"/>
                  </a:cubicBezTo>
                  <a:cubicBezTo>
                    <a:pt x="205965" y="147627"/>
                    <a:pt x="180535" y="113734"/>
                    <a:pt x="203200" y="142875"/>
                  </a:cubicBezTo>
                  <a:cubicBezTo>
                    <a:pt x="223146" y="168519"/>
                    <a:pt x="206986" y="155982"/>
                    <a:pt x="225425" y="168275"/>
                  </a:cubicBezTo>
                  <a:cubicBezTo>
                    <a:pt x="227542" y="171450"/>
                    <a:pt x="228795" y="175416"/>
                    <a:pt x="231775" y="177800"/>
                  </a:cubicBezTo>
                  <a:cubicBezTo>
                    <a:pt x="234388" y="179891"/>
                    <a:pt x="238374" y="179350"/>
                    <a:pt x="241300" y="180975"/>
                  </a:cubicBezTo>
                  <a:cubicBezTo>
                    <a:pt x="247971" y="184681"/>
                    <a:pt x="254000" y="189442"/>
                    <a:pt x="260350" y="193675"/>
                  </a:cubicBezTo>
                  <a:cubicBezTo>
                    <a:pt x="263525" y="195792"/>
                    <a:pt x="267177" y="197327"/>
                    <a:pt x="269875" y="200025"/>
                  </a:cubicBezTo>
                  <a:cubicBezTo>
                    <a:pt x="273050" y="203200"/>
                    <a:pt x="275856" y="206793"/>
                    <a:pt x="279400" y="209550"/>
                  </a:cubicBezTo>
                  <a:cubicBezTo>
                    <a:pt x="285424" y="214235"/>
                    <a:pt x="298450" y="222250"/>
                    <a:pt x="298450" y="222250"/>
                  </a:cubicBezTo>
                  <a:lnTo>
                    <a:pt x="336550" y="279400"/>
                  </a:lnTo>
                  <a:lnTo>
                    <a:pt x="342900" y="288925"/>
                  </a:lnTo>
                  <a:cubicBezTo>
                    <a:pt x="345017" y="292100"/>
                    <a:pt x="348043" y="294830"/>
                    <a:pt x="349250" y="298450"/>
                  </a:cubicBezTo>
                  <a:cubicBezTo>
                    <a:pt x="354838" y="315215"/>
                    <a:pt x="350569" y="305190"/>
                    <a:pt x="365125" y="327025"/>
                  </a:cubicBezTo>
                  <a:cubicBezTo>
                    <a:pt x="367242" y="330200"/>
                    <a:pt x="368300" y="334433"/>
                    <a:pt x="371475" y="336550"/>
                  </a:cubicBezTo>
                  <a:cubicBezTo>
                    <a:pt x="374650" y="338667"/>
                    <a:pt x="378148" y="340365"/>
                    <a:pt x="381000" y="342900"/>
                  </a:cubicBezTo>
                  <a:cubicBezTo>
                    <a:pt x="387712" y="348866"/>
                    <a:pt x="393700" y="355600"/>
                    <a:pt x="400050" y="361950"/>
                  </a:cubicBezTo>
                  <a:lnTo>
                    <a:pt x="409575" y="371475"/>
                  </a:lnTo>
                  <a:cubicBezTo>
                    <a:pt x="412750" y="374650"/>
                    <a:pt x="415364" y="378509"/>
                    <a:pt x="419100" y="381000"/>
                  </a:cubicBezTo>
                  <a:lnTo>
                    <a:pt x="428625" y="387350"/>
                  </a:lnTo>
                  <a:lnTo>
                    <a:pt x="454025" y="425450"/>
                  </a:lnTo>
                  <a:cubicBezTo>
                    <a:pt x="456142" y="428625"/>
                    <a:pt x="457200" y="432858"/>
                    <a:pt x="460375" y="434975"/>
                  </a:cubicBezTo>
                  <a:lnTo>
                    <a:pt x="479425" y="447675"/>
                  </a:lnTo>
                  <a:lnTo>
                    <a:pt x="508000" y="466725"/>
                  </a:lnTo>
                  <a:lnTo>
                    <a:pt x="517525" y="473075"/>
                  </a:lnTo>
                  <a:cubicBezTo>
                    <a:pt x="519642" y="476250"/>
                    <a:pt x="521177" y="479902"/>
                    <a:pt x="523875" y="482600"/>
                  </a:cubicBezTo>
                  <a:cubicBezTo>
                    <a:pt x="526573" y="485298"/>
                    <a:pt x="530887" y="486078"/>
                    <a:pt x="533400" y="488950"/>
                  </a:cubicBezTo>
                  <a:cubicBezTo>
                    <a:pt x="538426" y="494693"/>
                    <a:pt x="541867" y="501650"/>
                    <a:pt x="546100" y="508000"/>
                  </a:cubicBezTo>
                  <a:cubicBezTo>
                    <a:pt x="548217" y="511175"/>
                    <a:pt x="551243" y="513905"/>
                    <a:pt x="552450" y="517525"/>
                  </a:cubicBezTo>
                  <a:cubicBezTo>
                    <a:pt x="555032" y="525272"/>
                    <a:pt x="555820" y="530420"/>
                    <a:pt x="561975" y="536575"/>
                  </a:cubicBezTo>
                  <a:cubicBezTo>
                    <a:pt x="564673" y="539273"/>
                    <a:pt x="568325" y="540808"/>
                    <a:pt x="571500" y="542925"/>
                  </a:cubicBezTo>
                  <a:cubicBezTo>
                    <a:pt x="577744" y="552291"/>
                    <a:pt x="578208" y="554335"/>
                    <a:pt x="587375" y="561975"/>
                  </a:cubicBezTo>
                  <a:cubicBezTo>
                    <a:pt x="590306" y="564418"/>
                    <a:pt x="593969" y="565882"/>
                    <a:pt x="596900" y="568325"/>
                  </a:cubicBezTo>
                  <a:cubicBezTo>
                    <a:pt x="612755" y="581538"/>
                    <a:pt x="599211" y="575445"/>
                    <a:pt x="615950" y="581025"/>
                  </a:cubicBezTo>
                  <a:cubicBezTo>
                    <a:pt x="619125" y="584200"/>
                    <a:pt x="621931" y="587793"/>
                    <a:pt x="625475" y="590550"/>
                  </a:cubicBezTo>
                  <a:cubicBezTo>
                    <a:pt x="630143" y="594180"/>
                    <a:pt x="651445" y="606995"/>
                    <a:pt x="657225" y="612775"/>
                  </a:cubicBezTo>
                  <a:cubicBezTo>
                    <a:pt x="659923" y="615473"/>
                    <a:pt x="660703" y="619787"/>
                    <a:pt x="663575" y="622300"/>
                  </a:cubicBezTo>
                  <a:cubicBezTo>
                    <a:pt x="669318" y="627326"/>
                    <a:pt x="676275" y="630767"/>
                    <a:pt x="682625" y="635000"/>
                  </a:cubicBezTo>
                  <a:lnTo>
                    <a:pt x="692150" y="641350"/>
                  </a:lnTo>
                  <a:cubicBezTo>
                    <a:pt x="696383" y="647700"/>
                    <a:pt x="698500" y="656167"/>
                    <a:pt x="704850" y="660400"/>
                  </a:cubicBezTo>
                  <a:lnTo>
                    <a:pt x="723900" y="673100"/>
                  </a:lnTo>
                  <a:cubicBezTo>
                    <a:pt x="727075" y="675217"/>
                    <a:pt x="730372" y="677160"/>
                    <a:pt x="733425" y="679450"/>
                  </a:cubicBezTo>
                  <a:cubicBezTo>
                    <a:pt x="736301" y="681607"/>
                    <a:pt x="751007" y="693004"/>
                    <a:pt x="755650" y="695325"/>
                  </a:cubicBezTo>
                  <a:cubicBezTo>
                    <a:pt x="758643" y="696822"/>
                    <a:pt x="762249" y="696875"/>
                    <a:pt x="765175" y="698500"/>
                  </a:cubicBezTo>
                  <a:cubicBezTo>
                    <a:pt x="781331" y="707475"/>
                    <a:pt x="780941" y="707916"/>
                    <a:pt x="790575" y="717550"/>
                  </a:cubicBezTo>
                  <a:lnTo>
                    <a:pt x="942975" y="812800"/>
                  </a:lnTo>
                  <a:cubicBezTo>
                    <a:pt x="951442" y="815975"/>
                    <a:pt x="960143" y="818583"/>
                    <a:pt x="968375" y="822325"/>
                  </a:cubicBezTo>
                  <a:cubicBezTo>
                    <a:pt x="971849" y="823904"/>
                    <a:pt x="974413" y="827125"/>
                    <a:pt x="977900" y="828675"/>
                  </a:cubicBezTo>
                  <a:lnTo>
                    <a:pt x="1006475" y="838200"/>
                  </a:lnTo>
                  <a:lnTo>
                    <a:pt x="1035050" y="847725"/>
                  </a:lnTo>
                  <a:lnTo>
                    <a:pt x="1044575" y="850900"/>
                  </a:lnTo>
                  <a:cubicBezTo>
                    <a:pt x="1047750" y="851958"/>
                    <a:pt x="1051315" y="852219"/>
                    <a:pt x="1054100" y="854075"/>
                  </a:cubicBezTo>
                  <a:lnTo>
                    <a:pt x="1073150" y="866775"/>
                  </a:lnTo>
                  <a:cubicBezTo>
                    <a:pt x="1076325" y="868892"/>
                    <a:pt x="1079055" y="871918"/>
                    <a:pt x="1082675" y="873125"/>
                  </a:cubicBezTo>
                  <a:lnTo>
                    <a:pt x="1130300" y="889000"/>
                  </a:lnTo>
                  <a:lnTo>
                    <a:pt x="1149350" y="895350"/>
                  </a:lnTo>
                  <a:cubicBezTo>
                    <a:pt x="1152525" y="896408"/>
                    <a:pt x="1155628" y="897713"/>
                    <a:pt x="1158875" y="898525"/>
                  </a:cubicBezTo>
                  <a:cubicBezTo>
                    <a:pt x="1163108" y="899583"/>
                    <a:pt x="1167395" y="900446"/>
                    <a:pt x="1171575" y="901700"/>
                  </a:cubicBezTo>
                  <a:cubicBezTo>
                    <a:pt x="1177986" y="903623"/>
                    <a:pt x="1184275" y="905933"/>
                    <a:pt x="1190625" y="908050"/>
                  </a:cubicBezTo>
                  <a:cubicBezTo>
                    <a:pt x="1193800" y="909108"/>
                    <a:pt x="1196903" y="910413"/>
                    <a:pt x="1200150" y="911225"/>
                  </a:cubicBezTo>
                  <a:cubicBezTo>
                    <a:pt x="1204383" y="912283"/>
                    <a:pt x="1208654" y="913201"/>
                    <a:pt x="1212850" y="914400"/>
                  </a:cubicBezTo>
                  <a:cubicBezTo>
                    <a:pt x="1216068" y="915319"/>
                    <a:pt x="1219128" y="916763"/>
                    <a:pt x="1222375" y="917575"/>
                  </a:cubicBezTo>
                  <a:cubicBezTo>
                    <a:pt x="1227610" y="918884"/>
                    <a:pt x="1232982" y="919579"/>
                    <a:pt x="1238250" y="920750"/>
                  </a:cubicBezTo>
                  <a:cubicBezTo>
                    <a:pt x="1242510" y="921697"/>
                    <a:pt x="1246754" y="922726"/>
                    <a:pt x="1250950" y="923925"/>
                  </a:cubicBezTo>
                  <a:cubicBezTo>
                    <a:pt x="1254168" y="924844"/>
                    <a:pt x="1257193" y="926444"/>
                    <a:pt x="1260475" y="927100"/>
                  </a:cubicBezTo>
                  <a:cubicBezTo>
                    <a:pt x="1267813" y="928568"/>
                    <a:pt x="1275337" y="928936"/>
                    <a:pt x="1282700" y="930275"/>
                  </a:cubicBezTo>
                  <a:cubicBezTo>
                    <a:pt x="1286993" y="931056"/>
                    <a:pt x="1291063" y="932968"/>
                    <a:pt x="1295400" y="933450"/>
                  </a:cubicBezTo>
                  <a:cubicBezTo>
                    <a:pt x="1310164" y="935090"/>
                    <a:pt x="1325033" y="935567"/>
                    <a:pt x="1339850" y="936625"/>
                  </a:cubicBezTo>
                  <a:cubicBezTo>
                    <a:pt x="1345142" y="937683"/>
                    <a:pt x="1350519" y="938380"/>
                    <a:pt x="1355725" y="939800"/>
                  </a:cubicBezTo>
                  <a:lnTo>
                    <a:pt x="1384300" y="949325"/>
                  </a:lnTo>
                  <a:cubicBezTo>
                    <a:pt x="1387475" y="950383"/>
                    <a:pt x="1390578" y="951688"/>
                    <a:pt x="1393825" y="952500"/>
                  </a:cubicBezTo>
                  <a:cubicBezTo>
                    <a:pt x="1398058" y="953558"/>
                    <a:pt x="1402345" y="954421"/>
                    <a:pt x="1406525" y="955675"/>
                  </a:cubicBezTo>
                  <a:cubicBezTo>
                    <a:pt x="1412936" y="957598"/>
                    <a:pt x="1419081" y="960402"/>
                    <a:pt x="1425575" y="962025"/>
                  </a:cubicBezTo>
                  <a:cubicBezTo>
                    <a:pt x="1434042" y="964142"/>
                    <a:pt x="1442696" y="965615"/>
                    <a:pt x="1450975" y="968375"/>
                  </a:cubicBezTo>
                  <a:cubicBezTo>
                    <a:pt x="1457325" y="970492"/>
                    <a:pt x="1464456" y="971012"/>
                    <a:pt x="1470025" y="974725"/>
                  </a:cubicBezTo>
                  <a:cubicBezTo>
                    <a:pt x="1475705" y="978512"/>
                    <a:pt x="1481744" y="983744"/>
                    <a:pt x="1489075" y="984250"/>
                  </a:cubicBezTo>
                  <a:cubicBezTo>
                    <a:pt x="1542780" y="987954"/>
                    <a:pt x="1565369" y="987425"/>
                    <a:pt x="1612900" y="987425"/>
                  </a:cubicBezTo>
                  <a:lnTo>
                    <a:pt x="1685925" y="987425"/>
                  </a:lnTo>
                  <a:lnTo>
                    <a:pt x="1685925" y="987425"/>
                  </a:lnTo>
                  <a:lnTo>
                    <a:pt x="1685925" y="1016000"/>
                  </a:lnTo>
                  <a:lnTo>
                    <a:pt x="2022475" y="1016000"/>
                  </a:lnTo>
                  <a:lnTo>
                    <a:pt x="2022475" y="1016000"/>
                  </a:lnTo>
                  <a:lnTo>
                    <a:pt x="2073275" y="1031875"/>
                  </a:lnTo>
                  <a:lnTo>
                    <a:pt x="2308225" y="1031875"/>
                  </a:lnTo>
                  <a:lnTo>
                    <a:pt x="2308225" y="1031875"/>
                  </a:lnTo>
                  <a:lnTo>
                    <a:pt x="2308225" y="1031875"/>
                  </a:lnTo>
                  <a:lnTo>
                    <a:pt x="2308225" y="1031875"/>
                  </a:lnTo>
                  <a:lnTo>
                    <a:pt x="2654300" y="1031875"/>
                  </a:lnTo>
                  <a:lnTo>
                    <a:pt x="2654300" y="1079500"/>
                  </a:lnTo>
                  <a:lnTo>
                    <a:pt x="3121025" y="1079500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0" name="Groupe 149">
            <a:extLst>
              <a:ext uri="{FF2B5EF4-FFF2-40B4-BE49-F238E27FC236}">
                <a16:creationId xmlns:a16="http://schemas.microsoft.com/office/drawing/2014/main" id="{2659D847-80DA-384E-FB90-51467C2FB7E1}"/>
              </a:ext>
            </a:extLst>
          </p:cNvPr>
          <p:cNvGrpSpPr/>
          <p:nvPr/>
        </p:nvGrpSpPr>
        <p:grpSpPr>
          <a:xfrm>
            <a:off x="763498" y="4063466"/>
            <a:ext cx="782320" cy="440749"/>
            <a:chOff x="182000" y="1723550"/>
            <a:chExt cx="782320" cy="440749"/>
          </a:xfrm>
        </p:grpSpPr>
        <p:sp>
          <p:nvSpPr>
            <p:cNvPr id="151" name="Titre 23">
              <a:extLst>
                <a:ext uri="{FF2B5EF4-FFF2-40B4-BE49-F238E27FC236}">
                  <a16:creationId xmlns:a16="http://schemas.microsoft.com/office/drawing/2014/main" id="{41F885E1-B267-D319-8FD1-FB5CC1D43C55}"/>
                </a:ext>
              </a:extLst>
            </p:cNvPr>
            <p:cNvSpPr txBox="1">
              <a:spLocks/>
            </p:cNvSpPr>
            <p:nvPr/>
          </p:nvSpPr>
          <p:spPr>
            <a:xfrm>
              <a:off x="182000" y="1723550"/>
              <a:ext cx="782320" cy="440749"/>
            </a:xfrm>
            <a:prstGeom prst="rect">
              <a:avLst/>
            </a:prstGeom>
          </p:spPr>
          <p:txBody>
            <a:bodyPr numCol="1" anchor="ctr" anchorCtr="0">
              <a:noAutofit/>
            </a:bodyPr>
            <a:lstStyle>
              <a:lvl1pPr algn="l" defTabSz="914400" rtl="0" eaLnBrk="1" latinLnBrk="0" hangingPunct="1">
                <a:lnSpc>
                  <a:spcPct val="85000"/>
                </a:lnSpc>
                <a:spcBef>
                  <a:spcPct val="0"/>
                </a:spcBef>
                <a:buNone/>
                <a:defRPr sz="2800" b="1" i="0" kern="1200" baseline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j-ea"/>
                  <a:cs typeface="Arial" panose="020B0604020202020204" pitchFamily="34" charset="0"/>
                </a:rPr>
                <a:t>SSP</a:t>
              </a:r>
            </a:p>
          </p:txBody>
        </p:sp>
        <p:cxnSp>
          <p:nvCxnSpPr>
            <p:cNvPr id="152" name="Connecteur droit 151">
              <a:extLst>
                <a:ext uri="{FF2B5EF4-FFF2-40B4-BE49-F238E27FC236}">
                  <a16:creationId xmlns:a16="http://schemas.microsoft.com/office/drawing/2014/main" id="{56B55F8B-68F9-439C-CAED-A2B480978B62}"/>
                </a:ext>
              </a:extLst>
            </p:cNvPr>
            <p:cNvCxnSpPr>
              <a:cxnSpLocks/>
            </p:cNvCxnSpPr>
            <p:nvPr/>
          </p:nvCxnSpPr>
          <p:spPr>
            <a:xfrm>
              <a:off x="462875" y="2155028"/>
              <a:ext cx="501445" cy="0"/>
            </a:xfrm>
            <a:prstGeom prst="line">
              <a:avLst/>
            </a:prstGeom>
            <a:ln w="1905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53" name="Tableau 152">
            <a:extLst>
              <a:ext uri="{FF2B5EF4-FFF2-40B4-BE49-F238E27FC236}">
                <a16:creationId xmlns:a16="http://schemas.microsoft.com/office/drawing/2014/main" id="{55972351-3163-9699-7E6F-626BE2859BA7}"/>
              </a:ext>
            </a:extLst>
          </p:cNvPr>
          <p:cNvGraphicFramePr>
            <a:graphicFrameLocks noGrp="1"/>
          </p:cNvGraphicFramePr>
          <p:nvPr/>
        </p:nvGraphicFramePr>
        <p:xfrm>
          <a:off x="3587750" y="3370131"/>
          <a:ext cx="2484467" cy="58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9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IPI</a:t>
                      </a:r>
                      <a:b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(n=158)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(n=157)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médiane,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4.0 (2.3-4.4)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4.4 (2.9-5.8)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1.04 (0.79-1.36)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54" name="Tableau 153">
            <a:extLst>
              <a:ext uri="{FF2B5EF4-FFF2-40B4-BE49-F238E27FC236}">
                <a16:creationId xmlns:a16="http://schemas.microsoft.com/office/drawing/2014/main" id="{B46CC8A9-1FD1-9E9F-406B-F03C22A03080}"/>
              </a:ext>
            </a:extLst>
          </p:cNvPr>
          <p:cNvGraphicFramePr>
            <a:graphicFrameLocks noGrp="1"/>
          </p:cNvGraphicFramePr>
          <p:nvPr/>
        </p:nvGraphicFramePr>
        <p:xfrm>
          <a:off x="8032750" y="3370131"/>
          <a:ext cx="2464560" cy="58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1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6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IPI</a:t>
                      </a:r>
                      <a:b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(n=325)</a:t>
                      </a:r>
                      <a:endParaRPr lang="fr-FR" sz="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6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(n=324)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médiane, mo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2.9 (2.7-4.2)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5.6 (4.3-5.9)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1.26 (1.04-1.51)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55" name="Groupe 154">
            <a:extLst>
              <a:ext uri="{FF2B5EF4-FFF2-40B4-BE49-F238E27FC236}">
                <a16:creationId xmlns:a16="http://schemas.microsoft.com/office/drawing/2014/main" id="{B9B19B52-74F8-0028-AE59-8F237F0D050E}"/>
              </a:ext>
            </a:extLst>
          </p:cNvPr>
          <p:cNvGrpSpPr/>
          <p:nvPr/>
        </p:nvGrpSpPr>
        <p:grpSpPr>
          <a:xfrm>
            <a:off x="1666722" y="3217557"/>
            <a:ext cx="9068334" cy="2098423"/>
            <a:chOff x="1666722" y="3217557"/>
            <a:chExt cx="9068334" cy="2098423"/>
          </a:xfrm>
        </p:grpSpPr>
        <p:grpSp>
          <p:nvGrpSpPr>
            <p:cNvPr id="156" name="Groupe 155">
              <a:extLst>
                <a:ext uri="{FF2B5EF4-FFF2-40B4-BE49-F238E27FC236}">
                  <a16:creationId xmlns:a16="http://schemas.microsoft.com/office/drawing/2014/main" id="{34B5C82A-2D59-73B1-A4D8-455F3A651814}"/>
                </a:ext>
              </a:extLst>
            </p:cNvPr>
            <p:cNvGrpSpPr/>
            <p:nvPr/>
          </p:nvGrpSpPr>
          <p:grpSpPr>
            <a:xfrm>
              <a:off x="1666722" y="3217557"/>
              <a:ext cx="9068334" cy="2098423"/>
              <a:chOff x="1145514" y="986421"/>
              <a:chExt cx="9068334" cy="2098423"/>
            </a:xfrm>
          </p:grpSpPr>
          <p:sp>
            <p:nvSpPr>
              <p:cNvPr id="220" name="Rectangle à coins arrondis 4">
                <a:extLst>
                  <a:ext uri="{FF2B5EF4-FFF2-40B4-BE49-F238E27FC236}">
                    <a16:creationId xmlns:a16="http://schemas.microsoft.com/office/drawing/2014/main" id="{60009964-EFD2-0686-94EF-D2E25B4724E9}"/>
                  </a:ext>
                </a:extLst>
              </p:cNvPr>
              <p:cNvSpPr/>
              <p:nvPr/>
            </p:nvSpPr>
            <p:spPr>
              <a:xfrm>
                <a:off x="1145514" y="1080967"/>
                <a:ext cx="9068334" cy="2003877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ZoneTexte 220">
                <a:extLst>
                  <a:ext uri="{FF2B5EF4-FFF2-40B4-BE49-F238E27FC236}">
                    <a16:creationId xmlns:a16="http://schemas.microsoft.com/office/drawing/2014/main" id="{ABB16080-73A7-A7E7-01F0-C9D38F07B57F}"/>
                  </a:ext>
                </a:extLst>
              </p:cNvPr>
              <p:cNvSpPr txBox="1"/>
              <p:nvPr/>
            </p:nvSpPr>
            <p:spPr>
              <a:xfrm>
                <a:off x="1303845" y="986421"/>
                <a:ext cx="2495196" cy="15388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7200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Cellule tumorale PD-L1 ≥1% 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(par BICR)</a:t>
                </a:r>
              </a:p>
            </p:txBody>
          </p:sp>
          <p:grpSp>
            <p:nvGrpSpPr>
              <p:cNvPr id="222" name="Groupe 221">
                <a:extLst>
                  <a:ext uri="{FF2B5EF4-FFF2-40B4-BE49-F238E27FC236}">
                    <a16:creationId xmlns:a16="http://schemas.microsoft.com/office/drawing/2014/main" id="{80CF84FF-34B6-C377-9BAE-5B1B9E3B69A4}"/>
                  </a:ext>
                </a:extLst>
              </p:cNvPr>
              <p:cNvGrpSpPr/>
              <p:nvPr/>
            </p:nvGrpSpPr>
            <p:grpSpPr>
              <a:xfrm>
                <a:off x="1279725" y="1194114"/>
                <a:ext cx="4198925" cy="1795958"/>
                <a:chOff x="1269725" y="1268255"/>
                <a:chExt cx="3031972" cy="1795958"/>
              </a:xfrm>
            </p:grpSpPr>
            <p:sp>
              <p:nvSpPr>
                <p:cNvPr id="226" name="Forme libre 225">
                  <a:extLst>
                    <a:ext uri="{FF2B5EF4-FFF2-40B4-BE49-F238E27FC236}">
                      <a16:creationId xmlns:a16="http://schemas.microsoft.com/office/drawing/2014/main" id="{8F78D969-D365-F43B-EF79-B855F9CAECA9}"/>
                    </a:ext>
                  </a:extLst>
                </p:cNvPr>
                <p:cNvSpPr/>
                <p:nvPr/>
              </p:nvSpPr>
              <p:spPr>
                <a:xfrm>
                  <a:off x="1689904" y="1307939"/>
                  <a:ext cx="2476983" cy="1238491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ZoneTexte 226">
                  <a:extLst>
                    <a:ext uri="{FF2B5EF4-FFF2-40B4-BE49-F238E27FC236}">
                      <a16:creationId xmlns:a16="http://schemas.microsoft.com/office/drawing/2014/main" id="{CCE7A7FF-D1B0-546A-C936-38AC4F7174FA}"/>
                    </a:ext>
                  </a:extLst>
                </p:cNvPr>
                <p:cNvSpPr txBox="1"/>
                <p:nvPr/>
              </p:nvSpPr>
              <p:spPr>
                <a:xfrm>
                  <a:off x="1554223" y="1288648"/>
                  <a:ext cx="10764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228" name="ZoneTexte 227">
                  <a:extLst>
                    <a:ext uri="{FF2B5EF4-FFF2-40B4-BE49-F238E27FC236}">
                      <a16:creationId xmlns:a16="http://schemas.microsoft.com/office/drawing/2014/main" id="{E34B4895-173F-FECE-5184-3C8789BFEA6B}"/>
                    </a:ext>
                  </a:extLst>
                </p:cNvPr>
                <p:cNvSpPr txBox="1"/>
                <p:nvPr/>
              </p:nvSpPr>
              <p:spPr>
                <a:xfrm>
                  <a:off x="1590106" y="1527858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229" name="ZoneTexte 228">
                  <a:extLst>
                    <a:ext uri="{FF2B5EF4-FFF2-40B4-BE49-F238E27FC236}">
                      <a16:creationId xmlns:a16="http://schemas.microsoft.com/office/drawing/2014/main" id="{A5B6D91B-3A98-F6CE-38A7-2376848E925E}"/>
                    </a:ext>
                  </a:extLst>
                </p:cNvPr>
                <p:cNvSpPr txBox="1"/>
                <p:nvPr/>
              </p:nvSpPr>
              <p:spPr>
                <a:xfrm>
                  <a:off x="1590106" y="177092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230" name="ZoneTexte 229">
                  <a:extLst>
                    <a:ext uri="{FF2B5EF4-FFF2-40B4-BE49-F238E27FC236}">
                      <a16:creationId xmlns:a16="http://schemas.microsoft.com/office/drawing/2014/main" id="{F1B0DF0E-CDC2-D8AC-8190-544E68F16D99}"/>
                    </a:ext>
                  </a:extLst>
                </p:cNvPr>
                <p:cNvSpPr txBox="1"/>
                <p:nvPr/>
              </p:nvSpPr>
              <p:spPr>
                <a:xfrm>
                  <a:off x="1590106" y="201013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231" name="ZoneTexte 230">
                  <a:extLst>
                    <a:ext uri="{FF2B5EF4-FFF2-40B4-BE49-F238E27FC236}">
                      <a16:creationId xmlns:a16="http://schemas.microsoft.com/office/drawing/2014/main" id="{5798AE73-4F29-A1E0-CD59-DDD6343AC7A4}"/>
                    </a:ext>
                  </a:extLst>
                </p:cNvPr>
                <p:cNvSpPr txBox="1"/>
                <p:nvPr/>
              </p:nvSpPr>
              <p:spPr>
                <a:xfrm>
                  <a:off x="1590106" y="2241631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232" name="ZoneTexte 231">
                  <a:extLst>
                    <a:ext uri="{FF2B5EF4-FFF2-40B4-BE49-F238E27FC236}">
                      <a16:creationId xmlns:a16="http://schemas.microsoft.com/office/drawing/2014/main" id="{14C1402C-BB42-081F-3602-B9B489700CBA}"/>
                    </a:ext>
                  </a:extLst>
                </p:cNvPr>
                <p:cNvSpPr txBox="1"/>
                <p:nvPr/>
              </p:nvSpPr>
              <p:spPr>
                <a:xfrm>
                  <a:off x="1625989" y="2480841"/>
                  <a:ext cx="35882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233" name="ZoneTexte 232">
                  <a:extLst>
                    <a:ext uri="{FF2B5EF4-FFF2-40B4-BE49-F238E27FC236}">
                      <a16:creationId xmlns:a16="http://schemas.microsoft.com/office/drawing/2014/main" id="{B5C3E1EB-7A34-C614-5BFA-F1363F5FEADD}"/>
                    </a:ext>
                  </a:extLst>
                </p:cNvPr>
                <p:cNvSpPr txBox="1"/>
                <p:nvPr/>
              </p:nvSpPr>
              <p:spPr>
                <a:xfrm rot="16200000">
                  <a:off x="731731" y="1909741"/>
                  <a:ext cx="1371868" cy="8889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SSP (%)</a:t>
                  </a:r>
                </a:p>
              </p:txBody>
            </p:sp>
            <p:sp>
              <p:nvSpPr>
                <p:cNvPr id="234" name="ZoneTexte 233">
                  <a:extLst>
                    <a:ext uri="{FF2B5EF4-FFF2-40B4-BE49-F238E27FC236}">
                      <a16:creationId xmlns:a16="http://schemas.microsoft.com/office/drawing/2014/main" id="{0CA74E43-9CE1-2225-C775-6D9D52960626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235" name="ZoneTexte 234">
                  <a:extLst>
                    <a:ext uri="{FF2B5EF4-FFF2-40B4-BE49-F238E27FC236}">
                      <a16:creationId xmlns:a16="http://schemas.microsoft.com/office/drawing/2014/main" id="{BAC90120-0051-E492-E473-8D924AE8755B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236" name="ZoneTexte 235">
                  <a:extLst>
                    <a:ext uri="{FF2B5EF4-FFF2-40B4-BE49-F238E27FC236}">
                      <a16:creationId xmlns:a16="http://schemas.microsoft.com/office/drawing/2014/main" id="{F3E9206C-D52F-2BD9-1432-80BDFE0C1EDF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237" name="ZoneTexte 236">
                  <a:extLst>
                    <a:ext uri="{FF2B5EF4-FFF2-40B4-BE49-F238E27FC236}">
                      <a16:creationId xmlns:a16="http://schemas.microsoft.com/office/drawing/2014/main" id="{8E36811B-2D60-6ACA-7648-4A09045FAE8B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238" name="ZoneTexte 237">
                  <a:extLst>
                    <a:ext uri="{FF2B5EF4-FFF2-40B4-BE49-F238E27FC236}">
                      <a16:creationId xmlns:a16="http://schemas.microsoft.com/office/drawing/2014/main" id="{D5F83D82-D49B-9EF5-E9A3-F221E37D5CF6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239" name="ZoneTexte 238">
                  <a:extLst>
                    <a:ext uri="{FF2B5EF4-FFF2-40B4-BE49-F238E27FC236}">
                      <a16:creationId xmlns:a16="http://schemas.microsoft.com/office/drawing/2014/main" id="{6E02259A-0097-08D4-66D4-110E2826ED0B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240" name="ZoneTexte 239">
                  <a:extLst>
                    <a:ext uri="{FF2B5EF4-FFF2-40B4-BE49-F238E27FC236}">
                      <a16:creationId xmlns:a16="http://schemas.microsoft.com/office/drawing/2014/main" id="{800BE9B5-8875-F5CB-72DB-0065F6B2C15D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241" name="ZoneTexte 240">
                  <a:extLst>
                    <a:ext uri="{FF2B5EF4-FFF2-40B4-BE49-F238E27FC236}">
                      <a16:creationId xmlns:a16="http://schemas.microsoft.com/office/drawing/2014/main" id="{FEC2F67A-1318-4F51-5EEB-80E42CC89DCF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242" name="ZoneTexte 241">
                  <a:extLst>
                    <a:ext uri="{FF2B5EF4-FFF2-40B4-BE49-F238E27FC236}">
                      <a16:creationId xmlns:a16="http://schemas.microsoft.com/office/drawing/2014/main" id="{34B6181D-B305-BD8F-5817-50CBC7903A38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243" name="ZoneTexte 242">
                  <a:extLst>
                    <a:ext uri="{FF2B5EF4-FFF2-40B4-BE49-F238E27FC236}">
                      <a16:creationId xmlns:a16="http://schemas.microsoft.com/office/drawing/2014/main" id="{5EDE27B3-8EA1-8234-455C-DB4462521AD6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244" name="ZoneTexte 243">
                  <a:extLst>
                    <a:ext uri="{FF2B5EF4-FFF2-40B4-BE49-F238E27FC236}">
                      <a16:creationId xmlns:a16="http://schemas.microsoft.com/office/drawing/2014/main" id="{DB8A0825-4B18-4C59-5DC7-9060423B3A67}"/>
                    </a:ext>
                  </a:extLst>
                </p:cNvPr>
                <p:cNvSpPr txBox="1"/>
                <p:nvPr/>
              </p:nvSpPr>
              <p:spPr>
                <a:xfrm>
                  <a:off x="2020031" y="2404010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10%</a:t>
                  </a:r>
                </a:p>
              </p:txBody>
            </p:sp>
            <p:sp>
              <p:nvSpPr>
                <p:cNvPr id="245" name="ZoneTexte 244">
                  <a:extLst>
                    <a:ext uri="{FF2B5EF4-FFF2-40B4-BE49-F238E27FC236}">
                      <a16:creationId xmlns:a16="http://schemas.microsoft.com/office/drawing/2014/main" id="{79EA0E76-5F6A-4C56-DCE6-39BE91E28F33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246" name="ZoneTexte 245">
                  <a:extLst>
                    <a:ext uri="{FF2B5EF4-FFF2-40B4-BE49-F238E27FC236}">
                      <a16:creationId xmlns:a16="http://schemas.microsoft.com/office/drawing/2014/main" id="{3687D3C8-DAA5-1D97-8010-2FAFA20F2F8A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247" name="ZoneTexte 246">
                  <a:extLst>
                    <a:ext uri="{FF2B5EF4-FFF2-40B4-BE49-F238E27FC236}">
                      <a16:creationId xmlns:a16="http://schemas.microsoft.com/office/drawing/2014/main" id="{64DDEFF6-8C88-651C-71CA-692E6FFFB234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248" name="ZoneTexte 247">
                  <a:extLst>
                    <a:ext uri="{FF2B5EF4-FFF2-40B4-BE49-F238E27FC236}">
                      <a16:creationId xmlns:a16="http://schemas.microsoft.com/office/drawing/2014/main" id="{222F5593-8698-A583-81DC-07EA935459DE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249" name="ZoneTexte 248">
                  <a:extLst>
                    <a:ext uri="{FF2B5EF4-FFF2-40B4-BE49-F238E27FC236}">
                      <a16:creationId xmlns:a16="http://schemas.microsoft.com/office/drawing/2014/main" id="{C9AAFE23-C86D-C5F8-627B-F4EB9E70828D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250" name="ZoneTexte 249">
                  <a:extLst>
                    <a:ext uri="{FF2B5EF4-FFF2-40B4-BE49-F238E27FC236}">
                      <a16:creationId xmlns:a16="http://schemas.microsoft.com/office/drawing/2014/main" id="{A84E5698-624C-AB92-9F12-D8822A4A9B8A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251" name="ZoneTexte 250">
                  <a:extLst>
                    <a:ext uri="{FF2B5EF4-FFF2-40B4-BE49-F238E27FC236}">
                      <a16:creationId xmlns:a16="http://schemas.microsoft.com/office/drawing/2014/main" id="{F024D5D9-0C1E-613C-17A4-51763033295F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252" name="ZoneTexte 251">
                  <a:extLst>
                    <a:ext uri="{FF2B5EF4-FFF2-40B4-BE49-F238E27FC236}">
                      <a16:creationId xmlns:a16="http://schemas.microsoft.com/office/drawing/2014/main" id="{EB48BD3F-D448-785A-A843-D9EBAFEA6ACD}"/>
                    </a:ext>
                  </a:extLst>
                </p:cNvPr>
                <p:cNvSpPr txBox="1"/>
                <p:nvPr/>
              </p:nvSpPr>
              <p:spPr>
                <a:xfrm>
                  <a:off x="4089451" y="2429359"/>
                  <a:ext cx="212246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253" name="ZoneTexte 252">
                  <a:extLst>
                    <a:ext uri="{FF2B5EF4-FFF2-40B4-BE49-F238E27FC236}">
                      <a16:creationId xmlns:a16="http://schemas.microsoft.com/office/drawing/2014/main" id="{BC0D714B-7E08-7CA7-72B6-9AFC7A5DBD0F}"/>
                    </a:ext>
                  </a:extLst>
                </p:cNvPr>
                <p:cNvSpPr txBox="1"/>
                <p:nvPr/>
              </p:nvSpPr>
              <p:spPr>
                <a:xfrm>
                  <a:off x="1638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158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157</a:t>
                  </a:r>
                </a:p>
              </p:txBody>
            </p:sp>
            <p:sp>
              <p:nvSpPr>
                <p:cNvPr id="254" name="ZoneTexte 253">
                  <a:extLst>
                    <a:ext uri="{FF2B5EF4-FFF2-40B4-BE49-F238E27FC236}">
                      <a16:creationId xmlns:a16="http://schemas.microsoft.com/office/drawing/2014/main" id="{05650366-7C06-B13F-F583-7D71500DCBBE}"/>
                    </a:ext>
                  </a:extLst>
                </p:cNvPr>
                <p:cNvSpPr txBox="1"/>
                <p:nvPr/>
              </p:nvSpPr>
              <p:spPr>
                <a:xfrm>
                  <a:off x="1765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68</a:t>
                  </a:r>
                </a:p>
              </p:txBody>
            </p:sp>
            <p:sp>
              <p:nvSpPr>
                <p:cNvPr id="255" name="ZoneTexte 254">
                  <a:extLst>
                    <a:ext uri="{FF2B5EF4-FFF2-40B4-BE49-F238E27FC236}">
                      <a16:creationId xmlns:a16="http://schemas.microsoft.com/office/drawing/2014/main" id="{EF9BC319-EFD4-55C9-BFA4-A9F600DC6D5F}"/>
                    </a:ext>
                  </a:extLst>
                </p:cNvPr>
                <p:cNvSpPr txBox="1"/>
                <p:nvPr/>
              </p:nvSpPr>
              <p:spPr>
                <a:xfrm>
                  <a:off x="189918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36</a:t>
                  </a:r>
                </a:p>
              </p:txBody>
            </p:sp>
            <p:sp>
              <p:nvSpPr>
                <p:cNvPr id="256" name="ZoneTexte 255">
                  <a:extLst>
                    <a:ext uri="{FF2B5EF4-FFF2-40B4-BE49-F238E27FC236}">
                      <a16:creationId xmlns:a16="http://schemas.microsoft.com/office/drawing/2014/main" id="{0BD354DC-E411-ECA3-71F8-96D69CCF66BE}"/>
                    </a:ext>
                  </a:extLst>
                </p:cNvPr>
                <p:cNvSpPr txBox="1"/>
                <p:nvPr/>
              </p:nvSpPr>
              <p:spPr>
                <a:xfrm>
                  <a:off x="20325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</a:p>
              </p:txBody>
            </p:sp>
            <p:sp>
              <p:nvSpPr>
                <p:cNvPr id="257" name="ZoneTexte 256">
                  <a:extLst>
                    <a:ext uri="{FF2B5EF4-FFF2-40B4-BE49-F238E27FC236}">
                      <a16:creationId xmlns:a16="http://schemas.microsoft.com/office/drawing/2014/main" id="{7C5A8DE8-4FC5-E9DA-DB87-BA09FC3C07D0}"/>
                    </a:ext>
                  </a:extLst>
                </p:cNvPr>
                <p:cNvSpPr txBox="1"/>
                <p:nvPr/>
              </p:nvSpPr>
              <p:spPr>
                <a:xfrm>
                  <a:off x="21393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258" name="ZoneTexte 257">
                  <a:extLst>
                    <a:ext uri="{FF2B5EF4-FFF2-40B4-BE49-F238E27FC236}">
                      <a16:creationId xmlns:a16="http://schemas.microsoft.com/office/drawing/2014/main" id="{FE106939-7A9F-C59D-E42D-2857D2DA1EAB}"/>
                    </a:ext>
                  </a:extLst>
                </p:cNvPr>
                <p:cNvSpPr txBox="1"/>
                <p:nvPr/>
              </p:nvSpPr>
              <p:spPr>
                <a:xfrm>
                  <a:off x="227272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59" name="ZoneTexte 258">
                  <a:extLst>
                    <a:ext uri="{FF2B5EF4-FFF2-40B4-BE49-F238E27FC236}">
                      <a16:creationId xmlns:a16="http://schemas.microsoft.com/office/drawing/2014/main" id="{7AC245DF-49A2-F26F-1B85-B168A2C20DE1}"/>
                    </a:ext>
                  </a:extLst>
                </p:cNvPr>
                <p:cNvSpPr txBox="1"/>
                <p:nvPr/>
              </p:nvSpPr>
              <p:spPr>
                <a:xfrm>
                  <a:off x="2409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0" name="ZoneTexte 259">
                  <a:extLst>
                    <a:ext uri="{FF2B5EF4-FFF2-40B4-BE49-F238E27FC236}">
                      <a16:creationId xmlns:a16="http://schemas.microsoft.com/office/drawing/2014/main" id="{34045BEA-2136-3EE6-AFA5-60C37DC34F04}"/>
                    </a:ext>
                  </a:extLst>
                </p:cNvPr>
                <p:cNvSpPr txBox="1"/>
                <p:nvPr/>
              </p:nvSpPr>
              <p:spPr>
                <a:xfrm>
                  <a:off x="2536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1" name="ZoneTexte 260">
                  <a:extLst>
                    <a:ext uri="{FF2B5EF4-FFF2-40B4-BE49-F238E27FC236}">
                      <a16:creationId xmlns:a16="http://schemas.microsoft.com/office/drawing/2014/main" id="{C01BDD69-06D1-8F3A-01AE-745C2E977F66}"/>
                    </a:ext>
                  </a:extLst>
                </p:cNvPr>
                <p:cNvSpPr txBox="1"/>
                <p:nvPr/>
              </p:nvSpPr>
              <p:spPr>
                <a:xfrm>
                  <a:off x="26695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2" name="ZoneTexte 261">
                  <a:extLst>
                    <a:ext uri="{FF2B5EF4-FFF2-40B4-BE49-F238E27FC236}">
                      <a16:creationId xmlns:a16="http://schemas.microsoft.com/office/drawing/2014/main" id="{12AC42B9-EADD-B453-0F03-C3AB3FAC2C3A}"/>
                    </a:ext>
                  </a:extLst>
                </p:cNvPr>
                <p:cNvSpPr txBox="1"/>
                <p:nvPr/>
              </p:nvSpPr>
              <p:spPr>
                <a:xfrm>
                  <a:off x="2806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13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3" name="ZoneTexte 262">
                  <a:extLst>
                    <a:ext uri="{FF2B5EF4-FFF2-40B4-BE49-F238E27FC236}">
                      <a16:creationId xmlns:a16="http://schemas.microsoft.com/office/drawing/2014/main" id="{DC4E65E8-7FAC-2376-D60C-57276BFB1C59}"/>
                    </a:ext>
                  </a:extLst>
                </p:cNvPr>
                <p:cNvSpPr txBox="1"/>
                <p:nvPr/>
              </p:nvSpPr>
              <p:spPr>
                <a:xfrm>
                  <a:off x="2933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4" name="ZoneTexte 263">
                  <a:extLst>
                    <a:ext uri="{FF2B5EF4-FFF2-40B4-BE49-F238E27FC236}">
                      <a16:creationId xmlns:a16="http://schemas.microsoft.com/office/drawing/2014/main" id="{80752DD6-9681-3533-7DCF-3E503DB814DD}"/>
                    </a:ext>
                  </a:extLst>
                </p:cNvPr>
                <p:cNvSpPr txBox="1"/>
                <p:nvPr/>
              </p:nvSpPr>
              <p:spPr>
                <a:xfrm>
                  <a:off x="306647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5" name="ZoneTexte 264">
                  <a:extLst>
                    <a:ext uri="{FF2B5EF4-FFF2-40B4-BE49-F238E27FC236}">
                      <a16:creationId xmlns:a16="http://schemas.microsoft.com/office/drawing/2014/main" id="{F83F98F0-387C-64C3-8911-0B4FA57AEFCC}"/>
                    </a:ext>
                  </a:extLst>
                </p:cNvPr>
                <p:cNvSpPr txBox="1"/>
                <p:nvPr/>
              </p:nvSpPr>
              <p:spPr>
                <a:xfrm>
                  <a:off x="3199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6" name="ZoneTexte 265">
                  <a:extLst>
                    <a:ext uri="{FF2B5EF4-FFF2-40B4-BE49-F238E27FC236}">
                      <a16:creationId xmlns:a16="http://schemas.microsoft.com/office/drawing/2014/main" id="{9D3CF4AF-B58E-8BC3-125A-F957DDC016EC}"/>
                    </a:ext>
                  </a:extLst>
                </p:cNvPr>
                <p:cNvSpPr txBox="1"/>
                <p:nvPr/>
              </p:nvSpPr>
              <p:spPr>
                <a:xfrm>
                  <a:off x="3326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7" name="ZoneTexte 266">
                  <a:extLst>
                    <a:ext uri="{FF2B5EF4-FFF2-40B4-BE49-F238E27FC236}">
                      <a16:creationId xmlns:a16="http://schemas.microsoft.com/office/drawing/2014/main" id="{9260F1D8-E56B-1B9C-CAAD-B55A70D44A11}"/>
                    </a:ext>
                  </a:extLst>
                </p:cNvPr>
                <p:cNvSpPr txBox="1"/>
                <p:nvPr/>
              </p:nvSpPr>
              <p:spPr>
                <a:xfrm>
                  <a:off x="34601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8" name="ZoneTexte 267">
                  <a:extLst>
                    <a:ext uri="{FF2B5EF4-FFF2-40B4-BE49-F238E27FC236}">
                      <a16:creationId xmlns:a16="http://schemas.microsoft.com/office/drawing/2014/main" id="{925E2D98-1EB8-6B83-27B4-04109B8FFBC2}"/>
                    </a:ext>
                  </a:extLst>
                </p:cNvPr>
                <p:cNvSpPr txBox="1"/>
                <p:nvPr/>
              </p:nvSpPr>
              <p:spPr>
                <a:xfrm>
                  <a:off x="3596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69" name="ZoneTexte 268">
                  <a:extLst>
                    <a:ext uri="{FF2B5EF4-FFF2-40B4-BE49-F238E27FC236}">
                      <a16:creationId xmlns:a16="http://schemas.microsoft.com/office/drawing/2014/main" id="{5986E61A-DAA8-AC20-0E16-7C3A1DF36C2E}"/>
                    </a:ext>
                  </a:extLst>
                </p:cNvPr>
                <p:cNvSpPr txBox="1"/>
                <p:nvPr/>
              </p:nvSpPr>
              <p:spPr>
                <a:xfrm>
                  <a:off x="3723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70" name="ZoneTexte 269">
                  <a:extLst>
                    <a:ext uri="{FF2B5EF4-FFF2-40B4-BE49-F238E27FC236}">
                      <a16:creationId xmlns:a16="http://schemas.microsoft.com/office/drawing/2014/main" id="{2B7E1056-175E-F78B-DF76-03708387F829}"/>
                    </a:ext>
                  </a:extLst>
                </p:cNvPr>
                <p:cNvSpPr txBox="1"/>
                <p:nvPr/>
              </p:nvSpPr>
              <p:spPr>
                <a:xfrm>
                  <a:off x="385704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271" name="ZoneTexte 270">
                  <a:extLst>
                    <a:ext uri="{FF2B5EF4-FFF2-40B4-BE49-F238E27FC236}">
                      <a16:creationId xmlns:a16="http://schemas.microsoft.com/office/drawing/2014/main" id="{8E6ACD61-5B59-CA37-FBD7-C2BE1576D8F4}"/>
                    </a:ext>
                  </a:extLst>
                </p:cNvPr>
                <p:cNvSpPr txBox="1"/>
                <p:nvPr/>
              </p:nvSpPr>
              <p:spPr>
                <a:xfrm>
                  <a:off x="1269725" y="2879547"/>
                  <a:ext cx="327698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NIVO + IPI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Chimio</a:t>
                  </a:r>
                </a:p>
              </p:txBody>
            </p:sp>
            <p:sp>
              <p:nvSpPr>
                <p:cNvPr id="272" name="ZoneTexte 271">
                  <a:extLst>
                    <a:ext uri="{FF2B5EF4-FFF2-40B4-BE49-F238E27FC236}">
                      <a16:creationId xmlns:a16="http://schemas.microsoft.com/office/drawing/2014/main" id="{7CDFCA0A-5A34-2BA8-B194-61D38BEF104F}"/>
                    </a:ext>
                  </a:extLst>
                </p:cNvPr>
                <p:cNvSpPr txBox="1"/>
                <p:nvPr/>
              </p:nvSpPr>
              <p:spPr>
                <a:xfrm>
                  <a:off x="1269725" y="2749372"/>
                  <a:ext cx="327698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A5A5A5">
                          <a:lumMod val="75000"/>
                        </a:srgbClr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No. at risk</a:t>
                  </a:r>
                </a:p>
              </p:txBody>
            </p:sp>
            <p:sp>
              <p:nvSpPr>
                <p:cNvPr id="273" name="ZoneTexte 272">
                  <a:extLst>
                    <a:ext uri="{FF2B5EF4-FFF2-40B4-BE49-F238E27FC236}">
                      <a16:creationId xmlns:a16="http://schemas.microsoft.com/office/drawing/2014/main" id="{45F3D4F9-0A3A-F362-CFCC-FB0C0853B9C9}"/>
                    </a:ext>
                  </a:extLst>
                </p:cNvPr>
                <p:cNvSpPr txBox="1"/>
                <p:nvPr/>
              </p:nvSpPr>
              <p:spPr>
                <a:xfrm>
                  <a:off x="2222514" y="2084722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26%</a:t>
                  </a:r>
                </a:p>
              </p:txBody>
            </p:sp>
            <p:sp>
              <p:nvSpPr>
                <p:cNvPr id="274" name="ZoneTexte 273">
                  <a:extLst>
                    <a:ext uri="{FF2B5EF4-FFF2-40B4-BE49-F238E27FC236}">
                      <a16:creationId xmlns:a16="http://schemas.microsoft.com/office/drawing/2014/main" id="{B16AD542-9C01-586C-DF59-F7AE641D823F}"/>
                    </a:ext>
                  </a:extLst>
                </p:cNvPr>
                <p:cNvSpPr txBox="1"/>
                <p:nvPr/>
              </p:nvSpPr>
              <p:spPr>
                <a:xfrm>
                  <a:off x="2711319" y="2186588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12%</a:t>
                  </a:r>
                </a:p>
              </p:txBody>
            </p:sp>
            <p:sp>
              <p:nvSpPr>
                <p:cNvPr id="275" name="ZoneTexte 274">
                  <a:extLst>
                    <a:ext uri="{FF2B5EF4-FFF2-40B4-BE49-F238E27FC236}">
                      <a16:creationId xmlns:a16="http://schemas.microsoft.com/office/drawing/2014/main" id="{0D159FDF-A2A1-9A61-D0C2-C4B7FDB13762}"/>
                    </a:ext>
                  </a:extLst>
                </p:cNvPr>
                <p:cNvSpPr txBox="1"/>
                <p:nvPr/>
              </p:nvSpPr>
              <p:spPr>
                <a:xfrm>
                  <a:off x="2770010" y="2380896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3%</a:t>
                  </a:r>
                </a:p>
              </p:txBody>
            </p:sp>
            <p:sp>
              <p:nvSpPr>
                <p:cNvPr id="276" name="ZoneTexte 275">
                  <a:extLst>
                    <a:ext uri="{FF2B5EF4-FFF2-40B4-BE49-F238E27FC236}">
                      <a16:creationId xmlns:a16="http://schemas.microsoft.com/office/drawing/2014/main" id="{46C99983-3951-F2CC-031F-BAB83EEB5A22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284" name="ZoneTexte 283">
                  <a:extLst>
                    <a:ext uri="{FF2B5EF4-FFF2-40B4-BE49-F238E27FC236}">
                      <a16:creationId xmlns:a16="http://schemas.microsoft.com/office/drawing/2014/main" id="{9D006FEF-1B85-0C52-0C0F-49845ED91407}"/>
                    </a:ext>
                  </a:extLst>
                </p:cNvPr>
                <p:cNvSpPr txBox="1"/>
                <p:nvPr/>
              </p:nvSpPr>
              <p:spPr>
                <a:xfrm>
                  <a:off x="398772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54</a:t>
                  </a:r>
                </a:p>
              </p:txBody>
            </p:sp>
            <p:sp>
              <p:nvSpPr>
                <p:cNvPr id="286" name="ZoneTexte 285">
                  <a:extLst>
                    <a:ext uri="{FF2B5EF4-FFF2-40B4-BE49-F238E27FC236}">
                      <a16:creationId xmlns:a16="http://schemas.microsoft.com/office/drawing/2014/main" id="{1AD5DE5A-5296-EA53-C85B-D1522CCEFBFC}"/>
                    </a:ext>
                  </a:extLst>
                </p:cNvPr>
                <p:cNvSpPr txBox="1"/>
                <p:nvPr/>
              </p:nvSpPr>
              <p:spPr>
                <a:xfrm>
                  <a:off x="398772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</p:grpSp>
          <p:cxnSp>
            <p:nvCxnSpPr>
              <p:cNvPr id="223" name="Connecteur droit 222">
                <a:extLst>
                  <a:ext uri="{FF2B5EF4-FFF2-40B4-BE49-F238E27FC236}">
                    <a16:creationId xmlns:a16="http://schemas.microsoft.com/office/drawing/2014/main" id="{EFBB7CCE-D481-1694-175F-FF6ADBC6D2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4179" y="2736705"/>
                <a:ext cx="3680989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Connecteur droit 223">
                <a:extLst>
                  <a:ext uri="{FF2B5EF4-FFF2-40B4-BE49-F238E27FC236}">
                    <a16:creationId xmlns:a16="http://schemas.microsoft.com/office/drawing/2014/main" id="{20AE6605-A7B4-1429-64AC-66F0C43E73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16393" y="2262777"/>
                <a:ext cx="0" cy="178235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Connecteur droit 224">
                <a:extLst>
                  <a:ext uri="{FF2B5EF4-FFF2-40B4-BE49-F238E27FC236}">
                    <a16:creationId xmlns:a16="http://schemas.microsoft.com/office/drawing/2014/main" id="{756A0BFC-DFCD-4C4A-82A5-EA9639787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1464" y="2174240"/>
                <a:ext cx="0" cy="293865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" name="Groupe 156">
              <a:extLst>
                <a:ext uri="{FF2B5EF4-FFF2-40B4-BE49-F238E27FC236}">
                  <a16:creationId xmlns:a16="http://schemas.microsoft.com/office/drawing/2014/main" id="{C4F0E289-1E16-E552-90CB-77CB33FFFF42}"/>
                </a:ext>
              </a:extLst>
            </p:cNvPr>
            <p:cNvGrpSpPr/>
            <p:nvPr/>
          </p:nvGrpSpPr>
          <p:grpSpPr>
            <a:xfrm>
              <a:off x="6375148" y="3217557"/>
              <a:ext cx="4262528" cy="2003651"/>
              <a:chOff x="1428847" y="986421"/>
              <a:chExt cx="4262528" cy="2003651"/>
            </a:xfrm>
          </p:grpSpPr>
          <p:sp>
            <p:nvSpPr>
              <p:cNvPr id="163" name="ZoneTexte 162">
                <a:extLst>
                  <a:ext uri="{FF2B5EF4-FFF2-40B4-BE49-F238E27FC236}">
                    <a16:creationId xmlns:a16="http://schemas.microsoft.com/office/drawing/2014/main" id="{8280F19B-B81E-4382-3C40-4696B419DD01}"/>
                  </a:ext>
                </a:extLst>
              </p:cNvPr>
              <p:cNvSpPr txBox="1"/>
              <p:nvPr/>
            </p:nvSpPr>
            <p:spPr>
              <a:xfrm>
                <a:off x="1428847" y="986421"/>
                <a:ext cx="1764511" cy="15388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7200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Tous randomisés 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(par BICR)</a:t>
                </a:r>
              </a:p>
            </p:txBody>
          </p:sp>
          <p:grpSp>
            <p:nvGrpSpPr>
              <p:cNvPr id="164" name="Groupe 163">
                <a:extLst>
                  <a:ext uri="{FF2B5EF4-FFF2-40B4-BE49-F238E27FC236}">
                    <a16:creationId xmlns:a16="http://schemas.microsoft.com/office/drawing/2014/main" id="{5B7E8251-A720-5D9C-06DD-2CB33157AF7A}"/>
                  </a:ext>
                </a:extLst>
              </p:cNvPr>
              <p:cNvGrpSpPr/>
              <p:nvPr/>
            </p:nvGrpSpPr>
            <p:grpSpPr>
              <a:xfrm>
                <a:off x="1673721" y="1214507"/>
                <a:ext cx="4017654" cy="1775565"/>
                <a:chOff x="1554223" y="1288648"/>
                <a:chExt cx="2901079" cy="1775565"/>
              </a:xfrm>
            </p:grpSpPr>
            <p:sp>
              <p:nvSpPr>
                <p:cNvPr id="168" name="Forme libre 167">
                  <a:extLst>
                    <a:ext uri="{FF2B5EF4-FFF2-40B4-BE49-F238E27FC236}">
                      <a16:creationId xmlns:a16="http://schemas.microsoft.com/office/drawing/2014/main" id="{E806D0D2-6F79-F122-2FE5-8005E40E6C31}"/>
                    </a:ext>
                  </a:extLst>
                </p:cNvPr>
                <p:cNvSpPr/>
                <p:nvPr/>
              </p:nvSpPr>
              <p:spPr>
                <a:xfrm>
                  <a:off x="1689904" y="1307939"/>
                  <a:ext cx="2633690" cy="1238491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69" name="ZoneTexte 168">
                  <a:extLst>
                    <a:ext uri="{FF2B5EF4-FFF2-40B4-BE49-F238E27FC236}">
                      <a16:creationId xmlns:a16="http://schemas.microsoft.com/office/drawing/2014/main" id="{48C4BECD-5A5A-CF84-581D-F3170523BE5C}"/>
                    </a:ext>
                  </a:extLst>
                </p:cNvPr>
                <p:cNvSpPr txBox="1"/>
                <p:nvPr/>
              </p:nvSpPr>
              <p:spPr>
                <a:xfrm>
                  <a:off x="1554223" y="1288648"/>
                  <a:ext cx="10764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170" name="ZoneTexte 169">
                  <a:extLst>
                    <a:ext uri="{FF2B5EF4-FFF2-40B4-BE49-F238E27FC236}">
                      <a16:creationId xmlns:a16="http://schemas.microsoft.com/office/drawing/2014/main" id="{C5393A62-B30D-92ED-6A0E-35CBB209461E}"/>
                    </a:ext>
                  </a:extLst>
                </p:cNvPr>
                <p:cNvSpPr txBox="1"/>
                <p:nvPr/>
              </p:nvSpPr>
              <p:spPr>
                <a:xfrm>
                  <a:off x="1590106" y="1527858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171" name="ZoneTexte 170">
                  <a:extLst>
                    <a:ext uri="{FF2B5EF4-FFF2-40B4-BE49-F238E27FC236}">
                      <a16:creationId xmlns:a16="http://schemas.microsoft.com/office/drawing/2014/main" id="{9F37A7DB-6FF3-1D66-7AFD-45B49F49F6FF}"/>
                    </a:ext>
                  </a:extLst>
                </p:cNvPr>
                <p:cNvSpPr txBox="1"/>
                <p:nvPr/>
              </p:nvSpPr>
              <p:spPr>
                <a:xfrm>
                  <a:off x="1590106" y="177092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172" name="ZoneTexte 171">
                  <a:extLst>
                    <a:ext uri="{FF2B5EF4-FFF2-40B4-BE49-F238E27FC236}">
                      <a16:creationId xmlns:a16="http://schemas.microsoft.com/office/drawing/2014/main" id="{6DDF569A-A6FE-A059-EDC5-9A3C8E78CF0E}"/>
                    </a:ext>
                  </a:extLst>
                </p:cNvPr>
                <p:cNvSpPr txBox="1"/>
                <p:nvPr/>
              </p:nvSpPr>
              <p:spPr>
                <a:xfrm>
                  <a:off x="1590106" y="2010137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  <p:sp>
              <p:nvSpPr>
                <p:cNvPr id="173" name="ZoneTexte 172">
                  <a:extLst>
                    <a:ext uri="{FF2B5EF4-FFF2-40B4-BE49-F238E27FC236}">
                      <a16:creationId xmlns:a16="http://schemas.microsoft.com/office/drawing/2014/main" id="{4F5C9153-31EC-E5DA-A821-D2A88B656DCD}"/>
                    </a:ext>
                  </a:extLst>
                </p:cNvPr>
                <p:cNvSpPr txBox="1"/>
                <p:nvPr/>
              </p:nvSpPr>
              <p:spPr>
                <a:xfrm>
                  <a:off x="1590106" y="2241631"/>
                  <a:ext cx="71765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174" name="ZoneTexte 173">
                  <a:extLst>
                    <a:ext uri="{FF2B5EF4-FFF2-40B4-BE49-F238E27FC236}">
                      <a16:creationId xmlns:a16="http://schemas.microsoft.com/office/drawing/2014/main" id="{001F10A1-2969-48A9-ED80-3EBE895D961F}"/>
                    </a:ext>
                  </a:extLst>
                </p:cNvPr>
                <p:cNvSpPr txBox="1"/>
                <p:nvPr/>
              </p:nvSpPr>
              <p:spPr>
                <a:xfrm>
                  <a:off x="1625989" y="2480841"/>
                  <a:ext cx="35882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75" name="ZoneTexte 174">
                  <a:extLst>
                    <a:ext uri="{FF2B5EF4-FFF2-40B4-BE49-F238E27FC236}">
                      <a16:creationId xmlns:a16="http://schemas.microsoft.com/office/drawing/2014/main" id="{5DC34057-9918-651B-4DC5-877E89797EEE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76" name="ZoneTexte 175">
                  <a:extLst>
                    <a:ext uri="{FF2B5EF4-FFF2-40B4-BE49-F238E27FC236}">
                      <a16:creationId xmlns:a16="http://schemas.microsoft.com/office/drawing/2014/main" id="{7E64A1A4-56A4-7977-17A3-8249F747C32E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177" name="ZoneTexte 176">
                  <a:extLst>
                    <a:ext uri="{FF2B5EF4-FFF2-40B4-BE49-F238E27FC236}">
                      <a16:creationId xmlns:a16="http://schemas.microsoft.com/office/drawing/2014/main" id="{313058E6-2A57-8EF6-E7C1-2D637549AAEB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178" name="ZoneTexte 177">
                  <a:extLst>
                    <a:ext uri="{FF2B5EF4-FFF2-40B4-BE49-F238E27FC236}">
                      <a16:creationId xmlns:a16="http://schemas.microsoft.com/office/drawing/2014/main" id="{059B62AB-4B20-6F9A-3BF8-0EE9B7B2C2E5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179" name="ZoneTexte 178">
                  <a:extLst>
                    <a:ext uri="{FF2B5EF4-FFF2-40B4-BE49-F238E27FC236}">
                      <a16:creationId xmlns:a16="http://schemas.microsoft.com/office/drawing/2014/main" id="{91148AD7-F3C6-5388-C3AA-6DC1BFD571EA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180" name="ZoneTexte 179">
                  <a:extLst>
                    <a:ext uri="{FF2B5EF4-FFF2-40B4-BE49-F238E27FC236}">
                      <a16:creationId xmlns:a16="http://schemas.microsoft.com/office/drawing/2014/main" id="{D657C3D3-9357-1F08-FB5C-3E8AC9DAD7D1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181" name="ZoneTexte 180">
                  <a:extLst>
                    <a:ext uri="{FF2B5EF4-FFF2-40B4-BE49-F238E27FC236}">
                      <a16:creationId xmlns:a16="http://schemas.microsoft.com/office/drawing/2014/main" id="{B7CF778B-F390-75D0-8E18-A302AEA36727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182" name="ZoneTexte 181">
                  <a:extLst>
                    <a:ext uri="{FF2B5EF4-FFF2-40B4-BE49-F238E27FC236}">
                      <a16:creationId xmlns:a16="http://schemas.microsoft.com/office/drawing/2014/main" id="{C376C524-0994-99F0-DD7F-3E835147FE18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183" name="ZoneTexte 182">
                  <a:extLst>
                    <a:ext uri="{FF2B5EF4-FFF2-40B4-BE49-F238E27FC236}">
                      <a16:creationId xmlns:a16="http://schemas.microsoft.com/office/drawing/2014/main" id="{005EA016-0C6E-CA0D-B66F-6DACADF247FD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184" name="ZoneTexte 183">
                  <a:extLst>
                    <a:ext uri="{FF2B5EF4-FFF2-40B4-BE49-F238E27FC236}">
                      <a16:creationId xmlns:a16="http://schemas.microsoft.com/office/drawing/2014/main" id="{C7691C3F-44C8-2698-CD8F-F3F000B44EE0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185" name="ZoneTexte 184">
                  <a:extLst>
                    <a:ext uri="{FF2B5EF4-FFF2-40B4-BE49-F238E27FC236}">
                      <a16:creationId xmlns:a16="http://schemas.microsoft.com/office/drawing/2014/main" id="{1698668D-C980-288D-C9F8-83CE22F10A10}"/>
                    </a:ext>
                  </a:extLst>
                </p:cNvPr>
                <p:cNvSpPr txBox="1"/>
                <p:nvPr/>
              </p:nvSpPr>
              <p:spPr>
                <a:xfrm>
                  <a:off x="2014162" y="2383944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17%</a:t>
                  </a:r>
                </a:p>
              </p:txBody>
            </p:sp>
            <p:sp>
              <p:nvSpPr>
                <p:cNvPr id="186" name="ZoneTexte 185">
                  <a:extLst>
                    <a:ext uri="{FF2B5EF4-FFF2-40B4-BE49-F238E27FC236}">
                      <a16:creationId xmlns:a16="http://schemas.microsoft.com/office/drawing/2014/main" id="{B72013AD-C07B-9A96-85B6-4AFFDA1B4339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187" name="ZoneTexte 186">
                  <a:extLst>
                    <a:ext uri="{FF2B5EF4-FFF2-40B4-BE49-F238E27FC236}">
                      <a16:creationId xmlns:a16="http://schemas.microsoft.com/office/drawing/2014/main" id="{53C9A70F-0076-058F-B273-8B932AA8643D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188" name="ZoneTexte 187">
                  <a:extLst>
                    <a:ext uri="{FF2B5EF4-FFF2-40B4-BE49-F238E27FC236}">
                      <a16:creationId xmlns:a16="http://schemas.microsoft.com/office/drawing/2014/main" id="{27331096-F5F0-4F10-984A-D2517B725362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189" name="ZoneTexte 188">
                  <a:extLst>
                    <a:ext uri="{FF2B5EF4-FFF2-40B4-BE49-F238E27FC236}">
                      <a16:creationId xmlns:a16="http://schemas.microsoft.com/office/drawing/2014/main" id="{85BDDE95-52BE-C78E-7348-51D01C4FF9D4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190" name="ZoneTexte 189">
                  <a:extLst>
                    <a:ext uri="{FF2B5EF4-FFF2-40B4-BE49-F238E27FC236}">
                      <a16:creationId xmlns:a16="http://schemas.microsoft.com/office/drawing/2014/main" id="{5627333A-2520-37E7-0FB0-BB5FDF3424B4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191" name="ZoneTexte 190">
                  <a:extLst>
                    <a:ext uri="{FF2B5EF4-FFF2-40B4-BE49-F238E27FC236}">
                      <a16:creationId xmlns:a16="http://schemas.microsoft.com/office/drawing/2014/main" id="{CB359AD5-FA0D-27B5-CB4D-0ADFB5DA5598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192" name="ZoneTexte 191">
                  <a:extLst>
                    <a:ext uri="{FF2B5EF4-FFF2-40B4-BE49-F238E27FC236}">
                      <a16:creationId xmlns:a16="http://schemas.microsoft.com/office/drawing/2014/main" id="{A23F75E6-EAE0-C3C4-E9D3-B89B47B81C02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193" name="ZoneTexte 192">
                  <a:extLst>
                    <a:ext uri="{FF2B5EF4-FFF2-40B4-BE49-F238E27FC236}">
                      <a16:creationId xmlns:a16="http://schemas.microsoft.com/office/drawing/2014/main" id="{5397F20D-C453-109F-8444-497C2B1E90EE}"/>
                    </a:ext>
                  </a:extLst>
                </p:cNvPr>
                <p:cNvSpPr txBox="1"/>
                <p:nvPr/>
              </p:nvSpPr>
              <p:spPr>
                <a:xfrm>
                  <a:off x="3999922" y="2579948"/>
                  <a:ext cx="11805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54</a:t>
                  </a:r>
                </a:p>
              </p:txBody>
            </p:sp>
            <p:sp>
              <p:nvSpPr>
                <p:cNvPr id="194" name="ZoneTexte 193">
                  <a:extLst>
                    <a:ext uri="{FF2B5EF4-FFF2-40B4-BE49-F238E27FC236}">
                      <a16:creationId xmlns:a16="http://schemas.microsoft.com/office/drawing/2014/main" id="{BE82F341-C5AC-9313-CC9E-E60FA585BDAA}"/>
                    </a:ext>
                  </a:extLst>
                </p:cNvPr>
                <p:cNvSpPr txBox="1"/>
                <p:nvPr/>
              </p:nvSpPr>
              <p:spPr>
                <a:xfrm>
                  <a:off x="4243056" y="2429359"/>
                  <a:ext cx="212246" cy="9233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195" name="ZoneTexte 194">
                  <a:extLst>
                    <a:ext uri="{FF2B5EF4-FFF2-40B4-BE49-F238E27FC236}">
                      <a16:creationId xmlns:a16="http://schemas.microsoft.com/office/drawing/2014/main" id="{E2370493-AB88-15C5-F8A2-89EAA7546688}"/>
                    </a:ext>
                  </a:extLst>
                </p:cNvPr>
                <p:cNvSpPr txBox="1"/>
                <p:nvPr/>
              </p:nvSpPr>
              <p:spPr>
                <a:xfrm>
                  <a:off x="1638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321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324</a:t>
                  </a:r>
                </a:p>
              </p:txBody>
            </p:sp>
            <p:sp>
              <p:nvSpPr>
                <p:cNvPr id="196" name="ZoneTexte 195">
                  <a:extLst>
                    <a:ext uri="{FF2B5EF4-FFF2-40B4-BE49-F238E27FC236}">
                      <a16:creationId xmlns:a16="http://schemas.microsoft.com/office/drawing/2014/main" id="{2D86D679-9BB3-E229-DD6B-D5C405AC558E}"/>
                    </a:ext>
                  </a:extLst>
                </p:cNvPr>
                <p:cNvSpPr txBox="1"/>
                <p:nvPr/>
              </p:nvSpPr>
              <p:spPr>
                <a:xfrm>
                  <a:off x="17658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148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173</a:t>
                  </a:r>
                </a:p>
              </p:txBody>
            </p:sp>
            <p:sp>
              <p:nvSpPr>
                <p:cNvPr id="197" name="ZoneTexte 196">
                  <a:extLst>
                    <a:ext uri="{FF2B5EF4-FFF2-40B4-BE49-F238E27FC236}">
                      <a16:creationId xmlns:a16="http://schemas.microsoft.com/office/drawing/2014/main" id="{72990829-ED06-BF49-52D2-5AFD70F01164}"/>
                    </a:ext>
                  </a:extLst>
                </p:cNvPr>
                <p:cNvSpPr txBox="1"/>
                <p:nvPr/>
              </p:nvSpPr>
              <p:spPr>
                <a:xfrm>
                  <a:off x="189918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93</a:t>
                  </a:r>
                </a:p>
              </p:txBody>
            </p:sp>
            <p:sp>
              <p:nvSpPr>
                <p:cNvPr id="198" name="ZoneTexte 197">
                  <a:extLst>
                    <a:ext uri="{FF2B5EF4-FFF2-40B4-BE49-F238E27FC236}">
                      <a16:creationId xmlns:a16="http://schemas.microsoft.com/office/drawing/2014/main" id="{0108A4EB-CD32-0CE5-9A45-5D575C091D5C}"/>
                    </a:ext>
                  </a:extLst>
                </p:cNvPr>
                <p:cNvSpPr txBox="1"/>
                <p:nvPr/>
              </p:nvSpPr>
              <p:spPr>
                <a:xfrm>
                  <a:off x="2032536" y="2879547"/>
                  <a:ext cx="96775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45</a:t>
                  </a:r>
                </a:p>
              </p:txBody>
            </p:sp>
            <p:sp>
              <p:nvSpPr>
                <p:cNvPr id="199" name="ZoneTexte 198">
                  <a:extLst>
                    <a:ext uri="{FF2B5EF4-FFF2-40B4-BE49-F238E27FC236}">
                      <a16:creationId xmlns:a16="http://schemas.microsoft.com/office/drawing/2014/main" id="{801E0139-42AC-BE1D-D2C0-97947F3FAAE9}"/>
                    </a:ext>
                  </a:extLst>
                </p:cNvPr>
                <p:cNvSpPr txBox="1"/>
                <p:nvPr/>
              </p:nvSpPr>
              <p:spPr>
                <a:xfrm>
                  <a:off x="21393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22</a:t>
                  </a:r>
                </a:p>
              </p:txBody>
            </p:sp>
            <p:sp>
              <p:nvSpPr>
                <p:cNvPr id="200" name="ZoneTexte 199">
                  <a:extLst>
                    <a:ext uri="{FF2B5EF4-FFF2-40B4-BE49-F238E27FC236}">
                      <a16:creationId xmlns:a16="http://schemas.microsoft.com/office/drawing/2014/main" id="{BB91370D-F35D-D4B5-61D4-7ACC7548B119}"/>
                    </a:ext>
                  </a:extLst>
                </p:cNvPr>
                <p:cNvSpPr txBox="1"/>
                <p:nvPr/>
              </p:nvSpPr>
              <p:spPr>
                <a:xfrm>
                  <a:off x="227272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39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</a:p>
              </p:txBody>
            </p:sp>
            <p:sp>
              <p:nvSpPr>
                <p:cNvPr id="201" name="ZoneTexte 200">
                  <a:extLst>
                    <a:ext uri="{FF2B5EF4-FFF2-40B4-BE49-F238E27FC236}">
                      <a16:creationId xmlns:a16="http://schemas.microsoft.com/office/drawing/2014/main" id="{38914DA3-DB05-A72A-E94B-A4BA6B00C652}"/>
                    </a:ext>
                  </a:extLst>
                </p:cNvPr>
                <p:cNvSpPr txBox="1"/>
                <p:nvPr/>
              </p:nvSpPr>
              <p:spPr>
                <a:xfrm>
                  <a:off x="2409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</a:t>
                  </a:r>
                </a:p>
              </p:txBody>
            </p:sp>
            <p:sp>
              <p:nvSpPr>
                <p:cNvPr id="202" name="ZoneTexte 201">
                  <a:extLst>
                    <a:ext uri="{FF2B5EF4-FFF2-40B4-BE49-F238E27FC236}">
                      <a16:creationId xmlns:a16="http://schemas.microsoft.com/office/drawing/2014/main" id="{8B2F53EC-8441-36A3-47CC-8775291D803A}"/>
                    </a:ext>
                  </a:extLst>
                </p:cNvPr>
                <p:cNvSpPr txBox="1"/>
                <p:nvPr/>
              </p:nvSpPr>
              <p:spPr>
                <a:xfrm>
                  <a:off x="2536246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27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203" name="ZoneTexte 202">
                  <a:extLst>
                    <a:ext uri="{FF2B5EF4-FFF2-40B4-BE49-F238E27FC236}">
                      <a16:creationId xmlns:a16="http://schemas.microsoft.com/office/drawing/2014/main" id="{344E6969-A5CE-C7D3-8499-E61E7E1C7622}"/>
                    </a:ext>
                  </a:extLst>
                </p:cNvPr>
                <p:cNvSpPr txBox="1"/>
                <p:nvPr/>
              </p:nvSpPr>
              <p:spPr>
                <a:xfrm>
                  <a:off x="26695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204" name="ZoneTexte 203">
                  <a:extLst>
                    <a:ext uri="{FF2B5EF4-FFF2-40B4-BE49-F238E27FC236}">
                      <a16:creationId xmlns:a16="http://schemas.microsoft.com/office/drawing/2014/main" id="{FED59797-EFA7-D45D-971E-038F30594B14}"/>
                    </a:ext>
                  </a:extLst>
                </p:cNvPr>
                <p:cNvSpPr txBox="1"/>
                <p:nvPr/>
              </p:nvSpPr>
              <p:spPr>
                <a:xfrm>
                  <a:off x="2806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21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205" name="ZoneTexte 204">
                  <a:extLst>
                    <a:ext uri="{FF2B5EF4-FFF2-40B4-BE49-F238E27FC236}">
                      <a16:creationId xmlns:a16="http://schemas.microsoft.com/office/drawing/2014/main" id="{E98A2364-76DB-67AA-72E1-75B3B174DF02}"/>
                    </a:ext>
                  </a:extLst>
                </p:cNvPr>
                <p:cNvSpPr txBox="1"/>
                <p:nvPr/>
              </p:nvSpPr>
              <p:spPr>
                <a:xfrm>
                  <a:off x="29331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206" name="ZoneTexte 205">
                  <a:extLst>
                    <a:ext uri="{FF2B5EF4-FFF2-40B4-BE49-F238E27FC236}">
                      <a16:creationId xmlns:a16="http://schemas.microsoft.com/office/drawing/2014/main" id="{D37ED200-1E71-BB6B-D4CD-54902BD586C5}"/>
                    </a:ext>
                  </a:extLst>
                </p:cNvPr>
                <p:cNvSpPr txBox="1"/>
                <p:nvPr/>
              </p:nvSpPr>
              <p:spPr>
                <a:xfrm>
                  <a:off x="306647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207" name="ZoneTexte 206">
                  <a:extLst>
                    <a:ext uri="{FF2B5EF4-FFF2-40B4-BE49-F238E27FC236}">
                      <a16:creationId xmlns:a16="http://schemas.microsoft.com/office/drawing/2014/main" id="{61CA48B6-149C-15D0-12A7-9D38205AA2DC}"/>
                    </a:ext>
                  </a:extLst>
                </p:cNvPr>
                <p:cNvSpPr txBox="1"/>
                <p:nvPr/>
              </p:nvSpPr>
              <p:spPr>
                <a:xfrm>
                  <a:off x="3199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208" name="ZoneTexte 207">
                  <a:extLst>
                    <a:ext uri="{FF2B5EF4-FFF2-40B4-BE49-F238E27FC236}">
                      <a16:creationId xmlns:a16="http://schemas.microsoft.com/office/drawing/2014/main" id="{013647C5-CF68-7798-070C-FED4C304CB61}"/>
                    </a:ext>
                  </a:extLst>
                </p:cNvPr>
                <p:cNvSpPr txBox="1"/>
                <p:nvPr/>
              </p:nvSpPr>
              <p:spPr>
                <a:xfrm>
                  <a:off x="3326822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209" name="ZoneTexte 208">
                  <a:extLst>
                    <a:ext uri="{FF2B5EF4-FFF2-40B4-BE49-F238E27FC236}">
                      <a16:creationId xmlns:a16="http://schemas.microsoft.com/office/drawing/2014/main" id="{87BFB59F-8E8D-FFF9-2D34-763ABA1CFE4E}"/>
                    </a:ext>
                  </a:extLst>
                </p:cNvPr>
                <p:cNvSpPr txBox="1"/>
                <p:nvPr/>
              </p:nvSpPr>
              <p:spPr>
                <a:xfrm>
                  <a:off x="3460171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  <a:b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210" name="ZoneTexte 209">
                  <a:extLst>
                    <a:ext uri="{FF2B5EF4-FFF2-40B4-BE49-F238E27FC236}">
                      <a16:creationId xmlns:a16="http://schemas.microsoft.com/office/drawing/2014/main" id="{E22E5D72-75A5-F6A9-A518-ED214A19E9B3}"/>
                    </a:ext>
                  </a:extLst>
                </p:cNvPr>
                <p:cNvSpPr txBox="1"/>
                <p:nvPr/>
              </p:nvSpPr>
              <p:spPr>
                <a:xfrm>
                  <a:off x="3596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211" name="ZoneTexte 210">
                  <a:extLst>
                    <a:ext uri="{FF2B5EF4-FFF2-40B4-BE49-F238E27FC236}">
                      <a16:creationId xmlns:a16="http://schemas.microsoft.com/office/drawing/2014/main" id="{FC968680-E7B7-C421-823E-43AA911070BB}"/>
                    </a:ext>
                  </a:extLst>
                </p:cNvPr>
                <p:cNvSpPr txBox="1"/>
                <p:nvPr/>
              </p:nvSpPr>
              <p:spPr>
                <a:xfrm>
                  <a:off x="372369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212" name="ZoneTexte 211">
                  <a:extLst>
                    <a:ext uri="{FF2B5EF4-FFF2-40B4-BE49-F238E27FC236}">
                      <a16:creationId xmlns:a16="http://schemas.microsoft.com/office/drawing/2014/main" id="{BB3143BC-F984-BD62-BF34-A42A73824559}"/>
                    </a:ext>
                  </a:extLst>
                </p:cNvPr>
                <p:cNvSpPr txBox="1"/>
                <p:nvPr/>
              </p:nvSpPr>
              <p:spPr>
                <a:xfrm>
                  <a:off x="3857047" y="2879547"/>
                  <a:ext cx="13710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213" name="ZoneTexte 212">
                  <a:extLst>
                    <a:ext uri="{FF2B5EF4-FFF2-40B4-BE49-F238E27FC236}">
                      <a16:creationId xmlns:a16="http://schemas.microsoft.com/office/drawing/2014/main" id="{11B44CD4-8A2D-6449-1A0D-2966389B9E4A}"/>
                    </a:ext>
                  </a:extLst>
                </p:cNvPr>
                <p:cNvSpPr txBox="1"/>
                <p:nvPr/>
              </p:nvSpPr>
              <p:spPr>
                <a:xfrm>
                  <a:off x="3999922" y="2879547"/>
                  <a:ext cx="118054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214" name="ZoneTexte 213">
                  <a:extLst>
                    <a:ext uri="{FF2B5EF4-FFF2-40B4-BE49-F238E27FC236}">
                      <a16:creationId xmlns:a16="http://schemas.microsoft.com/office/drawing/2014/main" id="{BC981A16-2BEE-0B8B-31D2-1895F80AF31D}"/>
                    </a:ext>
                  </a:extLst>
                </p:cNvPr>
                <p:cNvSpPr txBox="1"/>
                <p:nvPr/>
              </p:nvSpPr>
              <p:spPr>
                <a:xfrm>
                  <a:off x="2199038" y="2119647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22%</a:t>
                  </a:r>
                </a:p>
              </p:txBody>
            </p:sp>
            <p:sp>
              <p:nvSpPr>
                <p:cNvPr id="215" name="ZoneTexte 214">
                  <a:extLst>
                    <a:ext uri="{FF2B5EF4-FFF2-40B4-BE49-F238E27FC236}">
                      <a16:creationId xmlns:a16="http://schemas.microsoft.com/office/drawing/2014/main" id="{A1AB2A93-9CCC-D4D5-DFC9-37424ADB26CF}"/>
                    </a:ext>
                  </a:extLst>
                </p:cNvPr>
                <p:cNvSpPr txBox="1"/>
                <p:nvPr/>
              </p:nvSpPr>
              <p:spPr>
                <a:xfrm>
                  <a:off x="2699582" y="2134737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12%</a:t>
                  </a:r>
                </a:p>
              </p:txBody>
            </p:sp>
            <p:sp>
              <p:nvSpPr>
                <p:cNvPr id="216" name="ZoneTexte 215">
                  <a:extLst>
                    <a:ext uri="{FF2B5EF4-FFF2-40B4-BE49-F238E27FC236}">
                      <a16:creationId xmlns:a16="http://schemas.microsoft.com/office/drawing/2014/main" id="{2A75BDBA-E04B-A2C8-4E5B-AE00229F338F}"/>
                    </a:ext>
                  </a:extLst>
                </p:cNvPr>
                <p:cNvSpPr txBox="1"/>
                <p:nvPr/>
              </p:nvSpPr>
              <p:spPr>
                <a:xfrm>
                  <a:off x="2734795" y="2258106"/>
                  <a:ext cx="177982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4%</a:t>
                  </a:r>
                </a:p>
              </p:txBody>
            </p:sp>
            <p:sp>
              <p:nvSpPr>
                <p:cNvPr id="217" name="ZoneTexte 216">
                  <a:extLst>
                    <a:ext uri="{FF2B5EF4-FFF2-40B4-BE49-F238E27FC236}">
                      <a16:creationId xmlns:a16="http://schemas.microsoft.com/office/drawing/2014/main" id="{5C8412BA-2EBE-2524-1D16-F4D8E9A1D6E9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0772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</p:grpSp>
          <p:cxnSp>
            <p:nvCxnSpPr>
              <p:cNvPr id="165" name="Connecteur droit 164">
                <a:extLst>
                  <a:ext uri="{FF2B5EF4-FFF2-40B4-BE49-F238E27FC236}">
                    <a16:creationId xmlns:a16="http://schemas.microsoft.com/office/drawing/2014/main" id="{60C4FFDA-A8A7-F264-F47B-E33010AC6A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4179" y="2736705"/>
                <a:ext cx="3872095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Connecteur droit 165">
                <a:extLst>
                  <a:ext uri="{FF2B5EF4-FFF2-40B4-BE49-F238E27FC236}">
                    <a16:creationId xmlns:a16="http://schemas.microsoft.com/office/drawing/2014/main" id="{80702D8B-093D-DF3B-ECCC-BA1956ABC9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16393" y="2205881"/>
                <a:ext cx="0" cy="252000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Connecteur droit 166">
                <a:extLst>
                  <a:ext uri="{FF2B5EF4-FFF2-40B4-BE49-F238E27FC236}">
                    <a16:creationId xmlns:a16="http://schemas.microsoft.com/office/drawing/2014/main" id="{4C4CFEAD-D23A-5A38-24B9-D3BA9FDA31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1464" y="2194560"/>
                <a:ext cx="0" cy="267264"/>
              </a:xfrm>
              <a:prstGeom prst="line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8" name="Connecteur droit 157">
              <a:extLst>
                <a:ext uri="{FF2B5EF4-FFF2-40B4-BE49-F238E27FC236}">
                  <a16:creationId xmlns:a16="http://schemas.microsoft.com/office/drawing/2014/main" id="{24F70B99-ACE7-5B73-12A6-E3C26AF297FB}"/>
                </a:ext>
              </a:extLst>
            </p:cNvPr>
            <p:cNvCxnSpPr>
              <a:cxnSpLocks/>
            </p:cNvCxnSpPr>
            <p:nvPr/>
          </p:nvCxnSpPr>
          <p:spPr>
            <a:xfrm>
              <a:off x="6242469" y="3405892"/>
              <a:ext cx="0" cy="1828797"/>
            </a:xfrm>
            <a:prstGeom prst="line">
              <a:avLst/>
            </a:prstGeom>
            <a:ln w="19050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Forme libre 158">
              <a:extLst>
                <a:ext uri="{FF2B5EF4-FFF2-40B4-BE49-F238E27FC236}">
                  <a16:creationId xmlns:a16="http://schemas.microsoft.com/office/drawing/2014/main" id="{2A90615B-2D19-BC6F-2C9D-C9E71DECB441}"/>
                </a:ext>
              </a:extLst>
            </p:cNvPr>
            <p:cNvSpPr/>
            <p:nvPr/>
          </p:nvSpPr>
          <p:spPr>
            <a:xfrm>
              <a:off x="2405888" y="3495040"/>
              <a:ext cx="2991104" cy="1182624"/>
            </a:xfrm>
            <a:custGeom>
              <a:avLst/>
              <a:gdLst>
                <a:gd name="connsiteX0" fmla="*/ 0 w 2991104"/>
                <a:gd name="connsiteY0" fmla="*/ 0 h 1182624"/>
                <a:gd name="connsiteX1" fmla="*/ 0 w 2991104"/>
                <a:gd name="connsiteY1" fmla="*/ 0 h 1182624"/>
                <a:gd name="connsiteX2" fmla="*/ 44704 w 2991104"/>
                <a:gd name="connsiteY2" fmla="*/ 24384 h 1182624"/>
                <a:gd name="connsiteX3" fmla="*/ 60960 w 2991104"/>
                <a:gd name="connsiteY3" fmla="*/ 60960 h 1182624"/>
                <a:gd name="connsiteX4" fmla="*/ 65024 w 2991104"/>
                <a:gd name="connsiteY4" fmla="*/ 73152 h 1182624"/>
                <a:gd name="connsiteX5" fmla="*/ 77216 w 2991104"/>
                <a:gd name="connsiteY5" fmla="*/ 109728 h 1182624"/>
                <a:gd name="connsiteX6" fmla="*/ 81280 w 2991104"/>
                <a:gd name="connsiteY6" fmla="*/ 121920 h 1182624"/>
                <a:gd name="connsiteX7" fmla="*/ 85344 w 2991104"/>
                <a:gd name="connsiteY7" fmla="*/ 195072 h 1182624"/>
                <a:gd name="connsiteX8" fmla="*/ 89408 w 2991104"/>
                <a:gd name="connsiteY8" fmla="*/ 207264 h 1182624"/>
                <a:gd name="connsiteX9" fmla="*/ 101600 w 2991104"/>
                <a:gd name="connsiteY9" fmla="*/ 247904 h 1182624"/>
                <a:gd name="connsiteX10" fmla="*/ 125984 w 2991104"/>
                <a:gd name="connsiteY10" fmla="*/ 321056 h 1182624"/>
                <a:gd name="connsiteX11" fmla="*/ 146304 w 2991104"/>
                <a:gd name="connsiteY11" fmla="*/ 382016 h 1182624"/>
                <a:gd name="connsiteX12" fmla="*/ 154432 w 2991104"/>
                <a:gd name="connsiteY12" fmla="*/ 406400 h 1182624"/>
                <a:gd name="connsiteX13" fmla="*/ 158496 w 2991104"/>
                <a:gd name="connsiteY13" fmla="*/ 418592 h 1182624"/>
                <a:gd name="connsiteX14" fmla="*/ 170688 w 2991104"/>
                <a:gd name="connsiteY14" fmla="*/ 491744 h 1182624"/>
                <a:gd name="connsiteX15" fmla="*/ 174752 w 2991104"/>
                <a:gd name="connsiteY15" fmla="*/ 503936 h 1182624"/>
                <a:gd name="connsiteX16" fmla="*/ 178816 w 2991104"/>
                <a:gd name="connsiteY16" fmla="*/ 516128 h 1182624"/>
                <a:gd name="connsiteX17" fmla="*/ 215392 w 2991104"/>
                <a:gd name="connsiteY17" fmla="*/ 536448 h 1182624"/>
                <a:gd name="connsiteX18" fmla="*/ 227584 w 2991104"/>
                <a:gd name="connsiteY18" fmla="*/ 560832 h 1182624"/>
                <a:gd name="connsiteX19" fmla="*/ 235712 w 2991104"/>
                <a:gd name="connsiteY19" fmla="*/ 585216 h 1182624"/>
                <a:gd name="connsiteX20" fmla="*/ 239776 w 2991104"/>
                <a:gd name="connsiteY20" fmla="*/ 597408 h 1182624"/>
                <a:gd name="connsiteX21" fmla="*/ 247904 w 2991104"/>
                <a:gd name="connsiteY21" fmla="*/ 609600 h 1182624"/>
                <a:gd name="connsiteX22" fmla="*/ 251968 w 2991104"/>
                <a:gd name="connsiteY22" fmla="*/ 621792 h 1182624"/>
                <a:gd name="connsiteX23" fmla="*/ 268224 w 2991104"/>
                <a:gd name="connsiteY23" fmla="*/ 646176 h 1182624"/>
                <a:gd name="connsiteX24" fmla="*/ 280416 w 2991104"/>
                <a:gd name="connsiteY24" fmla="*/ 650240 h 1182624"/>
                <a:gd name="connsiteX25" fmla="*/ 312928 w 2991104"/>
                <a:gd name="connsiteY25" fmla="*/ 658368 h 1182624"/>
                <a:gd name="connsiteX26" fmla="*/ 325120 w 2991104"/>
                <a:gd name="connsiteY26" fmla="*/ 682752 h 1182624"/>
                <a:gd name="connsiteX27" fmla="*/ 349504 w 2991104"/>
                <a:gd name="connsiteY27" fmla="*/ 731520 h 1182624"/>
                <a:gd name="connsiteX28" fmla="*/ 361696 w 2991104"/>
                <a:gd name="connsiteY28" fmla="*/ 735584 h 1182624"/>
                <a:gd name="connsiteX29" fmla="*/ 386080 w 2991104"/>
                <a:gd name="connsiteY29" fmla="*/ 772160 h 1182624"/>
                <a:gd name="connsiteX30" fmla="*/ 394208 w 2991104"/>
                <a:gd name="connsiteY30" fmla="*/ 784352 h 1182624"/>
                <a:gd name="connsiteX31" fmla="*/ 406400 w 2991104"/>
                <a:gd name="connsiteY31" fmla="*/ 792480 h 1182624"/>
                <a:gd name="connsiteX32" fmla="*/ 422656 w 2991104"/>
                <a:gd name="connsiteY32" fmla="*/ 816864 h 1182624"/>
                <a:gd name="connsiteX33" fmla="*/ 438912 w 2991104"/>
                <a:gd name="connsiteY33" fmla="*/ 853440 h 1182624"/>
                <a:gd name="connsiteX34" fmla="*/ 451104 w 2991104"/>
                <a:gd name="connsiteY34" fmla="*/ 857504 h 1182624"/>
                <a:gd name="connsiteX35" fmla="*/ 475488 w 2991104"/>
                <a:gd name="connsiteY35" fmla="*/ 869696 h 1182624"/>
                <a:gd name="connsiteX36" fmla="*/ 508000 w 2991104"/>
                <a:gd name="connsiteY36" fmla="*/ 906272 h 1182624"/>
                <a:gd name="connsiteX37" fmla="*/ 532384 w 2991104"/>
                <a:gd name="connsiteY37" fmla="*/ 922528 h 1182624"/>
                <a:gd name="connsiteX38" fmla="*/ 540512 w 2991104"/>
                <a:gd name="connsiteY38" fmla="*/ 934720 h 1182624"/>
                <a:gd name="connsiteX39" fmla="*/ 568960 w 2991104"/>
                <a:gd name="connsiteY39" fmla="*/ 967232 h 1182624"/>
                <a:gd name="connsiteX40" fmla="*/ 585216 w 2991104"/>
                <a:gd name="connsiteY40" fmla="*/ 1003808 h 1182624"/>
                <a:gd name="connsiteX41" fmla="*/ 597408 w 2991104"/>
                <a:gd name="connsiteY41" fmla="*/ 1016000 h 1182624"/>
                <a:gd name="connsiteX42" fmla="*/ 605536 w 2991104"/>
                <a:gd name="connsiteY42" fmla="*/ 1028192 h 1182624"/>
                <a:gd name="connsiteX43" fmla="*/ 609600 w 2991104"/>
                <a:gd name="connsiteY43" fmla="*/ 1040384 h 1182624"/>
                <a:gd name="connsiteX44" fmla="*/ 621792 w 2991104"/>
                <a:gd name="connsiteY44" fmla="*/ 1044448 h 1182624"/>
                <a:gd name="connsiteX45" fmla="*/ 658368 w 2991104"/>
                <a:gd name="connsiteY45" fmla="*/ 1048512 h 1182624"/>
                <a:gd name="connsiteX46" fmla="*/ 694944 w 2991104"/>
                <a:gd name="connsiteY46" fmla="*/ 1068832 h 1182624"/>
                <a:gd name="connsiteX47" fmla="*/ 707136 w 2991104"/>
                <a:gd name="connsiteY47" fmla="*/ 1076960 h 1182624"/>
                <a:gd name="connsiteX48" fmla="*/ 731520 w 2991104"/>
                <a:gd name="connsiteY48" fmla="*/ 1085088 h 1182624"/>
                <a:gd name="connsiteX49" fmla="*/ 739648 w 2991104"/>
                <a:gd name="connsiteY49" fmla="*/ 1097280 h 1182624"/>
                <a:gd name="connsiteX50" fmla="*/ 751840 w 2991104"/>
                <a:gd name="connsiteY50" fmla="*/ 1105408 h 1182624"/>
                <a:gd name="connsiteX51" fmla="*/ 764032 w 2991104"/>
                <a:gd name="connsiteY51" fmla="*/ 1109472 h 1182624"/>
                <a:gd name="connsiteX52" fmla="*/ 804672 w 2991104"/>
                <a:gd name="connsiteY52" fmla="*/ 1117600 h 1182624"/>
                <a:gd name="connsiteX53" fmla="*/ 816864 w 2991104"/>
                <a:gd name="connsiteY53" fmla="*/ 1125728 h 1182624"/>
                <a:gd name="connsiteX54" fmla="*/ 816864 w 2991104"/>
                <a:gd name="connsiteY54" fmla="*/ 1146048 h 1182624"/>
                <a:gd name="connsiteX55" fmla="*/ 869696 w 2991104"/>
                <a:gd name="connsiteY55" fmla="*/ 1146048 h 1182624"/>
                <a:gd name="connsiteX56" fmla="*/ 869696 w 2991104"/>
                <a:gd name="connsiteY56" fmla="*/ 1182624 h 1182624"/>
                <a:gd name="connsiteX57" fmla="*/ 2991104 w 2991104"/>
                <a:gd name="connsiteY57" fmla="*/ 1182624 h 118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1104" h="1182624">
                  <a:moveTo>
                    <a:pt x="0" y="0"/>
                  </a:moveTo>
                  <a:lnTo>
                    <a:pt x="0" y="0"/>
                  </a:lnTo>
                  <a:cubicBezTo>
                    <a:pt x="45" y="22"/>
                    <a:pt x="37279" y="16959"/>
                    <a:pt x="44704" y="24384"/>
                  </a:cubicBezTo>
                  <a:cubicBezTo>
                    <a:pt x="54364" y="34044"/>
                    <a:pt x="56936" y="48888"/>
                    <a:pt x="60960" y="60960"/>
                  </a:cubicBezTo>
                  <a:lnTo>
                    <a:pt x="65024" y="73152"/>
                  </a:lnTo>
                  <a:lnTo>
                    <a:pt x="77216" y="109728"/>
                  </a:lnTo>
                  <a:lnTo>
                    <a:pt x="81280" y="121920"/>
                  </a:lnTo>
                  <a:cubicBezTo>
                    <a:pt x="82635" y="146304"/>
                    <a:pt x="83029" y="170760"/>
                    <a:pt x="85344" y="195072"/>
                  </a:cubicBezTo>
                  <a:cubicBezTo>
                    <a:pt x="85750" y="199337"/>
                    <a:pt x="88231" y="203145"/>
                    <a:pt x="89408" y="207264"/>
                  </a:cubicBezTo>
                  <a:cubicBezTo>
                    <a:pt x="101692" y="250258"/>
                    <a:pt x="82284" y="189957"/>
                    <a:pt x="101600" y="247904"/>
                  </a:cubicBezTo>
                  <a:lnTo>
                    <a:pt x="125984" y="321056"/>
                  </a:lnTo>
                  <a:lnTo>
                    <a:pt x="146304" y="382016"/>
                  </a:lnTo>
                  <a:lnTo>
                    <a:pt x="154432" y="406400"/>
                  </a:lnTo>
                  <a:lnTo>
                    <a:pt x="158496" y="418592"/>
                  </a:lnTo>
                  <a:cubicBezTo>
                    <a:pt x="163272" y="475898"/>
                    <a:pt x="157402" y="451885"/>
                    <a:pt x="170688" y="491744"/>
                  </a:cubicBezTo>
                  <a:lnTo>
                    <a:pt x="174752" y="503936"/>
                  </a:lnTo>
                  <a:cubicBezTo>
                    <a:pt x="176107" y="508000"/>
                    <a:pt x="175252" y="513752"/>
                    <a:pt x="178816" y="516128"/>
                  </a:cubicBezTo>
                  <a:cubicBezTo>
                    <a:pt x="206764" y="534760"/>
                    <a:pt x="193933" y="529295"/>
                    <a:pt x="215392" y="536448"/>
                  </a:cubicBezTo>
                  <a:cubicBezTo>
                    <a:pt x="230213" y="580912"/>
                    <a:pt x="206576" y="513563"/>
                    <a:pt x="227584" y="560832"/>
                  </a:cubicBezTo>
                  <a:cubicBezTo>
                    <a:pt x="231064" y="568661"/>
                    <a:pt x="233003" y="577088"/>
                    <a:pt x="235712" y="585216"/>
                  </a:cubicBezTo>
                  <a:cubicBezTo>
                    <a:pt x="237067" y="589280"/>
                    <a:pt x="237400" y="593844"/>
                    <a:pt x="239776" y="597408"/>
                  </a:cubicBezTo>
                  <a:cubicBezTo>
                    <a:pt x="242485" y="601472"/>
                    <a:pt x="245720" y="605231"/>
                    <a:pt x="247904" y="609600"/>
                  </a:cubicBezTo>
                  <a:cubicBezTo>
                    <a:pt x="249820" y="613432"/>
                    <a:pt x="249888" y="618047"/>
                    <a:pt x="251968" y="621792"/>
                  </a:cubicBezTo>
                  <a:cubicBezTo>
                    <a:pt x="256712" y="630331"/>
                    <a:pt x="258957" y="643087"/>
                    <a:pt x="268224" y="646176"/>
                  </a:cubicBezTo>
                  <a:cubicBezTo>
                    <a:pt x="272288" y="647531"/>
                    <a:pt x="276260" y="649201"/>
                    <a:pt x="280416" y="650240"/>
                  </a:cubicBezTo>
                  <a:lnTo>
                    <a:pt x="312928" y="658368"/>
                  </a:lnTo>
                  <a:cubicBezTo>
                    <a:pt x="327749" y="702832"/>
                    <a:pt x="304112" y="635483"/>
                    <a:pt x="325120" y="682752"/>
                  </a:cubicBezTo>
                  <a:cubicBezTo>
                    <a:pt x="329511" y="692631"/>
                    <a:pt x="336279" y="727112"/>
                    <a:pt x="349504" y="731520"/>
                  </a:cubicBezTo>
                  <a:lnTo>
                    <a:pt x="361696" y="735584"/>
                  </a:lnTo>
                  <a:lnTo>
                    <a:pt x="386080" y="772160"/>
                  </a:lnTo>
                  <a:cubicBezTo>
                    <a:pt x="388789" y="776224"/>
                    <a:pt x="390144" y="781643"/>
                    <a:pt x="394208" y="784352"/>
                  </a:cubicBezTo>
                  <a:lnTo>
                    <a:pt x="406400" y="792480"/>
                  </a:lnTo>
                  <a:cubicBezTo>
                    <a:pt x="411819" y="800608"/>
                    <a:pt x="419567" y="807597"/>
                    <a:pt x="422656" y="816864"/>
                  </a:cubicBezTo>
                  <a:cubicBezTo>
                    <a:pt x="425140" y="824315"/>
                    <a:pt x="430130" y="846414"/>
                    <a:pt x="438912" y="853440"/>
                  </a:cubicBezTo>
                  <a:cubicBezTo>
                    <a:pt x="442257" y="856116"/>
                    <a:pt x="447272" y="855588"/>
                    <a:pt x="451104" y="857504"/>
                  </a:cubicBezTo>
                  <a:cubicBezTo>
                    <a:pt x="482617" y="873260"/>
                    <a:pt x="444843" y="859481"/>
                    <a:pt x="475488" y="869696"/>
                  </a:cubicBezTo>
                  <a:cubicBezTo>
                    <a:pt x="485261" y="884355"/>
                    <a:pt x="491297" y="895137"/>
                    <a:pt x="508000" y="906272"/>
                  </a:cubicBezTo>
                  <a:lnTo>
                    <a:pt x="532384" y="922528"/>
                  </a:lnTo>
                  <a:cubicBezTo>
                    <a:pt x="535093" y="926592"/>
                    <a:pt x="537058" y="931266"/>
                    <a:pt x="540512" y="934720"/>
                  </a:cubicBezTo>
                  <a:cubicBezTo>
                    <a:pt x="557107" y="951315"/>
                    <a:pt x="557445" y="932688"/>
                    <a:pt x="568960" y="967232"/>
                  </a:cubicBezTo>
                  <a:cubicBezTo>
                    <a:pt x="574867" y="984953"/>
                    <a:pt x="574482" y="990928"/>
                    <a:pt x="585216" y="1003808"/>
                  </a:cubicBezTo>
                  <a:cubicBezTo>
                    <a:pt x="588895" y="1008223"/>
                    <a:pt x="593729" y="1011585"/>
                    <a:pt x="597408" y="1016000"/>
                  </a:cubicBezTo>
                  <a:cubicBezTo>
                    <a:pt x="600535" y="1019752"/>
                    <a:pt x="603352" y="1023823"/>
                    <a:pt x="605536" y="1028192"/>
                  </a:cubicBezTo>
                  <a:cubicBezTo>
                    <a:pt x="607452" y="1032024"/>
                    <a:pt x="606571" y="1037355"/>
                    <a:pt x="609600" y="1040384"/>
                  </a:cubicBezTo>
                  <a:cubicBezTo>
                    <a:pt x="612629" y="1043413"/>
                    <a:pt x="617566" y="1043744"/>
                    <a:pt x="621792" y="1044448"/>
                  </a:cubicBezTo>
                  <a:cubicBezTo>
                    <a:pt x="633892" y="1046465"/>
                    <a:pt x="646176" y="1047157"/>
                    <a:pt x="658368" y="1048512"/>
                  </a:cubicBezTo>
                  <a:cubicBezTo>
                    <a:pt x="679827" y="1055665"/>
                    <a:pt x="666996" y="1050200"/>
                    <a:pt x="694944" y="1068832"/>
                  </a:cubicBezTo>
                  <a:cubicBezTo>
                    <a:pt x="699008" y="1071541"/>
                    <a:pt x="702502" y="1075415"/>
                    <a:pt x="707136" y="1076960"/>
                  </a:cubicBezTo>
                  <a:lnTo>
                    <a:pt x="731520" y="1085088"/>
                  </a:lnTo>
                  <a:cubicBezTo>
                    <a:pt x="734229" y="1089152"/>
                    <a:pt x="736194" y="1093826"/>
                    <a:pt x="739648" y="1097280"/>
                  </a:cubicBezTo>
                  <a:cubicBezTo>
                    <a:pt x="743102" y="1100734"/>
                    <a:pt x="747471" y="1103224"/>
                    <a:pt x="751840" y="1105408"/>
                  </a:cubicBezTo>
                  <a:cubicBezTo>
                    <a:pt x="755672" y="1107324"/>
                    <a:pt x="759858" y="1108509"/>
                    <a:pt x="764032" y="1109472"/>
                  </a:cubicBezTo>
                  <a:cubicBezTo>
                    <a:pt x="777493" y="1112578"/>
                    <a:pt x="791566" y="1113231"/>
                    <a:pt x="804672" y="1117600"/>
                  </a:cubicBezTo>
                  <a:cubicBezTo>
                    <a:pt x="818149" y="1122092"/>
                    <a:pt x="816864" y="1117380"/>
                    <a:pt x="816864" y="1125728"/>
                  </a:cubicBezTo>
                  <a:lnTo>
                    <a:pt x="816864" y="1146048"/>
                  </a:lnTo>
                  <a:lnTo>
                    <a:pt x="869696" y="1146048"/>
                  </a:lnTo>
                  <a:lnTo>
                    <a:pt x="869696" y="1182624"/>
                  </a:lnTo>
                  <a:lnTo>
                    <a:pt x="2991104" y="1182624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Forme libre 160">
              <a:extLst>
                <a:ext uri="{FF2B5EF4-FFF2-40B4-BE49-F238E27FC236}">
                  <a16:creationId xmlns:a16="http://schemas.microsoft.com/office/drawing/2014/main" id="{FF4D3806-AE75-FF82-1125-2EA1A4D1E8BB}"/>
                </a:ext>
              </a:extLst>
            </p:cNvPr>
            <p:cNvSpPr/>
            <p:nvPr/>
          </p:nvSpPr>
          <p:spPr>
            <a:xfrm>
              <a:off x="6827520" y="3495040"/>
              <a:ext cx="3019552" cy="1174496"/>
            </a:xfrm>
            <a:custGeom>
              <a:avLst/>
              <a:gdLst>
                <a:gd name="connsiteX0" fmla="*/ 0 w 3019552"/>
                <a:gd name="connsiteY0" fmla="*/ 0 h 1174496"/>
                <a:gd name="connsiteX1" fmla="*/ 0 w 3019552"/>
                <a:gd name="connsiteY1" fmla="*/ 0 h 1174496"/>
                <a:gd name="connsiteX2" fmla="*/ 28448 w 3019552"/>
                <a:gd name="connsiteY2" fmla="*/ 24384 h 1174496"/>
                <a:gd name="connsiteX3" fmla="*/ 40640 w 3019552"/>
                <a:gd name="connsiteY3" fmla="*/ 36576 h 1174496"/>
                <a:gd name="connsiteX4" fmla="*/ 44704 w 3019552"/>
                <a:gd name="connsiteY4" fmla="*/ 48768 h 1174496"/>
                <a:gd name="connsiteX5" fmla="*/ 60960 w 3019552"/>
                <a:gd name="connsiteY5" fmla="*/ 73152 h 1174496"/>
                <a:gd name="connsiteX6" fmla="*/ 65024 w 3019552"/>
                <a:gd name="connsiteY6" fmla="*/ 85344 h 1174496"/>
                <a:gd name="connsiteX7" fmla="*/ 73152 w 3019552"/>
                <a:gd name="connsiteY7" fmla="*/ 97536 h 1174496"/>
                <a:gd name="connsiteX8" fmla="*/ 81280 w 3019552"/>
                <a:gd name="connsiteY8" fmla="*/ 121920 h 1174496"/>
                <a:gd name="connsiteX9" fmla="*/ 89408 w 3019552"/>
                <a:gd name="connsiteY9" fmla="*/ 146304 h 1174496"/>
                <a:gd name="connsiteX10" fmla="*/ 93472 w 3019552"/>
                <a:gd name="connsiteY10" fmla="*/ 158496 h 1174496"/>
                <a:gd name="connsiteX11" fmla="*/ 97536 w 3019552"/>
                <a:gd name="connsiteY11" fmla="*/ 170688 h 1174496"/>
                <a:gd name="connsiteX12" fmla="*/ 113792 w 3019552"/>
                <a:gd name="connsiteY12" fmla="*/ 195072 h 1174496"/>
                <a:gd name="connsiteX13" fmla="*/ 117856 w 3019552"/>
                <a:gd name="connsiteY13" fmla="*/ 207264 h 1174496"/>
                <a:gd name="connsiteX14" fmla="*/ 134112 w 3019552"/>
                <a:gd name="connsiteY14" fmla="*/ 231648 h 1174496"/>
                <a:gd name="connsiteX15" fmla="*/ 142240 w 3019552"/>
                <a:gd name="connsiteY15" fmla="*/ 256032 h 1174496"/>
                <a:gd name="connsiteX16" fmla="*/ 146304 w 3019552"/>
                <a:gd name="connsiteY16" fmla="*/ 268224 h 1174496"/>
                <a:gd name="connsiteX17" fmla="*/ 150368 w 3019552"/>
                <a:gd name="connsiteY17" fmla="*/ 386080 h 1174496"/>
                <a:gd name="connsiteX18" fmla="*/ 166624 w 3019552"/>
                <a:gd name="connsiteY18" fmla="*/ 410464 h 1174496"/>
                <a:gd name="connsiteX19" fmla="*/ 174752 w 3019552"/>
                <a:gd name="connsiteY19" fmla="*/ 422656 h 1174496"/>
                <a:gd name="connsiteX20" fmla="*/ 182880 w 3019552"/>
                <a:gd name="connsiteY20" fmla="*/ 434848 h 1174496"/>
                <a:gd name="connsiteX21" fmla="*/ 207264 w 3019552"/>
                <a:gd name="connsiteY21" fmla="*/ 451104 h 1174496"/>
                <a:gd name="connsiteX22" fmla="*/ 223520 w 3019552"/>
                <a:gd name="connsiteY22" fmla="*/ 475488 h 1174496"/>
                <a:gd name="connsiteX23" fmla="*/ 231648 w 3019552"/>
                <a:gd name="connsiteY23" fmla="*/ 499872 h 1174496"/>
                <a:gd name="connsiteX24" fmla="*/ 243840 w 3019552"/>
                <a:gd name="connsiteY24" fmla="*/ 524256 h 1174496"/>
                <a:gd name="connsiteX25" fmla="*/ 268224 w 3019552"/>
                <a:gd name="connsiteY25" fmla="*/ 540512 h 1174496"/>
                <a:gd name="connsiteX26" fmla="*/ 280416 w 3019552"/>
                <a:gd name="connsiteY26" fmla="*/ 548640 h 1174496"/>
                <a:gd name="connsiteX27" fmla="*/ 292608 w 3019552"/>
                <a:gd name="connsiteY27" fmla="*/ 556768 h 1174496"/>
                <a:gd name="connsiteX28" fmla="*/ 308864 w 3019552"/>
                <a:gd name="connsiteY28" fmla="*/ 581152 h 1174496"/>
                <a:gd name="connsiteX29" fmla="*/ 321056 w 3019552"/>
                <a:gd name="connsiteY29" fmla="*/ 617728 h 1174496"/>
                <a:gd name="connsiteX30" fmla="*/ 325120 w 3019552"/>
                <a:gd name="connsiteY30" fmla="*/ 629920 h 1174496"/>
                <a:gd name="connsiteX31" fmla="*/ 337312 w 3019552"/>
                <a:gd name="connsiteY31" fmla="*/ 638048 h 1174496"/>
                <a:gd name="connsiteX32" fmla="*/ 349504 w 3019552"/>
                <a:gd name="connsiteY32" fmla="*/ 662432 h 1174496"/>
                <a:gd name="connsiteX33" fmla="*/ 365760 w 3019552"/>
                <a:gd name="connsiteY33" fmla="*/ 699008 h 1174496"/>
                <a:gd name="connsiteX34" fmla="*/ 377952 w 3019552"/>
                <a:gd name="connsiteY34" fmla="*/ 707136 h 1174496"/>
                <a:gd name="connsiteX35" fmla="*/ 398272 w 3019552"/>
                <a:gd name="connsiteY35" fmla="*/ 731520 h 1174496"/>
                <a:gd name="connsiteX36" fmla="*/ 406400 w 3019552"/>
                <a:gd name="connsiteY36" fmla="*/ 755904 h 1174496"/>
                <a:gd name="connsiteX37" fmla="*/ 422656 w 3019552"/>
                <a:gd name="connsiteY37" fmla="*/ 780288 h 1174496"/>
                <a:gd name="connsiteX38" fmla="*/ 430784 w 3019552"/>
                <a:gd name="connsiteY38" fmla="*/ 792480 h 1174496"/>
                <a:gd name="connsiteX39" fmla="*/ 442976 w 3019552"/>
                <a:gd name="connsiteY39" fmla="*/ 800608 h 1174496"/>
                <a:gd name="connsiteX40" fmla="*/ 451104 w 3019552"/>
                <a:gd name="connsiteY40" fmla="*/ 812800 h 1174496"/>
                <a:gd name="connsiteX41" fmla="*/ 455168 w 3019552"/>
                <a:gd name="connsiteY41" fmla="*/ 824992 h 1174496"/>
                <a:gd name="connsiteX42" fmla="*/ 467360 w 3019552"/>
                <a:gd name="connsiteY42" fmla="*/ 837184 h 1174496"/>
                <a:gd name="connsiteX43" fmla="*/ 475488 w 3019552"/>
                <a:gd name="connsiteY43" fmla="*/ 849376 h 1174496"/>
                <a:gd name="connsiteX44" fmla="*/ 487680 w 3019552"/>
                <a:gd name="connsiteY44" fmla="*/ 861568 h 1174496"/>
                <a:gd name="connsiteX45" fmla="*/ 503936 w 3019552"/>
                <a:gd name="connsiteY45" fmla="*/ 885952 h 1174496"/>
                <a:gd name="connsiteX46" fmla="*/ 540512 w 3019552"/>
                <a:gd name="connsiteY46" fmla="*/ 902208 h 1174496"/>
                <a:gd name="connsiteX47" fmla="*/ 552704 w 3019552"/>
                <a:gd name="connsiteY47" fmla="*/ 906272 h 1174496"/>
                <a:gd name="connsiteX48" fmla="*/ 577088 w 3019552"/>
                <a:gd name="connsiteY48" fmla="*/ 922528 h 1174496"/>
                <a:gd name="connsiteX49" fmla="*/ 581152 w 3019552"/>
                <a:gd name="connsiteY49" fmla="*/ 942848 h 1174496"/>
                <a:gd name="connsiteX50" fmla="*/ 605536 w 3019552"/>
                <a:gd name="connsiteY50" fmla="*/ 959104 h 1174496"/>
                <a:gd name="connsiteX51" fmla="*/ 629920 w 3019552"/>
                <a:gd name="connsiteY51" fmla="*/ 975360 h 1174496"/>
                <a:gd name="connsiteX52" fmla="*/ 642112 w 3019552"/>
                <a:gd name="connsiteY52" fmla="*/ 983488 h 1174496"/>
                <a:gd name="connsiteX53" fmla="*/ 690880 w 3019552"/>
                <a:gd name="connsiteY53" fmla="*/ 999744 h 1174496"/>
                <a:gd name="connsiteX54" fmla="*/ 703072 w 3019552"/>
                <a:gd name="connsiteY54" fmla="*/ 1003808 h 1174496"/>
                <a:gd name="connsiteX55" fmla="*/ 715264 w 3019552"/>
                <a:gd name="connsiteY55" fmla="*/ 1007872 h 1174496"/>
                <a:gd name="connsiteX56" fmla="*/ 751840 w 3019552"/>
                <a:gd name="connsiteY56" fmla="*/ 1032256 h 1174496"/>
                <a:gd name="connsiteX57" fmla="*/ 764032 w 3019552"/>
                <a:gd name="connsiteY57" fmla="*/ 1040384 h 1174496"/>
                <a:gd name="connsiteX58" fmla="*/ 812800 w 3019552"/>
                <a:gd name="connsiteY58" fmla="*/ 1056640 h 1174496"/>
                <a:gd name="connsiteX59" fmla="*/ 824992 w 3019552"/>
                <a:gd name="connsiteY59" fmla="*/ 1060704 h 1174496"/>
                <a:gd name="connsiteX60" fmla="*/ 837184 w 3019552"/>
                <a:gd name="connsiteY60" fmla="*/ 1068832 h 1174496"/>
                <a:gd name="connsiteX61" fmla="*/ 845312 w 3019552"/>
                <a:gd name="connsiteY61" fmla="*/ 1081024 h 1174496"/>
                <a:gd name="connsiteX62" fmla="*/ 885952 w 3019552"/>
                <a:gd name="connsiteY62" fmla="*/ 1093216 h 1174496"/>
                <a:gd name="connsiteX63" fmla="*/ 902208 w 3019552"/>
                <a:gd name="connsiteY63" fmla="*/ 1093216 h 1174496"/>
                <a:gd name="connsiteX64" fmla="*/ 1036320 w 3019552"/>
                <a:gd name="connsiteY64" fmla="*/ 1109472 h 1174496"/>
                <a:gd name="connsiteX65" fmla="*/ 1068832 w 3019552"/>
                <a:gd name="connsiteY65" fmla="*/ 1121664 h 1174496"/>
                <a:gd name="connsiteX66" fmla="*/ 1137920 w 3019552"/>
                <a:gd name="connsiteY66" fmla="*/ 1125728 h 1174496"/>
                <a:gd name="connsiteX67" fmla="*/ 1137920 w 3019552"/>
                <a:gd name="connsiteY67" fmla="*/ 1125728 h 1174496"/>
                <a:gd name="connsiteX68" fmla="*/ 1137920 w 3019552"/>
                <a:gd name="connsiteY68" fmla="*/ 1125728 h 1174496"/>
                <a:gd name="connsiteX69" fmla="*/ 1137920 w 3019552"/>
                <a:gd name="connsiteY69" fmla="*/ 1125728 h 1174496"/>
                <a:gd name="connsiteX70" fmla="*/ 1141984 w 3019552"/>
                <a:gd name="connsiteY70" fmla="*/ 1154176 h 1174496"/>
                <a:gd name="connsiteX71" fmla="*/ 1572768 w 3019552"/>
                <a:gd name="connsiteY71" fmla="*/ 1154176 h 1174496"/>
                <a:gd name="connsiteX72" fmla="*/ 1572768 w 3019552"/>
                <a:gd name="connsiteY72" fmla="*/ 1174496 h 1174496"/>
                <a:gd name="connsiteX73" fmla="*/ 3019552 w 3019552"/>
                <a:gd name="connsiteY73" fmla="*/ 1174496 h 117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019552" h="1174496">
                  <a:moveTo>
                    <a:pt x="0" y="0"/>
                  </a:moveTo>
                  <a:lnTo>
                    <a:pt x="0" y="0"/>
                  </a:lnTo>
                  <a:cubicBezTo>
                    <a:pt x="9483" y="8128"/>
                    <a:pt x="19165" y="16029"/>
                    <a:pt x="28448" y="24384"/>
                  </a:cubicBezTo>
                  <a:cubicBezTo>
                    <a:pt x="32720" y="28229"/>
                    <a:pt x="37452" y="31794"/>
                    <a:pt x="40640" y="36576"/>
                  </a:cubicBezTo>
                  <a:cubicBezTo>
                    <a:pt x="43016" y="40140"/>
                    <a:pt x="42624" y="45023"/>
                    <a:pt x="44704" y="48768"/>
                  </a:cubicBezTo>
                  <a:cubicBezTo>
                    <a:pt x="49448" y="57307"/>
                    <a:pt x="57871" y="63885"/>
                    <a:pt x="60960" y="73152"/>
                  </a:cubicBezTo>
                  <a:cubicBezTo>
                    <a:pt x="62315" y="77216"/>
                    <a:pt x="63108" y="81512"/>
                    <a:pt x="65024" y="85344"/>
                  </a:cubicBezTo>
                  <a:cubicBezTo>
                    <a:pt x="67208" y="89713"/>
                    <a:pt x="71168" y="93073"/>
                    <a:pt x="73152" y="97536"/>
                  </a:cubicBezTo>
                  <a:cubicBezTo>
                    <a:pt x="76632" y="105365"/>
                    <a:pt x="78571" y="113792"/>
                    <a:pt x="81280" y="121920"/>
                  </a:cubicBezTo>
                  <a:lnTo>
                    <a:pt x="89408" y="146304"/>
                  </a:lnTo>
                  <a:lnTo>
                    <a:pt x="93472" y="158496"/>
                  </a:lnTo>
                  <a:cubicBezTo>
                    <a:pt x="94827" y="162560"/>
                    <a:pt x="95160" y="167124"/>
                    <a:pt x="97536" y="170688"/>
                  </a:cubicBezTo>
                  <a:cubicBezTo>
                    <a:pt x="102955" y="178816"/>
                    <a:pt x="110703" y="185805"/>
                    <a:pt x="113792" y="195072"/>
                  </a:cubicBezTo>
                  <a:cubicBezTo>
                    <a:pt x="115147" y="199136"/>
                    <a:pt x="115776" y="203519"/>
                    <a:pt x="117856" y="207264"/>
                  </a:cubicBezTo>
                  <a:cubicBezTo>
                    <a:pt x="122600" y="215803"/>
                    <a:pt x="131023" y="222381"/>
                    <a:pt x="134112" y="231648"/>
                  </a:cubicBezTo>
                  <a:lnTo>
                    <a:pt x="142240" y="256032"/>
                  </a:lnTo>
                  <a:lnTo>
                    <a:pt x="146304" y="268224"/>
                  </a:lnTo>
                  <a:cubicBezTo>
                    <a:pt x="147659" y="307509"/>
                    <a:pt x="144809" y="347166"/>
                    <a:pt x="150368" y="386080"/>
                  </a:cubicBezTo>
                  <a:cubicBezTo>
                    <a:pt x="151749" y="395750"/>
                    <a:pt x="161205" y="402336"/>
                    <a:pt x="166624" y="410464"/>
                  </a:cubicBezTo>
                  <a:lnTo>
                    <a:pt x="174752" y="422656"/>
                  </a:lnTo>
                  <a:cubicBezTo>
                    <a:pt x="177461" y="426720"/>
                    <a:pt x="178816" y="432139"/>
                    <a:pt x="182880" y="434848"/>
                  </a:cubicBezTo>
                  <a:lnTo>
                    <a:pt x="207264" y="451104"/>
                  </a:lnTo>
                  <a:cubicBezTo>
                    <a:pt x="212683" y="459232"/>
                    <a:pt x="220431" y="466221"/>
                    <a:pt x="223520" y="475488"/>
                  </a:cubicBezTo>
                  <a:lnTo>
                    <a:pt x="231648" y="499872"/>
                  </a:lnTo>
                  <a:cubicBezTo>
                    <a:pt x="234547" y="508569"/>
                    <a:pt x="236425" y="517768"/>
                    <a:pt x="243840" y="524256"/>
                  </a:cubicBezTo>
                  <a:cubicBezTo>
                    <a:pt x="251192" y="530689"/>
                    <a:pt x="260096" y="535093"/>
                    <a:pt x="268224" y="540512"/>
                  </a:cubicBezTo>
                  <a:lnTo>
                    <a:pt x="280416" y="548640"/>
                  </a:lnTo>
                  <a:lnTo>
                    <a:pt x="292608" y="556768"/>
                  </a:lnTo>
                  <a:cubicBezTo>
                    <a:pt x="298027" y="564896"/>
                    <a:pt x="305775" y="571885"/>
                    <a:pt x="308864" y="581152"/>
                  </a:cubicBezTo>
                  <a:lnTo>
                    <a:pt x="321056" y="617728"/>
                  </a:lnTo>
                  <a:cubicBezTo>
                    <a:pt x="322411" y="621792"/>
                    <a:pt x="321556" y="627544"/>
                    <a:pt x="325120" y="629920"/>
                  </a:cubicBezTo>
                  <a:lnTo>
                    <a:pt x="337312" y="638048"/>
                  </a:lnTo>
                  <a:cubicBezTo>
                    <a:pt x="352133" y="682512"/>
                    <a:pt x="328496" y="615163"/>
                    <a:pt x="349504" y="662432"/>
                  </a:cubicBezTo>
                  <a:cubicBezTo>
                    <a:pt x="355943" y="676919"/>
                    <a:pt x="354723" y="687971"/>
                    <a:pt x="365760" y="699008"/>
                  </a:cubicBezTo>
                  <a:cubicBezTo>
                    <a:pt x="369214" y="702462"/>
                    <a:pt x="374200" y="704009"/>
                    <a:pt x="377952" y="707136"/>
                  </a:cubicBezTo>
                  <a:cubicBezTo>
                    <a:pt x="384708" y="712766"/>
                    <a:pt x="394511" y="723058"/>
                    <a:pt x="398272" y="731520"/>
                  </a:cubicBezTo>
                  <a:cubicBezTo>
                    <a:pt x="401752" y="739349"/>
                    <a:pt x="401648" y="748775"/>
                    <a:pt x="406400" y="755904"/>
                  </a:cubicBezTo>
                  <a:lnTo>
                    <a:pt x="422656" y="780288"/>
                  </a:lnTo>
                  <a:cubicBezTo>
                    <a:pt x="425365" y="784352"/>
                    <a:pt x="426720" y="789771"/>
                    <a:pt x="430784" y="792480"/>
                  </a:cubicBezTo>
                  <a:lnTo>
                    <a:pt x="442976" y="800608"/>
                  </a:lnTo>
                  <a:cubicBezTo>
                    <a:pt x="445685" y="804672"/>
                    <a:pt x="448920" y="808431"/>
                    <a:pt x="451104" y="812800"/>
                  </a:cubicBezTo>
                  <a:cubicBezTo>
                    <a:pt x="453020" y="816632"/>
                    <a:pt x="452792" y="821428"/>
                    <a:pt x="455168" y="824992"/>
                  </a:cubicBezTo>
                  <a:cubicBezTo>
                    <a:pt x="458356" y="829774"/>
                    <a:pt x="463681" y="832769"/>
                    <a:pt x="467360" y="837184"/>
                  </a:cubicBezTo>
                  <a:cubicBezTo>
                    <a:pt x="470487" y="840936"/>
                    <a:pt x="472361" y="845624"/>
                    <a:pt x="475488" y="849376"/>
                  </a:cubicBezTo>
                  <a:cubicBezTo>
                    <a:pt x="479167" y="853791"/>
                    <a:pt x="484151" y="857031"/>
                    <a:pt x="487680" y="861568"/>
                  </a:cubicBezTo>
                  <a:cubicBezTo>
                    <a:pt x="493677" y="869279"/>
                    <a:pt x="494669" y="882863"/>
                    <a:pt x="503936" y="885952"/>
                  </a:cubicBezTo>
                  <a:cubicBezTo>
                    <a:pt x="566844" y="906921"/>
                    <a:pt x="501871" y="882887"/>
                    <a:pt x="540512" y="902208"/>
                  </a:cubicBezTo>
                  <a:cubicBezTo>
                    <a:pt x="544344" y="904124"/>
                    <a:pt x="548959" y="904192"/>
                    <a:pt x="552704" y="906272"/>
                  </a:cubicBezTo>
                  <a:cubicBezTo>
                    <a:pt x="561243" y="911016"/>
                    <a:pt x="577088" y="922528"/>
                    <a:pt x="577088" y="922528"/>
                  </a:cubicBezTo>
                  <a:cubicBezTo>
                    <a:pt x="578443" y="929301"/>
                    <a:pt x="578063" y="936670"/>
                    <a:pt x="581152" y="942848"/>
                  </a:cubicBezTo>
                  <a:cubicBezTo>
                    <a:pt x="589477" y="959499"/>
                    <a:pt x="593031" y="952157"/>
                    <a:pt x="605536" y="959104"/>
                  </a:cubicBezTo>
                  <a:cubicBezTo>
                    <a:pt x="614075" y="963848"/>
                    <a:pt x="621792" y="969941"/>
                    <a:pt x="629920" y="975360"/>
                  </a:cubicBezTo>
                  <a:cubicBezTo>
                    <a:pt x="633984" y="978069"/>
                    <a:pt x="637478" y="981943"/>
                    <a:pt x="642112" y="983488"/>
                  </a:cubicBezTo>
                  <a:lnTo>
                    <a:pt x="690880" y="999744"/>
                  </a:lnTo>
                  <a:lnTo>
                    <a:pt x="703072" y="1003808"/>
                  </a:lnTo>
                  <a:cubicBezTo>
                    <a:pt x="707136" y="1005163"/>
                    <a:pt x="711700" y="1005496"/>
                    <a:pt x="715264" y="1007872"/>
                  </a:cubicBezTo>
                  <a:lnTo>
                    <a:pt x="751840" y="1032256"/>
                  </a:lnTo>
                  <a:cubicBezTo>
                    <a:pt x="755904" y="1034965"/>
                    <a:pt x="759398" y="1038839"/>
                    <a:pt x="764032" y="1040384"/>
                  </a:cubicBezTo>
                  <a:lnTo>
                    <a:pt x="812800" y="1056640"/>
                  </a:lnTo>
                  <a:cubicBezTo>
                    <a:pt x="816864" y="1057995"/>
                    <a:pt x="821428" y="1058328"/>
                    <a:pt x="824992" y="1060704"/>
                  </a:cubicBezTo>
                  <a:lnTo>
                    <a:pt x="837184" y="1068832"/>
                  </a:lnTo>
                  <a:cubicBezTo>
                    <a:pt x="839893" y="1072896"/>
                    <a:pt x="841858" y="1077570"/>
                    <a:pt x="845312" y="1081024"/>
                  </a:cubicBezTo>
                  <a:cubicBezTo>
                    <a:pt x="857112" y="1092824"/>
                    <a:pt x="869069" y="1091681"/>
                    <a:pt x="885952" y="1093216"/>
                  </a:cubicBezTo>
                  <a:cubicBezTo>
                    <a:pt x="891348" y="1093707"/>
                    <a:pt x="896789" y="1093216"/>
                    <a:pt x="902208" y="1093216"/>
                  </a:cubicBezTo>
                  <a:lnTo>
                    <a:pt x="1036320" y="1109472"/>
                  </a:lnTo>
                  <a:cubicBezTo>
                    <a:pt x="1047157" y="1113536"/>
                    <a:pt x="1057506" y="1119280"/>
                    <a:pt x="1068832" y="1121664"/>
                  </a:cubicBezTo>
                  <a:cubicBezTo>
                    <a:pt x="1091631" y="1126464"/>
                    <a:pt x="1114869" y="1125728"/>
                    <a:pt x="1137920" y="1125728"/>
                  </a:cubicBezTo>
                  <a:lnTo>
                    <a:pt x="1137920" y="1125728"/>
                  </a:lnTo>
                  <a:lnTo>
                    <a:pt x="1137920" y="1125728"/>
                  </a:lnTo>
                  <a:lnTo>
                    <a:pt x="1137920" y="1125728"/>
                  </a:lnTo>
                  <a:lnTo>
                    <a:pt x="1141984" y="1154176"/>
                  </a:lnTo>
                  <a:lnTo>
                    <a:pt x="1572768" y="1154176"/>
                  </a:lnTo>
                  <a:lnTo>
                    <a:pt x="1572768" y="1174496"/>
                  </a:lnTo>
                  <a:lnTo>
                    <a:pt x="3019552" y="1174496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87" name="Forme libre 286">
            <a:extLst>
              <a:ext uri="{FF2B5EF4-FFF2-40B4-BE49-F238E27FC236}">
                <a16:creationId xmlns:a16="http://schemas.microsoft.com/office/drawing/2014/main" id="{A6FC8BB7-0A6B-CCF1-B0A7-7E80E1AF180B}"/>
              </a:ext>
            </a:extLst>
          </p:cNvPr>
          <p:cNvSpPr/>
          <p:nvPr/>
        </p:nvSpPr>
        <p:spPr>
          <a:xfrm>
            <a:off x="2403566" y="3492137"/>
            <a:ext cx="3156857" cy="1097280"/>
          </a:xfrm>
          <a:custGeom>
            <a:avLst/>
            <a:gdLst>
              <a:gd name="connsiteX0" fmla="*/ 0 w 3156857"/>
              <a:gd name="connsiteY0" fmla="*/ 0 h 1097280"/>
              <a:gd name="connsiteX1" fmla="*/ 0 w 3156857"/>
              <a:gd name="connsiteY1" fmla="*/ 0 h 1097280"/>
              <a:gd name="connsiteX2" fmla="*/ 30480 w 3156857"/>
              <a:gd name="connsiteY2" fmla="*/ 69669 h 1097280"/>
              <a:gd name="connsiteX3" fmla="*/ 39188 w 3156857"/>
              <a:gd name="connsiteY3" fmla="*/ 108857 h 1097280"/>
              <a:gd name="connsiteX4" fmla="*/ 47897 w 3156857"/>
              <a:gd name="connsiteY4" fmla="*/ 134983 h 1097280"/>
              <a:gd name="connsiteX5" fmla="*/ 52251 w 3156857"/>
              <a:gd name="connsiteY5" fmla="*/ 148046 h 1097280"/>
              <a:gd name="connsiteX6" fmla="*/ 56605 w 3156857"/>
              <a:gd name="connsiteY6" fmla="*/ 161109 h 1097280"/>
              <a:gd name="connsiteX7" fmla="*/ 60960 w 3156857"/>
              <a:gd name="connsiteY7" fmla="*/ 178526 h 1097280"/>
              <a:gd name="connsiteX8" fmla="*/ 65314 w 3156857"/>
              <a:gd name="connsiteY8" fmla="*/ 296092 h 1097280"/>
              <a:gd name="connsiteX9" fmla="*/ 74023 w 3156857"/>
              <a:gd name="connsiteY9" fmla="*/ 370114 h 1097280"/>
              <a:gd name="connsiteX10" fmla="*/ 78377 w 3156857"/>
              <a:gd name="connsiteY10" fmla="*/ 387532 h 1097280"/>
              <a:gd name="connsiteX11" fmla="*/ 82731 w 3156857"/>
              <a:gd name="connsiteY11" fmla="*/ 418012 h 1097280"/>
              <a:gd name="connsiteX12" fmla="*/ 91440 w 3156857"/>
              <a:gd name="connsiteY12" fmla="*/ 444137 h 1097280"/>
              <a:gd name="connsiteX13" fmla="*/ 117565 w 3156857"/>
              <a:gd name="connsiteY13" fmla="*/ 483326 h 1097280"/>
              <a:gd name="connsiteX14" fmla="*/ 126274 w 3156857"/>
              <a:gd name="connsiteY14" fmla="*/ 496389 h 1097280"/>
              <a:gd name="connsiteX15" fmla="*/ 134983 w 3156857"/>
              <a:gd name="connsiteY15" fmla="*/ 509452 h 1097280"/>
              <a:gd name="connsiteX16" fmla="*/ 152400 w 3156857"/>
              <a:gd name="connsiteY16" fmla="*/ 535577 h 1097280"/>
              <a:gd name="connsiteX17" fmla="*/ 156754 w 3156857"/>
              <a:gd name="connsiteY17" fmla="*/ 548640 h 1097280"/>
              <a:gd name="connsiteX18" fmla="*/ 178525 w 3156857"/>
              <a:gd name="connsiteY18" fmla="*/ 579120 h 1097280"/>
              <a:gd name="connsiteX19" fmla="*/ 182880 w 3156857"/>
              <a:gd name="connsiteY19" fmla="*/ 592183 h 1097280"/>
              <a:gd name="connsiteX20" fmla="*/ 187234 w 3156857"/>
              <a:gd name="connsiteY20" fmla="*/ 609600 h 1097280"/>
              <a:gd name="connsiteX21" fmla="*/ 200297 w 3156857"/>
              <a:gd name="connsiteY21" fmla="*/ 622663 h 1097280"/>
              <a:gd name="connsiteX22" fmla="*/ 217714 w 3156857"/>
              <a:gd name="connsiteY22" fmla="*/ 653143 h 1097280"/>
              <a:gd name="connsiteX23" fmla="*/ 243840 w 3156857"/>
              <a:gd name="connsiteY23" fmla="*/ 679269 h 1097280"/>
              <a:gd name="connsiteX24" fmla="*/ 256903 w 3156857"/>
              <a:gd name="connsiteY24" fmla="*/ 683623 h 1097280"/>
              <a:gd name="connsiteX25" fmla="*/ 274320 w 3156857"/>
              <a:gd name="connsiteY25" fmla="*/ 709749 h 1097280"/>
              <a:gd name="connsiteX26" fmla="*/ 296091 w 3156857"/>
              <a:gd name="connsiteY26" fmla="*/ 735874 h 1097280"/>
              <a:gd name="connsiteX27" fmla="*/ 309154 w 3156857"/>
              <a:gd name="connsiteY27" fmla="*/ 744583 h 1097280"/>
              <a:gd name="connsiteX28" fmla="*/ 339634 w 3156857"/>
              <a:gd name="connsiteY28" fmla="*/ 775063 h 1097280"/>
              <a:gd name="connsiteX29" fmla="*/ 365760 w 3156857"/>
              <a:gd name="connsiteY29" fmla="*/ 796834 h 1097280"/>
              <a:gd name="connsiteX30" fmla="*/ 383177 w 3156857"/>
              <a:gd name="connsiteY30" fmla="*/ 801189 h 1097280"/>
              <a:gd name="connsiteX31" fmla="*/ 409303 w 3156857"/>
              <a:gd name="connsiteY31" fmla="*/ 814252 h 1097280"/>
              <a:gd name="connsiteX32" fmla="*/ 422365 w 3156857"/>
              <a:gd name="connsiteY32" fmla="*/ 822960 h 1097280"/>
              <a:gd name="connsiteX33" fmla="*/ 448491 w 3156857"/>
              <a:gd name="connsiteY33" fmla="*/ 831669 h 1097280"/>
              <a:gd name="connsiteX34" fmla="*/ 461554 w 3156857"/>
              <a:gd name="connsiteY34" fmla="*/ 840377 h 1097280"/>
              <a:gd name="connsiteX35" fmla="*/ 505097 w 3156857"/>
              <a:gd name="connsiteY35" fmla="*/ 853440 h 1097280"/>
              <a:gd name="connsiteX36" fmla="*/ 539931 w 3156857"/>
              <a:gd name="connsiteY36" fmla="*/ 857794 h 1097280"/>
              <a:gd name="connsiteX37" fmla="*/ 657497 w 3156857"/>
              <a:gd name="connsiteY37" fmla="*/ 896983 h 1097280"/>
              <a:gd name="connsiteX38" fmla="*/ 709748 w 3156857"/>
              <a:gd name="connsiteY38" fmla="*/ 914400 h 1097280"/>
              <a:gd name="connsiteX39" fmla="*/ 722811 w 3156857"/>
              <a:gd name="connsiteY39" fmla="*/ 918754 h 1097280"/>
              <a:gd name="connsiteX40" fmla="*/ 735874 w 3156857"/>
              <a:gd name="connsiteY40" fmla="*/ 923109 h 1097280"/>
              <a:gd name="connsiteX41" fmla="*/ 770708 w 3156857"/>
              <a:gd name="connsiteY41" fmla="*/ 927463 h 1097280"/>
              <a:gd name="connsiteX42" fmla="*/ 796834 w 3156857"/>
              <a:gd name="connsiteY42" fmla="*/ 936172 h 1097280"/>
              <a:gd name="connsiteX43" fmla="*/ 809897 w 3156857"/>
              <a:gd name="connsiteY43" fmla="*/ 940526 h 1097280"/>
              <a:gd name="connsiteX44" fmla="*/ 822960 w 3156857"/>
              <a:gd name="connsiteY44" fmla="*/ 966652 h 1097280"/>
              <a:gd name="connsiteX45" fmla="*/ 849085 w 3156857"/>
              <a:gd name="connsiteY45" fmla="*/ 975360 h 1097280"/>
              <a:gd name="connsiteX46" fmla="*/ 862148 w 3156857"/>
              <a:gd name="connsiteY46" fmla="*/ 979714 h 1097280"/>
              <a:gd name="connsiteX47" fmla="*/ 875211 w 3156857"/>
              <a:gd name="connsiteY47" fmla="*/ 984069 h 1097280"/>
              <a:gd name="connsiteX48" fmla="*/ 896983 w 3156857"/>
              <a:gd name="connsiteY48" fmla="*/ 984069 h 1097280"/>
              <a:gd name="connsiteX49" fmla="*/ 1001485 w 3156857"/>
              <a:gd name="connsiteY49" fmla="*/ 984069 h 1097280"/>
              <a:gd name="connsiteX50" fmla="*/ 1001485 w 3156857"/>
              <a:gd name="connsiteY50" fmla="*/ 1010194 h 1097280"/>
              <a:gd name="connsiteX51" fmla="*/ 1423851 w 3156857"/>
              <a:gd name="connsiteY51" fmla="*/ 1010194 h 1097280"/>
              <a:gd name="connsiteX52" fmla="*/ 1624148 w 3156857"/>
              <a:gd name="connsiteY52" fmla="*/ 1010194 h 1097280"/>
              <a:gd name="connsiteX53" fmla="*/ 1624148 w 3156857"/>
              <a:gd name="connsiteY53" fmla="*/ 1049383 h 1097280"/>
              <a:gd name="connsiteX54" fmla="*/ 2137954 w 3156857"/>
              <a:gd name="connsiteY54" fmla="*/ 1049383 h 1097280"/>
              <a:gd name="connsiteX55" fmla="*/ 2137954 w 3156857"/>
              <a:gd name="connsiteY55" fmla="*/ 1097280 h 1097280"/>
              <a:gd name="connsiteX56" fmla="*/ 3156857 w 3156857"/>
              <a:gd name="connsiteY56" fmla="*/ 1097280 h 109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56857" h="1097280">
                <a:moveTo>
                  <a:pt x="0" y="0"/>
                </a:moveTo>
                <a:lnTo>
                  <a:pt x="0" y="0"/>
                </a:lnTo>
                <a:cubicBezTo>
                  <a:pt x="10160" y="23223"/>
                  <a:pt x="21066" y="46134"/>
                  <a:pt x="30480" y="69669"/>
                </a:cubicBezTo>
                <a:cubicBezTo>
                  <a:pt x="33831" y="78047"/>
                  <a:pt x="37120" y="101275"/>
                  <a:pt x="39188" y="108857"/>
                </a:cubicBezTo>
                <a:cubicBezTo>
                  <a:pt x="41603" y="117713"/>
                  <a:pt x="44994" y="126274"/>
                  <a:pt x="47897" y="134983"/>
                </a:cubicBezTo>
                <a:lnTo>
                  <a:pt x="52251" y="148046"/>
                </a:lnTo>
                <a:cubicBezTo>
                  <a:pt x="53702" y="152400"/>
                  <a:pt x="55492" y="156656"/>
                  <a:pt x="56605" y="161109"/>
                </a:cubicBezTo>
                <a:lnTo>
                  <a:pt x="60960" y="178526"/>
                </a:lnTo>
                <a:cubicBezTo>
                  <a:pt x="62411" y="217715"/>
                  <a:pt x="63139" y="256937"/>
                  <a:pt x="65314" y="296092"/>
                </a:cubicBezTo>
                <a:cubicBezTo>
                  <a:pt x="65606" y="301349"/>
                  <a:pt x="72805" y="362803"/>
                  <a:pt x="74023" y="370114"/>
                </a:cubicBezTo>
                <a:cubicBezTo>
                  <a:pt x="75007" y="376017"/>
                  <a:pt x="77307" y="381644"/>
                  <a:pt x="78377" y="387532"/>
                </a:cubicBezTo>
                <a:cubicBezTo>
                  <a:pt x="80213" y="397630"/>
                  <a:pt x="80423" y="408012"/>
                  <a:pt x="82731" y="418012"/>
                </a:cubicBezTo>
                <a:cubicBezTo>
                  <a:pt x="84795" y="426956"/>
                  <a:pt x="86348" y="436499"/>
                  <a:pt x="91440" y="444137"/>
                </a:cubicBezTo>
                <a:lnTo>
                  <a:pt x="117565" y="483326"/>
                </a:lnTo>
                <a:lnTo>
                  <a:pt x="126274" y="496389"/>
                </a:lnTo>
                <a:lnTo>
                  <a:pt x="134983" y="509452"/>
                </a:lnTo>
                <a:cubicBezTo>
                  <a:pt x="145336" y="540511"/>
                  <a:pt x="130655" y="502959"/>
                  <a:pt x="152400" y="535577"/>
                </a:cubicBezTo>
                <a:cubicBezTo>
                  <a:pt x="154946" y="539396"/>
                  <a:pt x="154701" y="544535"/>
                  <a:pt x="156754" y="548640"/>
                </a:cubicBezTo>
                <a:cubicBezTo>
                  <a:pt x="159935" y="555003"/>
                  <a:pt x="175570" y="575180"/>
                  <a:pt x="178525" y="579120"/>
                </a:cubicBezTo>
                <a:cubicBezTo>
                  <a:pt x="179977" y="583474"/>
                  <a:pt x="181619" y="587770"/>
                  <a:pt x="182880" y="592183"/>
                </a:cubicBezTo>
                <a:cubicBezTo>
                  <a:pt x="184524" y="597937"/>
                  <a:pt x="184265" y="604404"/>
                  <a:pt x="187234" y="609600"/>
                </a:cubicBezTo>
                <a:cubicBezTo>
                  <a:pt x="190289" y="614947"/>
                  <a:pt x="195943" y="618309"/>
                  <a:pt x="200297" y="622663"/>
                </a:cubicBezTo>
                <a:cubicBezTo>
                  <a:pt x="204804" y="631677"/>
                  <a:pt x="210679" y="645228"/>
                  <a:pt x="217714" y="653143"/>
                </a:cubicBezTo>
                <a:cubicBezTo>
                  <a:pt x="225896" y="662348"/>
                  <a:pt x="232156" y="675375"/>
                  <a:pt x="243840" y="679269"/>
                </a:cubicBezTo>
                <a:lnTo>
                  <a:pt x="256903" y="683623"/>
                </a:lnTo>
                <a:lnTo>
                  <a:pt x="274320" y="709749"/>
                </a:lnTo>
                <a:cubicBezTo>
                  <a:pt x="282884" y="722596"/>
                  <a:pt x="283515" y="725395"/>
                  <a:pt x="296091" y="735874"/>
                </a:cubicBezTo>
                <a:cubicBezTo>
                  <a:pt x="300111" y="739224"/>
                  <a:pt x="304800" y="741680"/>
                  <a:pt x="309154" y="744583"/>
                </a:cubicBezTo>
                <a:cubicBezTo>
                  <a:pt x="329117" y="774528"/>
                  <a:pt x="316642" y="767399"/>
                  <a:pt x="339634" y="775063"/>
                </a:cubicBezTo>
                <a:cubicBezTo>
                  <a:pt x="347482" y="782911"/>
                  <a:pt x="355149" y="792287"/>
                  <a:pt x="365760" y="796834"/>
                </a:cubicBezTo>
                <a:cubicBezTo>
                  <a:pt x="371261" y="799191"/>
                  <a:pt x="377371" y="799737"/>
                  <a:pt x="383177" y="801189"/>
                </a:cubicBezTo>
                <a:cubicBezTo>
                  <a:pt x="420618" y="826147"/>
                  <a:pt x="373244" y="796222"/>
                  <a:pt x="409303" y="814252"/>
                </a:cubicBezTo>
                <a:cubicBezTo>
                  <a:pt x="413983" y="816592"/>
                  <a:pt x="417583" y="820835"/>
                  <a:pt x="422365" y="822960"/>
                </a:cubicBezTo>
                <a:cubicBezTo>
                  <a:pt x="430754" y="826688"/>
                  <a:pt x="440853" y="826577"/>
                  <a:pt x="448491" y="831669"/>
                </a:cubicBezTo>
                <a:cubicBezTo>
                  <a:pt x="452845" y="834572"/>
                  <a:pt x="456772" y="838252"/>
                  <a:pt x="461554" y="840377"/>
                </a:cubicBezTo>
                <a:cubicBezTo>
                  <a:pt x="468526" y="843475"/>
                  <a:pt x="494962" y="851751"/>
                  <a:pt x="505097" y="853440"/>
                </a:cubicBezTo>
                <a:cubicBezTo>
                  <a:pt x="516639" y="855364"/>
                  <a:pt x="528320" y="856343"/>
                  <a:pt x="539931" y="857794"/>
                </a:cubicBezTo>
                <a:lnTo>
                  <a:pt x="657497" y="896983"/>
                </a:lnTo>
                <a:lnTo>
                  <a:pt x="709748" y="914400"/>
                </a:lnTo>
                <a:lnTo>
                  <a:pt x="722811" y="918754"/>
                </a:lnTo>
                <a:cubicBezTo>
                  <a:pt x="727165" y="920206"/>
                  <a:pt x="731319" y="922540"/>
                  <a:pt x="735874" y="923109"/>
                </a:cubicBezTo>
                <a:lnTo>
                  <a:pt x="770708" y="927463"/>
                </a:lnTo>
                <a:lnTo>
                  <a:pt x="796834" y="936172"/>
                </a:lnTo>
                <a:lnTo>
                  <a:pt x="809897" y="940526"/>
                </a:lnTo>
                <a:cubicBezTo>
                  <a:pt x="812270" y="947644"/>
                  <a:pt x="815851" y="962209"/>
                  <a:pt x="822960" y="966652"/>
                </a:cubicBezTo>
                <a:cubicBezTo>
                  <a:pt x="830744" y="971517"/>
                  <a:pt x="840377" y="972457"/>
                  <a:pt x="849085" y="975360"/>
                </a:cubicBezTo>
                <a:lnTo>
                  <a:pt x="862148" y="979714"/>
                </a:lnTo>
                <a:cubicBezTo>
                  <a:pt x="866502" y="981166"/>
                  <a:pt x="870621" y="984069"/>
                  <a:pt x="875211" y="984069"/>
                </a:cubicBezTo>
                <a:lnTo>
                  <a:pt x="896983" y="984069"/>
                </a:lnTo>
                <a:lnTo>
                  <a:pt x="1001485" y="984069"/>
                </a:lnTo>
                <a:lnTo>
                  <a:pt x="1001485" y="1010194"/>
                </a:lnTo>
                <a:lnTo>
                  <a:pt x="1423851" y="1010194"/>
                </a:lnTo>
                <a:lnTo>
                  <a:pt x="1624148" y="1010194"/>
                </a:lnTo>
                <a:lnTo>
                  <a:pt x="1624148" y="1049383"/>
                </a:lnTo>
                <a:lnTo>
                  <a:pt x="2137954" y="1049383"/>
                </a:lnTo>
                <a:lnTo>
                  <a:pt x="2137954" y="1097280"/>
                </a:lnTo>
                <a:lnTo>
                  <a:pt x="3156857" y="1097280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1" name="Forme libre 290">
            <a:extLst>
              <a:ext uri="{FF2B5EF4-FFF2-40B4-BE49-F238E27FC236}">
                <a16:creationId xmlns:a16="http://schemas.microsoft.com/office/drawing/2014/main" id="{866FDC93-0BB5-00C0-BCD5-F83FB469EA5B}"/>
              </a:ext>
            </a:extLst>
          </p:cNvPr>
          <p:cNvSpPr/>
          <p:nvPr/>
        </p:nvSpPr>
        <p:spPr>
          <a:xfrm>
            <a:off x="6831874" y="3500846"/>
            <a:ext cx="3143795" cy="1097544"/>
          </a:xfrm>
          <a:custGeom>
            <a:avLst/>
            <a:gdLst>
              <a:gd name="connsiteX0" fmla="*/ 0 w 3143795"/>
              <a:gd name="connsiteY0" fmla="*/ 0 h 1097544"/>
              <a:gd name="connsiteX1" fmla="*/ 0 w 3143795"/>
              <a:gd name="connsiteY1" fmla="*/ 0 h 1097544"/>
              <a:gd name="connsiteX2" fmla="*/ 26126 w 3143795"/>
              <a:gd name="connsiteY2" fmla="*/ 43543 h 1097544"/>
              <a:gd name="connsiteX3" fmla="*/ 34835 w 3143795"/>
              <a:gd name="connsiteY3" fmla="*/ 56605 h 1097544"/>
              <a:gd name="connsiteX4" fmla="*/ 43543 w 3143795"/>
              <a:gd name="connsiteY4" fmla="*/ 82731 h 1097544"/>
              <a:gd name="connsiteX5" fmla="*/ 52252 w 3143795"/>
              <a:gd name="connsiteY5" fmla="*/ 108857 h 1097544"/>
              <a:gd name="connsiteX6" fmla="*/ 65315 w 3143795"/>
              <a:gd name="connsiteY6" fmla="*/ 148045 h 1097544"/>
              <a:gd name="connsiteX7" fmla="*/ 69669 w 3143795"/>
              <a:gd name="connsiteY7" fmla="*/ 161108 h 1097544"/>
              <a:gd name="connsiteX8" fmla="*/ 74023 w 3143795"/>
              <a:gd name="connsiteY8" fmla="*/ 174171 h 1097544"/>
              <a:gd name="connsiteX9" fmla="*/ 78377 w 3143795"/>
              <a:gd name="connsiteY9" fmla="*/ 283028 h 1097544"/>
              <a:gd name="connsiteX10" fmla="*/ 87086 w 3143795"/>
              <a:gd name="connsiteY10" fmla="*/ 426720 h 1097544"/>
              <a:gd name="connsiteX11" fmla="*/ 95795 w 3143795"/>
              <a:gd name="connsiteY11" fmla="*/ 457200 h 1097544"/>
              <a:gd name="connsiteX12" fmla="*/ 108857 w 3143795"/>
              <a:gd name="connsiteY12" fmla="*/ 500743 h 1097544"/>
              <a:gd name="connsiteX13" fmla="*/ 113212 w 3143795"/>
              <a:gd name="connsiteY13" fmla="*/ 513805 h 1097544"/>
              <a:gd name="connsiteX14" fmla="*/ 117566 w 3143795"/>
              <a:gd name="connsiteY14" fmla="*/ 526868 h 1097544"/>
              <a:gd name="connsiteX15" fmla="*/ 134983 w 3143795"/>
              <a:gd name="connsiteY15" fmla="*/ 552994 h 1097544"/>
              <a:gd name="connsiteX16" fmla="*/ 143692 w 3143795"/>
              <a:gd name="connsiteY16" fmla="*/ 566057 h 1097544"/>
              <a:gd name="connsiteX17" fmla="*/ 156755 w 3143795"/>
              <a:gd name="connsiteY17" fmla="*/ 579120 h 1097544"/>
              <a:gd name="connsiteX18" fmla="*/ 165463 w 3143795"/>
              <a:gd name="connsiteY18" fmla="*/ 596537 h 1097544"/>
              <a:gd name="connsiteX19" fmla="*/ 178526 w 3143795"/>
              <a:gd name="connsiteY19" fmla="*/ 609600 h 1097544"/>
              <a:gd name="connsiteX20" fmla="*/ 182880 w 3143795"/>
              <a:gd name="connsiteY20" fmla="*/ 622663 h 1097544"/>
              <a:gd name="connsiteX21" fmla="*/ 200297 w 3143795"/>
              <a:gd name="connsiteY21" fmla="*/ 648788 h 1097544"/>
              <a:gd name="connsiteX22" fmla="*/ 204652 w 3143795"/>
              <a:gd name="connsiteY22" fmla="*/ 661851 h 1097544"/>
              <a:gd name="connsiteX23" fmla="*/ 217715 w 3143795"/>
              <a:gd name="connsiteY23" fmla="*/ 670560 h 1097544"/>
              <a:gd name="connsiteX24" fmla="*/ 235132 w 3143795"/>
              <a:gd name="connsiteY24" fmla="*/ 692331 h 1097544"/>
              <a:gd name="connsiteX25" fmla="*/ 239486 w 3143795"/>
              <a:gd name="connsiteY25" fmla="*/ 705394 h 1097544"/>
              <a:gd name="connsiteX26" fmla="*/ 269966 w 3143795"/>
              <a:gd name="connsiteY26" fmla="*/ 744583 h 1097544"/>
              <a:gd name="connsiteX27" fmla="*/ 296092 w 3143795"/>
              <a:gd name="connsiteY27" fmla="*/ 762000 h 1097544"/>
              <a:gd name="connsiteX28" fmla="*/ 309155 w 3143795"/>
              <a:gd name="connsiteY28" fmla="*/ 770708 h 1097544"/>
              <a:gd name="connsiteX29" fmla="*/ 343989 w 3143795"/>
              <a:gd name="connsiteY29" fmla="*/ 801188 h 1097544"/>
              <a:gd name="connsiteX30" fmla="*/ 370115 w 3143795"/>
              <a:gd name="connsiteY30" fmla="*/ 818605 h 1097544"/>
              <a:gd name="connsiteX31" fmla="*/ 383177 w 3143795"/>
              <a:gd name="connsiteY31" fmla="*/ 827314 h 1097544"/>
              <a:gd name="connsiteX32" fmla="*/ 396240 w 3143795"/>
              <a:gd name="connsiteY32" fmla="*/ 831668 h 1097544"/>
              <a:gd name="connsiteX33" fmla="*/ 422366 w 3143795"/>
              <a:gd name="connsiteY33" fmla="*/ 849085 h 1097544"/>
              <a:gd name="connsiteX34" fmla="*/ 435429 w 3143795"/>
              <a:gd name="connsiteY34" fmla="*/ 857794 h 1097544"/>
              <a:gd name="connsiteX35" fmla="*/ 461555 w 3143795"/>
              <a:gd name="connsiteY35" fmla="*/ 866503 h 1097544"/>
              <a:gd name="connsiteX36" fmla="*/ 470263 w 3143795"/>
              <a:gd name="connsiteY36" fmla="*/ 879565 h 1097544"/>
              <a:gd name="connsiteX37" fmla="*/ 509452 w 3143795"/>
              <a:gd name="connsiteY37" fmla="*/ 901337 h 1097544"/>
              <a:gd name="connsiteX38" fmla="*/ 561703 w 3143795"/>
              <a:gd name="connsiteY38" fmla="*/ 905691 h 1097544"/>
              <a:gd name="connsiteX39" fmla="*/ 587829 w 3143795"/>
              <a:gd name="connsiteY39" fmla="*/ 918754 h 1097544"/>
              <a:gd name="connsiteX40" fmla="*/ 722812 w 3143795"/>
              <a:gd name="connsiteY40" fmla="*/ 931817 h 1097544"/>
              <a:gd name="connsiteX41" fmla="*/ 735875 w 3143795"/>
              <a:gd name="connsiteY41" fmla="*/ 936171 h 1097544"/>
              <a:gd name="connsiteX42" fmla="*/ 748937 w 3143795"/>
              <a:gd name="connsiteY42" fmla="*/ 944880 h 1097544"/>
              <a:gd name="connsiteX43" fmla="*/ 775063 w 3143795"/>
              <a:gd name="connsiteY43" fmla="*/ 953588 h 1097544"/>
              <a:gd name="connsiteX44" fmla="*/ 788126 w 3143795"/>
              <a:gd name="connsiteY44" fmla="*/ 962297 h 1097544"/>
              <a:gd name="connsiteX45" fmla="*/ 814252 w 3143795"/>
              <a:gd name="connsiteY45" fmla="*/ 971005 h 1097544"/>
              <a:gd name="connsiteX46" fmla="*/ 840377 w 3143795"/>
              <a:gd name="connsiteY46" fmla="*/ 988423 h 1097544"/>
              <a:gd name="connsiteX47" fmla="*/ 866503 w 3143795"/>
              <a:gd name="connsiteY47" fmla="*/ 997131 h 1097544"/>
              <a:gd name="connsiteX48" fmla="*/ 879566 w 3143795"/>
              <a:gd name="connsiteY48" fmla="*/ 1005840 h 1097544"/>
              <a:gd name="connsiteX49" fmla="*/ 1014549 w 3143795"/>
              <a:gd name="connsiteY49" fmla="*/ 1018903 h 1097544"/>
              <a:gd name="connsiteX50" fmla="*/ 1079863 w 3143795"/>
              <a:gd name="connsiteY50" fmla="*/ 1023257 h 1097544"/>
              <a:gd name="connsiteX51" fmla="*/ 1092926 w 3143795"/>
              <a:gd name="connsiteY51" fmla="*/ 1027611 h 1097544"/>
              <a:gd name="connsiteX52" fmla="*/ 1105989 w 3143795"/>
              <a:gd name="connsiteY52" fmla="*/ 1036320 h 1097544"/>
              <a:gd name="connsiteX53" fmla="*/ 1145177 w 3143795"/>
              <a:gd name="connsiteY53" fmla="*/ 1040674 h 1097544"/>
              <a:gd name="connsiteX54" fmla="*/ 1162595 w 3143795"/>
              <a:gd name="connsiteY54" fmla="*/ 1045028 h 1097544"/>
              <a:gd name="connsiteX55" fmla="*/ 1210492 w 3143795"/>
              <a:gd name="connsiteY55" fmla="*/ 1058091 h 1097544"/>
              <a:gd name="connsiteX56" fmla="*/ 1297577 w 3143795"/>
              <a:gd name="connsiteY56" fmla="*/ 1062445 h 1097544"/>
              <a:gd name="connsiteX57" fmla="*/ 1310640 w 3143795"/>
              <a:gd name="connsiteY57" fmla="*/ 1066800 h 1097544"/>
              <a:gd name="connsiteX58" fmla="*/ 1497875 w 3143795"/>
              <a:gd name="connsiteY58" fmla="*/ 1071154 h 1097544"/>
              <a:gd name="connsiteX59" fmla="*/ 1584960 w 3143795"/>
              <a:gd name="connsiteY59" fmla="*/ 1066800 h 1097544"/>
              <a:gd name="connsiteX60" fmla="*/ 1632857 w 3143795"/>
              <a:gd name="connsiteY60" fmla="*/ 1079863 h 1097544"/>
              <a:gd name="connsiteX61" fmla="*/ 1654629 w 3143795"/>
              <a:gd name="connsiteY61" fmla="*/ 1084217 h 1097544"/>
              <a:gd name="connsiteX62" fmla="*/ 1680755 w 3143795"/>
              <a:gd name="connsiteY62" fmla="*/ 1092925 h 1097544"/>
              <a:gd name="connsiteX63" fmla="*/ 1850572 w 3143795"/>
              <a:gd name="connsiteY63" fmla="*/ 1097280 h 1097544"/>
              <a:gd name="connsiteX64" fmla="*/ 3143795 w 3143795"/>
              <a:gd name="connsiteY64" fmla="*/ 1097280 h 1097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143795" h="1097544">
                <a:moveTo>
                  <a:pt x="0" y="0"/>
                </a:moveTo>
                <a:lnTo>
                  <a:pt x="0" y="0"/>
                </a:lnTo>
                <a:cubicBezTo>
                  <a:pt x="8709" y="14514"/>
                  <a:pt x="17255" y="29128"/>
                  <a:pt x="26126" y="43543"/>
                </a:cubicBezTo>
                <a:cubicBezTo>
                  <a:pt x="28869" y="48000"/>
                  <a:pt x="32710" y="51823"/>
                  <a:pt x="34835" y="56605"/>
                </a:cubicBezTo>
                <a:cubicBezTo>
                  <a:pt x="38563" y="64993"/>
                  <a:pt x="40640" y="74022"/>
                  <a:pt x="43543" y="82731"/>
                </a:cubicBezTo>
                <a:lnTo>
                  <a:pt x="52252" y="108857"/>
                </a:lnTo>
                <a:lnTo>
                  <a:pt x="65315" y="148045"/>
                </a:lnTo>
                <a:lnTo>
                  <a:pt x="69669" y="161108"/>
                </a:lnTo>
                <a:lnTo>
                  <a:pt x="74023" y="174171"/>
                </a:lnTo>
                <a:cubicBezTo>
                  <a:pt x="75474" y="210457"/>
                  <a:pt x="76690" y="246753"/>
                  <a:pt x="78377" y="283028"/>
                </a:cubicBezTo>
                <a:cubicBezTo>
                  <a:pt x="78968" y="295729"/>
                  <a:pt x="85140" y="408233"/>
                  <a:pt x="87086" y="426720"/>
                </a:cubicBezTo>
                <a:cubicBezTo>
                  <a:pt x="88221" y="437503"/>
                  <a:pt x="92870" y="446963"/>
                  <a:pt x="95795" y="457200"/>
                </a:cubicBezTo>
                <a:cubicBezTo>
                  <a:pt x="108958" y="503268"/>
                  <a:pt x="88159" y="438652"/>
                  <a:pt x="108857" y="500743"/>
                </a:cubicBezTo>
                <a:lnTo>
                  <a:pt x="113212" y="513805"/>
                </a:lnTo>
                <a:cubicBezTo>
                  <a:pt x="114664" y="518159"/>
                  <a:pt x="115020" y="523049"/>
                  <a:pt x="117566" y="526868"/>
                </a:cubicBezTo>
                <a:lnTo>
                  <a:pt x="134983" y="552994"/>
                </a:lnTo>
                <a:cubicBezTo>
                  <a:pt x="137886" y="557348"/>
                  <a:pt x="139991" y="562356"/>
                  <a:pt x="143692" y="566057"/>
                </a:cubicBezTo>
                <a:lnTo>
                  <a:pt x="156755" y="579120"/>
                </a:lnTo>
                <a:cubicBezTo>
                  <a:pt x="159658" y="584926"/>
                  <a:pt x="161690" y="591255"/>
                  <a:pt x="165463" y="596537"/>
                </a:cubicBezTo>
                <a:cubicBezTo>
                  <a:pt x="169042" y="601548"/>
                  <a:pt x="175110" y="604476"/>
                  <a:pt x="178526" y="609600"/>
                </a:cubicBezTo>
                <a:cubicBezTo>
                  <a:pt x="181072" y="613419"/>
                  <a:pt x="180651" y="618651"/>
                  <a:pt x="182880" y="622663"/>
                </a:cubicBezTo>
                <a:cubicBezTo>
                  <a:pt x="187963" y="631812"/>
                  <a:pt x="196987" y="638859"/>
                  <a:pt x="200297" y="648788"/>
                </a:cubicBezTo>
                <a:cubicBezTo>
                  <a:pt x="201749" y="653142"/>
                  <a:pt x="201785" y="658267"/>
                  <a:pt x="204652" y="661851"/>
                </a:cubicBezTo>
                <a:cubicBezTo>
                  <a:pt x="207921" y="665937"/>
                  <a:pt x="213361" y="667657"/>
                  <a:pt x="217715" y="670560"/>
                </a:cubicBezTo>
                <a:cubicBezTo>
                  <a:pt x="228659" y="703394"/>
                  <a:pt x="212623" y="664195"/>
                  <a:pt x="235132" y="692331"/>
                </a:cubicBezTo>
                <a:cubicBezTo>
                  <a:pt x="237999" y="695915"/>
                  <a:pt x="237257" y="701382"/>
                  <a:pt x="239486" y="705394"/>
                </a:cubicBezTo>
                <a:cubicBezTo>
                  <a:pt x="246644" y="718278"/>
                  <a:pt x="257548" y="734925"/>
                  <a:pt x="269966" y="744583"/>
                </a:cubicBezTo>
                <a:cubicBezTo>
                  <a:pt x="278228" y="751009"/>
                  <a:pt x="287383" y="756194"/>
                  <a:pt x="296092" y="762000"/>
                </a:cubicBezTo>
                <a:lnTo>
                  <a:pt x="309155" y="770708"/>
                </a:lnTo>
                <a:cubicBezTo>
                  <a:pt x="323669" y="792480"/>
                  <a:pt x="313508" y="780868"/>
                  <a:pt x="343989" y="801188"/>
                </a:cubicBezTo>
                <a:lnTo>
                  <a:pt x="370115" y="818605"/>
                </a:lnTo>
                <a:cubicBezTo>
                  <a:pt x="374469" y="821508"/>
                  <a:pt x="378212" y="825659"/>
                  <a:pt x="383177" y="827314"/>
                </a:cubicBezTo>
                <a:lnTo>
                  <a:pt x="396240" y="831668"/>
                </a:lnTo>
                <a:cubicBezTo>
                  <a:pt x="421004" y="856432"/>
                  <a:pt x="397158" y="836481"/>
                  <a:pt x="422366" y="849085"/>
                </a:cubicBezTo>
                <a:cubicBezTo>
                  <a:pt x="427047" y="851425"/>
                  <a:pt x="430647" y="855668"/>
                  <a:pt x="435429" y="857794"/>
                </a:cubicBezTo>
                <a:cubicBezTo>
                  <a:pt x="443818" y="861522"/>
                  <a:pt x="461555" y="866503"/>
                  <a:pt x="461555" y="866503"/>
                </a:cubicBezTo>
                <a:cubicBezTo>
                  <a:pt x="464458" y="870857"/>
                  <a:pt x="466325" y="876119"/>
                  <a:pt x="470263" y="879565"/>
                </a:cubicBezTo>
                <a:cubicBezTo>
                  <a:pt x="477660" y="886037"/>
                  <a:pt x="496347" y="899590"/>
                  <a:pt x="509452" y="901337"/>
                </a:cubicBezTo>
                <a:cubicBezTo>
                  <a:pt x="526776" y="903647"/>
                  <a:pt x="544286" y="904240"/>
                  <a:pt x="561703" y="905691"/>
                </a:cubicBezTo>
                <a:cubicBezTo>
                  <a:pt x="609333" y="921566"/>
                  <a:pt x="537195" y="896249"/>
                  <a:pt x="587829" y="918754"/>
                </a:cubicBezTo>
                <a:cubicBezTo>
                  <a:pt x="631764" y="938281"/>
                  <a:pt x="670617" y="929729"/>
                  <a:pt x="722812" y="931817"/>
                </a:cubicBezTo>
                <a:cubicBezTo>
                  <a:pt x="727166" y="933268"/>
                  <a:pt x="731770" y="934118"/>
                  <a:pt x="735875" y="936171"/>
                </a:cubicBezTo>
                <a:cubicBezTo>
                  <a:pt x="740556" y="938511"/>
                  <a:pt x="744155" y="942755"/>
                  <a:pt x="748937" y="944880"/>
                </a:cubicBezTo>
                <a:cubicBezTo>
                  <a:pt x="757325" y="948608"/>
                  <a:pt x="775063" y="953588"/>
                  <a:pt x="775063" y="953588"/>
                </a:cubicBezTo>
                <a:cubicBezTo>
                  <a:pt x="779417" y="956491"/>
                  <a:pt x="783344" y="960172"/>
                  <a:pt x="788126" y="962297"/>
                </a:cubicBezTo>
                <a:cubicBezTo>
                  <a:pt x="796515" y="966025"/>
                  <a:pt x="814252" y="971005"/>
                  <a:pt x="814252" y="971005"/>
                </a:cubicBezTo>
                <a:cubicBezTo>
                  <a:pt x="822960" y="976811"/>
                  <a:pt x="830448" y="985113"/>
                  <a:pt x="840377" y="988423"/>
                </a:cubicBezTo>
                <a:lnTo>
                  <a:pt x="866503" y="997131"/>
                </a:lnTo>
                <a:cubicBezTo>
                  <a:pt x="870857" y="1000034"/>
                  <a:pt x="874784" y="1003715"/>
                  <a:pt x="879566" y="1005840"/>
                </a:cubicBezTo>
                <a:cubicBezTo>
                  <a:pt x="923832" y="1025514"/>
                  <a:pt x="961046" y="1016228"/>
                  <a:pt x="1014549" y="1018903"/>
                </a:cubicBezTo>
                <a:cubicBezTo>
                  <a:pt x="1036341" y="1019993"/>
                  <a:pt x="1058092" y="1021806"/>
                  <a:pt x="1079863" y="1023257"/>
                </a:cubicBezTo>
                <a:cubicBezTo>
                  <a:pt x="1084217" y="1024708"/>
                  <a:pt x="1088821" y="1025558"/>
                  <a:pt x="1092926" y="1027611"/>
                </a:cubicBezTo>
                <a:cubicBezTo>
                  <a:pt x="1097607" y="1029951"/>
                  <a:pt x="1100912" y="1035051"/>
                  <a:pt x="1105989" y="1036320"/>
                </a:cubicBezTo>
                <a:cubicBezTo>
                  <a:pt x="1118740" y="1039508"/>
                  <a:pt x="1132114" y="1039223"/>
                  <a:pt x="1145177" y="1040674"/>
                </a:cubicBezTo>
                <a:cubicBezTo>
                  <a:pt x="1150983" y="1042125"/>
                  <a:pt x="1156841" y="1043384"/>
                  <a:pt x="1162595" y="1045028"/>
                </a:cubicBezTo>
                <a:cubicBezTo>
                  <a:pt x="1179170" y="1049764"/>
                  <a:pt x="1191654" y="1057149"/>
                  <a:pt x="1210492" y="1058091"/>
                </a:cubicBezTo>
                <a:lnTo>
                  <a:pt x="1297577" y="1062445"/>
                </a:lnTo>
                <a:cubicBezTo>
                  <a:pt x="1301931" y="1063897"/>
                  <a:pt x="1306055" y="1066592"/>
                  <a:pt x="1310640" y="1066800"/>
                </a:cubicBezTo>
                <a:cubicBezTo>
                  <a:pt x="1407981" y="1071225"/>
                  <a:pt x="1433740" y="1071154"/>
                  <a:pt x="1497875" y="1071154"/>
                </a:cubicBezTo>
                <a:lnTo>
                  <a:pt x="1584960" y="1066800"/>
                </a:lnTo>
                <a:cubicBezTo>
                  <a:pt x="1600926" y="1071154"/>
                  <a:pt x="1616802" y="1075849"/>
                  <a:pt x="1632857" y="1079863"/>
                </a:cubicBezTo>
                <a:cubicBezTo>
                  <a:pt x="1640037" y="1081658"/>
                  <a:pt x="1647489" y="1082270"/>
                  <a:pt x="1654629" y="1084217"/>
                </a:cubicBezTo>
                <a:cubicBezTo>
                  <a:pt x="1663485" y="1086632"/>
                  <a:pt x="1671591" y="1092386"/>
                  <a:pt x="1680755" y="1092925"/>
                </a:cubicBezTo>
                <a:cubicBezTo>
                  <a:pt x="1786654" y="1099155"/>
                  <a:pt x="1730060" y="1097280"/>
                  <a:pt x="1850572" y="1097280"/>
                </a:cubicBezTo>
                <a:lnTo>
                  <a:pt x="3143795" y="1097280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3" name="Forme libre 292">
            <a:extLst>
              <a:ext uri="{FF2B5EF4-FFF2-40B4-BE49-F238E27FC236}">
                <a16:creationId xmlns:a16="http://schemas.microsoft.com/office/drawing/2014/main" id="{41634CA7-DA4E-B778-88F9-C57BE1DD9AD3}"/>
              </a:ext>
            </a:extLst>
          </p:cNvPr>
          <p:cNvSpPr/>
          <p:nvPr/>
        </p:nvSpPr>
        <p:spPr>
          <a:xfrm>
            <a:off x="2424896" y="1279003"/>
            <a:ext cx="3287210" cy="954942"/>
          </a:xfrm>
          <a:custGeom>
            <a:avLst/>
            <a:gdLst>
              <a:gd name="connsiteX0" fmla="*/ 0 w 3287210"/>
              <a:gd name="connsiteY0" fmla="*/ 0 h 954942"/>
              <a:gd name="connsiteX1" fmla="*/ 0 w 3287210"/>
              <a:gd name="connsiteY1" fmla="*/ 0 h 954942"/>
              <a:gd name="connsiteX2" fmla="*/ 40512 w 3287210"/>
              <a:gd name="connsiteY2" fmla="*/ 63660 h 954942"/>
              <a:gd name="connsiteX3" fmla="*/ 57874 w 3287210"/>
              <a:gd name="connsiteY3" fmla="*/ 75235 h 954942"/>
              <a:gd name="connsiteX4" fmla="*/ 75236 w 3287210"/>
              <a:gd name="connsiteY4" fmla="*/ 109959 h 954942"/>
              <a:gd name="connsiteX5" fmla="*/ 86810 w 3287210"/>
              <a:gd name="connsiteY5" fmla="*/ 127321 h 954942"/>
              <a:gd name="connsiteX6" fmla="*/ 121534 w 3287210"/>
              <a:gd name="connsiteY6" fmla="*/ 144683 h 954942"/>
              <a:gd name="connsiteX7" fmla="*/ 133109 w 3287210"/>
              <a:gd name="connsiteY7" fmla="*/ 162045 h 954942"/>
              <a:gd name="connsiteX8" fmla="*/ 167833 w 3287210"/>
              <a:gd name="connsiteY8" fmla="*/ 185194 h 954942"/>
              <a:gd name="connsiteX9" fmla="*/ 208345 w 3287210"/>
              <a:gd name="connsiteY9" fmla="*/ 231493 h 954942"/>
              <a:gd name="connsiteX10" fmla="*/ 219919 w 3287210"/>
              <a:gd name="connsiteY10" fmla="*/ 248855 h 954942"/>
              <a:gd name="connsiteX11" fmla="*/ 237281 w 3287210"/>
              <a:gd name="connsiteY11" fmla="*/ 254643 h 954942"/>
              <a:gd name="connsiteX12" fmla="*/ 254643 w 3287210"/>
              <a:gd name="connsiteY12" fmla="*/ 266217 h 954942"/>
              <a:gd name="connsiteX13" fmla="*/ 295155 w 3287210"/>
              <a:gd name="connsiteY13" fmla="*/ 295154 h 954942"/>
              <a:gd name="connsiteX14" fmla="*/ 312517 w 3287210"/>
              <a:gd name="connsiteY14" fmla="*/ 300941 h 954942"/>
              <a:gd name="connsiteX15" fmla="*/ 329879 w 3287210"/>
              <a:gd name="connsiteY15" fmla="*/ 312516 h 954942"/>
              <a:gd name="connsiteX16" fmla="*/ 381965 w 3287210"/>
              <a:gd name="connsiteY16" fmla="*/ 329878 h 954942"/>
              <a:gd name="connsiteX17" fmla="*/ 416689 w 3287210"/>
              <a:gd name="connsiteY17" fmla="*/ 341453 h 954942"/>
              <a:gd name="connsiteX18" fmla="*/ 468775 w 3287210"/>
              <a:gd name="connsiteY18" fmla="*/ 376177 h 954942"/>
              <a:gd name="connsiteX19" fmla="*/ 503499 w 3287210"/>
              <a:gd name="connsiteY19" fmla="*/ 399326 h 954942"/>
              <a:gd name="connsiteX20" fmla="*/ 520861 w 3287210"/>
              <a:gd name="connsiteY20" fmla="*/ 410901 h 954942"/>
              <a:gd name="connsiteX21" fmla="*/ 555585 w 3287210"/>
              <a:gd name="connsiteY21" fmla="*/ 422475 h 954942"/>
              <a:gd name="connsiteX22" fmla="*/ 601884 w 3287210"/>
              <a:gd name="connsiteY22" fmla="*/ 462987 h 954942"/>
              <a:gd name="connsiteX23" fmla="*/ 636608 w 3287210"/>
              <a:gd name="connsiteY23" fmla="*/ 486136 h 954942"/>
              <a:gd name="connsiteX24" fmla="*/ 671332 w 3287210"/>
              <a:gd name="connsiteY24" fmla="*/ 503498 h 954942"/>
              <a:gd name="connsiteX25" fmla="*/ 711843 w 3287210"/>
              <a:gd name="connsiteY25" fmla="*/ 544010 h 954942"/>
              <a:gd name="connsiteX26" fmla="*/ 729205 w 3287210"/>
              <a:gd name="connsiteY26" fmla="*/ 555584 h 954942"/>
              <a:gd name="connsiteX27" fmla="*/ 746567 w 3287210"/>
              <a:gd name="connsiteY27" fmla="*/ 567159 h 954942"/>
              <a:gd name="connsiteX28" fmla="*/ 781291 w 3287210"/>
              <a:gd name="connsiteY28" fmla="*/ 578734 h 954942"/>
              <a:gd name="connsiteX29" fmla="*/ 798653 w 3287210"/>
              <a:gd name="connsiteY29" fmla="*/ 584521 h 954942"/>
              <a:gd name="connsiteX30" fmla="*/ 816015 w 3287210"/>
              <a:gd name="connsiteY30" fmla="*/ 590308 h 954942"/>
              <a:gd name="connsiteX31" fmla="*/ 850739 w 3287210"/>
              <a:gd name="connsiteY31" fmla="*/ 607670 h 954942"/>
              <a:gd name="connsiteX32" fmla="*/ 868101 w 3287210"/>
              <a:gd name="connsiteY32" fmla="*/ 619245 h 954942"/>
              <a:gd name="connsiteX33" fmla="*/ 902826 w 3287210"/>
              <a:gd name="connsiteY33" fmla="*/ 630820 h 954942"/>
              <a:gd name="connsiteX34" fmla="*/ 937550 w 3287210"/>
              <a:gd name="connsiteY34" fmla="*/ 642394 h 954942"/>
              <a:gd name="connsiteX35" fmla="*/ 954912 w 3287210"/>
              <a:gd name="connsiteY35" fmla="*/ 648182 h 954942"/>
              <a:gd name="connsiteX36" fmla="*/ 972274 w 3287210"/>
              <a:gd name="connsiteY36" fmla="*/ 665544 h 954942"/>
              <a:gd name="connsiteX37" fmla="*/ 1035934 w 3287210"/>
              <a:gd name="connsiteY37" fmla="*/ 677119 h 954942"/>
              <a:gd name="connsiteX38" fmla="*/ 1088020 w 3287210"/>
              <a:gd name="connsiteY38" fmla="*/ 694481 h 954942"/>
              <a:gd name="connsiteX39" fmla="*/ 1105382 w 3287210"/>
              <a:gd name="connsiteY39" fmla="*/ 700268 h 954942"/>
              <a:gd name="connsiteX40" fmla="*/ 1122745 w 3287210"/>
              <a:gd name="connsiteY40" fmla="*/ 711843 h 954942"/>
              <a:gd name="connsiteX41" fmla="*/ 1157469 w 3287210"/>
              <a:gd name="connsiteY41" fmla="*/ 723417 h 954942"/>
              <a:gd name="connsiteX42" fmla="*/ 1174831 w 3287210"/>
              <a:gd name="connsiteY42" fmla="*/ 729205 h 954942"/>
              <a:gd name="connsiteX43" fmla="*/ 1192193 w 3287210"/>
              <a:gd name="connsiteY43" fmla="*/ 734992 h 954942"/>
              <a:gd name="connsiteX44" fmla="*/ 1209555 w 3287210"/>
              <a:gd name="connsiteY44" fmla="*/ 740779 h 954942"/>
              <a:gd name="connsiteX45" fmla="*/ 1226917 w 3287210"/>
              <a:gd name="connsiteY45" fmla="*/ 752354 h 954942"/>
              <a:gd name="connsiteX46" fmla="*/ 1279003 w 3287210"/>
              <a:gd name="connsiteY46" fmla="*/ 769716 h 954942"/>
              <a:gd name="connsiteX47" fmla="*/ 1331089 w 3287210"/>
              <a:gd name="connsiteY47" fmla="*/ 787078 h 954942"/>
              <a:gd name="connsiteX48" fmla="*/ 1348451 w 3287210"/>
              <a:gd name="connsiteY48" fmla="*/ 792865 h 954942"/>
              <a:gd name="connsiteX49" fmla="*/ 1365813 w 3287210"/>
              <a:gd name="connsiteY49" fmla="*/ 798653 h 954942"/>
              <a:gd name="connsiteX50" fmla="*/ 1423686 w 3287210"/>
              <a:gd name="connsiteY50" fmla="*/ 810227 h 954942"/>
              <a:gd name="connsiteX51" fmla="*/ 1458410 w 3287210"/>
              <a:gd name="connsiteY51" fmla="*/ 821802 h 954942"/>
              <a:gd name="connsiteX52" fmla="*/ 1475772 w 3287210"/>
              <a:gd name="connsiteY52" fmla="*/ 827589 h 954942"/>
              <a:gd name="connsiteX53" fmla="*/ 1498922 w 3287210"/>
              <a:gd name="connsiteY53" fmla="*/ 833377 h 954942"/>
              <a:gd name="connsiteX54" fmla="*/ 1551008 w 3287210"/>
              <a:gd name="connsiteY54" fmla="*/ 850739 h 954942"/>
              <a:gd name="connsiteX55" fmla="*/ 1585732 w 3287210"/>
              <a:gd name="connsiteY55" fmla="*/ 862313 h 954942"/>
              <a:gd name="connsiteX56" fmla="*/ 1603094 w 3287210"/>
              <a:gd name="connsiteY56" fmla="*/ 868101 h 954942"/>
              <a:gd name="connsiteX57" fmla="*/ 1666755 w 3287210"/>
              <a:gd name="connsiteY57" fmla="*/ 879675 h 954942"/>
              <a:gd name="connsiteX58" fmla="*/ 1701479 w 3287210"/>
              <a:gd name="connsiteY58" fmla="*/ 891250 h 954942"/>
              <a:gd name="connsiteX59" fmla="*/ 1730415 w 3287210"/>
              <a:gd name="connsiteY59" fmla="*/ 897038 h 954942"/>
              <a:gd name="connsiteX60" fmla="*/ 1794076 w 3287210"/>
              <a:gd name="connsiteY60" fmla="*/ 914400 h 954942"/>
              <a:gd name="connsiteX61" fmla="*/ 2106593 w 3287210"/>
              <a:gd name="connsiteY61" fmla="*/ 920187 h 954942"/>
              <a:gd name="connsiteX62" fmla="*/ 2123955 w 3287210"/>
              <a:gd name="connsiteY62" fmla="*/ 925974 h 954942"/>
              <a:gd name="connsiteX63" fmla="*/ 2135529 w 3287210"/>
              <a:gd name="connsiteY63" fmla="*/ 943336 h 954942"/>
              <a:gd name="connsiteX64" fmla="*/ 2181828 w 3287210"/>
              <a:gd name="connsiteY64" fmla="*/ 954911 h 954942"/>
              <a:gd name="connsiteX65" fmla="*/ 3287210 w 3287210"/>
              <a:gd name="connsiteY65" fmla="*/ 954911 h 95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87210" h="954942">
                <a:moveTo>
                  <a:pt x="0" y="0"/>
                </a:moveTo>
                <a:lnTo>
                  <a:pt x="0" y="0"/>
                </a:lnTo>
                <a:cubicBezTo>
                  <a:pt x="13504" y="21220"/>
                  <a:pt x="25176" y="43724"/>
                  <a:pt x="40512" y="63660"/>
                </a:cubicBezTo>
                <a:cubicBezTo>
                  <a:pt x="44753" y="69173"/>
                  <a:pt x="52956" y="70317"/>
                  <a:pt x="57874" y="75235"/>
                </a:cubicBezTo>
                <a:cubicBezTo>
                  <a:pt x="74456" y="91818"/>
                  <a:pt x="65824" y="91134"/>
                  <a:pt x="75236" y="109959"/>
                </a:cubicBezTo>
                <a:cubicBezTo>
                  <a:pt x="78347" y="116180"/>
                  <a:pt x="81892" y="122403"/>
                  <a:pt x="86810" y="127321"/>
                </a:cubicBezTo>
                <a:cubicBezTo>
                  <a:pt x="98029" y="138541"/>
                  <a:pt x="107412" y="139976"/>
                  <a:pt x="121534" y="144683"/>
                </a:cubicBezTo>
                <a:cubicBezTo>
                  <a:pt x="125392" y="150470"/>
                  <a:pt x="127874" y="157465"/>
                  <a:pt x="133109" y="162045"/>
                </a:cubicBezTo>
                <a:cubicBezTo>
                  <a:pt x="143578" y="171205"/>
                  <a:pt x="167833" y="185194"/>
                  <a:pt x="167833" y="185194"/>
                </a:cubicBezTo>
                <a:cubicBezTo>
                  <a:pt x="194840" y="225707"/>
                  <a:pt x="179407" y="212203"/>
                  <a:pt x="208345" y="231493"/>
                </a:cubicBezTo>
                <a:cubicBezTo>
                  <a:pt x="212203" y="237280"/>
                  <a:pt x="214488" y="244510"/>
                  <a:pt x="219919" y="248855"/>
                </a:cubicBezTo>
                <a:cubicBezTo>
                  <a:pt x="224683" y="252666"/>
                  <a:pt x="231825" y="251915"/>
                  <a:pt x="237281" y="254643"/>
                </a:cubicBezTo>
                <a:cubicBezTo>
                  <a:pt x="243502" y="257754"/>
                  <a:pt x="248856" y="262359"/>
                  <a:pt x="254643" y="266217"/>
                </a:cubicBezTo>
                <a:cubicBezTo>
                  <a:pt x="264290" y="295153"/>
                  <a:pt x="254644" y="281650"/>
                  <a:pt x="295155" y="295154"/>
                </a:cubicBezTo>
                <a:lnTo>
                  <a:pt x="312517" y="300941"/>
                </a:lnTo>
                <a:cubicBezTo>
                  <a:pt x="318304" y="304799"/>
                  <a:pt x="323523" y="309691"/>
                  <a:pt x="329879" y="312516"/>
                </a:cubicBezTo>
                <a:cubicBezTo>
                  <a:pt x="329889" y="312521"/>
                  <a:pt x="373278" y="326983"/>
                  <a:pt x="381965" y="329878"/>
                </a:cubicBezTo>
                <a:cubicBezTo>
                  <a:pt x="381970" y="329880"/>
                  <a:pt x="416685" y="341450"/>
                  <a:pt x="416689" y="341453"/>
                </a:cubicBezTo>
                <a:lnTo>
                  <a:pt x="468775" y="376177"/>
                </a:lnTo>
                <a:lnTo>
                  <a:pt x="503499" y="399326"/>
                </a:lnTo>
                <a:cubicBezTo>
                  <a:pt x="509286" y="403184"/>
                  <a:pt x="514262" y="408702"/>
                  <a:pt x="520861" y="410901"/>
                </a:cubicBezTo>
                <a:lnTo>
                  <a:pt x="555585" y="422475"/>
                </a:lnTo>
                <a:cubicBezTo>
                  <a:pt x="574876" y="451413"/>
                  <a:pt x="561372" y="435979"/>
                  <a:pt x="601884" y="462987"/>
                </a:cubicBezTo>
                <a:lnTo>
                  <a:pt x="636608" y="486136"/>
                </a:lnTo>
                <a:cubicBezTo>
                  <a:pt x="660568" y="494124"/>
                  <a:pt x="648894" y="488540"/>
                  <a:pt x="671332" y="503498"/>
                </a:cubicBezTo>
                <a:cubicBezTo>
                  <a:pt x="681518" y="534057"/>
                  <a:pt x="672044" y="517477"/>
                  <a:pt x="711843" y="544010"/>
                </a:cubicBezTo>
                <a:lnTo>
                  <a:pt x="729205" y="555584"/>
                </a:lnTo>
                <a:cubicBezTo>
                  <a:pt x="734992" y="559442"/>
                  <a:pt x="739968" y="564959"/>
                  <a:pt x="746567" y="567159"/>
                </a:cubicBezTo>
                <a:lnTo>
                  <a:pt x="781291" y="578734"/>
                </a:lnTo>
                <a:lnTo>
                  <a:pt x="798653" y="584521"/>
                </a:lnTo>
                <a:lnTo>
                  <a:pt x="816015" y="590308"/>
                </a:lnTo>
                <a:cubicBezTo>
                  <a:pt x="865773" y="623481"/>
                  <a:pt x="802818" y="583709"/>
                  <a:pt x="850739" y="607670"/>
                </a:cubicBezTo>
                <a:cubicBezTo>
                  <a:pt x="856960" y="610781"/>
                  <a:pt x="861745" y="616420"/>
                  <a:pt x="868101" y="619245"/>
                </a:cubicBezTo>
                <a:cubicBezTo>
                  <a:pt x="879251" y="624200"/>
                  <a:pt x="891251" y="626962"/>
                  <a:pt x="902826" y="630820"/>
                </a:cubicBezTo>
                <a:lnTo>
                  <a:pt x="937550" y="642394"/>
                </a:lnTo>
                <a:lnTo>
                  <a:pt x="954912" y="648182"/>
                </a:lnTo>
                <a:cubicBezTo>
                  <a:pt x="960699" y="653969"/>
                  <a:pt x="965464" y="661004"/>
                  <a:pt x="972274" y="665544"/>
                </a:cubicBezTo>
                <a:cubicBezTo>
                  <a:pt x="984625" y="673778"/>
                  <a:pt x="1033975" y="676874"/>
                  <a:pt x="1035934" y="677119"/>
                </a:cubicBezTo>
                <a:lnTo>
                  <a:pt x="1088020" y="694481"/>
                </a:lnTo>
                <a:lnTo>
                  <a:pt x="1105382" y="700268"/>
                </a:lnTo>
                <a:cubicBezTo>
                  <a:pt x="1111170" y="704126"/>
                  <a:pt x="1116389" y="709018"/>
                  <a:pt x="1122745" y="711843"/>
                </a:cubicBezTo>
                <a:cubicBezTo>
                  <a:pt x="1133894" y="716798"/>
                  <a:pt x="1145894" y="719559"/>
                  <a:pt x="1157469" y="723417"/>
                </a:cubicBezTo>
                <a:lnTo>
                  <a:pt x="1174831" y="729205"/>
                </a:lnTo>
                <a:lnTo>
                  <a:pt x="1192193" y="734992"/>
                </a:lnTo>
                <a:lnTo>
                  <a:pt x="1209555" y="740779"/>
                </a:lnTo>
                <a:cubicBezTo>
                  <a:pt x="1215342" y="744637"/>
                  <a:pt x="1220561" y="749529"/>
                  <a:pt x="1226917" y="752354"/>
                </a:cubicBezTo>
                <a:cubicBezTo>
                  <a:pt x="1226927" y="752359"/>
                  <a:pt x="1270316" y="766821"/>
                  <a:pt x="1279003" y="769716"/>
                </a:cubicBezTo>
                <a:lnTo>
                  <a:pt x="1331089" y="787078"/>
                </a:lnTo>
                <a:lnTo>
                  <a:pt x="1348451" y="792865"/>
                </a:lnTo>
                <a:cubicBezTo>
                  <a:pt x="1354238" y="794794"/>
                  <a:pt x="1359796" y="797650"/>
                  <a:pt x="1365813" y="798653"/>
                </a:cubicBezTo>
                <a:cubicBezTo>
                  <a:pt x="1389274" y="802563"/>
                  <a:pt x="1402105" y="803753"/>
                  <a:pt x="1423686" y="810227"/>
                </a:cubicBezTo>
                <a:cubicBezTo>
                  <a:pt x="1435372" y="813733"/>
                  <a:pt x="1446835" y="817944"/>
                  <a:pt x="1458410" y="821802"/>
                </a:cubicBezTo>
                <a:cubicBezTo>
                  <a:pt x="1464197" y="823731"/>
                  <a:pt x="1469854" y="826109"/>
                  <a:pt x="1475772" y="827589"/>
                </a:cubicBezTo>
                <a:cubicBezTo>
                  <a:pt x="1483489" y="829518"/>
                  <a:pt x="1491303" y="831091"/>
                  <a:pt x="1498922" y="833377"/>
                </a:cubicBezTo>
                <a:cubicBezTo>
                  <a:pt x="1499007" y="833402"/>
                  <a:pt x="1542285" y="847831"/>
                  <a:pt x="1551008" y="850739"/>
                </a:cubicBezTo>
                <a:lnTo>
                  <a:pt x="1585732" y="862313"/>
                </a:lnTo>
                <a:cubicBezTo>
                  <a:pt x="1591519" y="864242"/>
                  <a:pt x="1597055" y="867238"/>
                  <a:pt x="1603094" y="868101"/>
                </a:cubicBezTo>
                <a:cubicBezTo>
                  <a:pt x="1631619" y="872176"/>
                  <a:pt x="1641952" y="872234"/>
                  <a:pt x="1666755" y="879675"/>
                </a:cubicBezTo>
                <a:cubicBezTo>
                  <a:pt x="1678441" y="883181"/>
                  <a:pt x="1689515" y="888857"/>
                  <a:pt x="1701479" y="891250"/>
                </a:cubicBezTo>
                <a:cubicBezTo>
                  <a:pt x="1711124" y="893179"/>
                  <a:pt x="1720925" y="894450"/>
                  <a:pt x="1730415" y="897038"/>
                </a:cubicBezTo>
                <a:cubicBezTo>
                  <a:pt x="1750361" y="902478"/>
                  <a:pt x="1772614" y="913672"/>
                  <a:pt x="1794076" y="914400"/>
                </a:cubicBezTo>
                <a:cubicBezTo>
                  <a:pt x="1898206" y="917930"/>
                  <a:pt x="2002421" y="918258"/>
                  <a:pt x="2106593" y="920187"/>
                </a:cubicBezTo>
                <a:cubicBezTo>
                  <a:pt x="2112380" y="922116"/>
                  <a:pt x="2119191" y="922163"/>
                  <a:pt x="2123955" y="925974"/>
                </a:cubicBezTo>
                <a:cubicBezTo>
                  <a:pt x="2129386" y="930319"/>
                  <a:pt x="2129631" y="939650"/>
                  <a:pt x="2135529" y="943336"/>
                </a:cubicBezTo>
                <a:cubicBezTo>
                  <a:pt x="2156001" y="956131"/>
                  <a:pt x="2163717" y="954911"/>
                  <a:pt x="2181828" y="954911"/>
                </a:cubicBezTo>
                <a:lnTo>
                  <a:pt x="3287210" y="954911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5" name="Forme libre 294">
            <a:extLst>
              <a:ext uri="{FF2B5EF4-FFF2-40B4-BE49-F238E27FC236}">
                <a16:creationId xmlns:a16="http://schemas.microsoft.com/office/drawing/2014/main" id="{8E86DBC4-2EF0-E121-5CAE-FB5143F3D913}"/>
              </a:ext>
            </a:extLst>
          </p:cNvPr>
          <p:cNvSpPr/>
          <p:nvPr/>
        </p:nvSpPr>
        <p:spPr>
          <a:xfrm>
            <a:off x="6842760" y="1280160"/>
            <a:ext cx="3312160" cy="949960"/>
          </a:xfrm>
          <a:custGeom>
            <a:avLst/>
            <a:gdLst>
              <a:gd name="connsiteX0" fmla="*/ 0 w 3312160"/>
              <a:gd name="connsiteY0" fmla="*/ 0 h 949960"/>
              <a:gd name="connsiteX1" fmla="*/ 0 w 3312160"/>
              <a:gd name="connsiteY1" fmla="*/ 0 h 949960"/>
              <a:gd name="connsiteX2" fmla="*/ 20320 w 3312160"/>
              <a:gd name="connsiteY2" fmla="*/ 40640 h 949960"/>
              <a:gd name="connsiteX3" fmla="*/ 40640 w 3312160"/>
              <a:gd name="connsiteY3" fmla="*/ 71120 h 949960"/>
              <a:gd name="connsiteX4" fmla="*/ 60960 w 3312160"/>
              <a:gd name="connsiteY4" fmla="*/ 96520 h 949960"/>
              <a:gd name="connsiteX5" fmla="*/ 86360 w 3312160"/>
              <a:gd name="connsiteY5" fmla="*/ 142240 h 949960"/>
              <a:gd name="connsiteX6" fmla="*/ 132080 w 3312160"/>
              <a:gd name="connsiteY6" fmla="*/ 172720 h 949960"/>
              <a:gd name="connsiteX7" fmla="*/ 147320 w 3312160"/>
              <a:gd name="connsiteY7" fmla="*/ 182880 h 949960"/>
              <a:gd name="connsiteX8" fmla="*/ 162560 w 3312160"/>
              <a:gd name="connsiteY8" fmla="*/ 193040 h 949960"/>
              <a:gd name="connsiteX9" fmla="*/ 193040 w 3312160"/>
              <a:gd name="connsiteY9" fmla="*/ 223520 h 949960"/>
              <a:gd name="connsiteX10" fmla="*/ 228600 w 3312160"/>
              <a:gd name="connsiteY10" fmla="*/ 269240 h 949960"/>
              <a:gd name="connsiteX11" fmla="*/ 274320 w 3312160"/>
              <a:gd name="connsiteY11" fmla="*/ 289560 h 949960"/>
              <a:gd name="connsiteX12" fmla="*/ 289560 w 3312160"/>
              <a:gd name="connsiteY12" fmla="*/ 294640 h 949960"/>
              <a:gd name="connsiteX13" fmla="*/ 320040 w 3312160"/>
              <a:gd name="connsiteY13" fmla="*/ 314960 h 949960"/>
              <a:gd name="connsiteX14" fmla="*/ 335280 w 3312160"/>
              <a:gd name="connsiteY14" fmla="*/ 325120 h 949960"/>
              <a:gd name="connsiteX15" fmla="*/ 345440 w 3312160"/>
              <a:gd name="connsiteY15" fmla="*/ 340360 h 949960"/>
              <a:gd name="connsiteX16" fmla="*/ 375920 w 3312160"/>
              <a:gd name="connsiteY16" fmla="*/ 360680 h 949960"/>
              <a:gd name="connsiteX17" fmla="*/ 391160 w 3312160"/>
              <a:gd name="connsiteY17" fmla="*/ 370840 h 949960"/>
              <a:gd name="connsiteX18" fmla="*/ 406400 w 3312160"/>
              <a:gd name="connsiteY18" fmla="*/ 381000 h 949960"/>
              <a:gd name="connsiteX19" fmla="*/ 421640 w 3312160"/>
              <a:gd name="connsiteY19" fmla="*/ 391160 h 949960"/>
              <a:gd name="connsiteX20" fmla="*/ 457200 w 3312160"/>
              <a:gd name="connsiteY20" fmla="*/ 436880 h 949960"/>
              <a:gd name="connsiteX21" fmla="*/ 472440 w 3312160"/>
              <a:gd name="connsiteY21" fmla="*/ 441960 h 949960"/>
              <a:gd name="connsiteX22" fmla="*/ 487680 w 3312160"/>
              <a:gd name="connsiteY22" fmla="*/ 452120 h 949960"/>
              <a:gd name="connsiteX23" fmla="*/ 518160 w 3312160"/>
              <a:gd name="connsiteY23" fmla="*/ 462280 h 949960"/>
              <a:gd name="connsiteX24" fmla="*/ 548640 w 3312160"/>
              <a:gd name="connsiteY24" fmla="*/ 472440 h 949960"/>
              <a:gd name="connsiteX25" fmla="*/ 563880 w 3312160"/>
              <a:gd name="connsiteY25" fmla="*/ 477520 h 949960"/>
              <a:gd name="connsiteX26" fmla="*/ 579120 w 3312160"/>
              <a:gd name="connsiteY26" fmla="*/ 482600 h 949960"/>
              <a:gd name="connsiteX27" fmla="*/ 609600 w 3312160"/>
              <a:gd name="connsiteY27" fmla="*/ 502920 h 949960"/>
              <a:gd name="connsiteX28" fmla="*/ 655320 w 3312160"/>
              <a:gd name="connsiteY28" fmla="*/ 518160 h 949960"/>
              <a:gd name="connsiteX29" fmla="*/ 670560 w 3312160"/>
              <a:gd name="connsiteY29" fmla="*/ 523240 h 949960"/>
              <a:gd name="connsiteX30" fmla="*/ 701040 w 3312160"/>
              <a:gd name="connsiteY30" fmla="*/ 543560 h 949960"/>
              <a:gd name="connsiteX31" fmla="*/ 726440 w 3312160"/>
              <a:gd name="connsiteY31" fmla="*/ 563880 h 949960"/>
              <a:gd name="connsiteX32" fmla="*/ 741680 w 3312160"/>
              <a:gd name="connsiteY32" fmla="*/ 579120 h 949960"/>
              <a:gd name="connsiteX33" fmla="*/ 756920 w 3312160"/>
              <a:gd name="connsiteY33" fmla="*/ 584200 h 949960"/>
              <a:gd name="connsiteX34" fmla="*/ 787400 w 3312160"/>
              <a:gd name="connsiteY34" fmla="*/ 604520 h 949960"/>
              <a:gd name="connsiteX35" fmla="*/ 822960 w 3312160"/>
              <a:gd name="connsiteY35" fmla="*/ 614680 h 949960"/>
              <a:gd name="connsiteX36" fmla="*/ 843280 w 3312160"/>
              <a:gd name="connsiteY36" fmla="*/ 645160 h 949960"/>
              <a:gd name="connsiteX37" fmla="*/ 873760 w 3312160"/>
              <a:gd name="connsiteY37" fmla="*/ 655320 h 949960"/>
              <a:gd name="connsiteX38" fmla="*/ 889000 w 3312160"/>
              <a:gd name="connsiteY38" fmla="*/ 660400 h 949960"/>
              <a:gd name="connsiteX39" fmla="*/ 909320 w 3312160"/>
              <a:gd name="connsiteY39" fmla="*/ 665480 h 949960"/>
              <a:gd name="connsiteX40" fmla="*/ 939800 w 3312160"/>
              <a:gd name="connsiteY40" fmla="*/ 675640 h 949960"/>
              <a:gd name="connsiteX41" fmla="*/ 985520 w 3312160"/>
              <a:gd name="connsiteY41" fmla="*/ 690880 h 949960"/>
              <a:gd name="connsiteX42" fmla="*/ 1000760 w 3312160"/>
              <a:gd name="connsiteY42" fmla="*/ 695960 h 949960"/>
              <a:gd name="connsiteX43" fmla="*/ 1016000 w 3312160"/>
              <a:gd name="connsiteY43" fmla="*/ 701040 h 949960"/>
              <a:gd name="connsiteX44" fmla="*/ 1031240 w 3312160"/>
              <a:gd name="connsiteY44" fmla="*/ 711200 h 949960"/>
              <a:gd name="connsiteX45" fmla="*/ 1061720 w 3312160"/>
              <a:gd name="connsiteY45" fmla="*/ 721360 h 949960"/>
              <a:gd name="connsiteX46" fmla="*/ 1092200 w 3312160"/>
              <a:gd name="connsiteY46" fmla="*/ 731520 h 949960"/>
              <a:gd name="connsiteX47" fmla="*/ 1137920 w 3312160"/>
              <a:gd name="connsiteY47" fmla="*/ 746760 h 949960"/>
              <a:gd name="connsiteX48" fmla="*/ 1153160 w 3312160"/>
              <a:gd name="connsiteY48" fmla="*/ 751840 h 949960"/>
              <a:gd name="connsiteX49" fmla="*/ 1168400 w 3312160"/>
              <a:gd name="connsiteY49" fmla="*/ 756920 h 949960"/>
              <a:gd name="connsiteX50" fmla="*/ 1188720 w 3312160"/>
              <a:gd name="connsiteY50" fmla="*/ 762000 h 949960"/>
              <a:gd name="connsiteX51" fmla="*/ 1234440 w 3312160"/>
              <a:gd name="connsiteY51" fmla="*/ 777240 h 949960"/>
              <a:gd name="connsiteX52" fmla="*/ 1249680 w 3312160"/>
              <a:gd name="connsiteY52" fmla="*/ 782320 h 949960"/>
              <a:gd name="connsiteX53" fmla="*/ 1264920 w 3312160"/>
              <a:gd name="connsiteY53" fmla="*/ 787400 h 949960"/>
              <a:gd name="connsiteX54" fmla="*/ 1356360 w 3312160"/>
              <a:gd name="connsiteY54" fmla="*/ 807720 h 949960"/>
              <a:gd name="connsiteX55" fmla="*/ 1402080 w 3312160"/>
              <a:gd name="connsiteY55" fmla="*/ 817880 h 949960"/>
              <a:gd name="connsiteX56" fmla="*/ 1432560 w 3312160"/>
              <a:gd name="connsiteY56" fmla="*/ 828040 h 949960"/>
              <a:gd name="connsiteX57" fmla="*/ 1508760 w 3312160"/>
              <a:gd name="connsiteY57" fmla="*/ 853440 h 949960"/>
              <a:gd name="connsiteX58" fmla="*/ 1539240 w 3312160"/>
              <a:gd name="connsiteY58" fmla="*/ 863600 h 949960"/>
              <a:gd name="connsiteX59" fmla="*/ 1554480 w 3312160"/>
              <a:gd name="connsiteY59" fmla="*/ 868680 h 949960"/>
              <a:gd name="connsiteX60" fmla="*/ 1574800 w 3312160"/>
              <a:gd name="connsiteY60" fmla="*/ 873760 h 949960"/>
              <a:gd name="connsiteX61" fmla="*/ 1590040 w 3312160"/>
              <a:gd name="connsiteY61" fmla="*/ 878840 h 949960"/>
              <a:gd name="connsiteX62" fmla="*/ 1656080 w 3312160"/>
              <a:gd name="connsiteY62" fmla="*/ 883920 h 949960"/>
              <a:gd name="connsiteX63" fmla="*/ 1686560 w 3312160"/>
              <a:gd name="connsiteY63" fmla="*/ 894080 h 949960"/>
              <a:gd name="connsiteX64" fmla="*/ 1742440 w 3312160"/>
              <a:gd name="connsiteY64" fmla="*/ 909320 h 949960"/>
              <a:gd name="connsiteX65" fmla="*/ 1813560 w 3312160"/>
              <a:gd name="connsiteY65" fmla="*/ 914400 h 949960"/>
              <a:gd name="connsiteX66" fmla="*/ 1854200 w 3312160"/>
              <a:gd name="connsiteY66" fmla="*/ 924560 h 949960"/>
              <a:gd name="connsiteX67" fmla="*/ 1884680 w 3312160"/>
              <a:gd name="connsiteY67" fmla="*/ 929640 h 949960"/>
              <a:gd name="connsiteX68" fmla="*/ 1940560 w 3312160"/>
              <a:gd name="connsiteY68" fmla="*/ 929640 h 949960"/>
              <a:gd name="connsiteX69" fmla="*/ 2159000 w 3312160"/>
              <a:gd name="connsiteY69" fmla="*/ 949960 h 949960"/>
              <a:gd name="connsiteX70" fmla="*/ 2341880 w 3312160"/>
              <a:gd name="connsiteY70" fmla="*/ 949960 h 949960"/>
              <a:gd name="connsiteX71" fmla="*/ 3312160 w 3312160"/>
              <a:gd name="connsiteY71" fmla="*/ 949960 h 94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312160" h="949960">
                <a:moveTo>
                  <a:pt x="0" y="0"/>
                </a:moveTo>
                <a:lnTo>
                  <a:pt x="0" y="0"/>
                </a:lnTo>
                <a:cubicBezTo>
                  <a:pt x="6773" y="13547"/>
                  <a:pt x="12806" y="27490"/>
                  <a:pt x="20320" y="40640"/>
                </a:cubicBezTo>
                <a:cubicBezTo>
                  <a:pt x="26378" y="51242"/>
                  <a:pt x="36779" y="59536"/>
                  <a:pt x="40640" y="71120"/>
                </a:cubicBezTo>
                <a:cubicBezTo>
                  <a:pt x="47651" y="92152"/>
                  <a:pt x="41265" y="83390"/>
                  <a:pt x="60960" y="96520"/>
                </a:cubicBezTo>
                <a:cubicBezTo>
                  <a:pt x="66254" y="112401"/>
                  <a:pt x="71388" y="132258"/>
                  <a:pt x="86360" y="142240"/>
                </a:cubicBezTo>
                <a:lnTo>
                  <a:pt x="132080" y="172720"/>
                </a:lnTo>
                <a:lnTo>
                  <a:pt x="147320" y="182880"/>
                </a:lnTo>
                <a:cubicBezTo>
                  <a:pt x="152400" y="186267"/>
                  <a:pt x="158243" y="188723"/>
                  <a:pt x="162560" y="193040"/>
                </a:cubicBezTo>
                <a:cubicBezTo>
                  <a:pt x="172720" y="203200"/>
                  <a:pt x="185070" y="211565"/>
                  <a:pt x="193040" y="223520"/>
                </a:cubicBezTo>
                <a:cubicBezTo>
                  <a:pt x="207200" y="244761"/>
                  <a:pt x="210694" y="254319"/>
                  <a:pt x="228600" y="269240"/>
                </a:cubicBezTo>
                <a:cubicBezTo>
                  <a:pt x="244701" y="282657"/>
                  <a:pt x="252169" y="282176"/>
                  <a:pt x="274320" y="289560"/>
                </a:cubicBezTo>
                <a:cubicBezTo>
                  <a:pt x="279400" y="291253"/>
                  <a:pt x="285105" y="291670"/>
                  <a:pt x="289560" y="294640"/>
                </a:cubicBezTo>
                <a:lnTo>
                  <a:pt x="320040" y="314960"/>
                </a:lnTo>
                <a:lnTo>
                  <a:pt x="335280" y="325120"/>
                </a:lnTo>
                <a:cubicBezTo>
                  <a:pt x="338667" y="330200"/>
                  <a:pt x="340845" y="336340"/>
                  <a:pt x="345440" y="340360"/>
                </a:cubicBezTo>
                <a:cubicBezTo>
                  <a:pt x="354630" y="348401"/>
                  <a:pt x="365760" y="353907"/>
                  <a:pt x="375920" y="360680"/>
                </a:cubicBezTo>
                <a:lnTo>
                  <a:pt x="391160" y="370840"/>
                </a:lnTo>
                <a:lnTo>
                  <a:pt x="406400" y="381000"/>
                </a:lnTo>
                <a:lnTo>
                  <a:pt x="421640" y="391160"/>
                </a:lnTo>
                <a:cubicBezTo>
                  <a:pt x="429714" y="403270"/>
                  <a:pt x="442875" y="427330"/>
                  <a:pt x="457200" y="436880"/>
                </a:cubicBezTo>
                <a:cubicBezTo>
                  <a:pt x="461655" y="439850"/>
                  <a:pt x="467651" y="439565"/>
                  <a:pt x="472440" y="441960"/>
                </a:cubicBezTo>
                <a:cubicBezTo>
                  <a:pt x="477901" y="444690"/>
                  <a:pt x="482101" y="449640"/>
                  <a:pt x="487680" y="452120"/>
                </a:cubicBezTo>
                <a:cubicBezTo>
                  <a:pt x="497467" y="456470"/>
                  <a:pt x="508000" y="458893"/>
                  <a:pt x="518160" y="462280"/>
                </a:cubicBezTo>
                <a:lnTo>
                  <a:pt x="548640" y="472440"/>
                </a:lnTo>
                <a:lnTo>
                  <a:pt x="563880" y="477520"/>
                </a:lnTo>
                <a:cubicBezTo>
                  <a:pt x="568960" y="479213"/>
                  <a:pt x="574665" y="479630"/>
                  <a:pt x="579120" y="482600"/>
                </a:cubicBezTo>
                <a:cubicBezTo>
                  <a:pt x="589280" y="489373"/>
                  <a:pt x="598016" y="499059"/>
                  <a:pt x="609600" y="502920"/>
                </a:cubicBezTo>
                <a:lnTo>
                  <a:pt x="655320" y="518160"/>
                </a:lnTo>
                <a:cubicBezTo>
                  <a:pt x="660400" y="519853"/>
                  <a:pt x="666105" y="520270"/>
                  <a:pt x="670560" y="523240"/>
                </a:cubicBezTo>
                <a:lnTo>
                  <a:pt x="701040" y="543560"/>
                </a:lnTo>
                <a:cubicBezTo>
                  <a:pt x="723762" y="577644"/>
                  <a:pt x="696995" y="544250"/>
                  <a:pt x="726440" y="563880"/>
                </a:cubicBezTo>
                <a:cubicBezTo>
                  <a:pt x="732418" y="567865"/>
                  <a:pt x="735702" y="575135"/>
                  <a:pt x="741680" y="579120"/>
                </a:cubicBezTo>
                <a:cubicBezTo>
                  <a:pt x="746135" y="582090"/>
                  <a:pt x="752239" y="581599"/>
                  <a:pt x="756920" y="584200"/>
                </a:cubicBezTo>
                <a:cubicBezTo>
                  <a:pt x="767594" y="590130"/>
                  <a:pt x="775816" y="600659"/>
                  <a:pt x="787400" y="604520"/>
                </a:cubicBezTo>
                <a:cubicBezTo>
                  <a:pt x="809264" y="611808"/>
                  <a:pt x="797445" y="608301"/>
                  <a:pt x="822960" y="614680"/>
                </a:cubicBezTo>
                <a:cubicBezTo>
                  <a:pt x="829733" y="624840"/>
                  <a:pt x="831696" y="641299"/>
                  <a:pt x="843280" y="645160"/>
                </a:cubicBezTo>
                <a:lnTo>
                  <a:pt x="873760" y="655320"/>
                </a:lnTo>
                <a:cubicBezTo>
                  <a:pt x="878840" y="657013"/>
                  <a:pt x="883805" y="659101"/>
                  <a:pt x="889000" y="660400"/>
                </a:cubicBezTo>
                <a:cubicBezTo>
                  <a:pt x="895773" y="662093"/>
                  <a:pt x="902633" y="663474"/>
                  <a:pt x="909320" y="665480"/>
                </a:cubicBezTo>
                <a:cubicBezTo>
                  <a:pt x="919578" y="668557"/>
                  <a:pt x="929640" y="672253"/>
                  <a:pt x="939800" y="675640"/>
                </a:cubicBezTo>
                <a:lnTo>
                  <a:pt x="985520" y="690880"/>
                </a:lnTo>
                <a:lnTo>
                  <a:pt x="1000760" y="695960"/>
                </a:lnTo>
                <a:cubicBezTo>
                  <a:pt x="1005840" y="697653"/>
                  <a:pt x="1011545" y="698070"/>
                  <a:pt x="1016000" y="701040"/>
                </a:cubicBezTo>
                <a:cubicBezTo>
                  <a:pt x="1021080" y="704427"/>
                  <a:pt x="1025661" y="708720"/>
                  <a:pt x="1031240" y="711200"/>
                </a:cubicBezTo>
                <a:cubicBezTo>
                  <a:pt x="1041027" y="715550"/>
                  <a:pt x="1051560" y="717973"/>
                  <a:pt x="1061720" y="721360"/>
                </a:cubicBezTo>
                <a:lnTo>
                  <a:pt x="1092200" y="731520"/>
                </a:lnTo>
                <a:lnTo>
                  <a:pt x="1137920" y="746760"/>
                </a:lnTo>
                <a:lnTo>
                  <a:pt x="1153160" y="751840"/>
                </a:lnTo>
                <a:cubicBezTo>
                  <a:pt x="1158240" y="753533"/>
                  <a:pt x="1163205" y="755621"/>
                  <a:pt x="1168400" y="756920"/>
                </a:cubicBezTo>
                <a:cubicBezTo>
                  <a:pt x="1175173" y="758613"/>
                  <a:pt x="1182033" y="759994"/>
                  <a:pt x="1188720" y="762000"/>
                </a:cubicBezTo>
                <a:cubicBezTo>
                  <a:pt x="1204107" y="766616"/>
                  <a:pt x="1219200" y="772160"/>
                  <a:pt x="1234440" y="777240"/>
                </a:cubicBezTo>
                <a:lnTo>
                  <a:pt x="1249680" y="782320"/>
                </a:lnTo>
                <a:cubicBezTo>
                  <a:pt x="1254760" y="784013"/>
                  <a:pt x="1259840" y="781473"/>
                  <a:pt x="1264920" y="787400"/>
                </a:cubicBezTo>
                <a:lnTo>
                  <a:pt x="1356360" y="807720"/>
                </a:lnTo>
                <a:cubicBezTo>
                  <a:pt x="1371600" y="811107"/>
                  <a:pt x="1386995" y="813857"/>
                  <a:pt x="1402080" y="817880"/>
                </a:cubicBezTo>
                <a:cubicBezTo>
                  <a:pt x="1412428" y="820639"/>
                  <a:pt x="1422400" y="824653"/>
                  <a:pt x="1432560" y="828040"/>
                </a:cubicBezTo>
                <a:lnTo>
                  <a:pt x="1508760" y="853440"/>
                </a:lnTo>
                <a:lnTo>
                  <a:pt x="1539240" y="863600"/>
                </a:lnTo>
                <a:cubicBezTo>
                  <a:pt x="1544320" y="865293"/>
                  <a:pt x="1549285" y="867381"/>
                  <a:pt x="1554480" y="868680"/>
                </a:cubicBezTo>
                <a:cubicBezTo>
                  <a:pt x="1561253" y="870373"/>
                  <a:pt x="1568087" y="871842"/>
                  <a:pt x="1574800" y="873760"/>
                </a:cubicBezTo>
                <a:cubicBezTo>
                  <a:pt x="1579949" y="875231"/>
                  <a:pt x="1584727" y="878176"/>
                  <a:pt x="1590040" y="878840"/>
                </a:cubicBezTo>
                <a:cubicBezTo>
                  <a:pt x="1611948" y="881578"/>
                  <a:pt x="1634067" y="882227"/>
                  <a:pt x="1656080" y="883920"/>
                </a:cubicBezTo>
                <a:lnTo>
                  <a:pt x="1686560" y="894080"/>
                </a:lnTo>
                <a:cubicBezTo>
                  <a:pt x="1703063" y="899581"/>
                  <a:pt x="1727856" y="908278"/>
                  <a:pt x="1742440" y="909320"/>
                </a:cubicBezTo>
                <a:lnTo>
                  <a:pt x="1813560" y="914400"/>
                </a:lnTo>
                <a:cubicBezTo>
                  <a:pt x="1834710" y="921450"/>
                  <a:pt x="1827227" y="919656"/>
                  <a:pt x="1854200" y="924560"/>
                </a:cubicBezTo>
                <a:cubicBezTo>
                  <a:pt x="1864334" y="926403"/>
                  <a:pt x="1874398" y="929035"/>
                  <a:pt x="1884680" y="929640"/>
                </a:cubicBezTo>
                <a:cubicBezTo>
                  <a:pt x="1903275" y="930734"/>
                  <a:pt x="1921933" y="929640"/>
                  <a:pt x="1940560" y="929640"/>
                </a:cubicBezTo>
                <a:lnTo>
                  <a:pt x="2159000" y="949960"/>
                </a:lnTo>
                <a:lnTo>
                  <a:pt x="2341880" y="949960"/>
                </a:lnTo>
                <a:lnTo>
                  <a:pt x="3312160" y="949960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77186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54019" y="636059"/>
            <a:ext cx="9779000" cy="2079006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Dissection sous </a:t>
            </a:r>
            <a:r>
              <a:rPr lang="en-US" err="1"/>
              <a:t>muqueuse</a:t>
            </a:r>
            <a:r>
              <a:rPr lang="en-US"/>
              <a:t> gastrique : </a:t>
            </a:r>
            <a:br>
              <a:rPr lang="en-US"/>
            </a:br>
            <a:r>
              <a:rPr lang="en-US"/>
              <a:t>Le </a:t>
            </a:r>
            <a:r>
              <a:rPr lang="en-US" dirty="0"/>
              <a:t>volume du </a:t>
            </a:r>
            <a:r>
              <a:rPr lang="en-US" dirty="0" err="1"/>
              <a:t>centre</a:t>
            </a:r>
            <a:r>
              <a:rPr lang="en-US" dirty="0"/>
              <a:t> a-t-</a:t>
            </a:r>
            <a:r>
              <a:rPr lang="en-US" dirty="0" err="1"/>
              <a:t>il</a:t>
            </a:r>
            <a:r>
              <a:rPr lang="en-US" dirty="0"/>
              <a:t> un impact </a:t>
            </a:r>
            <a:r>
              <a:rPr lang="en-US"/>
              <a:t>? </a:t>
            </a:r>
            <a:br>
              <a:rPr lang="en-US"/>
            </a:br>
            <a:r>
              <a:rPr lang="en-US" b="1"/>
              <a:t>Etude </a:t>
            </a:r>
            <a:r>
              <a:rPr lang="en-US" b="1" dirty="0"/>
              <a:t>de population. </a:t>
            </a:r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550020"/>
            <a:ext cx="1628078" cy="248476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JG Kim 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#285</a:t>
            </a:r>
          </a:p>
        </p:txBody>
      </p:sp>
    </p:spTree>
    <p:extLst>
      <p:ext uri="{BB962C8B-B14F-4D97-AF65-F5344CB8AC3E}">
        <p14:creationId xmlns:p14="http://schemas.microsoft.com/office/powerpoint/2010/main" val="115487826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2">
            <a:extLst>
              <a:ext uri="{FF2B5EF4-FFF2-40B4-BE49-F238E27FC236}">
                <a16:creationId xmlns:a16="http://schemas.microsoft.com/office/drawing/2014/main" id="{C1FF6C3A-D707-E5D0-9972-C6843EC0A0C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Kato et al., ASCO GI</a:t>
            </a:r>
            <a:r>
              <a:rPr lang="fr-FR" baseline="30000" dirty="0"/>
              <a:t>®</a:t>
            </a:r>
            <a:r>
              <a:rPr lang="fr-FR" dirty="0"/>
              <a:t> 2023, Abs #290</a:t>
            </a:r>
          </a:p>
        </p:txBody>
      </p:sp>
      <p:sp>
        <p:nvSpPr>
          <p:cNvPr id="4" name="Titre 4">
            <a:extLst>
              <a:ext uri="{FF2B5EF4-FFF2-40B4-BE49-F238E27FC236}">
                <a16:creationId xmlns:a16="http://schemas.microsoft.com/office/drawing/2014/main" id="{FFFF648E-95BC-A085-4325-071C9C5903F3}"/>
              </a:ext>
            </a:extLst>
          </p:cNvPr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r-FR" dirty="0"/>
              <a:t>Taux de réponse et durée de réponse : NIVO + </a:t>
            </a:r>
            <a:r>
              <a:rPr lang="fr-FR" dirty="0" err="1"/>
              <a:t>Ipi</a:t>
            </a:r>
            <a:r>
              <a:rPr lang="fr-FR" dirty="0"/>
              <a:t> vs Chimio</a:t>
            </a:r>
            <a:endParaRPr lang="en-US" dirty="0"/>
          </a:p>
        </p:txBody>
      </p: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D33786EC-3E11-6878-C535-405AE6E6222A}"/>
              </a:ext>
            </a:extLst>
          </p:cNvPr>
          <p:cNvGrpSpPr/>
          <p:nvPr/>
        </p:nvGrpSpPr>
        <p:grpSpPr>
          <a:xfrm>
            <a:off x="1466899" y="5473298"/>
            <a:ext cx="9258202" cy="600710"/>
            <a:chOff x="1453707" y="5539830"/>
            <a:chExt cx="9258202" cy="600710"/>
          </a:xfrm>
        </p:grpSpPr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93BA6207-0388-EBB9-9D76-546B6115503A}"/>
                </a:ext>
              </a:extLst>
            </p:cNvPr>
            <p:cNvSpPr txBox="1"/>
            <p:nvPr/>
          </p:nvSpPr>
          <p:spPr>
            <a:xfrm>
              <a:off x="1453707" y="5539830"/>
              <a:ext cx="9258202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Augmentation du taux de réponse et durée de réponse avec Nivo + IPI</a:t>
              </a:r>
            </a:p>
          </p:txBody>
        </p:sp>
        <p:sp>
          <p:nvSpPr>
            <p:cNvPr id="27" name="Chevron 26">
              <a:extLst>
                <a:ext uri="{FF2B5EF4-FFF2-40B4-BE49-F238E27FC236}">
                  <a16:creationId xmlns:a16="http://schemas.microsoft.com/office/drawing/2014/main" id="{254DBE95-D4C6-424E-B6DF-0028B7C17757}"/>
                </a:ext>
              </a:extLst>
            </p:cNvPr>
            <p:cNvSpPr/>
            <p:nvPr/>
          </p:nvSpPr>
          <p:spPr>
            <a:xfrm>
              <a:off x="1659507" y="5713424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8" name="Tableau 27">
            <a:extLst>
              <a:ext uri="{FF2B5EF4-FFF2-40B4-BE49-F238E27FC236}">
                <a16:creationId xmlns:a16="http://schemas.microsoft.com/office/drawing/2014/main" id="{B069AD67-85C0-49C7-F089-0E730EE9A3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1997345"/>
              </p:ext>
            </p:extLst>
          </p:nvPr>
        </p:nvGraphicFramePr>
        <p:xfrm>
          <a:off x="2973274" y="2573844"/>
          <a:ext cx="2746228" cy="825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0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9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91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30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IPI</a:t>
                      </a:r>
                      <a:b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(n=55)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(n=31)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085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Median DOR, mo </a:t>
                      </a:r>
                      <a:b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11.8 </a:t>
                      </a:r>
                      <a:b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(6.8-18.0)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5.7 </a:t>
                      </a:r>
                      <a:b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(4.4-8.7)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69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DOR ≥24 mo, %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9" name="Tableau 28">
            <a:extLst>
              <a:ext uri="{FF2B5EF4-FFF2-40B4-BE49-F238E27FC236}">
                <a16:creationId xmlns:a16="http://schemas.microsoft.com/office/drawing/2014/main" id="{E1B60290-9B4A-5BD9-176F-6BE68EC77D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0060498"/>
              </p:ext>
            </p:extLst>
          </p:nvPr>
        </p:nvGraphicFramePr>
        <p:xfrm>
          <a:off x="1128323" y="1567338"/>
          <a:ext cx="4320000" cy="91624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7375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Réponse par BICR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IPI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(n=158)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9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(n=157)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7375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ORR, % (95% CI)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 (27-43)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 (14-27)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1491">
                <a:tc>
                  <a:txBody>
                    <a:bodyPr/>
                    <a:lstStyle/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CR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SD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PD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0" name="Tableau 89">
            <a:extLst>
              <a:ext uri="{FF2B5EF4-FFF2-40B4-BE49-F238E27FC236}">
                <a16:creationId xmlns:a16="http://schemas.microsoft.com/office/drawing/2014/main" id="{D5349C8D-2E3B-FCE0-4D7B-D8819CF0C0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6084956"/>
              </p:ext>
            </p:extLst>
          </p:nvPr>
        </p:nvGraphicFramePr>
        <p:xfrm>
          <a:off x="8590303" y="2573844"/>
          <a:ext cx="2746228" cy="825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0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9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91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30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8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IPI</a:t>
                      </a:r>
                      <a:b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(n=89)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(n=86)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085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Median DOR, mo </a:t>
                      </a:r>
                      <a:b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11.1 </a:t>
                      </a:r>
                      <a:b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(7.1-14.3)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7.1 </a:t>
                      </a:r>
                      <a:b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(5.7-8.2)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69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DOR ≥24 mo, %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1" name="Tableau 90">
            <a:extLst>
              <a:ext uri="{FF2B5EF4-FFF2-40B4-BE49-F238E27FC236}">
                <a16:creationId xmlns:a16="http://schemas.microsoft.com/office/drawing/2014/main" id="{D1A9AE0E-6D29-52B6-114C-AE2A6E92CC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9481058"/>
              </p:ext>
            </p:extLst>
          </p:nvPr>
        </p:nvGraphicFramePr>
        <p:xfrm>
          <a:off x="6745352" y="1567338"/>
          <a:ext cx="4320000" cy="91624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7375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Réponse par BICR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IPI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(n=325)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fr-FR" sz="900" b="0" i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(n=324)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7375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ORR, % (95% CI)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 (23-33)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 (22-32)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1491">
                <a:tc>
                  <a:txBody>
                    <a:bodyPr/>
                    <a:lstStyle/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CR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SD</a:t>
                      </a:r>
                    </a:p>
                    <a:p>
                      <a:pPr marL="90488" marR="0" lvl="0" indent="-90488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ct val="65000"/>
                        <a:buFont typeface="Police système Courant"/>
                        <a:buChar char="●"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PD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5" name="Espace réservé du texte 21">
            <a:extLst>
              <a:ext uri="{FF2B5EF4-FFF2-40B4-BE49-F238E27FC236}">
                <a16:creationId xmlns:a16="http://schemas.microsoft.com/office/drawing/2014/main" id="{29D1D1BA-EE96-42EB-36E9-9574389E9678}"/>
              </a:ext>
            </a:extLst>
          </p:cNvPr>
          <p:cNvSpPr txBox="1">
            <a:spLocks/>
          </p:cNvSpPr>
          <p:nvPr/>
        </p:nvSpPr>
        <p:spPr>
          <a:xfrm>
            <a:off x="543072" y="4773627"/>
            <a:ext cx="11026628" cy="502009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9388" marR="0" lvl="0" indent="-1698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L'ORR est resté plus élevé chez les patients dont les cellules tumorales PD-L1 ≥1%, et les réponses sont restées plus durables chez les patients dont les cellules tumorales PD-L1≥1% et tous les patients randomisés avec NIVO = IPI vs chimio avec un suivi plus long.</a:t>
            </a:r>
          </a:p>
        </p:txBody>
      </p:sp>
      <p:grpSp>
        <p:nvGrpSpPr>
          <p:cNvPr id="161" name="Groupe 160">
            <a:extLst>
              <a:ext uri="{FF2B5EF4-FFF2-40B4-BE49-F238E27FC236}">
                <a16:creationId xmlns:a16="http://schemas.microsoft.com/office/drawing/2014/main" id="{1C91E6F6-C3FE-6F73-909B-75B9288379E8}"/>
              </a:ext>
            </a:extLst>
          </p:cNvPr>
          <p:cNvGrpSpPr/>
          <p:nvPr/>
        </p:nvGrpSpPr>
        <p:grpSpPr>
          <a:xfrm>
            <a:off x="676589" y="1246658"/>
            <a:ext cx="5223468" cy="3434023"/>
            <a:chOff x="676589" y="1366578"/>
            <a:chExt cx="5223468" cy="3434023"/>
          </a:xfrm>
        </p:grpSpPr>
        <p:sp>
          <p:nvSpPr>
            <p:cNvPr id="31" name="Rectangle à coins arrondis 4">
              <a:extLst>
                <a:ext uri="{FF2B5EF4-FFF2-40B4-BE49-F238E27FC236}">
                  <a16:creationId xmlns:a16="http://schemas.microsoft.com/office/drawing/2014/main" id="{0338FC84-F3E1-54E3-12CE-A4255F4AEA41}"/>
                </a:ext>
              </a:extLst>
            </p:cNvPr>
            <p:cNvSpPr/>
            <p:nvPr/>
          </p:nvSpPr>
          <p:spPr>
            <a:xfrm>
              <a:off x="676589" y="1474389"/>
              <a:ext cx="5223468" cy="3326212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0E535174-6BEF-E220-3F7F-47E34C169332}"/>
                </a:ext>
              </a:extLst>
            </p:cNvPr>
            <p:cNvSpPr txBox="1"/>
            <p:nvPr/>
          </p:nvSpPr>
          <p:spPr>
            <a:xfrm>
              <a:off x="864445" y="1366578"/>
              <a:ext cx="2904523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7200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Cellule tumorale PD-L1 ≥1%.</a:t>
              </a:r>
            </a:p>
          </p:txBody>
        </p:sp>
        <p:grpSp>
          <p:nvGrpSpPr>
            <p:cNvPr id="33" name="Groupe 32">
              <a:extLst>
                <a:ext uri="{FF2B5EF4-FFF2-40B4-BE49-F238E27FC236}">
                  <a16:creationId xmlns:a16="http://schemas.microsoft.com/office/drawing/2014/main" id="{3FC40FE5-5418-FE64-1671-AFC3D9C98028}"/>
                </a:ext>
              </a:extLst>
            </p:cNvPr>
            <p:cNvGrpSpPr/>
            <p:nvPr/>
          </p:nvGrpSpPr>
          <p:grpSpPr>
            <a:xfrm>
              <a:off x="779764" y="2692400"/>
              <a:ext cx="4992387" cy="2017152"/>
              <a:chOff x="1233479" y="590024"/>
              <a:chExt cx="4039677" cy="2618536"/>
            </a:xfrm>
          </p:grpSpPr>
          <p:grpSp>
            <p:nvGrpSpPr>
              <p:cNvPr id="36" name="Groupe 35">
                <a:extLst>
                  <a:ext uri="{FF2B5EF4-FFF2-40B4-BE49-F238E27FC236}">
                    <a16:creationId xmlns:a16="http://schemas.microsoft.com/office/drawing/2014/main" id="{8BAA62FA-E637-391D-B92F-9D0DFBD1B8F3}"/>
                  </a:ext>
                </a:extLst>
              </p:cNvPr>
              <p:cNvGrpSpPr/>
              <p:nvPr/>
            </p:nvGrpSpPr>
            <p:grpSpPr>
              <a:xfrm>
                <a:off x="1233479" y="590024"/>
                <a:ext cx="4039677" cy="2618536"/>
                <a:chOff x="1236332" y="664165"/>
                <a:chExt cx="2916982" cy="2618536"/>
              </a:xfrm>
            </p:grpSpPr>
            <p:sp>
              <p:nvSpPr>
                <p:cNvPr id="38" name="Forme libre 37">
                  <a:extLst>
                    <a:ext uri="{FF2B5EF4-FFF2-40B4-BE49-F238E27FC236}">
                      <a16:creationId xmlns:a16="http://schemas.microsoft.com/office/drawing/2014/main" id="{0ABC23A0-490E-14BF-F642-F9891C2B7BE6}"/>
                    </a:ext>
                  </a:extLst>
                </p:cNvPr>
                <p:cNvSpPr/>
                <p:nvPr/>
              </p:nvSpPr>
              <p:spPr>
                <a:xfrm>
                  <a:off x="1689904" y="664165"/>
                  <a:ext cx="2363234" cy="1882266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ZoneTexte 38">
                  <a:extLst>
                    <a:ext uri="{FF2B5EF4-FFF2-40B4-BE49-F238E27FC236}">
                      <a16:creationId xmlns:a16="http://schemas.microsoft.com/office/drawing/2014/main" id="{2F2D174F-AFB5-65CC-C86B-3A902AB16D7C}"/>
                    </a:ext>
                  </a:extLst>
                </p:cNvPr>
                <p:cNvSpPr txBox="1"/>
                <p:nvPr/>
              </p:nvSpPr>
              <p:spPr>
                <a:xfrm>
                  <a:off x="1560268" y="689838"/>
                  <a:ext cx="101603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40" name="ZoneTexte 39">
                  <a:extLst>
                    <a:ext uri="{FF2B5EF4-FFF2-40B4-BE49-F238E27FC236}">
                      <a16:creationId xmlns:a16="http://schemas.microsoft.com/office/drawing/2014/main" id="{7ECF6287-2A3C-C0A7-732D-BBE4B6B3CE7A}"/>
                    </a:ext>
                  </a:extLst>
                </p:cNvPr>
                <p:cNvSpPr txBox="1"/>
                <p:nvPr/>
              </p:nvSpPr>
              <p:spPr>
                <a:xfrm>
                  <a:off x="1594135" y="1414570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42" name="ZoneTexte 41">
                  <a:extLst>
                    <a:ext uri="{FF2B5EF4-FFF2-40B4-BE49-F238E27FC236}">
                      <a16:creationId xmlns:a16="http://schemas.microsoft.com/office/drawing/2014/main" id="{4DB9F2C1-79A0-55C4-342C-1E3523F9A6E8}"/>
                    </a:ext>
                  </a:extLst>
                </p:cNvPr>
                <p:cNvSpPr txBox="1"/>
                <p:nvPr/>
              </p:nvSpPr>
              <p:spPr>
                <a:xfrm>
                  <a:off x="1594135" y="2123426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44" name="ZoneTexte 43">
                  <a:extLst>
                    <a:ext uri="{FF2B5EF4-FFF2-40B4-BE49-F238E27FC236}">
                      <a16:creationId xmlns:a16="http://schemas.microsoft.com/office/drawing/2014/main" id="{3BE61CE6-F4A7-828E-C562-C82FF58AE1DE}"/>
                    </a:ext>
                  </a:extLst>
                </p:cNvPr>
                <p:cNvSpPr txBox="1"/>
                <p:nvPr/>
              </p:nvSpPr>
              <p:spPr>
                <a:xfrm>
                  <a:off x="1628003" y="2480841"/>
                  <a:ext cx="33868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45" name="ZoneTexte 44">
                  <a:extLst>
                    <a:ext uri="{FF2B5EF4-FFF2-40B4-BE49-F238E27FC236}">
                      <a16:creationId xmlns:a16="http://schemas.microsoft.com/office/drawing/2014/main" id="{36D0B29C-164C-8480-33A7-34ADD4CEB468}"/>
                    </a:ext>
                  </a:extLst>
                </p:cNvPr>
                <p:cNvSpPr txBox="1"/>
                <p:nvPr/>
              </p:nvSpPr>
              <p:spPr>
                <a:xfrm rot="16200000">
                  <a:off x="539327" y="1576776"/>
                  <a:ext cx="1873456" cy="8128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Réponse (%)</a:t>
                  </a:r>
                </a:p>
              </p:txBody>
            </p:sp>
            <p:sp>
              <p:nvSpPr>
                <p:cNvPr id="46" name="ZoneTexte 45">
                  <a:extLst>
                    <a:ext uri="{FF2B5EF4-FFF2-40B4-BE49-F238E27FC236}">
                      <a16:creationId xmlns:a16="http://schemas.microsoft.com/office/drawing/2014/main" id="{95B5B717-206A-AD6C-1A81-8A968E8FBF7E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47" name="ZoneTexte 46">
                  <a:extLst>
                    <a:ext uri="{FF2B5EF4-FFF2-40B4-BE49-F238E27FC236}">
                      <a16:creationId xmlns:a16="http://schemas.microsoft.com/office/drawing/2014/main" id="{AC41690D-ECB2-83C8-7BBA-0920A95AC5BF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48" name="ZoneTexte 47">
                  <a:extLst>
                    <a:ext uri="{FF2B5EF4-FFF2-40B4-BE49-F238E27FC236}">
                      <a16:creationId xmlns:a16="http://schemas.microsoft.com/office/drawing/2014/main" id="{9CA05F99-C360-73DC-FC56-EB87C3AA0EA5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49" name="ZoneTexte 48">
                  <a:extLst>
                    <a:ext uri="{FF2B5EF4-FFF2-40B4-BE49-F238E27FC236}">
                      <a16:creationId xmlns:a16="http://schemas.microsoft.com/office/drawing/2014/main" id="{1187F4AD-5536-AE42-52C3-E5824CA888BC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50" name="ZoneTexte 49">
                  <a:extLst>
                    <a:ext uri="{FF2B5EF4-FFF2-40B4-BE49-F238E27FC236}">
                      <a16:creationId xmlns:a16="http://schemas.microsoft.com/office/drawing/2014/main" id="{F441D537-9B5A-AC83-B444-56C55C5D70BE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51" name="ZoneTexte 50">
                  <a:extLst>
                    <a:ext uri="{FF2B5EF4-FFF2-40B4-BE49-F238E27FC236}">
                      <a16:creationId xmlns:a16="http://schemas.microsoft.com/office/drawing/2014/main" id="{1C66DA34-C652-1D99-EF03-FE8FB6448B8F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52" name="ZoneTexte 51">
                  <a:extLst>
                    <a:ext uri="{FF2B5EF4-FFF2-40B4-BE49-F238E27FC236}">
                      <a16:creationId xmlns:a16="http://schemas.microsoft.com/office/drawing/2014/main" id="{1E3E76F1-D1F1-D9A3-156A-B0923FF8A39B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53" name="ZoneTexte 52">
                  <a:extLst>
                    <a:ext uri="{FF2B5EF4-FFF2-40B4-BE49-F238E27FC236}">
                      <a16:creationId xmlns:a16="http://schemas.microsoft.com/office/drawing/2014/main" id="{C9B26225-59C8-2B55-F658-89AE912516FE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54" name="ZoneTexte 53">
                  <a:extLst>
                    <a:ext uri="{FF2B5EF4-FFF2-40B4-BE49-F238E27FC236}">
                      <a16:creationId xmlns:a16="http://schemas.microsoft.com/office/drawing/2014/main" id="{0D6C8B96-321F-3A10-1DCE-4CA30ED9F93A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55" name="ZoneTexte 54">
                  <a:extLst>
                    <a:ext uri="{FF2B5EF4-FFF2-40B4-BE49-F238E27FC236}">
                      <a16:creationId xmlns:a16="http://schemas.microsoft.com/office/drawing/2014/main" id="{8AC5BCD3-B655-B21F-F10C-4785A17AFE93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56" name="ZoneTexte 55">
                  <a:extLst>
                    <a:ext uri="{FF2B5EF4-FFF2-40B4-BE49-F238E27FC236}">
                      <a16:creationId xmlns:a16="http://schemas.microsoft.com/office/drawing/2014/main" id="{996BCD25-1161-57E2-80C7-EBEBD5672321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57" name="ZoneTexte 56">
                  <a:extLst>
                    <a:ext uri="{FF2B5EF4-FFF2-40B4-BE49-F238E27FC236}">
                      <a16:creationId xmlns:a16="http://schemas.microsoft.com/office/drawing/2014/main" id="{A25B81CB-BBE0-FE41-C6CE-2A38E5C5BA92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58" name="ZoneTexte 57">
                  <a:extLst>
                    <a:ext uri="{FF2B5EF4-FFF2-40B4-BE49-F238E27FC236}">
                      <a16:creationId xmlns:a16="http://schemas.microsoft.com/office/drawing/2014/main" id="{916DB4B4-2142-7E4F-3DFB-A69BAEAC4735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59" name="ZoneTexte 58">
                  <a:extLst>
                    <a:ext uri="{FF2B5EF4-FFF2-40B4-BE49-F238E27FC236}">
                      <a16:creationId xmlns:a16="http://schemas.microsoft.com/office/drawing/2014/main" id="{B3E3DA3D-F5B0-F0EF-BE2E-9CFF8FA8A944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60" name="ZoneTexte 59">
                  <a:extLst>
                    <a:ext uri="{FF2B5EF4-FFF2-40B4-BE49-F238E27FC236}">
                      <a16:creationId xmlns:a16="http://schemas.microsoft.com/office/drawing/2014/main" id="{941E8F1F-DF50-4E2E-DB53-DB347D429708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61" name="ZoneTexte 60">
                  <a:extLst>
                    <a:ext uri="{FF2B5EF4-FFF2-40B4-BE49-F238E27FC236}">
                      <a16:creationId xmlns:a16="http://schemas.microsoft.com/office/drawing/2014/main" id="{A1A7CE41-0BC1-4913-17FC-1E03C9AF9E13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62" name="ZoneTexte 61">
                  <a:extLst>
                    <a:ext uri="{FF2B5EF4-FFF2-40B4-BE49-F238E27FC236}">
                      <a16:creationId xmlns:a16="http://schemas.microsoft.com/office/drawing/2014/main" id="{75EC7740-061B-64E7-B948-1876A5B36D3F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63" name="ZoneTexte 62">
                  <a:extLst>
                    <a:ext uri="{FF2B5EF4-FFF2-40B4-BE49-F238E27FC236}">
                      <a16:creationId xmlns:a16="http://schemas.microsoft.com/office/drawing/2014/main" id="{69BD3D1E-A441-9E26-4039-99BEB5BDB264}"/>
                    </a:ext>
                  </a:extLst>
                </p:cNvPr>
                <p:cNvSpPr txBox="1"/>
                <p:nvPr/>
              </p:nvSpPr>
              <p:spPr>
                <a:xfrm>
                  <a:off x="3921011" y="2335569"/>
                  <a:ext cx="232303" cy="13983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Months </a:t>
                  </a:r>
                </a:p>
              </p:txBody>
            </p:sp>
            <p:sp>
              <p:nvSpPr>
                <p:cNvPr id="64" name="ZoneTexte 63">
                  <a:extLst>
                    <a:ext uri="{FF2B5EF4-FFF2-40B4-BE49-F238E27FC236}">
                      <a16:creationId xmlns:a16="http://schemas.microsoft.com/office/drawing/2014/main" id="{8C3ACD40-0F60-D2F8-837F-304642662A05}"/>
                    </a:ext>
                  </a:extLst>
                </p:cNvPr>
                <p:cNvSpPr txBox="1"/>
                <p:nvPr/>
              </p:nvSpPr>
              <p:spPr>
                <a:xfrm>
                  <a:off x="1638836" y="2963073"/>
                  <a:ext cx="96775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55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31</a:t>
                  </a:r>
                </a:p>
              </p:txBody>
            </p:sp>
            <p:sp>
              <p:nvSpPr>
                <p:cNvPr id="65" name="ZoneTexte 64">
                  <a:extLst>
                    <a:ext uri="{FF2B5EF4-FFF2-40B4-BE49-F238E27FC236}">
                      <a16:creationId xmlns:a16="http://schemas.microsoft.com/office/drawing/2014/main" id="{3678E191-539A-A845-DFD4-F91F4D9A5CAA}"/>
                    </a:ext>
                  </a:extLst>
                </p:cNvPr>
                <p:cNvSpPr txBox="1"/>
                <p:nvPr/>
              </p:nvSpPr>
              <p:spPr>
                <a:xfrm>
                  <a:off x="1765836" y="2963073"/>
                  <a:ext cx="96775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47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25</a:t>
                  </a:r>
                </a:p>
              </p:txBody>
            </p:sp>
            <p:sp>
              <p:nvSpPr>
                <p:cNvPr id="66" name="ZoneTexte 65">
                  <a:extLst>
                    <a:ext uri="{FF2B5EF4-FFF2-40B4-BE49-F238E27FC236}">
                      <a16:creationId xmlns:a16="http://schemas.microsoft.com/office/drawing/2014/main" id="{8BA8F629-AB27-63A3-A83E-CFD1DB293A82}"/>
                    </a:ext>
                  </a:extLst>
                </p:cNvPr>
                <p:cNvSpPr txBox="1"/>
                <p:nvPr/>
              </p:nvSpPr>
              <p:spPr>
                <a:xfrm>
                  <a:off x="1899186" y="2963073"/>
                  <a:ext cx="96775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</a:t>
                  </a:r>
                </a:p>
              </p:txBody>
            </p:sp>
            <p:sp>
              <p:nvSpPr>
                <p:cNvPr id="67" name="ZoneTexte 66">
                  <a:extLst>
                    <a:ext uri="{FF2B5EF4-FFF2-40B4-BE49-F238E27FC236}">
                      <a16:creationId xmlns:a16="http://schemas.microsoft.com/office/drawing/2014/main" id="{EC89C341-DF18-7559-6C22-A04FBB25492F}"/>
                    </a:ext>
                  </a:extLst>
                </p:cNvPr>
                <p:cNvSpPr txBox="1"/>
                <p:nvPr/>
              </p:nvSpPr>
              <p:spPr>
                <a:xfrm>
                  <a:off x="2032536" y="2963073"/>
                  <a:ext cx="96775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28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68" name="ZoneTexte 67">
                  <a:extLst>
                    <a:ext uri="{FF2B5EF4-FFF2-40B4-BE49-F238E27FC236}">
                      <a16:creationId xmlns:a16="http://schemas.microsoft.com/office/drawing/2014/main" id="{6E9A450F-8CF8-5CF6-830C-B0F74C511AC7}"/>
                    </a:ext>
                  </a:extLst>
                </p:cNvPr>
                <p:cNvSpPr txBox="1"/>
                <p:nvPr/>
              </p:nvSpPr>
              <p:spPr>
                <a:xfrm>
                  <a:off x="2139371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69" name="ZoneTexte 68">
                  <a:extLst>
                    <a:ext uri="{FF2B5EF4-FFF2-40B4-BE49-F238E27FC236}">
                      <a16:creationId xmlns:a16="http://schemas.microsoft.com/office/drawing/2014/main" id="{CABB7162-0F3F-854F-6099-4908B1906F95}"/>
                    </a:ext>
                  </a:extLst>
                </p:cNvPr>
                <p:cNvSpPr txBox="1"/>
                <p:nvPr/>
              </p:nvSpPr>
              <p:spPr>
                <a:xfrm>
                  <a:off x="2272721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19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0" name="ZoneTexte 69">
                  <a:extLst>
                    <a:ext uri="{FF2B5EF4-FFF2-40B4-BE49-F238E27FC236}">
                      <a16:creationId xmlns:a16="http://schemas.microsoft.com/office/drawing/2014/main" id="{D39D8426-E550-F8F9-5EF8-9675DF28C23B}"/>
                    </a:ext>
                  </a:extLst>
                </p:cNvPr>
                <p:cNvSpPr txBox="1"/>
                <p:nvPr/>
              </p:nvSpPr>
              <p:spPr>
                <a:xfrm>
                  <a:off x="2409246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1" name="ZoneTexte 70">
                  <a:extLst>
                    <a:ext uri="{FF2B5EF4-FFF2-40B4-BE49-F238E27FC236}">
                      <a16:creationId xmlns:a16="http://schemas.microsoft.com/office/drawing/2014/main" id="{C9E1B1EB-F1F3-49EE-D056-62688C222C81}"/>
                    </a:ext>
                  </a:extLst>
                </p:cNvPr>
                <p:cNvSpPr txBox="1"/>
                <p:nvPr/>
              </p:nvSpPr>
              <p:spPr>
                <a:xfrm>
                  <a:off x="2536246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12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2" name="ZoneTexte 71">
                  <a:extLst>
                    <a:ext uri="{FF2B5EF4-FFF2-40B4-BE49-F238E27FC236}">
                      <a16:creationId xmlns:a16="http://schemas.microsoft.com/office/drawing/2014/main" id="{8AFF1C7D-EF0E-2D63-8AA1-B1DA16384659}"/>
                    </a:ext>
                  </a:extLst>
                </p:cNvPr>
                <p:cNvSpPr txBox="1"/>
                <p:nvPr/>
              </p:nvSpPr>
              <p:spPr>
                <a:xfrm>
                  <a:off x="2669597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3" name="ZoneTexte 72">
                  <a:extLst>
                    <a:ext uri="{FF2B5EF4-FFF2-40B4-BE49-F238E27FC236}">
                      <a16:creationId xmlns:a16="http://schemas.microsoft.com/office/drawing/2014/main" id="{01B29049-7F83-DBF2-43A5-334CF80520E6}"/>
                    </a:ext>
                  </a:extLst>
                </p:cNvPr>
                <p:cNvSpPr txBox="1"/>
                <p:nvPr/>
              </p:nvSpPr>
              <p:spPr>
                <a:xfrm>
                  <a:off x="280612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10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4" name="ZoneTexte 73">
                  <a:extLst>
                    <a:ext uri="{FF2B5EF4-FFF2-40B4-BE49-F238E27FC236}">
                      <a16:creationId xmlns:a16="http://schemas.microsoft.com/office/drawing/2014/main" id="{D06F1BCF-9057-5E8B-A0B9-3E2527AC0347}"/>
                    </a:ext>
                  </a:extLst>
                </p:cNvPr>
                <p:cNvSpPr txBox="1"/>
                <p:nvPr/>
              </p:nvSpPr>
              <p:spPr>
                <a:xfrm>
                  <a:off x="293312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5" name="ZoneTexte 74">
                  <a:extLst>
                    <a:ext uri="{FF2B5EF4-FFF2-40B4-BE49-F238E27FC236}">
                      <a16:creationId xmlns:a16="http://schemas.microsoft.com/office/drawing/2014/main" id="{5F8297D3-3B68-AE0D-A9C7-864D13652FF4}"/>
                    </a:ext>
                  </a:extLst>
                </p:cNvPr>
                <p:cNvSpPr txBox="1"/>
                <p:nvPr/>
              </p:nvSpPr>
              <p:spPr>
                <a:xfrm>
                  <a:off x="306647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6" name="ZoneTexte 75">
                  <a:extLst>
                    <a:ext uri="{FF2B5EF4-FFF2-40B4-BE49-F238E27FC236}">
                      <a16:creationId xmlns:a16="http://schemas.microsoft.com/office/drawing/2014/main" id="{A7BDC44F-F334-EBAD-5688-A806E7A10A31}"/>
                    </a:ext>
                  </a:extLst>
                </p:cNvPr>
                <p:cNvSpPr txBox="1"/>
                <p:nvPr/>
              </p:nvSpPr>
              <p:spPr>
                <a:xfrm>
                  <a:off x="319982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7" name="ZoneTexte 76">
                  <a:extLst>
                    <a:ext uri="{FF2B5EF4-FFF2-40B4-BE49-F238E27FC236}">
                      <a16:creationId xmlns:a16="http://schemas.microsoft.com/office/drawing/2014/main" id="{0F7D6D0E-E616-DBEE-F845-988F6DD93818}"/>
                    </a:ext>
                  </a:extLst>
                </p:cNvPr>
                <p:cNvSpPr txBox="1"/>
                <p:nvPr/>
              </p:nvSpPr>
              <p:spPr>
                <a:xfrm>
                  <a:off x="332682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8" name="ZoneTexte 77">
                  <a:extLst>
                    <a:ext uri="{FF2B5EF4-FFF2-40B4-BE49-F238E27FC236}">
                      <a16:creationId xmlns:a16="http://schemas.microsoft.com/office/drawing/2014/main" id="{1CA35514-4A04-EBA9-FC78-C5A0C178C016}"/>
                    </a:ext>
                  </a:extLst>
                </p:cNvPr>
                <p:cNvSpPr txBox="1"/>
                <p:nvPr/>
              </p:nvSpPr>
              <p:spPr>
                <a:xfrm>
                  <a:off x="3460171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79" name="ZoneTexte 78">
                  <a:extLst>
                    <a:ext uri="{FF2B5EF4-FFF2-40B4-BE49-F238E27FC236}">
                      <a16:creationId xmlns:a16="http://schemas.microsoft.com/office/drawing/2014/main" id="{EA556AD9-370E-BB68-B04F-C989DF8BAACC}"/>
                    </a:ext>
                  </a:extLst>
                </p:cNvPr>
                <p:cNvSpPr txBox="1"/>
                <p:nvPr/>
              </p:nvSpPr>
              <p:spPr>
                <a:xfrm>
                  <a:off x="3596697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80" name="ZoneTexte 79">
                  <a:extLst>
                    <a:ext uri="{FF2B5EF4-FFF2-40B4-BE49-F238E27FC236}">
                      <a16:creationId xmlns:a16="http://schemas.microsoft.com/office/drawing/2014/main" id="{741082C3-1822-9232-EC3E-902A4A9D46BB}"/>
                    </a:ext>
                  </a:extLst>
                </p:cNvPr>
                <p:cNvSpPr txBox="1"/>
                <p:nvPr/>
              </p:nvSpPr>
              <p:spPr>
                <a:xfrm>
                  <a:off x="3723697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81" name="ZoneTexte 80">
                  <a:extLst>
                    <a:ext uri="{FF2B5EF4-FFF2-40B4-BE49-F238E27FC236}">
                      <a16:creationId xmlns:a16="http://schemas.microsoft.com/office/drawing/2014/main" id="{4F29341B-2028-8013-A474-A6D8E912075D}"/>
                    </a:ext>
                  </a:extLst>
                </p:cNvPr>
                <p:cNvSpPr txBox="1"/>
                <p:nvPr/>
              </p:nvSpPr>
              <p:spPr>
                <a:xfrm>
                  <a:off x="3857047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82" name="ZoneTexte 81">
                  <a:extLst>
                    <a:ext uri="{FF2B5EF4-FFF2-40B4-BE49-F238E27FC236}">
                      <a16:creationId xmlns:a16="http://schemas.microsoft.com/office/drawing/2014/main" id="{E1896C98-BA2A-63A9-5FAC-BED68CC41975}"/>
                    </a:ext>
                  </a:extLst>
                </p:cNvPr>
                <p:cNvSpPr txBox="1"/>
                <p:nvPr/>
              </p:nvSpPr>
              <p:spPr>
                <a:xfrm>
                  <a:off x="1236332" y="2963073"/>
                  <a:ext cx="371486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NIVO + IPI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Chimio</a:t>
                  </a:r>
                </a:p>
              </p:txBody>
            </p:sp>
            <p:sp>
              <p:nvSpPr>
                <p:cNvPr id="83" name="ZoneTexte 82">
                  <a:extLst>
                    <a:ext uri="{FF2B5EF4-FFF2-40B4-BE49-F238E27FC236}">
                      <a16:creationId xmlns:a16="http://schemas.microsoft.com/office/drawing/2014/main" id="{E9CCEB1D-2AE3-7706-D07B-F921340249A7}"/>
                    </a:ext>
                  </a:extLst>
                </p:cNvPr>
                <p:cNvSpPr txBox="1"/>
                <p:nvPr/>
              </p:nvSpPr>
              <p:spPr>
                <a:xfrm>
                  <a:off x="1236333" y="2772335"/>
                  <a:ext cx="32769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A5A5A5">
                          <a:lumMod val="75000"/>
                        </a:srgbClr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No. at risk</a:t>
                  </a:r>
                </a:p>
              </p:txBody>
            </p:sp>
            <p:sp>
              <p:nvSpPr>
                <p:cNvPr id="84" name="ZoneTexte 83">
                  <a:extLst>
                    <a:ext uri="{FF2B5EF4-FFF2-40B4-BE49-F238E27FC236}">
                      <a16:creationId xmlns:a16="http://schemas.microsoft.com/office/drawing/2014/main" id="{209FD58F-5E2D-8EA0-75DD-605CBDA6DFA5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86" name="ZoneTexte 85">
                  <a:extLst>
                    <a:ext uri="{FF2B5EF4-FFF2-40B4-BE49-F238E27FC236}">
                      <a16:creationId xmlns:a16="http://schemas.microsoft.com/office/drawing/2014/main" id="{2E603E9F-C752-C873-B695-322EAECBF349}"/>
                    </a:ext>
                  </a:extLst>
                </p:cNvPr>
                <p:cNvSpPr txBox="1"/>
                <p:nvPr/>
              </p:nvSpPr>
              <p:spPr>
                <a:xfrm>
                  <a:off x="1594435" y="1053979"/>
                  <a:ext cx="6743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89" name="ZoneTexte 88">
                  <a:extLst>
                    <a:ext uri="{FF2B5EF4-FFF2-40B4-BE49-F238E27FC236}">
                      <a16:creationId xmlns:a16="http://schemas.microsoft.com/office/drawing/2014/main" id="{099FC41C-F93E-77E2-CB6A-B6180A7F9C37}"/>
                    </a:ext>
                  </a:extLst>
                </p:cNvPr>
                <p:cNvSpPr txBox="1"/>
                <p:nvPr/>
              </p:nvSpPr>
              <p:spPr>
                <a:xfrm>
                  <a:off x="1594135" y="1775468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</p:grpSp>
          <p:cxnSp>
            <p:nvCxnSpPr>
              <p:cNvPr id="37" name="Connecteur droit 36">
                <a:extLst>
                  <a:ext uri="{FF2B5EF4-FFF2-40B4-BE49-F238E27FC236}">
                    <a16:creationId xmlns:a16="http://schemas.microsoft.com/office/drawing/2014/main" id="{48CA552C-7A29-6478-79D5-8CFB482B58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95721" y="2783893"/>
                <a:ext cx="3549374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" name="Forme libre 156">
              <a:extLst>
                <a:ext uri="{FF2B5EF4-FFF2-40B4-BE49-F238E27FC236}">
                  <a16:creationId xmlns:a16="http://schemas.microsoft.com/office/drawing/2014/main" id="{8FB219F1-25B5-6FD8-702C-6A98600272A4}"/>
                </a:ext>
              </a:extLst>
            </p:cNvPr>
            <p:cNvSpPr/>
            <p:nvPr/>
          </p:nvSpPr>
          <p:spPr>
            <a:xfrm>
              <a:off x="1618488" y="2766060"/>
              <a:ext cx="3570732" cy="1202436"/>
            </a:xfrm>
            <a:custGeom>
              <a:avLst/>
              <a:gdLst>
                <a:gd name="connsiteX0" fmla="*/ 0 w 3570732"/>
                <a:gd name="connsiteY0" fmla="*/ 0 h 1202436"/>
                <a:gd name="connsiteX1" fmla="*/ 137160 w 3570732"/>
                <a:gd name="connsiteY1" fmla="*/ 0 h 1202436"/>
                <a:gd name="connsiteX2" fmla="*/ 137160 w 3570732"/>
                <a:gd name="connsiteY2" fmla="*/ 64008 h 1202436"/>
                <a:gd name="connsiteX3" fmla="*/ 178308 w 3570732"/>
                <a:gd name="connsiteY3" fmla="*/ 64008 h 1202436"/>
                <a:gd name="connsiteX4" fmla="*/ 178308 w 3570732"/>
                <a:gd name="connsiteY4" fmla="*/ 173736 h 1202436"/>
                <a:gd name="connsiteX5" fmla="*/ 269748 w 3570732"/>
                <a:gd name="connsiteY5" fmla="*/ 173736 h 1202436"/>
                <a:gd name="connsiteX6" fmla="*/ 269748 w 3570732"/>
                <a:gd name="connsiteY6" fmla="*/ 434340 h 1202436"/>
                <a:gd name="connsiteX7" fmla="*/ 356616 w 3570732"/>
                <a:gd name="connsiteY7" fmla="*/ 434340 h 1202436"/>
                <a:gd name="connsiteX8" fmla="*/ 356616 w 3570732"/>
                <a:gd name="connsiteY8" fmla="*/ 850392 h 1202436"/>
                <a:gd name="connsiteX9" fmla="*/ 534924 w 3570732"/>
                <a:gd name="connsiteY9" fmla="*/ 850392 h 1202436"/>
                <a:gd name="connsiteX10" fmla="*/ 534924 w 3570732"/>
                <a:gd name="connsiteY10" fmla="*/ 914400 h 1202436"/>
                <a:gd name="connsiteX11" fmla="*/ 585216 w 3570732"/>
                <a:gd name="connsiteY11" fmla="*/ 914400 h 1202436"/>
                <a:gd name="connsiteX12" fmla="*/ 585216 w 3570732"/>
                <a:gd name="connsiteY12" fmla="*/ 1106424 h 1202436"/>
                <a:gd name="connsiteX13" fmla="*/ 672084 w 3570732"/>
                <a:gd name="connsiteY13" fmla="*/ 1106424 h 1202436"/>
                <a:gd name="connsiteX14" fmla="*/ 672084 w 3570732"/>
                <a:gd name="connsiteY14" fmla="*/ 1202436 h 1202436"/>
                <a:gd name="connsiteX15" fmla="*/ 3570732 w 3570732"/>
                <a:gd name="connsiteY15" fmla="*/ 1202436 h 120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0732" h="1202436">
                  <a:moveTo>
                    <a:pt x="0" y="0"/>
                  </a:moveTo>
                  <a:lnTo>
                    <a:pt x="137160" y="0"/>
                  </a:lnTo>
                  <a:lnTo>
                    <a:pt x="137160" y="64008"/>
                  </a:lnTo>
                  <a:lnTo>
                    <a:pt x="178308" y="64008"/>
                  </a:lnTo>
                  <a:lnTo>
                    <a:pt x="178308" y="173736"/>
                  </a:lnTo>
                  <a:lnTo>
                    <a:pt x="269748" y="173736"/>
                  </a:lnTo>
                  <a:lnTo>
                    <a:pt x="269748" y="434340"/>
                  </a:lnTo>
                  <a:lnTo>
                    <a:pt x="356616" y="434340"/>
                  </a:lnTo>
                  <a:lnTo>
                    <a:pt x="356616" y="850392"/>
                  </a:lnTo>
                  <a:lnTo>
                    <a:pt x="534924" y="850392"/>
                  </a:lnTo>
                  <a:lnTo>
                    <a:pt x="534924" y="914400"/>
                  </a:lnTo>
                  <a:lnTo>
                    <a:pt x="585216" y="914400"/>
                  </a:lnTo>
                  <a:lnTo>
                    <a:pt x="585216" y="1106424"/>
                  </a:lnTo>
                  <a:lnTo>
                    <a:pt x="672084" y="1106424"/>
                  </a:lnTo>
                  <a:lnTo>
                    <a:pt x="672084" y="1202436"/>
                  </a:lnTo>
                  <a:lnTo>
                    <a:pt x="3570732" y="1202436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Forme libre 157">
              <a:extLst>
                <a:ext uri="{FF2B5EF4-FFF2-40B4-BE49-F238E27FC236}">
                  <a16:creationId xmlns:a16="http://schemas.microsoft.com/office/drawing/2014/main" id="{B0361A19-ABD2-82B8-D3E3-3E69A35C4892}"/>
                </a:ext>
              </a:extLst>
            </p:cNvPr>
            <p:cNvSpPr/>
            <p:nvPr/>
          </p:nvSpPr>
          <p:spPr>
            <a:xfrm>
              <a:off x="1595628" y="2761488"/>
              <a:ext cx="3259836" cy="1056132"/>
            </a:xfrm>
            <a:custGeom>
              <a:avLst/>
              <a:gdLst>
                <a:gd name="connsiteX0" fmla="*/ 0 w 3259836"/>
                <a:gd name="connsiteY0" fmla="*/ 0 h 1056132"/>
                <a:gd name="connsiteX1" fmla="*/ 137160 w 3259836"/>
                <a:gd name="connsiteY1" fmla="*/ 9144 h 1056132"/>
                <a:gd name="connsiteX2" fmla="*/ 150876 w 3259836"/>
                <a:gd name="connsiteY2" fmla="*/ 45720 h 1056132"/>
                <a:gd name="connsiteX3" fmla="*/ 155448 w 3259836"/>
                <a:gd name="connsiteY3" fmla="*/ 59436 h 1056132"/>
                <a:gd name="connsiteX4" fmla="*/ 169164 w 3259836"/>
                <a:gd name="connsiteY4" fmla="*/ 118872 h 1056132"/>
                <a:gd name="connsiteX5" fmla="*/ 173736 w 3259836"/>
                <a:gd name="connsiteY5" fmla="*/ 132588 h 1056132"/>
                <a:gd name="connsiteX6" fmla="*/ 182880 w 3259836"/>
                <a:gd name="connsiteY6" fmla="*/ 146304 h 1056132"/>
                <a:gd name="connsiteX7" fmla="*/ 192024 w 3259836"/>
                <a:gd name="connsiteY7" fmla="*/ 173736 h 1056132"/>
                <a:gd name="connsiteX8" fmla="*/ 196596 w 3259836"/>
                <a:gd name="connsiteY8" fmla="*/ 187452 h 1056132"/>
                <a:gd name="connsiteX9" fmla="*/ 210312 w 3259836"/>
                <a:gd name="connsiteY9" fmla="*/ 201168 h 1056132"/>
                <a:gd name="connsiteX10" fmla="*/ 219456 w 3259836"/>
                <a:gd name="connsiteY10" fmla="*/ 228600 h 1056132"/>
                <a:gd name="connsiteX11" fmla="*/ 265176 w 3259836"/>
                <a:gd name="connsiteY11" fmla="*/ 228600 h 1056132"/>
                <a:gd name="connsiteX12" fmla="*/ 283464 w 3259836"/>
                <a:gd name="connsiteY12" fmla="*/ 283464 h 1056132"/>
                <a:gd name="connsiteX13" fmla="*/ 315468 w 3259836"/>
                <a:gd name="connsiteY13" fmla="*/ 310896 h 1056132"/>
                <a:gd name="connsiteX14" fmla="*/ 324612 w 3259836"/>
                <a:gd name="connsiteY14" fmla="*/ 329184 h 1056132"/>
                <a:gd name="connsiteX15" fmla="*/ 333756 w 3259836"/>
                <a:gd name="connsiteY15" fmla="*/ 342900 h 1056132"/>
                <a:gd name="connsiteX16" fmla="*/ 338328 w 3259836"/>
                <a:gd name="connsiteY16" fmla="*/ 356616 h 1056132"/>
                <a:gd name="connsiteX17" fmla="*/ 365760 w 3259836"/>
                <a:gd name="connsiteY17" fmla="*/ 365760 h 1056132"/>
                <a:gd name="connsiteX18" fmla="*/ 384048 w 3259836"/>
                <a:gd name="connsiteY18" fmla="*/ 374904 h 1056132"/>
                <a:gd name="connsiteX19" fmla="*/ 397764 w 3259836"/>
                <a:gd name="connsiteY19" fmla="*/ 384048 h 1056132"/>
                <a:gd name="connsiteX20" fmla="*/ 397764 w 3259836"/>
                <a:gd name="connsiteY20" fmla="*/ 470916 h 1056132"/>
                <a:gd name="connsiteX21" fmla="*/ 470916 w 3259836"/>
                <a:gd name="connsiteY21" fmla="*/ 470916 h 1056132"/>
                <a:gd name="connsiteX22" fmla="*/ 470916 w 3259836"/>
                <a:gd name="connsiteY22" fmla="*/ 525780 h 1056132"/>
                <a:gd name="connsiteX23" fmla="*/ 589788 w 3259836"/>
                <a:gd name="connsiteY23" fmla="*/ 525780 h 1056132"/>
                <a:gd name="connsiteX24" fmla="*/ 589788 w 3259836"/>
                <a:gd name="connsiteY24" fmla="*/ 585216 h 1056132"/>
                <a:gd name="connsiteX25" fmla="*/ 704088 w 3259836"/>
                <a:gd name="connsiteY25" fmla="*/ 585216 h 1056132"/>
                <a:gd name="connsiteX26" fmla="*/ 704088 w 3259836"/>
                <a:gd name="connsiteY26" fmla="*/ 585216 h 1056132"/>
                <a:gd name="connsiteX27" fmla="*/ 740664 w 3259836"/>
                <a:gd name="connsiteY27" fmla="*/ 621792 h 1056132"/>
                <a:gd name="connsiteX28" fmla="*/ 740664 w 3259836"/>
                <a:gd name="connsiteY28" fmla="*/ 649224 h 1056132"/>
                <a:gd name="connsiteX29" fmla="*/ 850392 w 3259836"/>
                <a:gd name="connsiteY29" fmla="*/ 649224 h 1056132"/>
                <a:gd name="connsiteX30" fmla="*/ 850392 w 3259836"/>
                <a:gd name="connsiteY30" fmla="*/ 704088 h 1056132"/>
                <a:gd name="connsiteX31" fmla="*/ 909828 w 3259836"/>
                <a:gd name="connsiteY31" fmla="*/ 704088 h 1056132"/>
                <a:gd name="connsiteX32" fmla="*/ 909828 w 3259836"/>
                <a:gd name="connsiteY32" fmla="*/ 777240 h 1056132"/>
                <a:gd name="connsiteX33" fmla="*/ 1097280 w 3259836"/>
                <a:gd name="connsiteY33" fmla="*/ 777240 h 1056132"/>
                <a:gd name="connsiteX34" fmla="*/ 1097280 w 3259836"/>
                <a:gd name="connsiteY34" fmla="*/ 845820 h 1056132"/>
                <a:gd name="connsiteX35" fmla="*/ 1312164 w 3259836"/>
                <a:gd name="connsiteY35" fmla="*/ 845820 h 1056132"/>
                <a:gd name="connsiteX36" fmla="*/ 1312164 w 3259836"/>
                <a:gd name="connsiteY36" fmla="*/ 896112 h 1056132"/>
                <a:gd name="connsiteX37" fmla="*/ 1883664 w 3259836"/>
                <a:gd name="connsiteY37" fmla="*/ 896112 h 1056132"/>
                <a:gd name="connsiteX38" fmla="*/ 1883664 w 3259836"/>
                <a:gd name="connsiteY38" fmla="*/ 941832 h 1056132"/>
                <a:gd name="connsiteX39" fmla="*/ 2025396 w 3259836"/>
                <a:gd name="connsiteY39" fmla="*/ 941832 h 1056132"/>
                <a:gd name="connsiteX40" fmla="*/ 2025396 w 3259836"/>
                <a:gd name="connsiteY40" fmla="*/ 978408 h 1056132"/>
                <a:gd name="connsiteX41" fmla="*/ 2560320 w 3259836"/>
                <a:gd name="connsiteY41" fmla="*/ 978408 h 1056132"/>
                <a:gd name="connsiteX42" fmla="*/ 2560320 w 3259836"/>
                <a:gd name="connsiteY42" fmla="*/ 1056132 h 1056132"/>
                <a:gd name="connsiteX43" fmla="*/ 3259836 w 3259836"/>
                <a:gd name="connsiteY43" fmla="*/ 1056132 h 105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259836" h="1056132">
                  <a:moveTo>
                    <a:pt x="0" y="0"/>
                  </a:moveTo>
                  <a:lnTo>
                    <a:pt x="137160" y="9144"/>
                  </a:lnTo>
                  <a:cubicBezTo>
                    <a:pt x="141732" y="21336"/>
                    <a:pt x="146426" y="33483"/>
                    <a:pt x="150876" y="45720"/>
                  </a:cubicBezTo>
                  <a:cubicBezTo>
                    <a:pt x="152523" y="50249"/>
                    <a:pt x="154279" y="54761"/>
                    <a:pt x="155448" y="59436"/>
                  </a:cubicBezTo>
                  <a:cubicBezTo>
                    <a:pt x="162702" y="88451"/>
                    <a:pt x="157784" y="84733"/>
                    <a:pt x="169164" y="118872"/>
                  </a:cubicBezTo>
                  <a:cubicBezTo>
                    <a:pt x="170688" y="123444"/>
                    <a:pt x="171581" y="128277"/>
                    <a:pt x="173736" y="132588"/>
                  </a:cubicBezTo>
                  <a:cubicBezTo>
                    <a:pt x="176193" y="137503"/>
                    <a:pt x="180648" y="141283"/>
                    <a:pt x="182880" y="146304"/>
                  </a:cubicBezTo>
                  <a:cubicBezTo>
                    <a:pt x="186795" y="155112"/>
                    <a:pt x="188976" y="164592"/>
                    <a:pt x="192024" y="173736"/>
                  </a:cubicBezTo>
                  <a:cubicBezTo>
                    <a:pt x="193548" y="178308"/>
                    <a:pt x="193188" y="184044"/>
                    <a:pt x="196596" y="187452"/>
                  </a:cubicBezTo>
                  <a:lnTo>
                    <a:pt x="210312" y="201168"/>
                  </a:lnTo>
                  <a:lnTo>
                    <a:pt x="219456" y="228600"/>
                  </a:lnTo>
                  <a:lnTo>
                    <a:pt x="265176" y="228600"/>
                  </a:lnTo>
                  <a:lnTo>
                    <a:pt x="283464" y="283464"/>
                  </a:lnTo>
                  <a:cubicBezTo>
                    <a:pt x="294132" y="292608"/>
                    <a:pt x="306069" y="300452"/>
                    <a:pt x="315468" y="310896"/>
                  </a:cubicBezTo>
                  <a:cubicBezTo>
                    <a:pt x="320027" y="315962"/>
                    <a:pt x="321231" y="323266"/>
                    <a:pt x="324612" y="329184"/>
                  </a:cubicBezTo>
                  <a:cubicBezTo>
                    <a:pt x="327338" y="333955"/>
                    <a:pt x="331299" y="337985"/>
                    <a:pt x="333756" y="342900"/>
                  </a:cubicBezTo>
                  <a:cubicBezTo>
                    <a:pt x="335911" y="347211"/>
                    <a:pt x="334406" y="353815"/>
                    <a:pt x="338328" y="356616"/>
                  </a:cubicBezTo>
                  <a:cubicBezTo>
                    <a:pt x="346171" y="362218"/>
                    <a:pt x="357139" y="361449"/>
                    <a:pt x="365760" y="365760"/>
                  </a:cubicBezTo>
                  <a:cubicBezTo>
                    <a:pt x="371856" y="368808"/>
                    <a:pt x="378130" y="371523"/>
                    <a:pt x="384048" y="374904"/>
                  </a:cubicBezTo>
                  <a:cubicBezTo>
                    <a:pt x="388819" y="377630"/>
                    <a:pt x="397764" y="384048"/>
                    <a:pt x="397764" y="384048"/>
                  </a:cubicBezTo>
                  <a:lnTo>
                    <a:pt x="397764" y="470916"/>
                  </a:lnTo>
                  <a:lnTo>
                    <a:pt x="470916" y="470916"/>
                  </a:lnTo>
                  <a:lnTo>
                    <a:pt x="470916" y="525780"/>
                  </a:lnTo>
                  <a:lnTo>
                    <a:pt x="589788" y="525780"/>
                  </a:lnTo>
                  <a:lnTo>
                    <a:pt x="589788" y="585216"/>
                  </a:lnTo>
                  <a:lnTo>
                    <a:pt x="704088" y="585216"/>
                  </a:lnTo>
                  <a:lnTo>
                    <a:pt x="704088" y="585216"/>
                  </a:lnTo>
                  <a:lnTo>
                    <a:pt x="740664" y="621792"/>
                  </a:lnTo>
                  <a:lnTo>
                    <a:pt x="740664" y="649224"/>
                  </a:lnTo>
                  <a:lnTo>
                    <a:pt x="850392" y="649224"/>
                  </a:lnTo>
                  <a:lnTo>
                    <a:pt x="850392" y="704088"/>
                  </a:lnTo>
                  <a:lnTo>
                    <a:pt x="909828" y="704088"/>
                  </a:lnTo>
                  <a:lnTo>
                    <a:pt x="909828" y="777240"/>
                  </a:lnTo>
                  <a:lnTo>
                    <a:pt x="1097280" y="777240"/>
                  </a:lnTo>
                  <a:lnTo>
                    <a:pt x="1097280" y="845820"/>
                  </a:lnTo>
                  <a:lnTo>
                    <a:pt x="1312164" y="845820"/>
                  </a:lnTo>
                  <a:lnTo>
                    <a:pt x="1312164" y="896112"/>
                  </a:lnTo>
                  <a:lnTo>
                    <a:pt x="1883664" y="896112"/>
                  </a:lnTo>
                  <a:lnTo>
                    <a:pt x="1883664" y="941832"/>
                  </a:lnTo>
                  <a:lnTo>
                    <a:pt x="2025396" y="941832"/>
                  </a:lnTo>
                  <a:lnTo>
                    <a:pt x="2025396" y="978408"/>
                  </a:lnTo>
                  <a:lnTo>
                    <a:pt x="2560320" y="978408"/>
                  </a:lnTo>
                  <a:lnTo>
                    <a:pt x="2560320" y="1056132"/>
                  </a:lnTo>
                  <a:lnTo>
                    <a:pt x="3259836" y="1056132"/>
                  </a:lnTo>
                </a:path>
              </a:pathLst>
            </a:cu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2" name="Groupe 161">
            <a:extLst>
              <a:ext uri="{FF2B5EF4-FFF2-40B4-BE49-F238E27FC236}">
                <a16:creationId xmlns:a16="http://schemas.microsoft.com/office/drawing/2014/main" id="{90FDC8D1-791C-350A-4CFF-DE829E63F19A}"/>
              </a:ext>
            </a:extLst>
          </p:cNvPr>
          <p:cNvGrpSpPr/>
          <p:nvPr/>
        </p:nvGrpSpPr>
        <p:grpSpPr>
          <a:xfrm>
            <a:off x="6291943" y="1246658"/>
            <a:ext cx="5223468" cy="3434023"/>
            <a:chOff x="6291943" y="1366578"/>
            <a:chExt cx="5223468" cy="3434023"/>
          </a:xfrm>
        </p:grpSpPr>
        <p:sp>
          <p:nvSpPr>
            <p:cNvPr id="93" name="Rectangle à coins arrondis 4">
              <a:extLst>
                <a:ext uri="{FF2B5EF4-FFF2-40B4-BE49-F238E27FC236}">
                  <a16:creationId xmlns:a16="http://schemas.microsoft.com/office/drawing/2014/main" id="{D7CAC8D2-7750-4D5A-4D65-406186741A97}"/>
                </a:ext>
              </a:extLst>
            </p:cNvPr>
            <p:cNvSpPr/>
            <p:nvPr/>
          </p:nvSpPr>
          <p:spPr>
            <a:xfrm>
              <a:off x="6291943" y="1474389"/>
              <a:ext cx="5223468" cy="3326212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4" name="ZoneTexte 93">
              <a:extLst>
                <a:ext uri="{FF2B5EF4-FFF2-40B4-BE49-F238E27FC236}">
                  <a16:creationId xmlns:a16="http://schemas.microsoft.com/office/drawing/2014/main" id="{687B26CF-43AC-DC33-88E1-509A613C7B7F}"/>
                </a:ext>
              </a:extLst>
            </p:cNvPr>
            <p:cNvSpPr txBox="1"/>
            <p:nvPr/>
          </p:nvSpPr>
          <p:spPr>
            <a:xfrm>
              <a:off x="6479800" y="1366578"/>
              <a:ext cx="1759848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7200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Tous randomisés</a:t>
              </a:r>
            </a:p>
          </p:txBody>
        </p:sp>
        <p:grpSp>
          <p:nvGrpSpPr>
            <p:cNvPr id="95" name="Groupe 94">
              <a:extLst>
                <a:ext uri="{FF2B5EF4-FFF2-40B4-BE49-F238E27FC236}">
                  <a16:creationId xmlns:a16="http://schemas.microsoft.com/office/drawing/2014/main" id="{AFEC1BB6-EE00-C3C2-D8AE-BF0F0562A597}"/>
                </a:ext>
              </a:extLst>
            </p:cNvPr>
            <p:cNvGrpSpPr/>
            <p:nvPr/>
          </p:nvGrpSpPr>
          <p:grpSpPr>
            <a:xfrm>
              <a:off x="6396793" y="2692400"/>
              <a:ext cx="4992387" cy="2017152"/>
              <a:chOff x="1233479" y="590024"/>
              <a:chExt cx="4039677" cy="2618536"/>
            </a:xfrm>
          </p:grpSpPr>
          <p:grpSp>
            <p:nvGrpSpPr>
              <p:cNvPr id="98" name="Groupe 97">
                <a:extLst>
                  <a:ext uri="{FF2B5EF4-FFF2-40B4-BE49-F238E27FC236}">
                    <a16:creationId xmlns:a16="http://schemas.microsoft.com/office/drawing/2014/main" id="{A36F7202-7DE9-0AE2-A77B-6D034E71B570}"/>
                  </a:ext>
                </a:extLst>
              </p:cNvPr>
              <p:cNvGrpSpPr/>
              <p:nvPr/>
            </p:nvGrpSpPr>
            <p:grpSpPr>
              <a:xfrm>
                <a:off x="1233479" y="590024"/>
                <a:ext cx="4039677" cy="2618536"/>
                <a:chOff x="1236332" y="664165"/>
                <a:chExt cx="2916982" cy="2618536"/>
              </a:xfrm>
            </p:grpSpPr>
            <p:sp>
              <p:nvSpPr>
                <p:cNvPr id="100" name="Forme libre 99">
                  <a:extLst>
                    <a:ext uri="{FF2B5EF4-FFF2-40B4-BE49-F238E27FC236}">
                      <a16:creationId xmlns:a16="http://schemas.microsoft.com/office/drawing/2014/main" id="{D8D2FFE0-9EF6-E478-34B4-DCB80C285983}"/>
                    </a:ext>
                  </a:extLst>
                </p:cNvPr>
                <p:cNvSpPr/>
                <p:nvPr/>
              </p:nvSpPr>
              <p:spPr>
                <a:xfrm>
                  <a:off x="1689904" y="664165"/>
                  <a:ext cx="2430330" cy="1882266"/>
                </a:xfrm>
                <a:custGeom>
                  <a:avLst/>
                  <a:gdLst>
                    <a:gd name="connsiteX0" fmla="*/ 0 w 2476982"/>
                    <a:gd name="connsiteY0" fmla="*/ 0 h 1238491"/>
                    <a:gd name="connsiteX1" fmla="*/ 0 w 2476982"/>
                    <a:gd name="connsiteY1" fmla="*/ 1238491 h 1238491"/>
                    <a:gd name="connsiteX2" fmla="*/ 42440 w 2476982"/>
                    <a:gd name="connsiteY2" fmla="*/ 1238491 h 1238491"/>
                    <a:gd name="connsiteX3" fmla="*/ 2476982 w 2476982"/>
                    <a:gd name="connsiteY3" fmla="*/ 1238491 h 12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982" h="1238491">
                      <a:moveTo>
                        <a:pt x="0" y="0"/>
                      </a:moveTo>
                      <a:lnTo>
                        <a:pt x="0" y="1238491"/>
                      </a:lnTo>
                      <a:lnTo>
                        <a:pt x="42440" y="1238491"/>
                      </a:lnTo>
                      <a:lnTo>
                        <a:pt x="2476982" y="1238491"/>
                      </a:lnTo>
                    </a:path>
                  </a:pathLst>
                </a:cu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ZoneTexte 100">
                  <a:extLst>
                    <a:ext uri="{FF2B5EF4-FFF2-40B4-BE49-F238E27FC236}">
                      <a16:creationId xmlns:a16="http://schemas.microsoft.com/office/drawing/2014/main" id="{79C93050-202C-A689-B467-6A07173F1E83}"/>
                    </a:ext>
                  </a:extLst>
                </p:cNvPr>
                <p:cNvSpPr txBox="1"/>
                <p:nvPr/>
              </p:nvSpPr>
              <p:spPr>
                <a:xfrm>
                  <a:off x="1560268" y="689838"/>
                  <a:ext cx="101603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100</a:t>
                  </a:r>
                </a:p>
              </p:txBody>
            </p:sp>
            <p:sp>
              <p:nvSpPr>
                <p:cNvPr id="102" name="ZoneTexte 101">
                  <a:extLst>
                    <a:ext uri="{FF2B5EF4-FFF2-40B4-BE49-F238E27FC236}">
                      <a16:creationId xmlns:a16="http://schemas.microsoft.com/office/drawing/2014/main" id="{170816A5-EC0C-C0C5-FCEC-DE575D0170FC}"/>
                    </a:ext>
                  </a:extLst>
                </p:cNvPr>
                <p:cNvSpPr txBox="1"/>
                <p:nvPr/>
              </p:nvSpPr>
              <p:spPr>
                <a:xfrm>
                  <a:off x="1594135" y="1414570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60</a:t>
                  </a:r>
                </a:p>
              </p:txBody>
            </p:sp>
            <p:sp>
              <p:nvSpPr>
                <p:cNvPr id="104" name="ZoneTexte 103">
                  <a:extLst>
                    <a:ext uri="{FF2B5EF4-FFF2-40B4-BE49-F238E27FC236}">
                      <a16:creationId xmlns:a16="http://schemas.microsoft.com/office/drawing/2014/main" id="{6953D37A-17AB-353A-3F3F-ED124DC9CF86}"/>
                    </a:ext>
                  </a:extLst>
                </p:cNvPr>
                <p:cNvSpPr txBox="1"/>
                <p:nvPr/>
              </p:nvSpPr>
              <p:spPr>
                <a:xfrm>
                  <a:off x="1594135" y="2123426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20</a:t>
                  </a:r>
                </a:p>
              </p:txBody>
            </p:sp>
            <p:sp>
              <p:nvSpPr>
                <p:cNvPr id="106" name="ZoneTexte 105">
                  <a:extLst>
                    <a:ext uri="{FF2B5EF4-FFF2-40B4-BE49-F238E27FC236}">
                      <a16:creationId xmlns:a16="http://schemas.microsoft.com/office/drawing/2014/main" id="{4E26D221-C903-9145-1AF9-70308FA03390}"/>
                    </a:ext>
                  </a:extLst>
                </p:cNvPr>
                <p:cNvSpPr txBox="1"/>
                <p:nvPr/>
              </p:nvSpPr>
              <p:spPr>
                <a:xfrm>
                  <a:off x="1628003" y="2480841"/>
                  <a:ext cx="33868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07" name="ZoneTexte 106">
                  <a:extLst>
                    <a:ext uri="{FF2B5EF4-FFF2-40B4-BE49-F238E27FC236}">
                      <a16:creationId xmlns:a16="http://schemas.microsoft.com/office/drawing/2014/main" id="{D82E9A9F-CA07-0CBD-B3E6-1A98EC251897}"/>
                    </a:ext>
                  </a:extLst>
                </p:cNvPr>
                <p:cNvSpPr txBox="1"/>
                <p:nvPr/>
              </p:nvSpPr>
              <p:spPr>
                <a:xfrm rot="16200000">
                  <a:off x="533489" y="1576776"/>
                  <a:ext cx="1873456" cy="8128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9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Réponse (%)</a:t>
                  </a:r>
                </a:p>
              </p:txBody>
            </p:sp>
            <p:sp>
              <p:nvSpPr>
                <p:cNvPr id="108" name="ZoneTexte 107">
                  <a:extLst>
                    <a:ext uri="{FF2B5EF4-FFF2-40B4-BE49-F238E27FC236}">
                      <a16:creationId xmlns:a16="http://schemas.microsoft.com/office/drawing/2014/main" id="{92991DD4-3DEF-CA6A-53FD-960FBCF35E85}"/>
                    </a:ext>
                  </a:extLst>
                </p:cNvPr>
                <p:cNvSpPr txBox="1"/>
                <p:nvPr/>
              </p:nvSpPr>
              <p:spPr>
                <a:xfrm>
                  <a:off x="16583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109" name="ZoneTexte 108">
                  <a:extLst>
                    <a:ext uri="{FF2B5EF4-FFF2-40B4-BE49-F238E27FC236}">
                      <a16:creationId xmlns:a16="http://schemas.microsoft.com/office/drawing/2014/main" id="{FEE0FE93-DA20-A462-3CAB-CDABBF701321}"/>
                    </a:ext>
                  </a:extLst>
                </p:cNvPr>
                <p:cNvSpPr txBox="1"/>
                <p:nvPr/>
              </p:nvSpPr>
              <p:spPr>
                <a:xfrm>
                  <a:off x="17853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</a:t>
                  </a:r>
                </a:p>
              </p:txBody>
            </p:sp>
            <p:sp>
              <p:nvSpPr>
                <p:cNvPr id="110" name="ZoneTexte 109">
                  <a:extLst>
                    <a:ext uri="{FF2B5EF4-FFF2-40B4-BE49-F238E27FC236}">
                      <a16:creationId xmlns:a16="http://schemas.microsoft.com/office/drawing/2014/main" id="{B74AC2E3-A349-C819-9A47-9A0BB157EFE3}"/>
                    </a:ext>
                  </a:extLst>
                </p:cNvPr>
                <p:cNvSpPr txBox="1"/>
                <p:nvPr/>
              </p:nvSpPr>
              <p:spPr>
                <a:xfrm>
                  <a:off x="191871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6</a:t>
                  </a:r>
                </a:p>
              </p:txBody>
            </p:sp>
            <p:sp>
              <p:nvSpPr>
                <p:cNvPr id="111" name="ZoneTexte 110">
                  <a:extLst>
                    <a:ext uri="{FF2B5EF4-FFF2-40B4-BE49-F238E27FC236}">
                      <a16:creationId xmlns:a16="http://schemas.microsoft.com/office/drawing/2014/main" id="{0D8BE813-DFF5-13A8-31DC-698C5932A302}"/>
                    </a:ext>
                  </a:extLst>
                </p:cNvPr>
                <p:cNvSpPr txBox="1"/>
                <p:nvPr/>
              </p:nvSpPr>
              <p:spPr>
                <a:xfrm>
                  <a:off x="2052069" y="2579948"/>
                  <a:ext cx="5770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9</a:t>
                  </a:r>
                </a:p>
              </p:txBody>
            </p:sp>
            <p:sp>
              <p:nvSpPr>
                <p:cNvPr id="112" name="ZoneTexte 111">
                  <a:extLst>
                    <a:ext uri="{FF2B5EF4-FFF2-40B4-BE49-F238E27FC236}">
                      <a16:creationId xmlns:a16="http://schemas.microsoft.com/office/drawing/2014/main" id="{3DF37373-9620-CBE1-D809-4155DC90CBC8}"/>
                    </a:ext>
                  </a:extLst>
                </p:cNvPr>
                <p:cNvSpPr txBox="1"/>
                <p:nvPr/>
              </p:nvSpPr>
              <p:spPr>
                <a:xfrm>
                  <a:off x="213937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12</a:t>
                  </a:r>
                </a:p>
              </p:txBody>
            </p:sp>
            <p:sp>
              <p:nvSpPr>
                <p:cNvPr id="113" name="ZoneTexte 112">
                  <a:extLst>
                    <a:ext uri="{FF2B5EF4-FFF2-40B4-BE49-F238E27FC236}">
                      <a16:creationId xmlns:a16="http://schemas.microsoft.com/office/drawing/2014/main" id="{AF4CBB5E-75BE-4B78-D7D5-C13B572E6B8F}"/>
                    </a:ext>
                  </a:extLst>
                </p:cNvPr>
                <p:cNvSpPr txBox="1"/>
                <p:nvPr/>
              </p:nvSpPr>
              <p:spPr>
                <a:xfrm>
                  <a:off x="227272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15</a:t>
                  </a:r>
                </a:p>
              </p:txBody>
            </p:sp>
            <p:sp>
              <p:nvSpPr>
                <p:cNvPr id="114" name="ZoneTexte 113">
                  <a:extLst>
                    <a:ext uri="{FF2B5EF4-FFF2-40B4-BE49-F238E27FC236}">
                      <a16:creationId xmlns:a16="http://schemas.microsoft.com/office/drawing/2014/main" id="{0BBDBB12-C4C6-EC5B-627C-D66E9678BF34}"/>
                    </a:ext>
                  </a:extLst>
                </p:cNvPr>
                <p:cNvSpPr txBox="1"/>
                <p:nvPr/>
              </p:nvSpPr>
              <p:spPr>
                <a:xfrm>
                  <a:off x="240924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18</a:t>
                  </a:r>
                </a:p>
              </p:txBody>
            </p:sp>
            <p:sp>
              <p:nvSpPr>
                <p:cNvPr id="115" name="ZoneTexte 114">
                  <a:extLst>
                    <a:ext uri="{FF2B5EF4-FFF2-40B4-BE49-F238E27FC236}">
                      <a16:creationId xmlns:a16="http://schemas.microsoft.com/office/drawing/2014/main" id="{A5B753D8-9F0C-ABE8-5345-5F0A1CFE5B16}"/>
                    </a:ext>
                  </a:extLst>
                </p:cNvPr>
                <p:cNvSpPr txBox="1"/>
                <p:nvPr/>
              </p:nvSpPr>
              <p:spPr>
                <a:xfrm>
                  <a:off x="253624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21</a:t>
                  </a:r>
                </a:p>
              </p:txBody>
            </p:sp>
            <p:sp>
              <p:nvSpPr>
                <p:cNvPr id="116" name="ZoneTexte 115">
                  <a:extLst>
                    <a:ext uri="{FF2B5EF4-FFF2-40B4-BE49-F238E27FC236}">
                      <a16:creationId xmlns:a16="http://schemas.microsoft.com/office/drawing/2014/main" id="{7A8A8471-0336-8D5C-9597-590E92924377}"/>
                    </a:ext>
                  </a:extLst>
                </p:cNvPr>
                <p:cNvSpPr txBox="1"/>
                <p:nvPr/>
              </p:nvSpPr>
              <p:spPr>
                <a:xfrm>
                  <a:off x="26695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24</a:t>
                  </a:r>
                </a:p>
              </p:txBody>
            </p:sp>
            <p:sp>
              <p:nvSpPr>
                <p:cNvPr id="117" name="ZoneTexte 116">
                  <a:extLst>
                    <a:ext uri="{FF2B5EF4-FFF2-40B4-BE49-F238E27FC236}">
                      <a16:creationId xmlns:a16="http://schemas.microsoft.com/office/drawing/2014/main" id="{BCBD5848-B9B3-3B62-7CBF-58D1402544C7}"/>
                    </a:ext>
                  </a:extLst>
                </p:cNvPr>
                <p:cNvSpPr txBox="1"/>
                <p:nvPr/>
              </p:nvSpPr>
              <p:spPr>
                <a:xfrm>
                  <a:off x="28061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27</a:t>
                  </a:r>
                </a:p>
              </p:txBody>
            </p:sp>
            <p:sp>
              <p:nvSpPr>
                <p:cNvPr id="118" name="ZoneTexte 117">
                  <a:extLst>
                    <a:ext uri="{FF2B5EF4-FFF2-40B4-BE49-F238E27FC236}">
                      <a16:creationId xmlns:a16="http://schemas.microsoft.com/office/drawing/2014/main" id="{06E5E462-210A-C09F-28EC-C34CD8F7D6C7}"/>
                    </a:ext>
                  </a:extLst>
                </p:cNvPr>
                <p:cNvSpPr txBox="1"/>
                <p:nvPr/>
              </p:nvSpPr>
              <p:spPr>
                <a:xfrm>
                  <a:off x="306647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33</a:t>
                  </a:r>
                </a:p>
              </p:txBody>
            </p:sp>
            <p:sp>
              <p:nvSpPr>
                <p:cNvPr id="119" name="ZoneTexte 118">
                  <a:extLst>
                    <a:ext uri="{FF2B5EF4-FFF2-40B4-BE49-F238E27FC236}">
                      <a16:creationId xmlns:a16="http://schemas.microsoft.com/office/drawing/2014/main" id="{46B8F65A-24FC-29D8-1000-7E29DB718F8D}"/>
                    </a:ext>
                  </a:extLst>
                </p:cNvPr>
                <p:cNvSpPr txBox="1"/>
                <p:nvPr/>
              </p:nvSpPr>
              <p:spPr>
                <a:xfrm>
                  <a:off x="31998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36</a:t>
                  </a:r>
                </a:p>
              </p:txBody>
            </p:sp>
            <p:sp>
              <p:nvSpPr>
                <p:cNvPr id="120" name="ZoneTexte 119">
                  <a:extLst>
                    <a:ext uri="{FF2B5EF4-FFF2-40B4-BE49-F238E27FC236}">
                      <a16:creationId xmlns:a16="http://schemas.microsoft.com/office/drawing/2014/main" id="{66338C5F-49B9-4100-5ACD-61D5CA2EB4F1}"/>
                    </a:ext>
                  </a:extLst>
                </p:cNvPr>
                <p:cNvSpPr txBox="1"/>
                <p:nvPr/>
              </p:nvSpPr>
              <p:spPr>
                <a:xfrm>
                  <a:off x="3326822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39</a:t>
                  </a:r>
                </a:p>
              </p:txBody>
            </p:sp>
            <p:sp>
              <p:nvSpPr>
                <p:cNvPr id="121" name="ZoneTexte 120">
                  <a:extLst>
                    <a:ext uri="{FF2B5EF4-FFF2-40B4-BE49-F238E27FC236}">
                      <a16:creationId xmlns:a16="http://schemas.microsoft.com/office/drawing/2014/main" id="{A895A659-34A7-E24C-BF39-653BF9F24BA3}"/>
                    </a:ext>
                  </a:extLst>
                </p:cNvPr>
                <p:cNvSpPr txBox="1"/>
                <p:nvPr/>
              </p:nvSpPr>
              <p:spPr>
                <a:xfrm>
                  <a:off x="3460171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42</a:t>
                  </a:r>
                </a:p>
              </p:txBody>
            </p:sp>
            <p:sp>
              <p:nvSpPr>
                <p:cNvPr id="122" name="ZoneTexte 121">
                  <a:extLst>
                    <a:ext uri="{FF2B5EF4-FFF2-40B4-BE49-F238E27FC236}">
                      <a16:creationId xmlns:a16="http://schemas.microsoft.com/office/drawing/2014/main" id="{45F2E8DD-6135-53A7-730F-6CD093397508}"/>
                    </a:ext>
                  </a:extLst>
                </p:cNvPr>
                <p:cNvSpPr txBox="1"/>
                <p:nvPr/>
              </p:nvSpPr>
              <p:spPr>
                <a:xfrm>
                  <a:off x="35966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45</a:t>
                  </a:r>
                </a:p>
              </p:txBody>
            </p:sp>
            <p:sp>
              <p:nvSpPr>
                <p:cNvPr id="123" name="ZoneTexte 122">
                  <a:extLst>
                    <a:ext uri="{FF2B5EF4-FFF2-40B4-BE49-F238E27FC236}">
                      <a16:creationId xmlns:a16="http://schemas.microsoft.com/office/drawing/2014/main" id="{405F65AD-CA9A-EFA0-91E9-EA45A196AC74}"/>
                    </a:ext>
                  </a:extLst>
                </p:cNvPr>
                <p:cNvSpPr txBox="1"/>
                <p:nvPr/>
              </p:nvSpPr>
              <p:spPr>
                <a:xfrm>
                  <a:off x="372369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48</a:t>
                  </a:r>
                </a:p>
              </p:txBody>
            </p:sp>
            <p:sp>
              <p:nvSpPr>
                <p:cNvPr id="124" name="ZoneTexte 123">
                  <a:extLst>
                    <a:ext uri="{FF2B5EF4-FFF2-40B4-BE49-F238E27FC236}">
                      <a16:creationId xmlns:a16="http://schemas.microsoft.com/office/drawing/2014/main" id="{62892888-D246-A2B1-8EF6-289D0C7BD072}"/>
                    </a:ext>
                  </a:extLst>
                </p:cNvPr>
                <p:cNvSpPr txBox="1"/>
                <p:nvPr/>
              </p:nvSpPr>
              <p:spPr>
                <a:xfrm>
                  <a:off x="3857047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51</a:t>
                  </a:r>
                </a:p>
              </p:txBody>
            </p:sp>
            <p:sp>
              <p:nvSpPr>
                <p:cNvPr id="125" name="ZoneTexte 124">
                  <a:extLst>
                    <a:ext uri="{FF2B5EF4-FFF2-40B4-BE49-F238E27FC236}">
                      <a16:creationId xmlns:a16="http://schemas.microsoft.com/office/drawing/2014/main" id="{A0698620-460F-636F-85C7-8B47EFF7C234}"/>
                    </a:ext>
                  </a:extLst>
                </p:cNvPr>
                <p:cNvSpPr txBox="1"/>
                <p:nvPr/>
              </p:nvSpPr>
              <p:spPr>
                <a:xfrm>
                  <a:off x="3863905" y="2361189"/>
                  <a:ext cx="289409" cy="13983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7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Mois </a:t>
                  </a:r>
                </a:p>
              </p:txBody>
            </p:sp>
            <p:sp>
              <p:nvSpPr>
                <p:cNvPr id="126" name="ZoneTexte 125">
                  <a:extLst>
                    <a:ext uri="{FF2B5EF4-FFF2-40B4-BE49-F238E27FC236}">
                      <a16:creationId xmlns:a16="http://schemas.microsoft.com/office/drawing/2014/main" id="{C6047823-6093-ED58-815A-E16C9F22DDF9}"/>
                    </a:ext>
                  </a:extLst>
                </p:cNvPr>
                <p:cNvSpPr txBox="1"/>
                <p:nvPr/>
              </p:nvSpPr>
              <p:spPr>
                <a:xfrm>
                  <a:off x="1638836" y="2963073"/>
                  <a:ext cx="96775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89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86</a:t>
                  </a:r>
                </a:p>
              </p:txBody>
            </p:sp>
            <p:sp>
              <p:nvSpPr>
                <p:cNvPr id="127" name="ZoneTexte 126">
                  <a:extLst>
                    <a:ext uri="{FF2B5EF4-FFF2-40B4-BE49-F238E27FC236}">
                      <a16:creationId xmlns:a16="http://schemas.microsoft.com/office/drawing/2014/main" id="{0B24DFE5-71BD-43C3-5021-BC804CCA0512}"/>
                    </a:ext>
                  </a:extLst>
                </p:cNvPr>
                <p:cNvSpPr txBox="1"/>
                <p:nvPr/>
              </p:nvSpPr>
              <p:spPr>
                <a:xfrm>
                  <a:off x="1765836" y="2963073"/>
                  <a:ext cx="96775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75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72</a:t>
                  </a:r>
                </a:p>
              </p:txBody>
            </p:sp>
            <p:sp>
              <p:nvSpPr>
                <p:cNvPr id="128" name="ZoneTexte 127">
                  <a:extLst>
                    <a:ext uri="{FF2B5EF4-FFF2-40B4-BE49-F238E27FC236}">
                      <a16:creationId xmlns:a16="http://schemas.microsoft.com/office/drawing/2014/main" id="{30FBF406-AA03-A839-3C7F-A070862C7324}"/>
                    </a:ext>
                  </a:extLst>
                </p:cNvPr>
                <p:cNvSpPr txBox="1"/>
                <p:nvPr/>
              </p:nvSpPr>
              <p:spPr>
                <a:xfrm>
                  <a:off x="1899186" y="2963073"/>
                  <a:ext cx="96775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51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32</a:t>
                  </a:r>
                </a:p>
              </p:txBody>
            </p:sp>
            <p:sp>
              <p:nvSpPr>
                <p:cNvPr id="129" name="ZoneTexte 128">
                  <a:extLst>
                    <a:ext uri="{FF2B5EF4-FFF2-40B4-BE49-F238E27FC236}">
                      <a16:creationId xmlns:a16="http://schemas.microsoft.com/office/drawing/2014/main" id="{F277A177-FCDB-BF68-A35D-F8EB5BAF7B3A}"/>
                    </a:ext>
                  </a:extLst>
                </p:cNvPr>
                <p:cNvSpPr txBox="1"/>
                <p:nvPr/>
              </p:nvSpPr>
              <p:spPr>
                <a:xfrm>
                  <a:off x="2032536" y="2963073"/>
                  <a:ext cx="96775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43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17</a:t>
                  </a:r>
                </a:p>
              </p:txBody>
            </p:sp>
            <p:sp>
              <p:nvSpPr>
                <p:cNvPr id="130" name="ZoneTexte 129">
                  <a:extLst>
                    <a:ext uri="{FF2B5EF4-FFF2-40B4-BE49-F238E27FC236}">
                      <a16:creationId xmlns:a16="http://schemas.microsoft.com/office/drawing/2014/main" id="{506FE34F-EB99-8A41-C2E9-3E6EA9FF9B65}"/>
                    </a:ext>
                  </a:extLst>
                </p:cNvPr>
                <p:cNvSpPr txBox="1"/>
                <p:nvPr/>
              </p:nvSpPr>
              <p:spPr>
                <a:xfrm>
                  <a:off x="2139371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35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</a:p>
              </p:txBody>
            </p:sp>
            <p:sp>
              <p:nvSpPr>
                <p:cNvPr id="131" name="ZoneTexte 130">
                  <a:extLst>
                    <a:ext uri="{FF2B5EF4-FFF2-40B4-BE49-F238E27FC236}">
                      <a16:creationId xmlns:a16="http://schemas.microsoft.com/office/drawing/2014/main" id="{A48CD585-72CD-248A-4F36-B2D0AE998945}"/>
                    </a:ext>
                  </a:extLst>
                </p:cNvPr>
                <p:cNvSpPr txBox="1"/>
                <p:nvPr/>
              </p:nvSpPr>
              <p:spPr>
                <a:xfrm>
                  <a:off x="2272721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27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8</a:t>
                  </a:r>
                </a:p>
              </p:txBody>
            </p:sp>
            <p:sp>
              <p:nvSpPr>
                <p:cNvPr id="132" name="ZoneTexte 131">
                  <a:extLst>
                    <a:ext uri="{FF2B5EF4-FFF2-40B4-BE49-F238E27FC236}">
                      <a16:creationId xmlns:a16="http://schemas.microsoft.com/office/drawing/2014/main" id="{517D7587-73F1-F8B2-01EB-DA9E8E9D37F8}"/>
                    </a:ext>
                  </a:extLst>
                </p:cNvPr>
                <p:cNvSpPr txBox="1"/>
                <p:nvPr/>
              </p:nvSpPr>
              <p:spPr>
                <a:xfrm>
                  <a:off x="2409246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21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133" name="ZoneTexte 132">
                  <a:extLst>
                    <a:ext uri="{FF2B5EF4-FFF2-40B4-BE49-F238E27FC236}">
                      <a16:creationId xmlns:a16="http://schemas.microsoft.com/office/drawing/2014/main" id="{54B950D2-85C6-4600-8377-B4BAABAF153C}"/>
                    </a:ext>
                  </a:extLst>
                </p:cNvPr>
                <p:cNvSpPr txBox="1"/>
                <p:nvPr/>
              </p:nvSpPr>
              <p:spPr>
                <a:xfrm>
                  <a:off x="2536246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18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134" name="ZoneTexte 133">
                  <a:extLst>
                    <a:ext uri="{FF2B5EF4-FFF2-40B4-BE49-F238E27FC236}">
                      <a16:creationId xmlns:a16="http://schemas.microsoft.com/office/drawing/2014/main" id="{793B6C4B-16FC-E16A-2BAB-6FDF6498FFF0}"/>
                    </a:ext>
                  </a:extLst>
                </p:cNvPr>
                <p:cNvSpPr txBox="1"/>
                <p:nvPr/>
              </p:nvSpPr>
              <p:spPr>
                <a:xfrm>
                  <a:off x="2669597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16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135" name="ZoneTexte 134">
                  <a:extLst>
                    <a:ext uri="{FF2B5EF4-FFF2-40B4-BE49-F238E27FC236}">
                      <a16:creationId xmlns:a16="http://schemas.microsoft.com/office/drawing/2014/main" id="{6B58E760-0404-F79D-4D3D-B538F328160B}"/>
                    </a:ext>
                  </a:extLst>
                </p:cNvPr>
                <p:cNvSpPr txBox="1"/>
                <p:nvPr/>
              </p:nvSpPr>
              <p:spPr>
                <a:xfrm>
                  <a:off x="280612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14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136" name="ZoneTexte 135">
                  <a:extLst>
                    <a:ext uri="{FF2B5EF4-FFF2-40B4-BE49-F238E27FC236}">
                      <a16:creationId xmlns:a16="http://schemas.microsoft.com/office/drawing/2014/main" id="{70AE5744-59E1-F41F-36F3-706282846D44}"/>
                    </a:ext>
                  </a:extLst>
                </p:cNvPr>
                <p:cNvSpPr txBox="1"/>
                <p:nvPr/>
              </p:nvSpPr>
              <p:spPr>
                <a:xfrm>
                  <a:off x="293312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11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137" name="ZoneTexte 136">
                  <a:extLst>
                    <a:ext uri="{FF2B5EF4-FFF2-40B4-BE49-F238E27FC236}">
                      <a16:creationId xmlns:a16="http://schemas.microsoft.com/office/drawing/2014/main" id="{61F70993-CB1F-3AD8-8A79-A3723069ACD3}"/>
                    </a:ext>
                  </a:extLst>
                </p:cNvPr>
                <p:cNvSpPr txBox="1"/>
                <p:nvPr/>
              </p:nvSpPr>
              <p:spPr>
                <a:xfrm>
                  <a:off x="306647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9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138" name="ZoneTexte 137">
                  <a:extLst>
                    <a:ext uri="{FF2B5EF4-FFF2-40B4-BE49-F238E27FC236}">
                      <a16:creationId xmlns:a16="http://schemas.microsoft.com/office/drawing/2014/main" id="{689713CC-6AA2-AF6B-E378-13AE2BBC2554}"/>
                    </a:ext>
                  </a:extLst>
                </p:cNvPr>
                <p:cNvSpPr txBox="1"/>
                <p:nvPr/>
              </p:nvSpPr>
              <p:spPr>
                <a:xfrm>
                  <a:off x="319982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139" name="ZoneTexte 138">
                  <a:extLst>
                    <a:ext uri="{FF2B5EF4-FFF2-40B4-BE49-F238E27FC236}">
                      <a16:creationId xmlns:a16="http://schemas.microsoft.com/office/drawing/2014/main" id="{CB9343E9-4A49-6C8E-A134-CA6D64CE2B45}"/>
                    </a:ext>
                  </a:extLst>
                </p:cNvPr>
                <p:cNvSpPr txBox="1"/>
                <p:nvPr/>
              </p:nvSpPr>
              <p:spPr>
                <a:xfrm>
                  <a:off x="3326822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5</a:t>
                  </a:r>
                  <a:b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468A72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</a:b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140" name="ZoneTexte 139">
                  <a:extLst>
                    <a:ext uri="{FF2B5EF4-FFF2-40B4-BE49-F238E27FC236}">
                      <a16:creationId xmlns:a16="http://schemas.microsoft.com/office/drawing/2014/main" id="{4BF34DD0-6E41-D9B0-8D38-D8A95EE052EA}"/>
                    </a:ext>
                  </a:extLst>
                </p:cNvPr>
                <p:cNvSpPr txBox="1"/>
                <p:nvPr/>
              </p:nvSpPr>
              <p:spPr>
                <a:xfrm>
                  <a:off x="3460171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4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141" name="ZoneTexte 140">
                  <a:extLst>
                    <a:ext uri="{FF2B5EF4-FFF2-40B4-BE49-F238E27FC236}">
                      <a16:creationId xmlns:a16="http://schemas.microsoft.com/office/drawing/2014/main" id="{25DFFCDB-514F-E18C-72F0-D964B09BC298}"/>
                    </a:ext>
                  </a:extLst>
                </p:cNvPr>
                <p:cNvSpPr txBox="1"/>
                <p:nvPr/>
              </p:nvSpPr>
              <p:spPr>
                <a:xfrm>
                  <a:off x="3596697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142" name="ZoneTexte 141">
                  <a:extLst>
                    <a:ext uri="{FF2B5EF4-FFF2-40B4-BE49-F238E27FC236}">
                      <a16:creationId xmlns:a16="http://schemas.microsoft.com/office/drawing/2014/main" id="{6C0F0504-D5C0-53FD-BF54-7CBC5275766F}"/>
                    </a:ext>
                  </a:extLst>
                </p:cNvPr>
                <p:cNvSpPr txBox="1"/>
                <p:nvPr/>
              </p:nvSpPr>
              <p:spPr>
                <a:xfrm>
                  <a:off x="3723697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43" name="ZoneTexte 142">
                  <a:extLst>
                    <a:ext uri="{FF2B5EF4-FFF2-40B4-BE49-F238E27FC236}">
                      <a16:creationId xmlns:a16="http://schemas.microsoft.com/office/drawing/2014/main" id="{D36340D6-8826-50B3-0ED8-C168C2236AE2}"/>
                    </a:ext>
                  </a:extLst>
                </p:cNvPr>
                <p:cNvSpPr txBox="1"/>
                <p:nvPr/>
              </p:nvSpPr>
              <p:spPr>
                <a:xfrm>
                  <a:off x="3857047" y="2963073"/>
                  <a:ext cx="137104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144" name="ZoneTexte 143">
                  <a:extLst>
                    <a:ext uri="{FF2B5EF4-FFF2-40B4-BE49-F238E27FC236}">
                      <a16:creationId xmlns:a16="http://schemas.microsoft.com/office/drawing/2014/main" id="{FC587ADA-8E0C-C19C-E843-E3578CB02301}"/>
                    </a:ext>
                  </a:extLst>
                </p:cNvPr>
                <p:cNvSpPr txBox="1"/>
                <p:nvPr/>
              </p:nvSpPr>
              <p:spPr>
                <a:xfrm>
                  <a:off x="1236332" y="2963073"/>
                  <a:ext cx="371486" cy="31962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660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NIVO + IPI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2258B0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Chimio</a:t>
                  </a:r>
                </a:p>
              </p:txBody>
            </p:sp>
            <p:sp>
              <p:nvSpPr>
                <p:cNvPr id="145" name="ZoneTexte 144">
                  <a:extLst>
                    <a:ext uri="{FF2B5EF4-FFF2-40B4-BE49-F238E27FC236}">
                      <a16:creationId xmlns:a16="http://schemas.microsoft.com/office/drawing/2014/main" id="{CDD834DE-C9BC-1CFE-CC96-C5DF2A73A654}"/>
                    </a:ext>
                  </a:extLst>
                </p:cNvPr>
                <p:cNvSpPr txBox="1"/>
                <p:nvPr/>
              </p:nvSpPr>
              <p:spPr>
                <a:xfrm>
                  <a:off x="1236333" y="2772337"/>
                  <a:ext cx="327698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A5A5A5">
                          <a:lumMod val="75000"/>
                        </a:srgbClr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No. at risk</a:t>
                  </a:r>
                </a:p>
              </p:txBody>
            </p:sp>
            <p:sp>
              <p:nvSpPr>
                <p:cNvPr id="146" name="ZoneTexte 145">
                  <a:extLst>
                    <a:ext uri="{FF2B5EF4-FFF2-40B4-BE49-F238E27FC236}">
                      <a16:creationId xmlns:a16="http://schemas.microsoft.com/office/drawing/2014/main" id="{0D0F9CB8-E365-67EF-23AA-B90D369EFC7D}"/>
                    </a:ext>
                  </a:extLst>
                </p:cNvPr>
                <p:cNvSpPr txBox="1"/>
                <p:nvPr/>
              </p:nvSpPr>
              <p:spPr>
                <a:xfrm>
                  <a:off x="2936296" y="2579948"/>
                  <a:ext cx="137104" cy="12311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30</a:t>
                  </a:r>
                </a:p>
              </p:txBody>
            </p:sp>
            <p:sp>
              <p:nvSpPr>
                <p:cNvPr id="148" name="ZoneTexte 147">
                  <a:extLst>
                    <a:ext uri="{FF2B5EF4-FFF2-40B4-BE49-F238E27FC236}">
                      <a16:creationId xmlns:a16="http://schemas.microsoft.com/office/drawing/2014/main" id="{3B9D6E58-76D6-2E83-7B24-B49B88095992}"/>
                    </a:ext>
                  </a:extLst>
                </p:cNvPr>
                <p:cNvSpPr txBox="1"/>
                <p:nvPr/>
              </p:nvSpPr>
              <p:spPr>
                <a:xfrm>
                  <a:off x="1594435" y="1053979"/>
                  <a:ext cx="67436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80</a:t>
                  </a:r>
                </a:p>
              </p:txBody>
            </p:sp>
            <p:sp>
              <p:nvSpPr>
                <p:cNvPr id="151" name="ZoneTexte 150">
                  <a:extLst>
                    <a:ext uri="{FF2B5EF4-FFF2-40B4-BE49-F238E27FC236}">
                      <a16:creationId xmlns:a16="http://schemas.microsoft.com/office/drawing/2014/main" id="{09C24FE6-24A1-5E40-2154-200FC2E9C985}"/>
                    </a:ext>
                  </a:extLst>
                </p:cNvPr>
                <p:cNvSpPr txBox="1"/>
                <p:nvPr/>
              </p:nvSpPr>
              <p:spPr>
                <a:xfrm>
                  <a:off x="1594135" y="1775468"/>
                  <a:ext cx="67735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40</a:t>
                  </a:r>
                </a:p>
              </p:txBody>
            </p:sp>
          </p:grpSp>
          <p:cxnSp>
            <p:nvCxnSpPr>
              <p:cNvPr id="99" name="Connecteur droit 98">
                <a:extLst>
                  <a:ext uri="{FF2B5EF4-FFF2-40B4-BE49-F238E27FC236}">
                    <a16:creationId xmlns:a16="http://schemas.microsoft.com/office/drawing/2014/main" id="{804CBAAC-B39B-96CB-8974-FC1409FEB3F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95721" y="2783895"/>
                <a:ext cx="3650146" cy="0"/>
              </a:xfrm>
              <a:prstGeom prst="line">
                <a:avLst/>
              </a:prstGeom>
              <a:ln w="12700">
                <a:solidFill>
                  <a:schemeClr val="bg2">
                    <a:lumMod val="75000"/>
                  </a:schemeClr>
                </a:solidFill>
                <a:prstDash val="sysDot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" name="Forme libre 158">
              <a:extLst>
                <a:ext uri="{FF2B5EF4-FFF2-40B4-BE49-F238E27FC236}">
                  <a16:creationId xmlns:a16="http://schemas.microsoft.com/office/drawing/2014/main" id="{5C23DF0D-C592-A7E2-8C9D-26B5A128E610}"/>
                </a:ext>
              </a:extLst>
            </p:cNvPr>
            <p:cNvSpPr/>
            <p:nvPr/>
          </p:nvSpPr>
          <p:spPr>
            <a:xfrm>
              <a:off x="7219188" y="2766060"/>
              <a:ext cx="3607308" cy="1243584"/>
            </a:xfrm>
            <a:custGeom>
              <a:avLst/>
              <a:gdLst>
                <a:gd name="connsiteX0" fmla="*/ 0 w 3607308"/>
                <a:gd name="connsiteY0" fmla="*/ 0 h 1243584"/>
                <a:gd name="connsiteX1" fmla="*/ 141732 w 3607308"/>
                <a:gd name="connsiteY1" fmla="*/ 0 h 1243584"/>
                <a:gd name="connsiteX2" fmla="*/ 141732 w 3607308"/>
                <a:gd name="connsiteY2" fmla="*/ 141732 h 1243584"/>
                <a:gd name="connsiteX3" fmla="*/ 242316 w 3607308"/>
                <a:gd name="connsiteY3" fmla="*/ 141732 h 1243584"/>
                <a:gd name="connsiteX4" fmla="*/ 242316 w 3607308"/>
                <a:gd name="connsiteY4" fmla="*/ 233172 h 1243584"/>
                <a:gd name="connsiteX5" fmla="*/ 242316 w 3607308"/>
                <a:gd name="connsiteY5" fmla="*/ 233172 h 1243584"/>
                <a:gd name="connsiteX6" fmla="*/ 329184 w 3607308"/>
                <a:gd name="connsiteY6" fmla="*/ 365760 h 1243584"/>
                <a:gd name="connsiteX7" fmla="*/ 347472 w 3607308"/>
                <a:gd name="connsiteY7" fmla="*/ 402336 h 1243584"/>
                <a:gd name="connsiteX8" fmla="*/ 361188 w 3607308"/>
                <a:gd name="connsiteY8" fmla="*/ 443484 h 1243584"/>
                <a:gd name="connsiteX9" fmla="*/ 370332 w 3607308"/>
                <a:gd name="connsiteY9" fmla="*/ 470916 h 1243584"/>
                <a:gd name="connsiteX10" fmla="*/ 374904 w 3607308"/>
                <a:gd name="connsiteY10" fmla="*/ 484632 h 1243584"/>
                <a:gd name="connsiteX11" fmla="*/ 379476 w 3607308"/>
                <a:gd name="connsiteY11" fmla="*/ 548640 h 1243584"/>
                <a:gd name="connsiteX12" fmla="*/ 384048 w 3607308"/>
                <a:gd name="connsiteY12" fmla="*/ 580644 h 1243584"/>
                <a:gd name="connsiteX13" fmla="*/ 384048 w 3607308"/>
                <a:gd name="connsiteY13" fmla="*/ 630936 h 1243584"/>
                <a:gd name="connsiteX14" fmla="*/ 470916 w 3607308"/>
                <a:gd name="connsiteY14" fmla="*/ 630936 h 1243584"/>
                <a:gd name="connsiteX15" fmla="*/ 470916 w 3607308"/>
                <a:gd name="connsiteY15" fmla="*/ 699516 h 1243584"/>
                <a:gd name="connsiteX16" fmla="*/ 502920 w 3607308"/>
                <a:gd name="connsiteY16" fmla="*/ 740664 h 1243584"/>
                <a:gd name="connsiteX17" fmla="*/ 507492 w 3607308"/>
                <a:gd name="connsiteY17" fmla="*/ 758952 h 1243584"/>
                <a:gd name="connsiteX18" fmla="*/ 512064 w 3607308"/>
                <a:gd name="connsiteY18" fmla="*/ 772668 h 1243584"/>
                <a:gd name="connsiteX19" fmla="*/ 525780 w 3607308"/>
                <a:gd name="connsiteY19" fmla="*/ 804672 h 1243584"/>
                <a:gd name="connsiteX20" fmla="*/ 553212 w 3607308"/>
                <a:gd name="connsiteY20" fmla="*/ 827532 h 1243584"/>
                <a:gd name="connsiteX21" fmla="*/ 580644 w 3607308"/>
                <a:gd name="connsiteY21" fmla="*/ 841248 h 1243584"/>
                <a:gd name="connsiteX22" fmla="*/ 598932 w 3607308"/>
                <a:gd name="connsiteY22" fmla="*/ 882396 h 1243584"/>
                <a:gd name="connsiteX23" fmla="*/ 603504 w 3607308"/>
                <a:gd name="connsiteY23" fmla="*/ 896112 h 1243584"/>
                <a:gd name="connsiteX24" fmla="*/ 608076 w 3607308"/>
                <a:gd name="connsiteY24" fmla="*/ 909828 h 1243584"/>
                <a:gd name="connsiteX25" fmla="*/ 626364 w 3607308"/>
                <a:gd name="connsiteY25" fmla="*/ 937260 h 1243584"/>
                <a:gd name="connsiteX26" fmla="*/ 662940 w 3607308"/>
                <a:gd name="connsiteY26" fmla="*/ 946404 h 1243584"/>
                <a:gd name="connsiteX27" fmla="*/ 676656 w 3607308"/>
                <a:gd name="connsiteY27" fmla="*/ 955548 h 1243584"/>
                <a:gd name="connsiteX28" fmla="*/ 681228 w 3607308"/>
                <a:gd name="connsiteY28" fmla="*/ 969264 h 1243584"/>
                <a:gd name="connsiteX29" fmla="*/ 690372 w 3607308"/>
                <a:gd name="connsiteY29" fmla="*/ 982980 h 1243584"/>
                <a:gd name="connsiteX30" fmla="*/ 699516 w 3607308"/>
                <a:gd name="connsiteY30" fmla="*/ 1010412 h 1243584"/>
                <a:gd name="connsiteX31" fmla="*/ 717804 w 3607308"/>
                <a:gd name="connsiteY31" fmla="*/ 1024128 h 1243584"/>
                <a:gd name="connsiteX32" fmla="*/ 777240 w 3607308"/>
                <a:gd name="connsiteY32" fmla="*/ 1024128 h 1243584"/>
                <a:gd name="connsiteX33" fmla="*/ 777240 w 3607308"/>
                <a:gd name="connsiteY33" fmla="*/ 1024128 h 1243584"/>
                <a:gd name="connsiteX34" fmla="*/ 777240 w 3607308"/>
                <a:gd name="connsiteY34" fmla="*/ 1069848 h 1243584"/>
                <a:gd name="connsiteX35" fmla="*/ 1152144 w 3607308"/>
                <a:gd name="connsiteY35" fmla="*/ 1069848 h 1243584"/>
                <a:gd name="connsiteX36" fmla="*/ 1152144 w 3607308"/>
                <a:gd name="connsiteY36" fmla="*/ 1106424 h 1243584"/>
                <a:gd name="connsiteX37" fmla="*/ 1298448 w 3607308"/>
                <a:gd name="connsiteY37" fmla="*/ 1106424 h 1243584"/>
                <a:gd name="connsiteX38" fmla="*/ 1298448 w 3607308"/>
                <a:gd name="connsiteY38" fmla="*/ 1193292 h 1243584"/>
                <a:gd name="connsiteX39" fmla="*/ 1805940 w 3607308"/>
                <a:gd name="connsiteY39" fmla="*/ 1193292 h 1243584"/>
                <a:gd name="connsiteX40" fmla="*/ 1805940 w 3607308"/>
                <a:gd name="connsiteY40" fmla="*/ 1243584 h 1243584"/>
                <a:gd name="connsiteX41" fmla="*/ 3607308 w 3607308"/>
                <a:gd name="connsiteY41" fmla="*/ 1243584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07308" h="1243584">
                  <a:moveTo>
                    <a:pt x="0" y="0"/>
                  </a:moveTo>
                  <a:lnTo>
                    <a:pt x="141732" y="0"/>
                  </a:lnTo>
                  <a:lnTo>
                    <a:pt x="141732" y="141732"/>
                  </a:lnTo>
                  <a:lnTo>
                    <a:pt x="242316" y="141732"/>
                  </a:lnTo>
                  <a:lnTo>
                    <a:pt x="242316" y="233172"/>
                  </a:lnTo>
                  <a:lnTo>
                    <a:pt x="242316" y="233172"/>
                  </a:lnTo>
                  <a:lnTo>
                    <a:pt x="329184" y="365760"/>
                  </a:lnTo>
                  <a:cubicBezTo>
                    <a:pt x="335280" y="377952"/>
                    <a:pt x="342102" y="389807"/>
                    <a:pt x="347472" y="402336"/>
                  </a:cubicBezTo>
                  <a:lnTo>
                    <a:pt x="361188" y="443484"/>
                  </a:lnTo>
                  <a:lnTo>
                    <a:pt x="370332" y="470916"/>
                  </a:lnTo>
                  <a:lnTo>
                    <a:pt x="374904" y="484632"/>
                  </a:lnTo>
                  <a:cubicBezTo>
                    <a:pt x="376428" y="505968"/>
                    <a:pt x="377448" y="527346"/>
                    <a:pt x="379476" y="548640"/>
                  </a:cubicBezTo>
                  <a:cubicBezTo>
                    <a:pt x="380498" y="559368"/>
                    <a:pt x="384048" y="580644"/>
                    <a:pt x="384048" y="580644"/>
                  </a:cubicBezTo>
                  <a:lnTo>
                    <a:pt x="384048" y="630936"/>
                  </a:lnTo>
                  <a:lnTo>
                    <a:pt x="470916" y="630936"/>
                  </a:lnTo>
                  <a:lnTo>
                    <a:pt x="470916" y="699516"/>
                  </a:lnTo>
                  <a:cubicBezTo>
                    <a:pt x="481584" y="713232"/>
                    <a:pt x="493813" y="725865"/>
                    <a:pt x="502920" y="740664"/>
                  </a:cubicBezTo>
                  <a:cubicBezTo>
                    <a:pt x="506213" y="746015"/>
                    <a:pt x="505766" y="752910"/>
                    <a:pt x="507492" y="758952"/>
                  </a:cubicBezTo>
                  <a:cubicBezTo>
                    <a:pt x="508816" y="763586"/>
                    <a:pt x="510740" y="768034"/>
                    <a:pt x="512064" y="772668"/>
                  </a:cubicBezTo>
                  <a:cubicBezTo>
                    <a:pt x="517369" y="791234"/>
                    <a:pt x="513675" y="790146"/>
                    <a:pt x="525780" y="804672"/>
                  </a:cubicBezTo>
                  <a:cubicBezTo>
                    <a:pt x="533002" y="813339"/>
                    <a:pt x="542937" y="822394"/>
                    <a:pt x="553212" y="827532"/>
                  </a:cubicBezTo>
                  <a:cubicBezTo>
                    <a:pt x="591070" y="846461"/>
                    <a:pt x="541336" y="815043"/>
                    <a:pt x="580644" y="841248"/>
                  </a:cubicBezTo>
                  <a:cubicBezTo>
                    <a:pt x="595135" y="862984"/>
                    <a:pt x="588050" y="849751"/>
                    <a:pt x="598932" y="882396"/>
                  </a:cubicBezTo>
                  <a:lnTo>
                    <a:pt x="603504" y="896112"/>
                  </a:lnTo>
                  <a:cubicBezTo>
                    <a:pt x="605028" y="900684"/>
                    <a:pt x="605403" y="905818"/>
                    <a:pt x="608076" y="909828"/>
                  </a:cubicBezTo>
                  <a:cubicBezTo>
                    <a:pt x="614172" y="918972"/>
                    <a:pt x="615588" y="935105"/>
                    <a:pt x="626364" y="937260"/>
                  </a:cubicBezTo>
                  <a:cubicBezTo>
                    <a:pt x="635059" y="938999"/>
                    <a:pt x="653567" y="941718"/>
                    <a:pt x="662940" y="946404"/>
                  </a:cubicBezTo>
                  <a:cubicBezTo>
                    <a:pt x="667855" y="948861"/>
                    <a:pt x="672084" y="952500"/>
                    <a:pt x="676656" y="955548"/>
                  </a:cubicBezTo>
                  <a:cubicBezTo>
                    <a:pt x="678180" y="960120"/>
                    <a:pt x="679073" y="964953"/>
                    <a:pt x="681228" y="969264"/>
                  </a:cubicBezTo>
                  <a:cubicBezTo>
                    <a:pt x="683685" y="974179"/>
                    <a:pt x="688140" y="977959"/>
                    <a:pt x="690372" y="982980"/>
                  </a:cubicBezTo>
                  <a:cubicBezTo>
                    <a:pt x="694287" y="991788"/>
                    <a:pt x="691496" y="1005065"/>
                    <a:pt x="699516" y="1010412"/>
                  </a:cubicBezTo>
                  <a:cubicBezTo>
                    <a:pt x="715025" y="1020752"/>
                    <a:pt x="709347" y="1015671"/>
                    <a:pt x="717804" y="1024128"/>
                  </a:cubicBezTo>
                  <a:lnTo>
                    <a:pt x="777240" y="1024128"/>
                  </a:lnTo>
                  <a:lnTo>
                    <a:pt x="777240" y="1024128"/>
                  </a:lnTo>
                  <a:lnTo>
                    <a:pt x="777240" y="1069848"/>
                  </a:lnTo>
                  <a:lnTo>
                    <a:pt x="1152144" y="1069848"/>
                  </a:lnTo>
                  <a:lnTo>
                    <a:pt x="1152144" y="1106424"/>
                  </a:lnTo>
                  <a:lnTo>
                    <a:pt x="1298448" y="1106424"/>
                  </a:lnTo>
                  <a:lnTo>
                    <a:pt x="1298448" y="1193292"/>
                  </a:lnTo>
                  <a:lnTo>
                    <a:pt x="1805940" y="1193292"/>
                  </a:lnTo>
                  <a:lnTo>
                    <a:pt x="1805940" y="1243584"/>
                  </a:lnTo>
                  <a:lnTo>
                    <a:pt x="3607308" y="1243584"/>
                  </a:lnTo>
                </a:path>
              </a:pathLst>
            </a:cu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Forme libre 159">
              <a:extLst>
                <a:ext uri="{FF2B5EF4-FFF2-40B4-BE49-F238E27FC236}">
                  <a16:creationId xmlns:a16="http://schemas.microsoft.com/office/drawing/2014/main" id="{95CFC8E7-8732-07E5-9E41-10D1121A3C01}"/>
                </a:ext>
              </a:extLst>
            </p:cNvPr>
            <p:cNvSpPr/>
            <p:nvPr/>
          </p:nvSpPr>
          <p:spPr>
            <a:xfrm>
              <a:off x="7232904" y="2779776"/>
              <a:ext cx="3250692" cy="1097280"/>
            </a:xfrm>
            <a:custGeom>
              <a:avLst/>
              <a:gdLst>
                <a:gd name="connsiteX0" fmla="*/ 0 w 3250692"/>
                <a:gd name="connsiteY0" fmla="*/ 0 h 1097280"/>
                <a:gd name="connsiteX1" fmla="*/ 118872 w 3250692"/>
                <a:gd name="connsiteY1" fmla="*/ 0 h 1097280"/>
                <a:gd name="connsiteX2" fmla="*/ 150876 w 3250692"/>
                <a:gd name="connsiteY2" fmla="*/ 45720 h 1097280"/>
                <a:gd name="connsiteX3" fmla="*/ 160020 w 3250692"/>
                <a:gd name="connsiteY3" fmla="*/ 86868 h 1097280"/>
                <a:gd name="connsiteX4" fmla="*/ 164592 w 3250692"/>
                <a:gd name="connsiteY4" fmla="*/ 100584 h 1097280"/>
                <a:gd name="connsiteX5" fmla="*/ 173736 w 3250692"/>
                <a:gd name="connsiteY5" fmla="*/ 114300 h 1097280"/>
                <a:gd name="connsiteX6" fmla="*/ 187452 w 3250692"/>
                <a:gd name="connsiteY6" fmla="*/ 146304 h 1097280"/>
                <a:gd name="connsiteX7" fmla="*/ 192024 w 3250692"/>
                <a:gd name="connsiteY7" fmla="*/ 160020 h 1097280"/>
                <a:gd name="connsiteX8" fmla="*/ 201168 w 3250692"/>
                <a:gd name="connsiteY8" fmla="*/ 173736 h 1097280"/>
                <a:gd name="connsiteX9" fmla="*/ 210312 w 3250692"/>
                <a:gd name="connsiteY9" fmla="*/ 201168 h 1097280"/>
                <a:gd name="connsiteX10" fmla="*/ 214884 w 3250692"/>
                <a:gd name="connsiteY10" fmla="*/ 219456 h 1097280"/>
                <a:gd name="connsiteX11" fmla="*/ 242316 w 3250692"/>
                <a:gd name="connsiteY11" fmla="*/ 228600 h 1097280"/>
                <a:gd name="connsiteX12" fmla="*/ 269748 w 3250692"/>
                <a:gd name="connsiteY12" fmla="*/ 242316 h 1097280"/>
                <a:gd name="connsiteX13" fmla="*/ 288036 w 3250692"/>
                <a:gd name="connsiteY13" fmla="*/ 310896 h 1097280"/>
                <a:gd name="connsiteX14" fmla="*/ 315468 w 3250692"/>
                <a:gd name="connsiteY14" fmla="*/ 324612 h 1097280"/>
                <a:gd name="connsiteX15" fmla="*/ 342900 w 3250692"/>
                <a:gd name="connsiteY15" fmla="*/ 342900 h 1097280"/>
                <a:gd name="connsiteX16" fmla="*/ 352044 w 3250692"/>
                <a:gd name="connsiteY16" fmla="*/ 356616 h 1097280"/>
                <a:gd name="connsiteX17" fmla="*/ 365760 w 3250692"/>
                <a:gd name="connsiteY17" fmla="*/ 365760 h 1097280"/>
                <a:gd name="connsiteX18" fmla="*/ 384048 w 3250692"/>
                <a:gd name="connsiteY18" fmla="*/ 393192 h 1097280"/>
                <a:gd name="connsiteX19" fmla="*/ 397764 w 3250692"/>
                <a:gd name="connsiteY19" fmla="*/ 425196 h 1097280"/>
                <a:gd name="connsiteX20" fmla="*/ 425196 w 3250692"/>
                <a:gd name="connsiteY20" fmla="*/ 438912 h 1097280"/>
                <a:gd name="connsiteX21" fmla="*/ 443484 w 3250692"/>
                <a:gd name="connsiteY21" fmla="*/ 448056 h 1097280"/>
                <a:gd name="connsiteX22" fmla="*/ 457200 w 3250692"/>
                <a:gd name="connsiteY22" fmla="*/ 452628 h 1097280"/>
                <a:gd name="connsiteX23" fmla="*/ 484632 w 3250692"/>
                <a:gd name="connsiteY23" fmla="*/ 475488 h 1097280"/>
                <a:gd name="connsiteX24" fmla="*/ 502920 w 3250692"/>
                <a:gd name="connsiteY24" fmla="*/ 484632 h 1097280"/>
                <a:gd name="connsiteX25" fmla="*/ 530352 w 3250692"/>
                <a:gd name="connsiteY25" fmla="*/ 493776 h 1097280"/>
                <a:gd name="connsiteX26" fmla="*/ 539496 w 3250692"/>
                <a:gd name="connsiteY26" fmla="*/ 507492 h 1097280"/>
                <a:gd name="connsiteX27" fmla="*/ 548640 w 3250692"/>
                <a:gd name="connsiteY27" fmla="*/ 534924 h 1097280"/>
                <a:gd name="connsiteX28" fmla="*/ 576072 w 3250692"/>
                <a:gd name="connsiteY28" fmla="*/ 553212 h 1097280"/>
                <a:gd name="connsiteX29" fmla="*/ 589788 w 3250692"/>
                <a:gd name="connsiteY29" fmla="*/ 562356 h 1097280"/>
                <a:gd name="connsiteX30" fmla="*/ 603504 w 3250692"/>
                <a:gd name="connsiteY30" fmla="*/ 580644 h 1097280"/>
                <a:gd name="connsiteX31" fmla="*/ 621792 w 3250692"/>
                <a:gd name="connsiteY31" fmla="*/ 589788 h 1097280"/>
                <a:gd name="connsiteX32" fmla="*/ 649224 w 3250692"/>
                <a:gd name="connsiteY32" fmla="*/ 598932 h 1097280"/>
                <a:gd name="connsiteX33" fmla="*/ 662940 w 3250692"/>
                <a:gd name="connsiteY33" fmla="*/ 603504 h 1097280"/>
                <a:gd name="connsiteX34" fmla="*/ 672084 w 3250692"/>
                <a:gd name="connsiteY34" fmla="*/ 608076 h 1097280"/>
                <a:gd name="connsiteX35" fmla="*/ 694944 w 3250692"/>
                <a:gd name="connsiteY35" fmla="*/ 612648 h 1097280"/>
                <a:gd name="connsiteX36" fmla="*/ 731520 w 3250692"/>
                <a:gd name="connsiteY36" fmla="*/ 626364 h 1097280"/>
                <a:gd name="connsiteX37" fmla="*/ 736092 w 3250692"/>
                <a:gd name="connsiteY37" fmla="*/ 640080 h 1097280"/>
                <a:gd name="connsiteX38" fmla="*/ 758952 w 3250692"/>
                <a:gd name="connsiteY38" fmla="*/ 662940 h 1097280"/>
                <a:gd name="connsiteX39" fmla="*/ 786384 w 3250692"/>
                <a:gd name="connsiteY39" fmla="*/ 672084 h 1097280"/>
                <a:gd name="connsiteX40" fmla="*/ 800100 w 3250692"/>
                <a:gd name="connsiteY40" fmla="*/ 681228 h 1097280"/>
                <a:gd name="connsiteX41" fmla="*/ 827532 w 3250692"/>
                <a:gd name="connsiteY41" fmla="*/ 690372 h 1097280"/>
                <a:gd name="connsiteX42" fmla="*/ 854964 w 3250692"/>
                <a:gd name="connsiteY42" fmla="*/ 704088 h 1097280"/>
                <a:gd name="connsiteX43" fmla="*/ 868680 w 3250692"/>
                <a:gd name="connsiteY43" fmla="*/ 713232 h 1097280"/>
                <a:gd name="connsiteX44" fmla="*/ 882396 w 3250692"/>
                <a:gd name="connsiteY44" fmla="*/ 731520 h 1097280"/>
                <a:gd name="connsiteX45" fmla="*/ 882396 w 3250692"/>
                <a:gd name="connsiteY45" fmla="*/ 795528 h 1097280"/>
                <a:gd name="connsiteX46" fmla="*/ 1010412 w 3250692"/>
                <a:gd name="connsiteY46" fmla="*/ 795528 h 1097280"/>
                <a:gd name="connsiteX47" fmla="*/ 1010412 w 3250692"/>
                <a:gd name="connsiteY47" fmla="*/ 836676 h 1097280"/>
                <a:gd name="connsiteX48" fmla="*/ 1097280 w 3250692"/>
                <a:gd name="connsiteY48" fmla="*/ 836676 h 1097280"/>
                <a:gd name="connsiteX49" fmla="*/ 1097280 w 3250692"/>
                <a:gd name="connsiteY49" fmla="*/ 877824 h 1097280"/>
                <a:gd name="connsiteX50" fmla="*/ 1261872 w 3250692"/>
                <a:gd name="connsiteY50" fmla="*/ 877824 h 1097280"/>
                <a:gd name="connsiteX51" fmla="*/ 1261872 w 3250692"/>
                <a:gd name="connsiteY51" fmla="*/ 928116 h 1097280"/>
                <a:gd name="connsiteX52" fmla="*/ 1709928 w 3250692"/>
                <a:gd name="connsiteY52" fmla="*/ 928116 h 1097280"/>
                <a:gd name="connsiteX53" fmla="*/ 1709928 w 3250692"/>
                <a:gd name="connsiteY53" fmla="*/ 964692 h 1097280"/>
                <a:gd name="connsiteX54" fmla="*/ 1933956 w 3250692"/>
                <a:gd name="connsiteY54" fmla="*/ 964692 h 1097280"/>
                <a:gd name="connsiteX55" fmla="*/ 1933956 w 3250692"/>
                <a:gd name="connsiteY55" fmla="*/ 1010412 h 1097280"/>
                <a:gd name="connsiteX56" fmla="*/ 2002536 w 3250692"/>
                <a:gd name="connsiteY56" fmla="*/ 1010412 h 1097280"/>
                <a:gd name="connsiteX57" fmla="*/ 2002536 w 3250692"/>
                <a:gd name="connsiteY57" fmla="*/ 1042416 h 1097280"/>
                <a:gd name="connsiteX58" fmla="*/ 2546604 w 3250692"/>
                <a:gd name="connsiteY58" fmla="*/ 1042416 h 1097280"/>
                <a:gd name="connsiteX59" fmla="*/ 2546604 w 3250692"/>
                <a:gd name="connsiteY59" fmla="*/ 1042416 h 1097280"/>
                <a:gd name="connsiteX60" fmla="*/ 2546604 w 3250692"/>
                <a:gd name="connsiteY60" fmla="*/ 1097280 h 1097280"/>
                <a:gd name="connsiteX61" fmla="*/ 3250692 w 3250692"/>
                <a:gd name="connsiteY61" fmla="*/ 109728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250692" h="1097280">
                  <a:moveTo>
                    <a:pt x="0" y="0"/>
                  </a:moveTo>
                  <a:lnTo>
                    <a:pt x="118872" y="0"/>
                  </a:lnTo>
                  <a:lnTo>
                    <a:pt x="150876" y="45720"/>
                  </a:lnTo>
                  <a:cubicBezTo>
                    <a:pt x="153924" y="59436"/>
                    <a:pt x="156612" y="73237"/>
                    <a:pt x="160020" y="86868"/>
                  </a:cubicBezTo>
                  <a:cubicBezTo>
                    <a:pt x="161189" y="91543"/>
                    <a:pt x="162437" y="96273"/>
                    <a:pt x="164592" y="100584"/>
                  </a:cubicBezTo>
                  <a:cubicBezTo>
                    <a:pt x="167049" y="105499"/>
                    <a:pt x="170688" y="109728"/>
                    <a:pt x="173736" y="114300"/>
                  </a:cubicBezTo>
                  <a:cubicBezTo>
                    <a:pt x="183251" y="152361"/>
                    <a:pt x="171665" y="114730"/>
                    <a:pt x="187452" y="146304"/>
                  </a:cubicBezTo>
                  <a:cubicBezTo>
                    <a:pt x="189607" y="150615"/>
                    <a:pt x="189869" y="155709"/>
                    <a:pt x="192024" y="160020"/>
                  </a:cubicBezTo>
                  <a:cubicBezTo>
                    <a:pt x="194481" y="164935"/>
                    <a:pt x="198936" y="168715"/>
                    <a:pt x="201168" y="173736"/>
                  </a:cubicBezTo>
                  <a:cubicBezTo>
                    <a:pt x="205083" y="182544"/>
                    <a:pt x="207974" y="191817"/>
                    <a:pt x="210312" y="201168"/>
                  </a:cubicBezTo>
                  <a:cubicBezTo>
                    <a:pt x="211836" y="207264"/>
                    <a:pt x="210113" y="215367"/>
                    <a:pt x="214884" y="219456"/>
                  </a:cubicBezTo>
                  <a:cubicBezTo>
                    <a:pt x="222202" y="225729"/>
                    <a:pt x="234296" y="223253"/>
                    <a:pt x="242316" y="228600"/>
                  </a:cubicBezTo>
                  <a:cubicBezTo>
                    <a:pt x="260042" y="240417"/>
                    <a:pt x="250819" y="236006"/>
                    <a:pt x="269748" y="242316"/>
                  </a:cubicBezTo>
                  <a:cubicBezTo>
                    <a:pt x="272102" y="263506"/>
                    <a:pt x="270757" y="293617"/>
                    <a:pt x="288036" y="310896"/>
                  </a:cubicBezTo>
                  <a:cubicBezTo>
                    <a:pt x="303259" y="326119"/>
                    <a:pt x="298735" y="315316"/>
                    <a:pt x="315468" y="324612"/>
                  </a:cubicBezTo>
                  <a:cubicBezTo>
                    <a:pt x="325075" y="329949"/>
                    <a:pt x="342900" y="342900"/>
                    <a:pt x="342900" y="342900"/>
                  </a:cubicBezTo>
                  <a:cubicBezTo>
                    <a:pt x="345948" y="347472"/>
                    <a:pt x="348159" y="352731"/>
                    <a:pt x="352044" y="356616"/>
                  </a:cubicBezTo>
                  <a:cubicBezTo>
                    <a:pt x="355929" y="360501"/>
                    <a:pt x="362142" y="361625"/>
                    <a:pt x="365760" y="365760"/>
                  </a:cubicBezTo>
                  <a:cubicBezTo>
                    <a:pt x="372997" y="374031"/>
                    <a:pt x="384048" y="393192"/>
                    <a:pt x="384048" y="393192"/>
                  </a:cubicBezTo>
                  <a:cubicBezTo>
                    <a:pt x="387546" y="407183"/>
                    <a:pt x="387239" y="414671"/>
                    <a:pt x="397764" y="425196"/>
                  </a:cubicBezTo>
                  <a:cubicBezTo>
                    <a:pt x="408747" y="436179"/>
                    <a:pt x="412181" y="433334"/>
                    <a:pt x="425196" y="438912"/>
                  </a:cubicBezTo>
                  <a:cubicBezTo>
                    <a:pt x="431460" y="441597"/>
                    <a:pt x="437220" y="445371"/>
                    <a:pt x="443484" y="448056"/>
                  </a:cubicBezTo>
                  <a:cubicBezTo>
                    <a:pt x="447914" y="449954"/>
                    <a:pt x="452889" y="450473"/>
                    <a:pt x="457200" y="452628"/>
                  </a:cubicBezTo>
                  <a:cubicBezTo>
                    <a:pt x="481388" y="464722"/>
                    <a:pt x="461039" y="458636"/>
                    <a:pt x="484632" y="475488"/>
                  </a:cubicBezTo>
                  <a:cubicBezTo>
                    <a:pt x="490178" y="479449"/>
                    <a:pt x="496592" y="482101"/>
                    <a:pt x="502920" y="484632"/>
                  </a:cubicBezTo>
                  <a:cubicBezTo>
                    <a:pt x="511869" y="488212"/>
                    <a:pt x="530352" y="493776"/>
                    <a:pt x="530352" y="493776"/>
                  </a:cubicBezTo>
                  <a:cubicBezTo>
                    <a:pt x="533400" y="498348"/>
                    <a:pt x="537264" y="502471"/>
                    <a:pt x="539496" y="507492"/>
                  </a:cubicBezTo>
                  <a:cubicBezTo>
                    <a:pt x="543411" y="516300"/>
                    <a:pt x="540620" y="529577"/>
                    <a:pt x="548640" y="534924"/>
                  </a:cubicBezTo>
                  <a:lnTo>
                    <a:pt x="576072" y="553212"/>
                  </a:lnTo>
                  <a:cubicBezTo>
                    <a:pt x="580644" y="556260"/>
                    <a:pt x="586491" y="557960"/>
                    <a:pt x="589788" y="562356"/>
                  </a:cubicBezTo>
                  <a:cubicBezTo>
                    <a:pt x="594360" y="568452"/>
                    <a:pt x="597718" y="575685"/>
                    <a:pt x="603504" y="580644"/>
                  </a:cubicBezTo>
                  <a:cubicBezTo>
                    <a:pt x="608679" y="585079"/>
                    <a:pt x="615464" y="587257"/>
                    <a:pt x="621792" y="589788"/>
                  </a:cubicBezTo>
                  <a:cubicBezTo>
                    <a:pt x="630741" y="593368"/>
                    <a:pt x="640080" y="595884"/>
                    <a:pt x="649224" y="598932"/>
                  </a:cubicBezTo>
                  <a:cubicBezTo>
                    <a:pt x="653796" y="600456"/>
                    <a:pt x="658629" y="601349"/>
                    <a:pt x="662940" y="603504"/>
                  </a:cubicBezTo>
                  <a:lnTo>
                    <a:pt x="672084" y="608076"/>
                  </a:lnTo>
                  <a:lnTo>
                    <a:pt x="694944" y="612648"/>
                  </a:lnTo>
                  <a:cubicBezTo>
                    <a:pt x="707136" y="617220"/>
                    <a:pt x="720686" y="619141"/>
                    <a:pt x="731520" y="626364"/>
                  </a:cubicBezTo>
                  <a:cubicBezTo>
                    <a:pt x="735530" y="629037"/>
                    <a:pt x="733937" y="635769"/>
                    <a:pt x="736092" y="640080"/>
                  </a:cubicBezTo>
                  <a:cubicBezTo>
                    <a:pt x="741753" y="651401"/>
                    <a:pt x="747195" y="657715"/>
                    <a:pt x="758952" y="662940"/>
                  </a:cubicBezTo>
                  <a:cubicBezTo>
                    <a:pt x="767760" y="666855"/>
                    <a:pt x="778364" y="666737"/>
                    <a:pt x="786384" y="672084"/>
                  </a:cubicBezTo>
                  <a:cubicBezTo>
                    <a:pt x="790956" y="675132"/>
                    <a:pt x="795079" y="678996"/>
                    <a:pt x="800100" y="681228"/>
                  </a:cubicBezTo>
                  <a:cubicBezTo>
                    <a:pt x="808908" y="685143"/>
                    <a:pt x="819512" y="685025"/>
                    <a:pt x="827532" y="690372"/>
                  </a:cubicBezTo>
                  <a:cubicBezTo>
                    <a:pt x="866840" y="716577"/>
                    <a:pt x="817106" y="685159"/>
                    <a:pt x="854964" y="704088"/>
                  </a:cubicBezTo>
                  <a:cubicBezTo>
                    <a:pt x="859879" y="706545"/>
                    <a:pt x="864108" y="710184"/>
                    <a:pt x="868680" y="713232"/>
                  </a:cubicBezTo>
                  <a:cubicBezTo>
                    <a:pt x="879020" y="728741"/>
                    <a:pt x="873939" y="723063"/>
                    <a:pt x="882396" y="731520"/>
                  </a:cubicBezTo>
                  <a:lnTo>
                    <a:pt x="882396" y="795528"/>
                  </a:lnTo>
                  <a:lnTo>
                    <a:pt x="1010412" y="795528"/>
                  </a:lnTo>
                  <a:lnTo>
                    <a:pt x="1010412" y="836676"/>
                  </a:lnTo>
                  <a:lnTo>
                    <a:pt x="1097280" y="836676"/>
                  </a:lnTo>
                  <a:lnTo>
                    <a:pt x="1097280" y="877824"/>
                  </a:lnTo>
                  <a:lnTo>
                    <a:pt x="1261872" y="877824"/>
                  </a:lnTo>
                  <a:lnTo>
                    <a:pt x="1261872" y="928116"/>
                  </a:lnTo>
                  <a:lnTo>
                    <a:pt x="1709928" y="928116"/>
                  </a:lnTo>
                  <a:lnTo>
                    <a:pt x="1709928" y="964692"/>
                  </a:lnTo>
                  <a:lnTo>
                    <a:pt x="1933956" y="964692"/>
                  </a:lnTo>
                  <a:lnTo>
                    <a:pt x="1933956" y="1010412"/>
                  </a:lnTo>
                  <a:lnTo>
                    <a:pt x="2002536" y="1010412"/>
                  </a:lnTo>
                  <a:lnTo>
                    <a:pt x="2002536" y="1042416"/>
                  </a:lnTo>
                  <a:lnTo>
                    <a:pt x="2546604" y="1042416"/>
                  </a:lnTo>
                  <a:lnTo>
                    <a:pt x="2546604" y="1042416"/>
                  </a:lnTo>
                  <a:lnTo>
                    <a:pt x="2546604" y="1097280"/>
                  </a:lnTo>
                  <a:lnTo>
                    <a:pt x="3250692" y="1097280"/>
                  </a:lnTo>
                </a:path>
              </a:pathLst>
            </a:cu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28663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" name="Connecteur droit 30">
            <a:extLst>
              <a:ext uri="{FF2B5EF4-FFF2-40B4-BE49-F238E27FC236}">
                <a16:creationId xmlns:a16="http://schemas.microsoft.com/office/drawing/2014/main" id="{895364EC-FCB3-1581-D023-8294FDA255FD}"/>
              </a:ext>
            </a:extLst>
          </p:cNvPr>
          <p:cNvCxnSpPr>
            <a:cxnSpLocks/>
          </p:cNvCxnSpPr>
          <p:nvPr/>
        </p:nvCxnSpPr>
        <p:spPr>
          <a:xfrm>
            <a:off x="5345723" y="4418685"/>
            <a:ext cx="4772967" cy="0"/>
          </a:xfrm>
          <a:prstGeom prst="line">
            <a:avLst/>
          </a:prstGeom>
          <a:ln w="1905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Espace réservé du texte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Kato et al., ASCO GI</a:t>
            </a:r>
            <a:r>
              <a:rPr lang="fr-FR" baseline="30000" dirty="0"/>
              <a:t>®</a:t>
            </a:r>
            <a:r>
              <a:rPr lang="fr-FR" dirty="0"/>
              <a:t> 2023, Abs #290</a:t>
            </a:r>
          </a:p>
        </p:txBody>
      </p:sp>
      <p:sp>
        <p:nvSpPr>
          <p:cNvPr id="12" name="Titre 4">
            <a:extLst>
              <a:ext uri="{FF2B5EF4-FFF2-40B4-BE49-F238E27FC236}">
                <a16:creationId xmlns:a16="http://schemas.microsoft.com/office/drawing/2014/main" id="{E6209986-0291-8A71-6599-FD9D9389D4A0}"/>
              </a:ext>
            </a:extLst>
          </p:cNvPr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r-FR" dirty="0"/>
              <a:t>Tolérance globale / Effets secondaires immuno-reliés</a:t>
            </a:r>
            <a:endParaRPr lang="en-US" dirty="0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B4AC392-B920-DF5E-DC60-3D978FCDE3E3}"/>
              </a:ext>
            </a:extLst>
          </p:cNvPr>
          <p:cNvSpPr txBox="1"/>
          <p:nvPr/>
        </p:nvSpPr>
        <p:spPr>
          <a:xfrm>
            <a:off x="8827865" y="1018540"/>
            <a:ext cx="3364135" cy="18312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34938" marR="0" lvl="0" indent="-134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Effets secondaires les plus fréquents</a:t>
            </a:r>
          </a:p>
          <a:p>
            <a:pPr marL="134938" marR="0" lvl="0" indent="-134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 + Nivo :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nausées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(5%), </a:t>
            </a:r>
            <a:b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baisse appétit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(43%),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stomatite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(32%)</a:t>
            </a:r>
          </a:p>
          <a:p>
            <a:pPr marL="134938" marR="0" lvl="0" indent="-134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Nivo +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Ipi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: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rash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(17%),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prurit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(13%),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hypothyroidie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(13%)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34938" marR="0" lvl="0" indent="-134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CT :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nausées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(5%), </a:t>
            </a:r>
            <a:b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baisse appétit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(43%),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anémie 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(22%) 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539C07B-7FFE-FFE7-6692-957D26987FB6}"/>
              </a:ext>
            </a:extLst>
          </p:cNvPr>
          <p:cNvSpPr txBox="1"/>
          <p:nvPr/>
        </p:nvSpPr>
        <p:spPr>
          <a:xfrm>
            <a:off x="8725387" y="4004433"/>
            <a:ext cx="25589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Majorité de Grade 1-2</a:t>
            </a: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1F568382-FC49-D907-C8CA-B81B1C8CE203}"/>
              </a:ext>
            </a:extLst>
          </p:cNvPr>
          <p:cNvGrpSpPr/>
          <p:nvPr/>
        </p:nvGrpSpPr>
        <p:grpSpPr>
          <a:xfrm>
            <a:off x="3684319" y="5483349"/>
            <a:ext cx="4823362" cy="600710"/>
            <a:chOff x="1453707" y="5539830"/>
            <a:chExt cx="4823362" cy="600710"/>
          </a:xfrm>
        </p:grpSpPr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C7278838-033F-3F09-8D8B-B4704779DDDD}"/>
                </a:ext>
              </a:extLst>
            </p:cNvPr>
            <p:cNvSpPr txBox="1"/>
            <p:nvPr/>
          </p:nvSpPr>
          <p:spPr>
            <a:xfrm>
              <a:off x="1453707" y="5539830"/>
              <a:ext cx="4823362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2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Profils de tolérance attendus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Chevron 21">
              <a:extLst>
                <a:ext uri="{FF2B5EF4-FFF2-40B4-BE49-F238E27FC236}">
                  <a16:creationId xmlns:a16="http://schemas.microsoft.com/office/drawing/2014/main" id="{D2B77DBA-07C4-51E4-BD12-73B27B633A4A}"/>
                </a:ext>
              </a:extLst>
            </p:cNvPr>
            <p:cNvSpPr/>
            <p:nvPr/>
          </p:nvSpPr>
          <p:spPr>
            <a:xfrm>
              <a:off x="1659507" y="5713424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5" name="Tableau 24">
            <a:extLst>
              <a:ext uri="{FF2B5EF4-FFF2-40B4-BE49-F238E27FC236}">
                <a16:creationId xmlns:a16="http://schemas.microsoft.com/office/drawing/2014/main" id="{E5101637-F0C1-0737-32C6-8D1C8E428E1E}"/>
              </a:ext>
            </a:extLst>
          </p:cNvPr>
          <p:cNvGraphicFramePr>
            <a:graphicFrameLocks noGrp="1"/>
          </p:cNvGraphicFramePr>
          <p:nvPr/>
        </p:nvGraphicFramePr>
        <p:xfrm>
          <a:off x="612949" y="1132075"/>
          <a:ext cx="8100000" cy="1635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6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1558521574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3448267818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2303665422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538415241"/>
                    </a:ext>
                  </a:extLst>
                </a:gridCol>
              </a:tblGrid>
              <a:tr h="164325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1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Tous traités, n (%)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1" kern="120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Nivo</a:t>
                      </a:r>
                      <a:r>
                        <a:rPr lang="da-DK" sz="11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+ </a:t>
                      </a:r>
                      <a:r>
                        <a:rPr lang="da-DK" sz="1100" b="1" kern="120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da-DK" sz="11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da-DK" sz="11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(n=310)</a:t>
                      </a:r>
                      <a:endParaRPr lang="fr-FR" sz="11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Nivo + IPI </a:t>
                      </a:r>
                      <a:r>
                        <a:rPr lang="da-DK" sz="11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(n=322)</a:t>
                      </a:r>
                      <a:endParaRPr lang="fr-FR" sz="11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1" kern="120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da-DK" sz="11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(n=304)</a:t>
                      </a:r>
                      <a:endParaRPr lang="fr-FR" sz="11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325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2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Tout grade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3/4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Tout grade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3/4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Tout grade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3/4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34753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Tout Eis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liés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au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297 (96)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151 (49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256 (80)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105 (33)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275 (90)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110 (36)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Eis graves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liés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au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74 (24)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58 (19)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105 (33)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 (23)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49 (16)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 (13)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Eis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liés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au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ayant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entraîné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arrêt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107 (35)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 (10)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60 (19)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44 (14)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 (21)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 (6)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Décès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liés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au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26" name="Tableau 25">
            <a:extLst>
              <a:ext uri="{FF2B5EF4-FFF2-40B4-BE49-F238E27FC236}">
                <a16:creationId xmlns:a16="http://schemas.microsoft.com/office/drawing/2014/main" id="{2C1933A8-74FB-AF74-9E03-B6492E07057F}"/>
              </a:ext>
            </a:extLst>
          </p:cNvPr>
          <p:cNvGraphicFramePr>
            <a:graphicFrameLocks noGrp="1"/>
          </p:cNvGraphicFramePr>
          <p:nvPr/>
        </p:nvGraphicFramePr>
        <p:xfrm>
          <a:off x="612949" y="3272375"/>
          <a:ext cx="8100000" cy="1993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6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1558521574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3448267818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2303665422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538415241"/>
                    </a:ext>
                  </a:extLst>
                </a:gridCol>
              </a:tblGrid>
              <a:tr h="164325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1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Tous traités, n (%)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1" kern="120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Nivo</a:t>
                      </a:r>
                      <a:r>
                        <a:rPr lang="da-DK" sz="11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+ </a:t>
                      </a:r>
                      <a:r>
                        <a:rPr lang="da-DK" sz="1100" b="1" kern="120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da-DK" sz="11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da-DK" sz="11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(n=310)</a:t>
                      </a:r>
                      <a:endParaRPr lang="fr-FR" sz="11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Nivo + IPI </a:t>
                      </a:r>
                      <a:r>
                        <a:rPr lang="da-DK" sz="11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(n=322)</a:t>
                      </a:r>
                      <a:endParaRPr lang="fr-FR" sz="11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1" kern="120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da-DK" sz="11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(n=304)</a:t>
                      </a:r>
                      <a:endParaRPr lang="fr-FR" sz="1100" b="0" kern="120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325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2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Tout grade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3/4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Tout grade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3/4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Tout grade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3/4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34753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Endocrine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38 (12)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88 (27)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 (6)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(&lt;1)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r>
                        <a:rPr lang="da-DK" sz="1100" err="1">
                          <a:solidFill>
                            <a:schemeClr val="tx1"/>
                          </a:solidFill>
                        </a:rPr>
                        <a:t>Gastrointestinal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 (20)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38 (12)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47 (15)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Hepatique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32 (10)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42 (13)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 (4)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 (4)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(&lt;1)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Pulmonaire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 (6)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(&lt;1)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 (9)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 (3)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(&lt;1)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Rénal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73 (24)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(&lt;1)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57 (19)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0364125"/>
                  </a:ext>
                </a:extLst>
              </a:tr>
              <a:tr h="172974"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Peau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55 (18)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(&lt;1)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111 (34)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 (4)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 (4)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2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0106062"/>
                  </a:ext>
                </a:extLst>
              </a:tr>
            </a:tbl>
          </a:graphicData>
        </a:graphic>
      </p:graphicFrame>
      <p:sp>
        <p:nvSpPr>
          <p:cNvPr id="27" name="Titre 4">
            <a:extLst>
              <a:ext uri="{FF2B5EF4-FFF2-40B4-BE49-F238E27FC236}">
                <a16:creationId xmlns:a16="http://schemas.microsoft.com/office/drawing/2014/main" id="{5F9907E6-99F8-1FF2-1555-091B6910B816}"/>
              </a:ext>
            </a:extLst>
          </p:cNvPr>
          <p:cNvSpPr txBox="1">
            <a:spLocks/>
          </p:cNvSpPr>
          <p:nvPr/>
        </p:nvSpPr>
        <p:spPr>
          <a:xfrm>
            <a:off x="507547" y="2968009"/>
            <a:ext cx="6873358" cy="270846"/>
          </a:xfrm>
          <a:prstGeom prst="rect">
            <a:avLst/>
          </a:prstGeom>
        </p:spPr>
        <p:txBody>
          <a:bodyPr numCol="1" anchor="b" anchorCtr="0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2600" b="1" i="0" kern="1200" baseline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EIs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liés au traitement ayant une étiologie immunologique potentielle : suivi à 29 mois</a:t>
            </a:r>
          </a:p>
        </p:txBody>
      </p:sp>
      <p:cxnSp>
        <p:nvCxnSpPr>
          <p:cNvPr id="28" name="Connecteur droit 27">
            <a:extLst>
              <a:ext uri="{FF2B5EF4-FFF2-40B4-BE49-F238E27FC236}">
                <a16:creationId xmlns:a16="http://schemas.microsoft.com/office/drawing/2014/main" id="{36B55CA3-8AA1-2DCE-4690-45D5756D980A}"/>
              </a:ext>
            </a:extLst>
          </p:cNvPr>
          <p:cNvCxnSpPr>
            <a:cxnSpLocks/>
          </p:cNvCxnSpPr>
          <p:nvPr/>
        </p:nvCxnSpPr>
        <p:spPr>
          <a:xfrm>
            <a:off x="443475" y="2847014"/>
            <a:ext cx="11305051" cy="0"/>
          </a:xfrm>
          <a:prstGeom prst="line">
            <a:avLst/>
          </a:prstGeom>
          <a:ln w="19050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21559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space réservé du texte 3">
            <a:extLst>
              <a:ext uri="{FF2B5EF4-FFF2-40B4-BE49-F238E27FC236}">
                <a16:creationId xmlns:a16="http://schemas.microsoft.com/office/drawing/2014/main" id="{1656FC9B-5879-5244-88C9-2F0F287BED4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Kato et al., ASCO GI</a:t>
            </a:r>
            <a:r>
              <a:rPr lang="fr-FR" baseline="30000" dirty="0"/>
              <a:t>®</a:t>
            </a:r>
            <a:r>
              <a:rPr lang="fr-FR" dirty="0"/>
              <a:t> 2023, Abs #290</a:t>
            </a:r>
          </a:p>
        </p:txBody>
      </p:sp>
      <p:sp>
        <p:nvSpPr>
          <p:cNvPr id="7" name="Titre 23">
            <a:extLst>
              <a:ext uri="{FF2B5EF4-FFF2-40B4-BE49-F238E27FC236}">
                <a16:creationId xmlns:a16="http://schemas.microsoft.com/office/drawing/2014/main" id="{605F3800-8A27-9B49-897E-CD61720400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Conclusions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860902" y="1465609"/>
            <a:ext cx="10915172" cy="3803249"/>
          </a:xfrm>
        </p:spPr>
        <p:txBody>
          <a:bodyPr/>
          <a:lstStyle/>
          <a:p>
            <a:r>
              <a:rPr lang="fr-FR" b="1" dirty="0"/>
              <a:t>Nivo + CT vs CT </a:t>
            </a:r>
          </a:p>
          <a:p>
            <a:pPr lvl="1">
              <a:spcBef>
                <a:spcPts val="600"/>
              </a:spcBef>
            </a:pPr>
            <a:r>
              <a:rPr lang="fr-FR" dirty="0"/>
              <a:t>Augmentation de la SG et la SSP </a:t>
            </a:r>
          </a:p>
          <a:p>
            <a:pPr lvl="2"/>
            <a:r>
              <a:rPr lang="fr-FR" dirty="0"/>
              <a:t>chez tous les patients </a:t>
            </a:r>
          </a:p>
          <a:p>
            <a:pPr lvl="2"/>
            <a:r>
              <a:rPr lang="fr-FR" dirty="0"/>
              <a:t>avec un bénéfice plus important en cas de PDL1 ≥1% </a:t>
            </a:r>
            <a:r>
              <a:rPr lang="fr-FR" sz="1400" dirty="0"/>
              <a:t>(TPS et CPS)</a:t>
            </a:r>
          </a:p>
          <a:p>
            <a:pPr lvl="1">
              <a:spcBef>
                <a:spcPts val="600"/>
              </a:spcBef>
            </a:pPr>
            <a:r>
              <a:rPr lang="fr-FR" dirty="0"/>
              <a:t>Augmentation du taux de réponse et de la durée de réponse</a:t>
            </a:r>
          </a:p>
          <a:p>
            <a:pPr>
              <a:spcBef>
                <a:spcPts val="2400"/>
              </a:spcBef>
            </a:pPr>
            <a:r>
              <a:rPr lang="fr-FR" b="1" dirty="0"/>
              <a:t>NIVO+IPI vs CT </a:t>
            </a:r>
          </a:p>
          <a:p>
            <a:pPr lvl="1">
              <a:spcBef>
                <a:spcPts val="600"/>
              </a:spcBef>
            </a:pPr>
            <a:r>
              <a:rPr lang="fr-FR" dirty="0"/>
              <a:t>Augmentation de la SG </a:t>
            </a:r>
          </a:p>
          <a:p>
            <a:pPr lvl="2"/>
            <a:r>
              <a:rPr lang="fr-FR" dirty="0"/>
              <a:t>chez tous les patients </a:t>
            </a:r>
          </a:p>
          <a:p>
            <a:pPr lvl="2"/>
            <a:r>
              <a:rPr lang="fr-FR" dirty="0"/>
              <a:t>avec un bénéfice plus important en cas de PDL1 ≥1% </a:t>
            </a:r>
            <a:r>
              <a:rPr lang="fr-FR" sz="1400" dirty="0"/>
              <a:t>(TPS et CPS)</a:t>
            </a:r>
          </a:p>
          <a:p>
            <a:pPr lvl="1">
              <a:spcBef>
                <a:spcPts val="600"/>
              </a:spcBef>
            </a:pPr>
            <a:r>
              <a:rPr lang="fr-FR" dirty="0"/>
              <a:t>Pas de bénéfice en SSP,</a:t>
            </a:r>
          </a:p>
          <a:p>
            <a:pPr lvl="1">
              <a:spcBef>
                <a:spcPts val="600"/>
              </a:spcBef>
            </a:pPr>
            <a:r>
              <a:rPr lang="fr-FR" dirty="0"/>
              <a:t>Augmentation du taux de réponse et de la durée de réponse</a:t>
            </a:r>
          </a:p>
        </p:txBody>
      </p:sp>
      <p:sp>
        <p:nvSpPr>
          <p:cNvPr id="5" name="Espace réservé du texte 6">
            <a:extLst>
              <a:ext uri="{FF2B5EF4-FFF2-40B4-BE49-F238E27FC236}">
                <a16:creationId xmlns:a16="http://schemas.microsoft.com/office/drawing/2014/main" id="{CAB80A74-4523-7341-B4E3-4D1FB809A34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CHECKMATE 648 : Nivo + CT et Nivo + </a:t>
            </a:r>
            <a:r>
              <a:rPr lang="fr-FR" dirty="0" err="1"/>
              <a:t>Ipi</a:t>
            </a:r>
            <a:r>
              <a:rPr lang="fr-FR" dirty="0"/>
              <a:t> versus CT en L1 du CEO avancé</a:t>
            </a:r>
            <a:endParaRPr lang="en-US" dirty="0"/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4318C265-666D-3959-90EB-FAA46EC92368}"/>
              </a:ext>
            </a:extLst>
          </p:cNvPr>
          <p:cNvGrpSpPr/>
          <p:nvPr/>
        </p:nvGrpSpPr>
        <p:grpSpPr>
          <a:xfrm>
            <a:off x="2111147" y="5517427"/>
            <a:ext cx="4344518" cy="604994"/>
            <a:chOff x="2459548" y="5575717"/>
            <a:chExt cx="4344518" cy="604994"/>
          </a:xfrm>
        </p:grpSpPr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id="{46CBA246-C216-AFC5-DABB-1EBA569133CD}"/>
                </a:ext>
              </a:extLst>
            </p:cNvPr>
            <p:cNvSpPr txBox="1"/>
            <p:nvPr/>
          </p:nvSpPr>
          <p:spPr>
            <a:xfrm>
              <a:off x="2459548" y="5575717"/>
              <a:ext cx="4344518" cy="604994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889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 attente d’accès en France</a:t>
              </a:r>
            </a:p>
          </p:txBody>
        </p:sp>
        <p:sp>
          <p:nvSpPr>
            <p:cNvPr id="11" name="Chevron 10">
              <a:extLst>
                <a:ext uri="{FF2B5EF4-FFF2-40B4-BE49-F238E27FC236}">
                  <a16:creationId xmlns:a16="http://schemas.microsoft.com/office/drawing/2014/main" id="{8BF79704-BE41-AE31-5A6D-1B7F05E50A77}"/>
                </a:ext>
              </a:extLst>
            </p:cNvPr>
            <p:cNvSpPr/>
            <p:nvPr/>
          </p:nvSpPr>
          <p:spPr>
            <a:xfrm>
              <a:off x="2665347" y="5761896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323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639926" y="656178"/>
            <a:ext cx="9779000" cy="2741623"/>
          </a:xfrm>
          <a:prstGeom prst="rect">
            <a:avLst/>
          </a:prstGeom>
        </p:spPr>
        <p:txBody>
          <a:bodyPr/>
          <a:lstStyle/>
          <a:p>
            <a:r>
              <a:rPr lang="en-US" sz="3600" b="1" dirty="0"/>
              <a:t>Rationale 305 </a:t>
            </a:r>
            <a:br>
              <a:rPr lang="en-US" sz="3600" b="1" dirty="0"/>
            </a:br>
            <a:r>
              <a:rPr lang="en-US" sz="3600" dirty="0"/>
              <a:t>Etude de phase 3 du tislelizumab + </a:t>
            </a:r>
            <a:r>
              <a:rPr lang="en-US" sz="3600" dirty="0" err="1"/>
              <a:t>chimiothérapie</a:t>
            </a:r>
            <a:r>
              <a:rPr lang="en-US" sz="3600" dirty="0"/>
              <a:t> vs placebo + </a:t>
            </a:r>
            <a:r>
              <a:rPr lang="en-US" sz="3600" dirty="0" err="1"/>
              <a:t>chimiothérapie</a:t>
            </a:r>
            <a:r>
              <a:rPr lang="en-US" sz="3600" dirty="0"/>
              <a:t> </a:t>
            </a:r>
            <a:r>
              <a:rPr lang="en-US" sz="3600" dirty="0" err="1"/>
              <a:t>en</a:t>
            </a:r>
            <a:r>
              <a:rPr lang="en-US" sz="3600" dirty="0"/>
              <a:t> L1 de </a:t>
            </a:r>
            <a:r>
              <a:rPr lang="en-US" sz="3600" dirty="0" err="1"/>
              <a:t>l’adénocarcinome</a:t>
            </a:r>
            <a:r>
              <a:rPr lang="en-US" sz="3600" dirty="0"/>
              <a:t> </a:t>
            </a:r>
            <a:r>
              <a:rPr lang="en-US" sz="3600" dirty="0" err="1"/>
              <a:t>oesogastrique</a:t>
            </a:r>
            <a:r>
              <a:rPr lang="en-US" sz="3600" dirty="0"/>
              <a:t> </a:t>
            </a:r>
            <a:r>
              <a:rPr lang="en-US" sz="3600" dirty="0" err="1"/>
              <a:t>avancé</a:t>
            </a:r>
            <a:endParaRPr lang="fr-FR" sz="36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028700"/>
            <a:ext cx="1628078" cy="3006089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M.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Moehler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#286</a:t>
            </a:r>
          </a:p>
        </p:txBody>
      </p:sp>
    </p:spTree>
    <p:extLst>
      <p:ext uri="{BB962C8B-B14F-4D97-AF65-F5344CB8AC3E}">
        <p14:creationId xmlns:p14="http://schemas.microsoft.com/office/powerpoint/2010/main" val="12233825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RATIONALE-305 : </a:t>
            </a:r>
            <a:br>
              <a:rPr lang="fr-FR"/>
            </a:br>
            <a:r>
              <a:rPr lang="fr-FR"/>
              <a:t>CT +/- tislelizumab vs placebo en L1 de l’ADK OG avancé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69740"/>
            <a:ext cx="8930753" cy="603250"/>
          </a:xfrm>
        </p:spPr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Moehler</a:t>
            </a:r>
            <a:r>
              <a:rPr lang="fr-FR" dirty="0"/>
              <a:t> </a:t>
            </a:r>
            <a:r>
              <a:rPr lang="fr-FR" sz="1200" i="1" dirty="0"/>
              <a:t>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#286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488229" y="1555544"/>
            <a:ext cx="10946703" cy="3187906"/>
          </a:xfrm>
        </p:spPr>
        <p:txBody>
          <a:bodyPr/>
          <a:lstStyle/>
          <a:p>
            <a:r>
              <a:rPr lang="fr-FR" b="1" dirty="0"/>
              <a:t>Actuellement dans l’ADK gastrique avancé</a:t>
            </a:r>
          </a:p>
          <a:p>
            <a:pPr lvl="1">
              <a:spcBef>
                <a:spcPts val="300"/>
              </a:spcBef>
            </a:pPr>
            <a:r>
              <a:rPr lang="fr-FR" dirty="0" err="1"/>
              <a:t>Nivolumab</a:t>
            </a:r>
            <a:r>
              <a:rPr lang="fr-FR" dirty="0"/>
              <a:t> + CT en L1 associé à une CT à base de des ADK </a:t>
            </a:r>
            <a:r>
              <a:rPr lang="fr-FR" dirty="0" err="1"/>
              <a:t>oesogastriques</a:t>
            </a:r>
            <a:r>
              <a:rPr lang="fr-FR" dirty="0"/>
              <a:t> avancés/M+ </a:t>
            </a:r>
            <a:r>
              <a:rPr lang="fr-FR" sz="1600" dirty="0"/>
              <a:t>(CPS ≥ 5)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Pembrolizumab + CT validé en L1 du CEO ou ADK de la JOG </a:t>
            </a:r>
            <a:r>
              <a:rPr lang="fr-FR" sz="1600" dirty="0"/>
              <a:t>(</a:t>
            </a:r>
            <a:r>
              <a:rPr lang="fr-FR" sz="1600" dirty="0" err="1"/>
              <a:t>siewert</a:t>
            </a:r>
            <a:r>
              <a:rPr lang="fr-FR" sz="1600" dirty="0"/>
              <a:t> I), </a:t>
            </a:r>
            <a:r>
              <a:rPr lang="fr-FR" dirty="0"/>
              <a:t>CPS≥10</a:t>
            </a:r>
          </a:p>
          <a:p>
            <a:pPr>
              <a:spcBef>
                <a:spcPts val="1800"/>
              </a:spcBef>
            </a:pPr>
            <a:r>
              <a:rPr lang="fr-FR" b="1" dirty="0" err="1"/>
              <a:t>Tislelizumab</a:t>
            </a:r>
            <a:r>
              <a:rPr lang="fr-FR" b="1" dirty="0"/>
              <a:t> ou TIS </a:t>
            </a:r>
            <a:r>
              <a:rPr lang="fr-FR" sz="1800" b="1" dirty="0"/>
              <a:t>(anticorps monoclonal anti-PD-1) </a:t>
            </a:r>
            <a:r>
              <a:rPr lang="fr-FR" b="1" dirty="0"/>
              <a:t>et cancers digestifs</a:t>
            </a:r>
          </a:p>
          <a:p>
            <a:pPr lvl="1">
              <a:spcBef>
                <a:spcPts val="300"/>
              </a:spcBef>
            </a:pPr>
            <a:r>
              <a:rPr lang="fr-FR" b="1" dirty="0"/>
              <a:t>RATIONALE-302 </a:t>
            </a:r>
            <a:r>
              <a:rPr lang="fr-FR" dirty="0"/>
              <a:t>: TIS vs CT </a:t>
            </a:r>
            <a:r>
              <a:rPr lang="fr-FR" sz="1600" dirty="0"/>
              <a:t>(</a:t>
            </a:r>
            <a:r>
              <a:rPr lang="fr-FR" sz="1600" dirty="0" err="1"/>
              <a:t>irinotecan</a:t>
            </a:r>
            <a:r>
              <a:rPr lang="fr-FR" sz="1600" dirty="0"/>
              <a:t>; </a:t>
            </a:r>
            <a:r>
              <a:rPr lang="fr-FR" sz="1600" dirty="0" err="1"/>
              <a:t>docetaxel</a:t>
            </a:r>
            <a:r>
              <a:rPr lang="fr-FR" sz="1600" dirty="0"/>
              <a:t>; paclitaxel) </a:t>
            </a:r>
            <a:r>
              <a:rPr lang="fr-FR" dirty="0"/>
              <a:t>en L2 du </a:t>
            </a:r>
            <a:r>
              <a:rPr lang="fr-FR" sz="1600" dirty="0"/>
              <a:t>CEO (J Clin </a:t>
            </a:r>
            <a:r>
              <a:rPr lang="fr-FR" sz="1600" dirty="0" err="1"/>
              <a:t>Oncol</a:t>
            </a:r>
            <a:r>
              <a:rPr lang="fr-FR" sz="1600" dirty="0"/>
              <a:t> 2022)</a:t>
            </a:r>
          </a:p>
          <a:p>
            <a:pPr lvl="1">
              <a:spcBef>
                <a:spcPts val="300"/>
              </a:spcBef>
            </a:pPr>
            <a:r>
              <a:rPr lang="fr-FR" b="1" dirty="0"/>
              <a:t>RATIONALE-301 </a:t>
            </a:r>
            <a:r>
              <a:rPr lang="fr-FR" dirty="0"/>
              <a:t>: RIS vs </a:t>
            </a:r>
            <a:r>
              <a:rPr lang="fr-FR" dirty="0" err="1"/>
              <a:t>sorafenib</a:t>
            </a:r>
            <a:r>
              <a:rPr lang="fr-FR" dirty="0"/>
              <a:t> en L1 du CHC </a:t>
            </a:r>
            <a:r>
              <a:rPr lang="fr-FR" sz="1600" dirty="0"/>
              <a:t>(ESMO</a:t>
            </a:r>
            <a:r>
              <a:rPr lang="fr-FR" sz="1600" baseline="30000" dirty="0"/>
              <a:t>®</a:t>
            </a:r>
            <a:r>
              <a:rPr lang="fr-FR" sz="1600" dirty="0"/>
              <a:t> 2022, Abs #LBA36)</a:t>
            </a:r>
          </a:p>
          <a:p>
            <a:pPr lvl="1">
              <a:spcBef>
                <a:spcPts val="300"/>
              </a:spcBef>
            </a:pPr>
            <a:r>
              <a:rPr lang="fr-FR" b="1" dirty="0"/>
              <a:t>Phase II</a:t>
            </a:r>
            <a:r>
              <a:rPr lang="fr-FR" dirty="0"/>
              <a:t> :TIS + CT dans le CEO et l’ADK gastrique avancés </a:t>
            </a:r>
            <a:r>
              <a:rPr lang="fr-FR" sz="1600" dirty="0"/>
              <a:t>(Clin Cancer </a:t>
            </a:r>
            <a:r>
              <a:rPr lang="fr-FR" sz="1600" dirty="0" err="1"/>
              <a:t>Res</a:t>
            </a:r>
            <a:r>
              <a:rPr lang="fr-FR" sz="1600" dirty="0"/>
              <a:t> 2020; 26:4542)</a:t>
            </a:r>
          </a:p>
        </p:txBody>
      </p:sp>
      <p:grpSp>
        <p:nvGrpSpPr>
          <p:cNvPr id="12" name="Groupe 11"/>
          <p:cNvGrpSpPr/>
          <p:nvPr/>
        </p:nvGrpSpPr>
        <p:grpSpPr>
          <a:xfrm>
            <a:off x="1940527" y="4652500"/>
            <a:ext cx="8071685" cy="846599"/>
            <a:chOff x="1786268" y="5445820"/>
            <a:chExt cx="8071685" cy="846599"/>
          </a:xfrm>
        </p:grpSpPr>
        <p:sp>
          <p:nvSpPr>
            <p:cNvPr id="13" name="ZoneTexte 12"/>
            <p:cNvSpPr txBox="1"/>
            <p:nvPr/>
          </p:nvSpPr>
          <p:spPr>
            <a:xfrm>
              <a:off x="1786268" y="5445820"/>
              <a:ext cx="8071685" cy="846599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180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RATIONALE 305 : phase III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CT +/- TIS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L1 de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l’ADK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OG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avancé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 PDL1 ≥ 5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%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et HER2-</a:t>
              </a:r>
            </a:p>
          </p:txBody>
        </p:sp>
        <p:sp>
          <p:nvSpPr>
            <p:cNvPr id="14" name="Chevron 13"/>
            <p:cNvSpPr/>
            <p:nvPr/>
          </p:nvSpPr>
          <p:spPr>
            <a:xfrm>
              <a:off x="3758130" y="5561369"/>
              <a:ext cx="201626" cy="253522"/>
            </a:xfrm>
            <a:prstGeom prst="chevron">
              <a:avLst>
                <a:gd name="adj" fmla="val 56148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7" name="Espace réservé du texte 6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Contexte</a:t>
            </a:r>
          </a:p>
        </p:txBody>
      </p:sp>
    </p:spTree>
    <p:extLst>
      <p:ext uri="{BB962C8B-B14F-4D97-AF65-F5344CB8AC3E}">
        <p14:creationId xmlns:p14="http://schemas.microsoft.com/office/powerpoint/2010/main" val="243783398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Moehler</a:t>
            </a:r>
            <a:r>
              <a:rPr lang="fr-FR" dirty="0"/>
              <a:t> </a:t>
            </a:r>
            <a:r>
              <a:rPr lang="fr-FR" sz="1200" i="1" dirty="0"/>
              <a:t>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#286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Design</a:t>
            </a: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RATIONALE-305 :</a:t>
            </a:r>
            <a:br>
              <a:rPr lang="fr-FR"/>
            </a:br>
            <a:r>
              <a:rPr lang="fr-FR"/>
              <a:t>CT +/- tislelizumab vs placebo en L1 de l’ADK OG avancé</a:t>
            </a:r>
          </a:p>
        </p:txBody>
      </p:sp>
      <p:sp>
        <p:nvSpPr>
          <p:cNvPr id="9" name="TextBox 17"/>
          <p:cNvSpPr txBox="1"/>
          <p:nvPr/>
        </p:nvSpPr>
        <p:spPr>
          <a:xfrm>
            <a:off x="4320544" y="1864469"/>
            <a:ext cx="3603331" cy="276999"/>
          </a:xfrm>
          <a:prstGeom prst="rect">
            <a:avLst/>
          </a:prstGeom>
          <a:noFill/>
        </p:spPr>
        <p:txBody>
          <a:bodyPr wrap="square" lIns="0" t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Initial </a:t>
            </a:r>
            <a:r>
              <a:rPr kumimoji="0" lang="en-US" altLang="zh-CN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jusqu'à</a:t>
            </a:r>
            <a:r>
              <a:rPr kumimoji="0" lang="en-US" altLang="zh-CN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6 cycles de </a:t>
            </a:r>
            <a:r>
              <a:rPr kumimoji="0" lang="en-US" altLang="zh-CN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endParaRPr kumimoji="0" lang="en-US" altLang="zh-CN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Parenthèse ouvrante 10"/>
          <p:cNvSpPr/>
          <p:nvPr/>
        </p:nvSpPr>
        <p:spPr>
          <a:xfrm>
            <a:off x="4197402" y="2570935"/>
            <a:ext cx="758301" cy="1503252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506064" y="2132409"/>
            <a:ext cx="3388241" cy="254330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Principaux</a:t>
            </a: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da-DK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</a:t>
            </a: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da-DK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d'éligibilité</a:t>
            </a:r>
            <a:endParaRPr kumimoji="0" lang="da-DK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GC/GEJC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confirmé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histologiquement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HER2-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Aucun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antérieur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pour ADK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gastrique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/JOG non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résécable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localement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avancé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métastatique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3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059771" y="3711010"/>
            <a:ext cx="2583423" cy="720000"/>
          </a:xfrm>
          <a:prstGeom prst="roundRect">
            <a:avLst>
              <a:gd name="adj" fmla="val 9151"/>
            </a:avLst>
          </a:prstGeom>
          <a:solidFill>
            <a:schemeClr val="bg1">
              <a:lumMod val="5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Placebo IV Q3W 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chimio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(XELOX or FP)</a:t>
            </a:r>
          </a:p>
        </p:txBody>
      </p:sp>
      <p:sp>
        <p:nvSpPr>
          <p:cNvPr id="14" name="Ellipse 13"/>
          <p:cNvSpPr/>
          <p:nvPr/>
        </p:nvSpPr>
        <p:spPr>
          <a:xfrm>
            <a:off x="3931374" y="3056533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72000" rIns="13500" bIns="135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1:1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393151" y="1834973"/>
            <a:ext cx="3211208" cy="1658329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primaire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globale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patients PDL1+ (score PD-L1≥5% en score TAP*) et en ITT.  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SSP, ORR,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DCR, CBR, TTR,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HRQoL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tolérance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Rectangle à coins arrondis 16"/>
          <p:cNvSpPr/>
          <p:nvPr/>
        </p:nvSpPr>
        <p:spPr>
          <a:xfrm>
            <a:off x="417243" y="1716339"/>
            <a:ext cx="11409680" cy="340719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8" name="Groupe 17"/>
          <p:cNvGrpSpPr/>
          <p:nvPr/>
        </p:nvGrpSpPr>
        <p:grpSpPr>
          <a:xfrm>
            <a:off x="8172027" y="1959477"/>
            <a:ext cx="117884" cy="2716240"/>
            <a:chOff x="9203915" y="2219156"/>
            <a:chExt cx="117884" cy="2716240"/>
          </a:xfrm>
        </p:grpSpPr>
        <p:cxnSp>
          <p:nvCxnSpPr>
            <p:cNvPr id="19" name="Connecteur droit 18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059771" y="2303094"/>
            <a:ext cx="2583423" cy="720000"/>
          </a:xfrm>
          <a:prstGeom prst="roundRect">
            <a:avLst>
              <a:gd name="adj" fmla="val 9151"/>
            </a:avLst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TIS 200 mg IV Q3W 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chimio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(XELOX or FP)</a:t>
            </a:r>
          </a:p>
        </p:txBody>
      </p:sp>
      <p:sp>
        <p:nvSpPr>
          <p:cNvPr id="22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615715" y="3833886"/>
            <a:ext cx="3211208" cy="131251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Région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recrutement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Métastase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péritonéale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Score PD-L1 (PD-L1 ≥5% vs &lt;5%)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Choix de la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chimio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par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l'investigateur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3" name="TextBox 17"/>
          <p:cNvSpPr txBox="1"/>
          <p:nvPr/>
        </p:nvSpPr>
        <p:spPr>
          <a:xfrm>
            <a:off x="4684552" y="3159303"/>
            <a:ext cx="3351730" cy="415498"/>
          </a:xfrm>
          <a:prstGeom prst="rect">
            <a:avLst/>
          </a:prstGeom>
          <a:noFill/>
        </p:spPr>
        <p:txBody>
          <a:bodyPr wrap="square" lIns="0" tIns="0" rIns="0" rtlCol="0">
            <a:spAutoFit/>
          </a:bodyPr>
          <a:lstStyle/>
          <a:p>
            <a:pPr marL="0" marR="0" lvl="0" indent="0" algn="ctr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d'entretien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jusqu'à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que la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toxicité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soit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inacceptable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que la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maladie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progresse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4" name="Connecteur droit 23"/>
          <p:cNvCxnSpPr/>
          <p:nvPr/>
        </p:nvCxnSpPr>
        <p:spPr>
          <a:xfrm>
            <a:off x="8615715" y="3833886"/>
            <a:ext cx="2938787" cy="0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7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506064" y="5064327"/>
            <a:ext cx="11247119" cy="138529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Considérations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statistiques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Si la SG patients PD-L1 +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statistiquement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significative, la SG sur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l'ensemble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des patients (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analyse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en ITT)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testée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Analyse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intermédiaire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à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291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événements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observés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pour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l'ensemble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d'analyse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PD-L1+ (Valeur p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unilatérale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0,0092)</a:t>
            </a:r>
          </a:p>
        </p:txBody>
      </p:sp>
      <p:sp>
        <p:nvSpPr>
          <p:cNvPr id="2" name="ZoneTexte 1"/>
          <p:cNvSpPr txBox="1"/>
          <p:nvPr/>
        </p:nvSpPr>
        <p:spPr>
          <a:xfrm>
            <a:off x="432324" y="5997566"/>
            <a:ext cx="28098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dirty="0"/>
              <a:t>*Score TAP; </a:t>
            </a:r>
            <a:r>
              <a:rPr lang="fr-FR" sz="1400" i="1" dirty="0" err="1"/>
              <a:t>tumor</a:t>
            </a:r>
            <a:r>
              <a:rPr lang="fr-FR" sz="1400" i="1" dirty="0"/>
              <a:t> area </a:t>
            </a:r>
            <a:r>
              <a:rPr lang="fr-FR" sz="1400" i="1" dirty="0" err="1"/>
              <a:t>positivity</a:t>
            </a:r>
            <a:endParaRPr lang="fr-FR" i="1" dirty="0"/>
          </a:p>
        </p:txBody>
      </p:sp>
    </p:spTree>
    <p:extLst>
      <p:ext uri="{BB962C8B-B14F-4D97-AF65-F5344CB8AC3E}">
        <p14:creationId xmlns:p14="http://schemas.microsoft.com/office/powerpoint/2010/main" val="366782077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Moehler</a:t>
            </a:r>
            <a:r>
              <a:rPr lang="fr-FR" dirty="0"/>
              <a:t> </a:t>
            </a:r>
            <a:r>
              <a:rPr lang="fr-FR" sz="1200" i="1" dirty="0"/>
              <a:t>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#286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Caractéristiques</a:t>
            </a: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RATIONALE-305 : </a:t>
            </a:r>
            <a:br>
              <a:rPr lang="fr-FR"/>
            </a:br>
            <a:r>
              <a:rPr lang="fr-FR"/>
              <a:t>CT +/- tislelizumab vs placebo en L1 de l’ADK OG avancé</a:t>
            </a:r>
          </a:p>
        </p:txBody>
      </p:sp>
      <p:graphicFrame>
        <p:nvGraphicFramePr>
          <p:cNvPr id="9" name="Tableau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30815"/>
              </p:ext>
            </p:extLst>
          </p:nvPr>
        </p:nvGraphicFramePr>
        <p:xfrm>
          <a:off x="1380322" y="1605788"/>
          <a:ext cx="9080031" cy="42564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262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217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02698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TIS + </a:t>
                      </a:r>
                      <a:r>
                        <a:rPr lang="da-DK" sz="14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endParaRPr lang="da-DK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(N=274)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Placebo + </a:t>
                      </a:r>
                      <a:r>
                        <a:rPr lang="da-DK" sz="14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endParaRPr lang="da-DK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(N=272)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1168">
                <a:tc gridSpan="2">
                  <a:txBody>
                    <a:bodyPr/>
                    <a:lstStyle/>
                    <a:p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Age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médian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années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(rang)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61.0 (23.0-83.0)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62.0 (30.0-84.0)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4539">
                <a:tc gridSpan="2"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Homme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 % (n)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70.4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(193)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73.9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(201)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0625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Région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da-DK" sz="1500" baseline="0" dirty="0">
                          <a:solidFill>
                            <a:schemeClr val="tx1"/>
                          </a:solidFill>
                        </a:rPr>
                        <a:t> % (n)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 dirty="0" err="1">
                          <a:solidFill>
                            <a:schemeClr val="tx1"/>
                          </a:solidFill>
                        </a:rPr>
                        <a:t>Asie</a:t>
                      </a:r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 de </a:t>
                      </a:r>
                      <a:r>
                        <a:rPr lang="en-US" sz="1500" dirty="0" err="1">
                          <a:solidFill>
                            <a:schemeClr val="tx1"/>
                          </a:solidFill>
                        </a:rPr>
                        <a:t>l’Est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  <a:p>
                      <a:r>
                        <a:rPr lang="en-US" sz="1500" baseline="0" dirty="0" err="1">
                          <a:solidFill>
                            <a:schemeClr val="tx1"/>
                          </a:solidFill>
                        </a:rPr>
                        <a:t>Reste</a:t>
                      </a:r>
                      <a:r>
                        <a:rPr lang="en-US" sz="1500" baseline="0" dirty="0">
                          <a:solidFill>
                            <a:schemeClr val="tx1"/>
                          </a:solidFill>
                        </a:rPr>
                        <a:t> du monde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73.7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26.3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(202)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(72)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73.9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26.1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(201)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(71)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0625"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ECOG PS,</a:t>
                      </a:r>
                      <a:r>
                        <a:rPr lang="da-DK" sz="1500" baseline="0">
                          <a:solidFill>
                            <a:schemeClr val="tx1"/>
                          </a:solidFill>
                        </a:rPr>
                        <a:t> % (n)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35.8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64.2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(98)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(176)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31.6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68.4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(86)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(186)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0625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Localisation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TP, % (n)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 dirty="0" err="1">
                          <a:solidFill>
                            <a:schemeClr val="tx1"/>
                          </a:solidFill>
                        </a:rPr>
                        <a:t>Estomac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  <a:p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JOG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81.4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18.6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(223)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(51)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78.7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21.3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(214)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(58)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30625">
                <a:tc>
                  <a:txBody>
                    <a:bodyPr/>
                    <a:lstStyle/>
                    <a:p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Chimio selon investigateur, % (n)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Xelox</a:t>
                      </a:r>
                    </a:p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FP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92.7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7.3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(254)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(20)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93.4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6.6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(254)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(18)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168">
                <a:tc gridSpan="2"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Maladies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métastatiques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 % (n)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98.5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(270)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98.5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(268)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1168">
                <a:tc gridSpan="2">
                  <a:txBody>
                    <a:bodyPr/>
                    <a:lstStyle/>
                    <a:p>
                      <a:r>
                        <a:rPr lang="en-US" sz="1500" dirty="0" err="1">
                          <a:solidFill>
                            <a:schemeClr val="tx1"/>
                          </a:solidFill>
                        </a:rPr>
                        <a:t>Métastases</a:t>
                      </a:r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500" dirty="0" err="1">
                          <a:solidFill>
                            <a:schemeClr val="tx1"/>
                          </a:solidFill>
                        </a:rPr>
                        <a:t>péritonéales</a:t>
                      </a:r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, % (n)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41.2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(113)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40.1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(109)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1168">
                <a:tc gridSpan="2"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adjuvant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néoadjuvant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antérieur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 % (n)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13.5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(37)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14.0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(38)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9155046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Moehler</a:t>
            </a:r>
            <a:r>
              <a:rPr lang="fr-FR" dirty="0"/>
              <a:t> </a:t>
            </a:r>
            <a:r>
              <a:rPr lang="fr-FR" sz="1200" i="1" dirty="0"/>
              <a:t>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#286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6"/>
          </p:nvPr>
        </p:nvSpPr>
        <p:spPr>
          <a:xfrm>
            <a:off x="391046" y="1102438"/>
            <a:ext cx="10332000" cy="570179"/>
          </a:xfrm>
        </p:spPr>
        <p:txBody>
          <a:bodyPr/>
          <a:lstStyle/>
          <a:p>
            <a:r>
              <a:rPr lang="fr-FR"/>
              <a:t>Résultats : critère principal SG </a:t>
            </a:r>
            <a:r>
              <a:rPr lang="fr-FR" sz="2000"/>
              <a:t>(population PD-L1 </a:t>
            </a:r>
            <a:r>
              <a:rPr lang="fr-FR">
                <a:solidFill>
                  <a:schemeClr val="accent2"/>
                </a:solidFill>
              </a:rPr>
              <a:t>≥ 5</a:t>
            </a:r>
            <a:r>
              <a:rPr lang="fr-FR" sz="1800">
                <a:solidFill>
                  <a:schemeClr val="accent2"/>
                </a:solidFill>
              </a:rPr>
              <a:t>%</a:t>
            </a:r>
            <a:r>
              <a:rPr lang="fr-FR" sz="2000"/>
              <a:t>) </a:t>
            </a:r>
          </a:p>
        </p:txBody>
      </p:sp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RATIONALE-305 : </a:t>
            </a:r>
            <a:br>
              <a:rPr lang="fr-FR"/>
            </a:br>
            <a:r>
              <a:rPr lang="fr-FR"/>
              <a:t>CT +/- tislelizumab vs placebo en L1 de l’ADK OG avancé</a:t>
            </a:r>
          </a:p>
        </p:txBody>
      </p:sp>
      <p:sp>
        <p:nvSpPr>
          <p:cNvPr id="10" name="Rectangle à coins arrondis 9"/>
          <p:cNvSpPr/>
          <p:nvPr/>
        </p:nvSpPr>
        <p:spPr>
          <a:xfrm>
            <a:off x="902619" y="1628779"/>
            <a:ext cx="10241634" cy="3997456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2" name="Tableau 11"/>
          <p:cNvGraphicFramePr>
            <a:graphicFrameLocks noGrp="1"/>
          </p:cNvGraphicFramePr>
          <p:nvPr/>
        </p:nvGraphicFramePr>
        <p:xfrm>
          <a:off x="989093" y="5020762"/>
          <a:ext cx="9805393" cy="5520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529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566397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56639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56639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16748">
                <a:tc gridSpan="12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707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274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262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246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227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196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167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122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93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70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52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38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30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19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11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9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3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9756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272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261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237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215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189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156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118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80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57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44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26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16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12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6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13" name="Connecteur droit 12"/>
          <p:cNvCxnSpPr/>
          <p:nvPr/>
        </p:nvCxnSpPr>
        <p:spPr>
          <a:xfrm>
            <a:off x="1882495" y="5133669"/>
            <a:ext cx="8628371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15" name="Graphique 14"/>
          <p:cNvGraphicFramePr/>
          <p:nvPr/>
        </p:nvGraphicFramePr>
        <p:xfrm>
          <a:off x="989093" y="2146630"/>
          <a:ext cx="9759170" cy="276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" name="Text Box 4"/>
          <p:cNvSpPr txBox="1">
            <a:spLocks noChangeArrowheads="1"/>
          </p:cNvSpPr>
          <p:nvPr/>
        </p:nvSpPr>
        <p:spPr bwMode="auto">
          <a:xfrm rot="16200000">
            <a:off x="69207" y="3180122"/>
            <a:ext cx="264399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Probabilité SG (%)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5553228" y="4790625"/>
            <a:ext cx="96187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graphicFrame>
        <p:nvGraphicFramePr>
          <p:cNvPr id="20" name="Tableau 19"/>
          <p:cNvGraphicFramePr>
            <a:graphicFrameLocks noGrp="1"/>
          </p:cNvGraphicFramePr>
          <p:nvPr/>
        </p:nvGraphicFramePr>
        <p:xfrm>
          <a:off x="5958460" y="1678644"/>
          <a:ext cx="5158015" cy="8705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6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38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52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23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4546"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endParaRPr lang="fr-FR" sz="105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Évènements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(%)</a:t>
                      </a:r>
                      <a:endParaRPr lang="fr-FR" sz="105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Mois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valeur-p</a:t>
                      </a:r>
                      <a:endParaRPr lang="fr-FR" sz="105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9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TIS + Chimio</a:t>
                      </a:r>
                      <a:endParaRPr lang="fr-FR" sz="1100" b="1" dirty="0">
                        <a:solidFill>
                          <a:srgbClr val="D1692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130 (47,4)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17,2 (13,9-21,3)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0,74 </a:t>
                      </a:r>
                      <a:b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(0,59-0,94)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0,0056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424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Placebo + Chimio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161 (59,2)</a:t>
                      </a:r>
                      <a:endParaRPr lang="fr-FR" sz="11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12,6 (12,0-0,94)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1" name="Forme libre 20"/>
          <p:cNvSpPr/>
          <p:nvPr/>
        </p:nvSpPr>
        <p:spPr>
          <a:xfrm>
            <a:off x="2035364" y="2240633"/>
            <a:ext cx="7862131" cy="1965533"/>
          </a:xfrm>
          <a:custGeom>
            <a:avLst/>
            <a:gdLst>
              <a:gd name="connsiteX0" fmla="*/ 7862131 w 7862131"/>
              <a:gd name="connsiteY0" fmla="*/ 1965533 h 1965533"/>
              <a:gd name="connsiteX1" fmla="*/ 7323746 w 7862131"/>
              <a:gd name="connsiteY1" fmla="*/ 1965533 h 1965533"/>
              <a:gd name="connsiteX2" fmla="*/ 7323746 w 7862131"/>
              <a:gd name="connsiteY2" fmla="*/ 1828800 h 1965533"/>
              <a:gd name="connsiteX3" fmla="*/ 6640082 w 7862131"/>
              <a:gd name="connsiteY3" fmla="*/ 1828800 h 1965533"/>
              <a:gd name="connsiteX4" fmla="*/ 6640082 w 7862131"/>
              <a:gd name="connsiteY4" fmla="*/ 1786071 h 1965533"/>
              <a:gd name="connsiteX5" fmla="*/ 6417892 w 7862131"/>
              <a:gd name="connsiteY5" fmla="*/ 1786071 h 1965533"/>
              <a:gd name="connsiteX6" fmla="*/ 6417892 w 7862131"/>
              <a:gd name="connsiteY6" fmla="*/ 1734796 h 1965533"/>
              <a:gd name="connsiteX7" fmla="*/ 5366759 w 7862131"/>
              <a:gd name="connsiteY7" fmla="*/ 1734796 h 1965533"/>
              <a:gd name="connsiteX8" fmla="*/ 5281301 w 7862131"/>
              <a:gd name="connsiteY8" fmla="*/ 1700613 h 1965533"/>
              <a:gd name="connsiteX9" fmla="*/ 5212935 w 7862131"/>
              <a:gd name="connsiteY9" fmla="*/ 1649338 h 1965533"/>
              <a:gd name="connsiteX10" fmla="*/ 5136022 w 7862131"/>
              <a:gd name="connsiteY10" fmla="*/ 1606609 h 1965533"/>
              <a:gd name="connsiteX11" fmla="*/ 5059110 w 7862131"/>
              <a:gd name="connsiteY11" fmla="*/ 1572426 h 1965533"/>
              <a:gd name="connsiteX12" fmla="*/ 4965106 w 7862131"/>
              <a:gd name="connsiteY12" fmla="*/ 1538243 h 1965533"/>
              <a:gd name="connsiteX13" fmla="*/ 4854011 w 7862131"/>
              <a:gd name="connsiteY13" fmla="*/ 1521152 h 1965533"/>
              <a:gd name="connsiteX14" fmla="*/ 4742916 w 7862131"/>
              <a:gd name="connsiteY14" fmla="*/ 1486968 h 1965533"/>
              <a:gd name="connsiteX15" fmla="*/ 4666004 w 7862131"/>
              <a:gd name="connsiteY15" fmla="*/ 1461331 h 1965533"/>
              <a:gd name="connsiteX16" fmla="*/ 4495088 w 7862131"/>
              <a:gd name="connsiteY16" fmla="*/ 1435694 h 1965533"/>
              <a:gd name="connsiteX17" fmla="*/ 4307080 w 7862131"/>
              <a:gd name="connsiteY17" fmla="*/ 1392965 h 1965533"/>
              <a:gd name="connsiteX18" fmla="*/ 4213077 w 7862131"/>
              <a:gd name="connsiteY18" fmla="*/ 1375873 h 1965533"/>
              <a:gd name="connsiteX19" fmla="*/ 4059252 w 7862131"/>
              <a:gd name="connsiteY19" fmla="*/ 1341690 h 1965533"/>
              <a:gd name="connsiteX20" fmla="*/ 3931065 w 7862131"/>
              <a:gd name="connsiteY20" fmla="*/ 1316052 h 1965533"/>
              <a:gd name="connsiteX21" fmla="*/ 3819970 w 7862131"/>
              <a:gd name="connsiteY21" fmla="*/ 1298961 h 1965533"/>
              <a:gd name="connsiteX22" fmla="*/ 3725966 w 7862131"/>
              <a:gd name="connsiteY22" fmla="*/ 1273323 h 1965533"/>
              <a:gd name="connsiteX23" fmla="*/ 3555050 w 7862131"/>
              <a:gd name="connsiteY23" fmla="*/ 1204957 h 1965533"/>
              <a:gd name="connsiteX24" fmla="*/ 3418318 w 7862131"/>
              <a:gd name="connsiteY24" fmla="*/ 1179320 h 1965533"/>
              <a:gd name="connsiteX25" fmla="*/ 3264493 w 7862131"/>
              <a:gd name="connsiteY25" fmla="*/ 1119499 h 1965533"/>
              <a:gd name="connsiteX26" fmla="*/ 3170490 w 7862131"/>
              <a:gd name="connsiteY26" fmla="*/ 1051133 h 1965533"/>
              <a:gd name="connsiteX27" fmla="*/ 3067940 w 7862131"/>
              <a:gd name="connsiteY27" fmla="*/ 948583 h 1965533"/>
              <a:gd name="connsiteX28" fmla="*/ 2973936 w 7862131"/>
              <a:gd name="connsiteY28" fmla="*/ 880217 h 1965533"/>
              <a:gd name="connsiteX29" fmla="*/ 2820112 w 7862131"/>
              <a:gd name="connsiteY29" fmla="*/ 846034 h 1965533"/>
              <a:gd name="connsiteX30" fmla="*/ 2674834 w 7862131"/>
              <a:gd name="connsiteY30" fmla="*/ 803305 h 1965533"/>
              <a:gd name="connsiteX31" fmla="*/ 2444097 w 7862131"/>
              <a:gd name="connsiteY31" fmla="*/ 752030 h 1965533"/>
              <a:gd name="connsiteX32" fmla="*/ 2290273 w 7862131"/>
              <a:gd name="connsiteY32" fmla="*/ 700755 h 1965533"/>
              <a:gd name="connsiteX33" fmla="*/ 2162086 w 7862131"/>
              <a:gd name="connsiteY33" fmla="*/ 640935 h 1965533"/>
              <a:gd name="connsiteX34" fmla="*/ 2033899 w 7862131"/>
              <a:gd name="connsiteY34" fmla="*/ 615297 h 1965533"/>
              <a:gd name="connsiteX35" fmla="*/ 1854437 w 7862131"/>
              <a:gd name="connsiteY35" fmla="*/ 529839 h 1965533"/>
              <a:gd name="connsiteX36" fmla="*/ 1717705 w 7862131"/>
              <a:gd name="connsiteY36" fmla="*/ 452927 h 1965533"/>
              <a:gd name="connsiteX37" fmla="*/ 1649338 w 7862131"/>
              <a:gd name="connsiteY37" fmla="*/ 427290 h 1965533"/>
              <a:gd name="connsiteX38" fmla="*/ 1555335 w 7862131"/>
              <a:gd name="connsiteY38" fmla="*/ 384561 h 1965533"/>
              <a:gd name="connsiteX39" fmla="*/ 1333144 w 7862131"/>
              <a:gd name="connsiteY39" fmla="*/ 324740 h 1965533"/>
              <a:gd name="connsiteX40" fmla="*/ 1153682 w 7862131"/>
              <a:gd name="connsiteY40" fmla="*/ 273466 h 1965533"/>
              <a:gd name="connsiteX41" fmla="*/ 922946 w 7862131"/>
              <a:gd name="connsiteY41" fmla="*/ 205099 h 1965533"/>
              <a:gd name="connsiteX42" fmla="*/ 777667 w 7862131"/>
              <a:gd name="connsiteY42" fmla="*/ 111095 h 1965533"/>
              <a:gd name="connsiteX43" fmla="*/ 615297 w 7862131"/>
              <a:gd name="connsiteY43" fmla="*/ 76912 h 1965533"/>
              <a:gd name="connsiteX44" fmla="*/ 358923 w 7862131"/>
              <a:gd name="connsiteY44" fmla="*/ 34183 h 1965533"/>
              <a:gd name="connsiteX45" fmla="*/ 0 w 7862131"/>
              <a:gd name="connsiteY45" fmla="*/ 0 h 196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862131" h="1965533">
                <a:moveTo>
                  <a:pt x="7862131" y="1965533"/>
                </a:moveTo>
                <a:lnTo>
                  <a:pt x="7323746" y="1965533"/>
                </a:lnTo>
                <a:lnTo>
                  <a:pt x="7323746" y="1828800"/>
                </a:lnTo>
                <a:lnTo>
                  <a:pt x="6640082" y="1828800"/>
                </a:lnTo>
                <a:lnTo>
                  <a:pt x="6640082" y="1786071"/>
                </a:lnTo>
                <a:lnTo>
                  <a:pt x="6417892" y="1786071"/>
                </a:lnTo>
                <a:lnTo>
                  <a:pt x="6417892" y="1734796"/>
                </a:lnTo>
                <a:lnTo>
                  <a:pt x="5366759" y="1734796"/>
                </a:lnTo>
                <a:lnTo>
                  <a:pt x="5281301" y="1700613"/>
                </a:lnTo>
                <a:lnTo>
                  <a:pt x="5212935" y="1649338"/>
                </a:lnTo>
                <a:lnTo>
                  <a:pt x="5136022" y="1606609"/>
                </a:lnTo>
                <a:lnTo>
                  <a:pt x="5059110" y="1572426"/>
                </a:lnTo>
                <a:lnTo>
                  <a:pt x="4965106" y="1538243"/>
                </a:lnTo>
                <a:lnTo>
                  <a:pt x="4854011" y="1521152"/>
                </a:lnTo>
                <a:lnTo>
                  <a:pt x="4742916" y="1486968"/>
                </a:lnTo>
                <a:lnTo>
                  <a:pt x="4666004" y="1461331"/>
                </a:lnTo>
                <a:lnTo>
                  <a:pt x="4495088" y="1435694"/>
                </a:lnTo>
                <a:lnTo>
                  <a:pt x="4307080" y="1392965"/>
                </a:lnTo>
                <a:lnTo>
                  <a:pt x="4213077" y="1375873"/>
                </a:lnTo>
                <a:lnTo>
                  <a:pt x="4059252" y="1341690"/>
                </a:lnTo>
                <a:lnTo>
                  <a:pt x="3931065" y="1316052"/>
                </a:lnTo>
                <a:lnTo>
                  <a:pt x="3819970" y="1298961"/>
                </a:lnTo>
                <a:lnTo>
                  <a:pt x="3725966" y="1273323"/>
                </a:lnTo>
                <a:lnTo>
                  <a:pt x="3555050" y="1204957"/>
                </a:lnTo>
                <a:lnTo>
                  <a:pt x="3418318" y="1179320"/>
                </a:lnTo>
                <a:lnTo>
                  <a:pt x="3264493" y="1119499"/>
                </a:lnTo>
                <a:lnTo>
                  <a:pt x="3170490" y="1051133"/>
                </a:lnTo>
                <a:lnTo>
                  <a:pt x="3067940" y="948583"/>
                </a:lnTo>
                <a:lnTo>
                  <a:pt x="2973936" y="880217"/>
                </a:lnTo>
                <a:lnTo>
                  <a:pt x="2820112" y="846034"/>
                </a:lnTo>
                <a:lnTo>
                  <a:pt x="2674834" y="803305"/>
                </a:lnTo>
                <a:lnTo>
                  <a:pt x="2444097" y="752030"/>
                </a:lnTo>
                <a:lnTo>
                  <a:pt x="2290273" y="700755"/>
                </a:lnTo>
                <a:lnTo>
                  <a:pt x="2162086" y="640935"/>
                </a:lnTo>
                <a:lnTo>
                  <a:pt x="2033899" y="615297"/>
                </a:lnTo>
                <a:lnTo>
                  <a:pt x="1854437" y="529839"/>
                </a:lnTo>
                <a:lnTo>
                  <a:pt x="1717705" y="452927"/>
                </a:lnTo>
                <a:lnTo>
                  <a:pt x="1649338" y="427290"/>
                </a:lnTo>
                <a:lnTo>
                  <a:pt x="1555335" y="384561"/>
                </a:lnTo>
                <a:lnTo>
                  <a:pt x="1333144" y="324740"/>
                </a:lnTo>
                <a:lnTo>
                  <a:pt x="1153682" y="273466"/>
                </a:lnTo>
                <a:lnTo>
                  <a:pt x="922946" y="205099"/>
                </a:lnTo>
                <a:lnTo>
                  <a:pt x="777667" y="111095"/>
                </a:lnTo>
                <a:lnTo>
                  <a:pt x="615297" y="76912"/>
                </a:lnTo>
                <a:lnTo>
                  <a:pt x="358923" y="34183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Forme libre 21"/>
          <p:cNvSpPr/>
          <p:nvPr/>
        </p:nvSpPr>
        <p:spPr>
          <a:xfrm>
            <a:off x="2052456" y="2214996"/>
            <a:ext cx="8221054" cy="1504060"/>
          </a:xfrm>
          <a:custGeom>
            <a:avLst/>
            <a:gdLst>
              <a:gd name="connsiteX0" fmla="*/ 8221054 w 8221054"/>
              <a:gd name="connsiteY0" fmla="*/ 1504060 h 1504060"/>
              <a:gd name="connsiteX1" fmla="*/ 6366616 w 8221054"/>
              <a:gd name="connsiteY1" fmla="*/ 1504060 h 1504060"/>
              <a:gd name="connsiteX2" fmla="*/ 6366616 w 8221054"/>
              <a:gd name="connsiteY2" fmla="*/ 1452785 h 1504060"/>
              <a:gd name="connsiteX3" fmla="*/ 6118788 w 8221054"/>
              <a:gd name="connsiteY3" fmla="*/ 1452785 h 1504060"/>
              <a:gd name="connsiteX4" fmla="*/ 6084605 w 8221054"/>
              <a:gd name="connsiteY4" fmla="*/ 1418602 h 1504060"/>
              <a:gd name="connsiteX5" fmla="*/ 5896598 w 8221054"/>
              <a:gd name="connsiteY5" fmla="*/ 1418602 h 1504060"/>
              <a:gd name="connsiteX6" fmla="*/ 5896598 w 8221054"/>
              <a:gd name="connsiteY6" fmla="*/ 1418602 h 1504060"/>
              <a:gd name="connsiteX7" fmla="*/ 5614586 w 8221054"/>
              <a:gd name="connsiteY7" fmla="*/ 1418602 h 1504060"/>
              <a:gd name="connsiteX8" fmla="*/ 5614586 w 8221054"/>
              <a:gd name="connsiteY8" fmla="*/ 1324598 h 1504060"/>
              <a:gd name="connsiteX9" fmla="*/ 5170205 w 8221054"/>
              <a:gd name="connsiteY9" fmla="*/ 1324598 h 1504060"/>
              <a:gd name="connsiteX10" fmla="*/ 5059110 w 8221054"/>
              <a:gd name="connsiteY10" fmla="*/ 1264777 h 1504060"/>
              <a:gd name="connsiteX11" fmla="*/ 4973652 w 8221054"/>
              <a:gd name="connsiteY11" fmla="*/ 1247686 h 1504060"/>
              <a:gd name="connsiteX12" fmla="*/ 4811282 w 8221054"/>
              <a:gd name="connsiteY12" fmla="*/ 1247686 h 1504060"/>
              <a:gd name="connsiteX13" fmla="*/ 4657457 w 8221054"/>
              <a:gd name="connsiteY13" fmla="*/ 1204957 h 1504060"/>
              <a:gd name="connsiteX14" fmla="*/ 4452358 w 8221054"/>
              <a:gd name="connsiteY14" fmla="*/ 1170774 h 1504060"/>
              <a:gd name="connsiteX15" fmla="*/ 4059252 w 8221054"/>
              <a:gd name="connsiteY15" fmla="*/ 1145136 h 1504060"/>
              <a:gd name="connsiteX16" fmla="*/ 3666145 w 8221054"/>
              <a:gd name="connsiteY16" fmla="*/ 1042587 h 1504060"/>
              <a:gd name="connsiteX17" fmla="*/ 3392680 w 8221054"/>
              <a:gd name="connsiteY17" fmla="*/ 965675 h 1504060"/>
              <a:gd name="connsiteX18" fmla="*/ 3315768 w 8221054"/>
              <a:gd name="connsiteY18" fmla="*/ 940037 h 1504060"/>
              <a:gd name="connsiteX19" fmla="*/ 3042302 w 8221054"/>
              <a:gd name="connsiteY19" fmla="*/ 888762 h 1504060"/>
              <a:gd name="connsiteX20" fmla="*/ 2674833 w 8221054"/>
              <a:gd name="connsiteY20" fmla="*/ 794759 h 1504060"/>
              <a:gd name="connsiteX21" fmla="*/ 2435551 w 8221054"/>
              <a:gd name="connsiteY21" fmla="*/ 717846 h 1504060"/>
              <a:gd name="connsiteX22" fmla="*/ 2290272 w 8221054"/>
              <a:gd name="connsiteY22" fmla="*/ 666572 h 1504060"/>
              <a:gd name="connsiteX23" fmla="*/ 2102265 w 8221054"/>
              <a:gd name="connsiteY23" fmla="*/ 623843 h 1504060"/>
              <a:gd name="connsiteX24" fmla="*/ 1948441 w 8221054"/>
              <a:gd name="connsiteY24" fmla="*/ 529839 h 1504060"/>
              <a:gd name="connsiteX25" fmla="*/ 1837345 w 8221054"/>
              <a:gd name="connsiteY25" fmla="*/ 427289 h 1504060"/>
              <a:gd name="connsiteX26" fmla="*/ 1555334 w 8221054"/>
              <a:gd name="connsiteY26" fmla="*/ 358923 h 1504060"/>
              <a:gd name="connsiteX27" fmla="*/ 1350235 w 8221054"/>
              <a:gd name="connsiteY27" fmla="*/ 333286 h 1504060"/>
              <a:gd name="connsiteX28" fmla="*/ 1204957 w 8221054"/>
              <a:gd name="connsiteY28" fmla="*/ 256374 h 1504060"/>
              <a:gd name="connsiteX29" fmla="*/ 1093861 w 8221054"/>
              <a:gd name="connsiteY29" fmla="*/ 213645 h 1504060"/>
              <a:gd name="connsiteX30" fmla="*/ 837487 w 8221054"/>
              <a:gd name="connsiteY30" fmla="*/ 170916 h 1504060"/>
              <a:gd name="connsiteX31" fmla="*/ 299102 w 8221054"/>
              <a:gd name="connsiteY31" fmla="*/ 59820 h 1504060"/>
              <a:gd name="connsiteX32" fmla="*/ 0 w 8221054"/>
              <a:gd name="connsiteY32" fmla="*/ 0 h 150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221054" h="1504060">
                <a:moveTo>
                  <a:pt x="8221054" y="1504060"/>
                </a:moveTo>
                <a:lnTo>
                  <a:pt x="6366616" y="1504060"/>
                </a:lnTo>
                <a:lnTo>
                  <a:pt x="6366616" y="1452785"/>
                </a:lnTo>
                <a:lnTo>
                  <a:pt x="6118788" y="1452785"/>
                </a:lnTo>
                <a:lnTo>
                  <a:pt x="6084605" y="1418602"/>
                </a:lnTo>
                <a:lnTo>
                  <a:pt x="5896598" y="1418602"/>
                </a:lnTo>
                <a:lnTo>
                  <a:pt x="5896598" y="1418602"/>
                </a:lnTo>
                <a:lnTo>
                  <a:pt x="5614586" y="1418602"/>
                </a:lnTo>
                <a:lnTo>
                  <a:pt x="5614586" y="1324598"/>
                </a:lnTo>
                <a:lnTo>
                  <a:pt x="5170205" y="1324598"/>
                </a:lnTo>
                <a:lnTo>
                  <a:pt x="5059110" y="1264777"/>
                </a:lnTo>
                <a:lnTo>
                  <a:pt x="4973652" y="1247686"/>
                </a:lnTo>
                <a:lnTo>
                  <a:pt x="4811282" y="1247686"/>
                </a:lnTo>
                <a:lnTo>
                  <a:pt x="4657457" y="1204957"/>
                </a:lnTo>
                <a:lnTo>
                  <a:pt x="4452358" y="1170774"/>
                </a:lnTo>
                <a:lnTo>
                  <a:pt x="4059252" y="1145136"/>
                </a:lnTo>
                <a:lnTo>
                  <a:pt x="3666145" y="1042587"/>
                </a:lnTo>
                <a:lnTo>
                  <a:pt x="3392680" y="965675"/>
                </a:lnTo>
                <a:lnTo>
                  <a:pt x="3315768" y="940037"/>
                </a:lnTo>
                <a:lnTo>
                  <a:pt x="3042302" y="888762"/>
                </a:lnTo>
                <a:lnTo>
                  <a:pt x="2674833" y="794759"/>
                </a:lnTo>
                <a:lnTo>
                  <a:pt x="2435551" y="717846"/>
                </a:lnTo>
                <a:lnTo>
                  <a:pt x="2290272" y="666572"/>
                </a:lnTo>
                <a:lnTo>
                  <a:pt x="2102265" y="623843"/>
                </a:lnTo>
                <a:lnTo>
                  <a:pt x="1948441" y="529839"/>
                </a:lnTo>
                <a:lnTo>
                  <a:pt x="1837345" y="427289"/>
                </a:lnTo>
                <a:lnTo>
                  <a:pt x="1555334" y="358923"/>
                </a:lnTo>
                <a:lnTo>
                  <a:pt x="1350235" y="333286"/>
                </a:lnTo>
                <a:lnTo>
                  <a:pt x="1204957" y="256374"/>
                </a:lnTo>
                <a:lnTo>
                  <a:pt x="1093861" y="213645"/>
                </a:lnTo>
                <a:lnTo>
                  <a:pt x="837487" y="170916"/>
                </a:lnTo>
                <a:lnTo>
                  <a:pt x="299102" y="5982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 Box 4"/>
          <p:cNvSpPr txBox="1">
            <a:spLocks noChangeArrowheads="1"/>
          </p:cNvSpPr>
          <p:nvPr/>
        </p:nvSpPr>
        <p:spPr bwMode="auto">
          <a:xfrm>
            <a:off x="4744570" y="2359298"/>
            <a:ext cx="867059" cy="64633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12-m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59,8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56,7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6361144" y="2682463"/>
            <a:ext cx="777808" cy="64633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18-m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47,2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36,3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27" name="Text Box 4"/>
          <p:cNvSpPr txBox="1">
            <a:spLocks noChangeArrowheads="1"/>
          </p:cNvSpPr>
          <p:nvPr/>
        </p:nvSpPr>
        <p:spPr bwMode="auto">
          <a:xfrm>
            <a:off x="7900956" y="2885301"/>
            <a:ext cx="793191" cy="64633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24-m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38,3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24,9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grpSp>
        <p:nvGrpSpPr>
          <p:cNvPr id="28" name="Groupe 27"/>
          <p:cNvGrpSpPr/>
          <p:nvPr/>
        </p:nvGrpSpPr>
        <p:grpSpPr>
          <a:xfrm>
            <a:off x="4419608" y="5705195"/>
            <a:ext cx="2334750" cy="468000"/>
            <a:chOff x="1659507" y="5451765"/>
            <a:chExt cx="2334750" cy="468000"/>
          </a:xfrm>
        </p:grpSpPr>
        <p:sp>
          <p:nvSpPr>
            <p:cNvPr id="29" name="ZoneTexte 28"/>
            <p:cNvSpPr txBox="1"/>
            <p:nvPr/>
          </p:nvSpPr>
          <p:spPr>
            <a:xfrm>
              <a:off x="1751003" y="5451765"/>
              <a:ext cx="2243254" cy="46800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180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Etude positive</a:t>
              </a:r>
            </a:p>
          </p:txBody>
        </p:sp>
        <p:sp>
          <p:nvSpPr>
            <p:cNvPr id="30" name="Chevron 29"/>
            <p:cNvSpPr/>
            <p:nvPr/>
          </p:nvSpPr>
          <p:spPr>
            <a:xfrm>
              <a:off x="1659507" y="5575937"/>
              <a:ext cx="180527" cy="253522"/>
            </a:xfrm>
            <a:prstGeom prst="chevron">
              <a:avLst>
                <a:gd name="adj" fmla="val 53896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717073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fr-FR" sz="2400"/>
              <a:t>RATIONALE-305 : CT +/- tislelizumab vs placebo en L1 de l’ADK OG avancé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Moehler</a:t>
            </a:r>
            <a:r>
              <a:rPr lang="fr-FR" dirty="0"/>
              <a:t> </a:t>
            </a:r>
            <a:r>
              <a:rPr lang="fr-FR" sz="1200" i="1" dirty="0"/>
              <a:t>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#286</a:t>
            </a:r>
          </a:p>
        </p:txBody>
      </p:sp>
      <p:sp>
        <p:nvSpPr>
          <p:cNvPr id="88" name="Espace réservé du texte 87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Résultats : critère principal SG </a:t>
            </a:r>
            <a:r>
              <a:rPr lang="fr-FR" sz="2000"/>
              <a:t>(population PD-L1 </a:t>
            </a:r>
            <a:r>
              <a:rPr lang="fr-FR">
                <a:solidFill>
                  <a:schemeClr val="accent2"/>
                </a:solidFill>
              </a:rPr>
              <a:t>≥ 5</a:t>
            </a:r>
            <a:r>
              <a:rPr lang="fr-FR" sz="1800">
                <a:solidFill>
                  <a:schemeClr val="accent2"/>
                </a:solidFill>
              </a:rPr>
              <a:t>%</a:t>
            </a:r>
            <a:r>
              <a:rPr lang="fr-FR" sz="2000"/>
              <a:t>) </a:t>
            </a:r>
          </a:p>
          <a:p>
            <a:endParaRPr lang="fr-FR" sz="2000"/>
          </a:p>
        </p:txBody>
      </p:sp>
      <p:graphicFrame>
        <p:nvGraphicFramePr>
          <p:cNvPr id="14" name="Tableau 13"/>
          <p:cNvGraphicFramePr>
            <a:graphicFrameLocks noGrp="1"/>
          </p:cNvGraphicFramePr>
          <p:nvPr/>
        </p:nvGraphicFramePr>
        <p:xfrm>
          <a:off x="948690" y="1203084"/>
          <a:ext cx="9925636" cy="4376831"/>
        </p:xfrm>
        <a:graphic>
          <a:graphicData uri="http://schemas.openxmlformats.org/drawingml/2006/table">
            <a:tbl>
              <a:tblPr firstRow="1" bandRow="1"/>
              <a:tblGrid>
                <a:gridCol w="19516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288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783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178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8613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8613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483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847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2158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l"/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Sous-groupes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TIS+chimio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Event/Total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Placebo+chimio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Event/Total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TIS+chimio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 (95% CI)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Placebo+chimio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 (95% CI)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8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8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Age</a:t>
                      </a: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&lt;65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81/175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98/157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19,3 (13,9-24,2)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12,3 (11,5-14,6)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9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0,67 (0,50-0,89)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≥65</a:t>
                      </a:r>
                      <a:endParaRPr lang="fr-FR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49/99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63/115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14,1 (11,4-23,2)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13,3 (11,9-16,4)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9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0,89 (0,61-1,30)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marR="0" lvl="0" indent="-4763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Genre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Homme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87/193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121/201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18,0 (13,4-NE)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12,7 (11,8-14,6)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ctr">
                        <a:spcBef>
                          <a:spcPts val="300"/>
                        </a:spcBef>
                      </a:pPr>
                      <a:endParaRPr lang="fr-FR" sz="9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0,70 (0,53-0,93)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Femme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43/81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40/71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15,3 (10,4-22,5)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12,5 (11,5-17,0)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Bef>
                          <a:spcPts val="300"/>
                        </a:spcBef>
                      </a:pPr>
                      <a:endParaRPr lang="fr-FR" sz="9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0,88 (0,57-1,35)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Pays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Asie de l’Est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88/202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113/201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19,3 (15,0-NE)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13,9 (12,3-17,7)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90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0,70 (0,53-0,93)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Reste du monde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42/72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48/71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10,2 (7,5-15,0)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10,7 (7,9-12,3)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0,84 (0,56-1,27)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Ethnies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Asiatiques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88/202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113/201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19,3 (15,0-NE)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13,9 (12,3-17,7)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90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0,70 (0,53-0,93)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Caucasiens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38/64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45/62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10,2 (8,2-15,0)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9,8 (7,4-12,1)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0,75 (0,49-1,18)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Score de performance ECOG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44/98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44/86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18,0 (12,2-NE)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14,0 (11,6-19,0)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9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0,76 (0,50-1,16)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86/176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117/186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15,0 (13,3-19,6)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12,5 (11,7-14,1)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0,75 (0,57-0,99)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634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Présence</a:t>
                      </a: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de </a:t>
                      </a: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métastases</a:t>
                      </a: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péritonéales</a:t>
                      </a:r>
                      <a:endParaRPr lang="en-US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68/113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74/109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11,7 (9,8-14,1)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11,5 (9,8-12,3)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0,81 (0,58-1,13)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62/161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87/163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23,2 (18,0-NE)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14,0 (12,5-19,0)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0,67 (0,48-0,93)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634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CT </a:t>
                      </a: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selon</a:t>
                      </a: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choix</a:t>
                      </a: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de </a:t>
                      </a: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l'investigateur</a:t>
                      </a:r>
                      <a:endParaRPr lang="en-US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Oxaliplatin+Capecitabine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118/254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149/254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18,0 (14,1-22,5)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13,0 (12,1-15,0)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0,73 (0,57-0,93)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Cisplatin+5-Fluorouracil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12/20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12/18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9,8 (6,1-NE)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10,3 (6,0-NE)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0,87 (0,39-1,93)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634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TT adjuvant/</a:t>
                      </a: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néo</a:t>
                      </a: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-adjuvant </a:t>
                      </a: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antérieurrs</a:t>
                      </a:r>
                      <a:endParaRPr lang="en-US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15/37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22/38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21,3 (11,4-NE)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12,6 (9,1-24,3)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0,58 (0,30-1012)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115/237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139/234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16,4 (13,3-19,6)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12,7 (12,1-15,0)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0,77 (0,60-0,99)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6346">
                <a:tc>
                  <a:txBody>
                    <a:bodyPr/>
                    <a:lstStyle/>
                    <a:p>
                      <a:pPr marL="92075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Stade de la </a:t>
                      </a: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maladie</a:t>
                      </a: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au </a:t>
                      </a: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dépistage</a:t>
                      </a:r>
                      <a:endParaRPr lang="en-US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Métastatique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130/270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159/268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16,4 (13,8-19,6)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12,6 (12,0-14,4)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0,76 (0,60-0,95)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96111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Localisation</a:t>
                      </a: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TP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Jonction</a:t>
                      </a:r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24/51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35/58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18,0 (11,5-21,3)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11,5 (8,4-17,7)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0,69 (0,41-1,17)</a:t>
                      </a:r>
                      <a:endParaRPr lang="en-US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Estomac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106/223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126/214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17,2 (13,8-24,2)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13,0 (12,2-15,2)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0,75 (0,58-0,97)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cxnSp>
        <p:nvCxnSpPr>
          <p:cNvPr id="85" name="Connecteur droit 84"/>
          <p:cNvCxnSpPr/>
          <p:nvPr/>
        </p:nvCxnSpPr>
        <p:spPr>
          <a:xfrm>
            <a:off x="11197883" y="7104185"/>
            <a:ext cx="2518117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0" name="Groupe 139"/>
          <p:cNvGrpSpPr/>
          <p:nvPr/>
        </p:nvGrpSpPr>
        <p:grpSpPr>
          <a:xfrm>
            <a:off x="7915778" y="1513762"/>
            <a:ext cx="2873901" cy="4625445"/>
            <a:chOff x="7662809" y="1506071"/>
            <a:chExt cx="2873901" cy="4625445"/>
          </a:xfrm>
        </p:grpSpPr>
        <p:sp>
          <p:nvSpPr>
            <p:cNvPr id="20" name="Rectangle 19"/>
            <p:cNvSpPr/>
            <p:nvPr/>
          </p:nvSpPr>
          <p:spPr>
            <a:xfrm>
              <a:off x="9182434" y="5900684"/>
              <a:ext cx="1354276" cy="2308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1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En faveur Plb+Chimio</a:t>
              </a:r>
              <a:endParaRPr kumimoji="0" lang="fr-FR" sz="900" b="0" i="1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2" name="Groupe 21"/>
            <p:cNvGrpSpPr/>
            <p:nvPr/>
          </p:nvGrpSpPr>
          <p:grpSpPr>
            <a:xfrm>
              <a:off x="8711215" y="5494686"/>
              <a:ext cx="201386" cy="81643"/>
              <a:chOff x="7204983" y="5889724"/>
              <a:chExt cx="201386" cy="81643"/>
            </a:xfrm>
          </p:grpSpPr>
          <p:cxnSp>
            <p:nvCxnSpPr>
              <p:cNvPr id="60" name="Connecteur droit 59"/>
              <p:cNvCxnSpPr/>
              <p:nvPr/>
            </p:nvCxnSpPr>
            <p:spPr>
              <a:xfrm>
                <a:off x="7204983" y="5930545"/>
                <a:ext cx="201386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" name="Rectangle 60"/>
              <p:cNvSpPr/>
              <p:nvPr/>
            </p:nvSpPr>
            <p:spPr>
              <a:xfrm>
                <a:off x="7270298" y="5889724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Groupe 22"/>
            <p:cNvGrpSpPr/>
            <p:nvPr/>
          </p:nvGrpSpPr>
          <p:grpSpPr>
            <a:xfrm>
              <a:off x="8625489" y="5196504"/>
              <a:ext cx="386443" cy="81643"/>
              <a:chOff x="7146471" y="5826580"/>
              <a:chExt cx="386443" cy="81643"/>
            </a:xfrm>
          </p:grpSpPr>
          <p:cxnSp>
            <p:nvCxnSpPr>
              <p:cNvPr id="58" name="Connecteur droit 57"/>
              <p:cNvCxnSpPr/>
              <p:nvPr/>
            </p:nvCxnSpPr>
            <p:spPr>
              <a:xfrm>
                <a:off x="7146471" y="5867401"/>
                <a:ext cx="386443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" name="Rectangle 5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Groupe 23"/>
            <p:cNvGrpSpPr/>
            <p:nvPr/>
          </p:nvGrpSpPr>
          <p:grpSpPr>
            <a:xfrm>
              <a:off x="8738429" y="4930831"/>
              <a:ext cx="174172" cy="81643"/>
              <a:chOff x="7214506" y="5826580"/>
              <a:chExt cx="174172" cy="81643"/>
            </a:xfrm>
          </p:grpSpPr>
          <p:cxnSp>
            <p:nvCxnSpPr>
              <p:cNvPr id="56" name="Connecteur droit 55"/>
              <p:cNvCxnSpPr/>
              <p:nvPr/>
            </p:nvCxnSpPr>
            <p:spPr>
              <a:xfrm>
                <a:off x="7214506" y="5867401"/>
                <a:ext cx="174172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" name="Rectangle 56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Groupe 24"/>
            <p:cNvGrpSpPr/>
            <p:nvPr/>
          </p:nvGrpSpPr>
          <p:grpSpPr>
            <a:xfrm>
              <a:off x="8571061" y="4495893"/>
              <a:ext cx="419100" cy="81643"/>
              <a:chOff x="7135907" y="5826580"/>
              <a:chExt cx="419100" cy="81643"/>
            </a:xfrm>
          </p:grpSpPr>
          <p:cxnSp>
            <p:nvCxnSpPr>
              <p:cNvPr id="54" name="Connecteur droit 53"/>
              <p:cNvCxnSpPr/>
              <p:nvPr/>
            </p:nvCxnSpPr>
            <p:spPr>
              <a:xfrm>
                <a:off x="7135907" y="5867401"/>
                <a:ext cx="419100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" name="Rectangle 5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7" name="Groupe 26"/>
            <p:cNvGrpSpPr/>
            <p:nvPr/>
          </p:nvGrpSpPr>
          <p:grpSpPr>
            <a:xfrm>
              <a:off x="8711215" y="4078216"/>
              <a:ext cx="171450" cy="81643"/>
              <a:chOff x="7222672" y="5826580"/>
              <a:chExt cx="171450" cy="81643"/>
            </a:xfrm>
          </p:grpSpPr>
          <p:cxnSp>
            <p:nvCxnSpPr>
              <p:cNvPr id="52" name="Connecteur droit 51"/>
              <p:cNvCxnSpPr/>
              <p:nvPr/>
            </p:nvCxnSpPr>
            <p:spPr>
              <a:xfrm>
                <a:off x="7222672" y="5867401"/>
                <a:ext cx="17145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" name="Rectangle 52"/>
              <p:cNvSpPr/>
              <p:nvPr/>
            </p:nvSpPr>
            <p:spPr>
              <a:xfrm>
                <a:off x="726860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8" name="Groupe 27"/>
            <p:cNvGrpSpPr/>
            <p:nvPr/>
          </p:nvGrpSpPr>
          <p:grpSpPr>
            <a:xfrm>
              <a:off x="8733251" y="3671769"/>
              <a:ext cx="256910" cy="81643"/>
              <a:chOff x="7179393" y="5826580"/>
              <a:chExt cx="256910" cy="81643"/>
            </a:xfrm>
          </p:grpSpPr>
          <p:cxnSp>
            <p:nvCxnSpPr>
              <p:cNvPr id="50" name="Connecteur droit 49"/>
              <p:cNvCxnSpPr/>
              <p:nvPr/>
            </p:nvCxnSpPr>
            <p:spPr>
              <a:xfrm>
                <a:off x="7179393" y="5867401"/>
                <a:ext cx="25691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" name="Rectangle 5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e 28"/>
            <p:cNvGrpSpPr/>
            <p:nvPr/>
          </p:nvGrpSpPr>
          <p:grpSpPr>
            <a:xfrm>
              <a:off x="8704411" y="3458808"/>
              <a:ext cx="233722" cy="81643"/>
              <a:chOff x="7186285" y="5826580"/>
              <a:chExt cx="233722" cy="81643"/>
            </a:xfrm>
          </p:grpSpPr>
          <p:cxnSp>
            <p:nvCxnSpPr>
              <p:cNvPr id="48" name="Connecteur droit 47"/>
              <p:cNvCxnSpPr/>
              <p:nvPr/>
            </p:nvCxnSpPr>
            <p:spPr>
              <a:xfrm>
                <a:off x="7186285" y="5867401"/>
                <a:ext cx="233722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" name="Rectangle 4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e 29"/>
            <p:cNvGrpSpPr/>
            <p:nvPr/>
          </p:nvGrpSpPr>
          <p:grpSpPr>
            <a:xfrm>
              <a:off x="8685361" y="3242864"/>
              <a:ext cx="331724" cy="81643"/>
              <a:chOff x="7157649" y="5826580"/>
              <a:chExt cx="331724" cy="81643"/>
            </a:xfrm>
          </p:grpSpPr>
          <p:cxnSp>
            <p:nvCxnSpPr>
              <p:cNvPr id="46" name="Connecteur droit 45"/>
              <p:cNvCxnSpPr/>
              <p:nvPr/>
            </p:nvCxnSpPr>
            <p:spPr>
              <a:xfrm>
                <a:off x="7157649" y="5867401"/>
                <a:ext cx="331724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" name="Rectangle 46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1" name="Groupe 30"/>
            <p:cNvGrpSpPr/>
            <p:nvPr/>
          </p:nvGrpSpPr>
          <p:grpSpPr>
            <a:xfrm>
              <a:off x="8666311" y="3038613"/>
              <a:ext cx="350774" cy="81643"/>
              <a:chOff x="7147831" y="5826580"/>
              <a:chExt cx="350774" cy="81643"/>
            </a:xfrm>
          </p:grpSpPr>
          <p:cxnSp>
            <p:nvCxnSpPr>
              <p:cNvPr id="44" name="Connecteur droit 43"/>
              <p:cNvCxnSpPr/>
              <p:nvPr/>
            </p:nvCxnSpPr>
            <p:spPr>
              <a:xfrm>
                <a:off x="7147831" y="5867401"/>
                <a:ext cx="350774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" name="Rectangle 4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2" name="Groupe 31"/>
            <p:cNvGrpSpPr/>
            <p:nvPr/>
          </p:nvGrpSpPr>
          <p:grpSpPr>
            <a:xfrm>
              <a:off x="8706620" y="2629987"/>
              <a:ext cx="356006" cy="81643"/>
              <a:chOff x="7128269" y="5826580"/>
              <a:chExt cx="356006" cy="81643"/>
            </a:xfrm>
          </p:grpSpPr>
          <p:cxnSp>
            <p:nvCxnSpPr>
              <p:cNvPr id="42" name="Connecteur droit 41"/>
              <p:cNvCxnSpPr/>
              <p:nvPr/>
            </p:nvCxnSpPr>
            <p:spPr>
              <a:xfrm>
                <a:off x="7128269" y="5867401"/>
                <a:ext cx="35600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" name="Rectangle 4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3" name="Groupe 32"/>
            <p:cNvGrpSpPr/>
            <p:nvPr/>
          </p:nvGrpSpPr>
          <p:grpSpPr>
            <a:xfrm>
              <a:off x="8717005" y="2205729"/>
              <a:ext cx="394830" cy="81643"/>
              <a:chOff x="7132864" y="5826580"/>
              <a:chExt cx="394830" cy="81643"/>
            </a:xfrm>
          </p:grpSpPr>
          <p:cxnSp>
            <p:nvCxnSpPr>
              <p:cNvPr id="40" name="Connecteur droit 39"/>
              <p:cNvCxnSpPr/>
              <p:nvPr/>
            </p:nvCxnSpPr>
            <p:spPr>
              <a:xfrm>
                <a:off x="7132864" y="5867401"/>
                <a:ext cx="39483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1" name="Rectangle 4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4" name="Groupe 33"/>
            <p:cNvGrpSpPr/>
            <p:nvPr/>
          </p:nvGrpSpPr>
          <p:grpSpPr>
            <a:xfrm>
              <a:off x="8744946" y="1796281"/>
              <a:ext cx="366889" cy="81643"/>
              <a:chOff x="7162513" y="5826580"/>
              <a:chExt cx="366889" cy="81643"/>
            </a:xfrm>
          </p:grpSpPr>
          <p:cxnSp>
            <p:nvCxnSpPr>
              <p:cNvPr id="38" name="Connecteur droit 37"/>
              <p:cNvCxnSpPr/>
              <p:nvPr/>
            </p:nvCxnSpPr>
            <p:spPr>
              <a:xfrm>
                <a:off x="7162513" y="5867401"/>
                <a:ext cx="36688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9" name="Rectangle 3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oupe 34"/>
            <p:cNvGrpSpPr/>
            <p:nvPr/>
          </p:nvGrpSpPr>
          <p:grpSpPr>
            <a:xfrm>
              <a:off x="8680051" y="1567516"/>
              <a:ext cx="177829" cy="81643"/>
              <a:chOff x="7202392" y="5826580"/>
              <a:chExt cx="177829" cy="81643"/>
            </a:xfrm>
          </p:grpSpPr>
          <p:cxnSp>
            <p:nvCxnSpPr>
              <p:cNvPr id="36" name="Connecteur droit 35"/>
              <p:cNvCxnSpPr/>
              <p:nvPr/>
            </p:nvCxnSpPr>
            <p:spPr>
              <a:xfrm>
                <a:off x="7202392" y="5867401"/>
                <a:ext cx="17782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7" name="Rectangle 36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7" name="Groupe 136"/>
            <p:cNvGrpSpPr/>
            <p:nvPr/>
          </p:nvGrpSpPr>
          <p:grpSpPr>
            <a:xfrm>
              <a:off x="8295114" y="1506071"/>
              <a:ext cx="1816636" cy="4453128"/>
              <a:chOff x="8295114" y="1476136"/>
              <a:chExt cx="1816636" cy="4453128"/>
            </a:xfrm>
          </p:grpSpPr>
          <p:grpSp>
            <p:nvGrpSpPr>
              <p:cNvPr id="16" name="Groupe 15"/>
              <p:cNvGrpSpPr/>
              <p:nvPr/>
            </p:nvGrpSpPr>
            <p:grpSpPr>
              <a:xfrm>
                <a:off x="8424103" y="1476136"/>
                <a:ext cx="1563255" cy="4265468"/>
                <a:chOff x="6917871" y="1882239"/>
                <a:chExt cx="1563255" cy="4265468"/>
              </a:xfrm>
            </p:grpSpPr>
            <p:grpSp>
              <p:nvGrpSpPr>
                <p:cNvPr id="62" name="Groupe 61"/>
                <p:cNvGrpSpPr/>
                <p:nvPr/>
              </p:nvGrpSpPr>
              <p:grpSpPr>
                <a:xfrm>
                  <a:off x="6917871" y="1882239"/>
                  <a:ext cx="1563255" cy="4179126"/>
                  <a:chOff x="6917871" y="1882239"/>
                  <a:chExt cx="1563255" cy="4179126"/>
                </a:xfrm>
              </p:grpSpPr>
              <p:cxnSp>
                <p:nvCxnSpPr>
                  <p:cNvPr id="83" name="Connecteur droit 82"/>
                  <p:cNvCxnSpPr/>
                  <p:nvPr/>
                </p:nvCxnSpPr>
                <p:spPr>
                  <a:xfrm>
                    <a:off x="6917871" y="6060607"/>
                    <a:ext cx="1563255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" name="Connecteur droit 83"/>
                  <p:cNvCxnSpPr/>
                  <p:nvPr/>
                </p:nvCxnSpPr>
                <p:spPr>
                  <a:xfrm flipV="1">
                    <a:off x="7439585" y="1882239"/>
                    <a:ext cx="0" cy="4179126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</p:grpSp>
            <p:cxnSp>
              <p:nvCxnSpPr>
                <p:cNvPr id="64" name="Connecteur droit 63"/>
                <p:cNvCxnSpPr/>
                <p:nvPr/>
              </p:nvCxnSpPr>
              <p:spPr>
                <a:xfrm>
                  <a:off x="7694905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65" name="Groupe 64"/>
                <p:cNvGrpSpPr/>
                <p:nvPr/>
              </p:nvGrpSpPr>
              <p:grpSpPr>
                <a:xfrm>
                  <a:off x="6920960" y="6063673"/>
                  <a:ext cx="1555571" cy="84034"/>
                  <a:chOff x="6920960" y="6063673"/>
                  <a:chExt cx="1555571" cy="84034"/>
                </a:xfrm>
              </p:grpSpPr>
              <p:cxnSp>
                <p:nvCxnSpPr>
                  <p:cNvPr id="67" name="Connecteur droit 66"/>
                  <p:cNvCxnSpPr/>
                  <p:nvPr/>
                </p:nvCxnSpPr>
                <p:spPr>
                  <a:xfrm>
                    <a:off x="6920960" y="6063673"/>
                    <a:ext cx="0" cy="84034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69" name="Connecteur droit 68"/>
                  <p:cNvCxnSpPr/>
                  <p:nvPr/>
                </p:nvCxnSpPr>
                <p:spPr>
                  <a:xfrm>
                    <a:off x="7434362" y="6063673"/>
                    <a:ext cx="0" cy="84034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72" name="Connecteur droit 71"/>
                  <p:cNvCxnSpPr/>
                  <p:nvPr/>
                </p:nvCxnSpPr>
                <p:spPr>
                  <a:xfrm>
                    <a:off x="7173819" y="6063673"/>
                    <a:ext cx="0" cy="84034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0" name="Connecteur droit 79"/>
                  <p:cNvCxnSpPr/>
                  <p:nvPr/>
                </p:nvCxnSpPr>
                <p:spPr>
                  <a:xfrm>
                    <a:off x="8476531" y="6063673"/>
                    <a:ext cx="0" cy="84034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1" name="Connecteur droit 80"/>
                  <p:cNvCxnSpPr/>
                  <p:nvPr/>
                </p:nvCxnSpPr>
                <p:spPr>
                  <a:xfrm>
                    <a:off x="8215991" y="6063673"/>
                    <a:ext cx="0" cy="84034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2" name="Connecteur droit 81"/>
                  <p:cNvCxnSpPr/>
                  <p:nvPr/>
                </p:nvCxnSpPr>
                <p:spPr>
                  <a:xfrm>
                    <a:off x="7955448" y="6063673"/>
                    <a:ext cx="0" cy="84034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595959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sp>
            <p:nvSpPr>
              <p:cNvPr id="18" name="Rectangle 17"/>
              <p:cNvSpPr/>
              <p:nvPr/>
            </p:nvSpPr>
            <p:spPr>
              <a:xfrm>
                <a:off x="8811221" y="5698432"/>
                <a:ext cx="248786" cy="230832"/>
              </a:xfrm>
              <a:prstGeom prst="rect">
                <a:avLst/>
              </a:prstGeom>
              <a:ln w="9525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8295114" y="5698432"/>
                <a:ext cx="248786" cy="230832"/>
              </a:xfrm>
              <a:prstGeom prst="rect">
                <a:avLst/>
              </a:prstGeom>
              <a:ln w="9525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9324283" y="5698432"/>
                <a:ext cx="248786" cy="230832"/>
              </a:xfrm>
              <a:prstGeom prst="rect">
                <a:avLst/>
              </a:prstGeom>
              <a:ln w="9525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2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9862964" y="5698432"/>
                <a:ext cx="248786" cy="230832"/>
              </a:xfrm>
              <a:prstGeom prst="rect">
                <a:avLst/>
              </a:prstGeom>
              <a:ln w="9525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3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0" name="Groupe 99"/>
            <p:cNvGrpSpPr/>
            <p:nvPr/>
          </p:nvGrpSpPr>
          <p:grpSpPr>
            <a:xfrm>
              <a:off x="8738429" y="4703288"/>
              <a:ext cx="174172" cy="81643"/>
              <a:chOff x="7214506" y="5826580"/>
              <a:chExt cx="174172" cy="81643"/>
            </a:xfrm>
          </p:grpSpPr>
          <p:cxnSp>
            <p:nvCxnSpPr>
              <p:cNvPr id="101" name="Connecteur droit 100"/>
              <p:cNvCxnSpPr/>
              <p:nvPr/>
            </p:nvCxnSpPr>
            <p:spPr>
              <a:xfrm>
                <a:off x="7214506" y="5867401"/>
                <a:ext cx="174172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2" name="Rectangle 10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3" name="Groupe 102"/>
            <p:cNvGrpSpPr/>
            <p:nvPr/>
          </p:nvGrpSpPr>
          <p:grpSpPr>
            <a:xfrm>
              <a:off x="8623839" y="4294423"/>
              <a:ext cx="765691" cy="81643"/>
              <a:chOff x="7083879" y="5826580"/>
              <a:chExt cx="765691" cy="81643"/>
            </a:xfrm>
          </p:grpSpPr>
          <p:cxnSp>
            <p:nvCxnSpPr>
              <p:cNvPr id="104" name="Connecteur droit 103"/>
              <p:cNvCxnSpPr/>
              <p:nvPr/>
            </p:nvCxnSpPr>
            <p:spPr>
              <a:xfrm>
                <a:off x="7083879" y="5867401"/>
                <a:ext cx="765691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5" name="Rectangle 104"/>
              <p:cNvSpPr/>
              <p:nvPr/>
            </p:nvSpPr>
            <p:spPr>
              <a:xfrm>
                <a:off x="7294789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9" name="Groupe 108"/>
            <p:cNvGrpSpPr/>
            <p:nvPr/>
          </p:nvGrpSpPr>
          <p:grpSpPr>
            <a:xfrm>
              <a:off x="8677480" y="3869604"/>
              <a:ext cx="228026" cy="81643"/>
              <a:chOff x="7222672" y="5826580"/>
              <a:chExt cx="228026" cy="81643"/>
            </a:xfrm>
          </p:grpSpPr>
          <p:cxnSp>
            <p:nvCxnSpPr>
              <p:cNvPr id="110" name="Connecteur droit 109"/>
              <p:cNvCxnSpPr/>
              <p:nvPr/>
            </p:nvCxnSpPr>
            <p:spPr>
              <a:xfrm>
                <a:off x="7222672" y="5867401"/>
                <a:ext cx="22802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11" name="Rectangle 110"/>
              <p:cNvSpPr/>
              <p:nvPr/>
            </p:nvSpPr>
            <p:spPr>
              <a:xfrm>
                <a:off x="7278443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0" name="Groupe 119"/>
            <p:cNvGrpSpPr/>
            <p:nvPr/>
          </p:nvGrpSpPr>
          <p:grpSpPr>
            <a:xfrm>
              <a:off x="8671820" y="2829064"/>
              <a:ext cx="233722" cy="81643"/>
              <a:chOff x="7186285" y="5826580"/>
              <a:chExt cx="233722" cy="81643"/>
            </a:xfrm>
          </p:grpSpPr>
          <p:cxnSp>
            <p:nvCxnSpPr>
              <p:cNvPr id="121" name="Connecteur droit 120"/>
              <p:cNvCxnSpPr/>
              <p:nvPr/>
            </p:nvCxnSpPr>
            <p:spPr>
              <a:xfrm>
                <a:off x="7186285" y="5867401"/>
                <a:ext cx="233722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22" name="Rectangle 12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4" name="Groupe 123"/>
            <p:cNvGrpSpPr/>
            <p:nvPr/>
          </p:nvGrpSpPr>
          <p:grpSpPr>
            <a:xfrm>
              <a:off x="8669950" y="2394093"/>
              <a:ext cx="235556" cy="81643"/>
              <a:chOff x="7197734" y="5826580"/>
              <a:chExt cx="235556" cy="81643"/>
            </a:xfrm>
          </p:grpSpPr>
          <p:cxnSp>
            <p:nvCxnSpPr>
              <p:cNvPr id="125" name="Connecteur droit 124"/>
              <p:cNvCxnSpPr/>
              <p:nvPr/>
            </p:nvCxnSpPr>
            <p:spPr>
              <a:xfrm>
                <a:off x="7197734" y="5867401"/>
                <a:ext cx="23555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26" name="Rectangle 125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2" name="Groupe 131"/>
            <p:cNvGrpSpPr/>
            <p:nvPr/>
          </p:nvGrpSpPr>
          <p:grpSpPr>
            <a:xfrm>
              <a:off x="8669950" y="1999002"/>
              <a:ext cx="235556" cy="81643"/>
              <a:chOff x="7197734" y="5826580"/>
              <a:chExt cx="235556" cy="81643"/>
            </a:xfrm>
          </p:grpSpPr>
          <p:cxnSp>
            <p:nvCxnSpPr>
              <p:cNvPr id="133" name="Connecteur droit 132"/>
              <p:cNvCxnSpPr/>
              <p:nvPr/>
            </p:nvCxnSpPr>
            <p:spPr>
              <a:xfrm>
                <a:off x="7197734" y="5867401"/>
                <a:ext cx="23555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34" name="Rectangle 133"/>
              <p:cNvSpPr/>
              <p:nvPr/>
            </p:nvSpPr>
            <p:spPr>
              <a:xfrm>
                <a:off x="727779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38" name="Rectangle 137"/>
            <p:cNvSpPr/>
            <p:nvPr/>
          </p:nvSpPr>
          <p:spPr>
            <a:xfrm>
              <a:off x="7662809" y="5900684"/>
              <a:ext cx="1354276" cy="2308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1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En faveur TIS+Chimio</a:t>
              </a:r>
              <a:endParaRPr kumimoji="0" lang="fr-FR" sz="900" b="0" i="1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41" name="Groupe 140"/>
          <p:cNvGrpSpPr/>
          <p:nvPr/>
        </p:nvGrpSpPr>
        <p:grpSpPr>
          <a:xfrm>
            <a:off x="1134346" y="5732890"/>
            <a:ext cx="6504411" cy="468000"/>
            <a:chOff x="1626735" y="5509211"/>
            <a:chExt cx="6504411" cy="468000"/>
          </a:xfrm>
        </p:grpSpPr>
        <p:sp>
          <p:nvSpPr>
            <p:cNvPr id="142" name="ZoneTexte 141"/>
            <p:cNvSpPr txBox="1"/>
            <p:nvPr/>
          </p:nvSpPr>
          <p:spPr>
            <a:xfrm>
              <a:off x="1753496" y="5509211"/>
              <a:ext cx="6377650" cy="46800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180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Etude positive </a:t>
              </a:r>
              <a:r>
                <a:rPr kumimoji="0" lang="fr-FR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dans l’ensemble des sous groupes</a:t>
              </a:r>
            </a:p>
          </p:txBody>
        </p:sp>
        <p:sp>
          <p:nvSpPr>
            <p:cNvPr id="143" name="Chevron 142"/>
            <p:cNvSpPr/>
            <p:nvPr/>
          </p:nvSpPr>
          <p:spPr>
            <a:xfrm>
              <a:off x="1626735" y="5633815"/>
              <a:ext cx="195051" cy="253522"/>
            </a:xfrm>
            <a:prstGeom prst="chevron">
              <a:avLst>
                <a:gd name="adj" fmla="val 53606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089587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3">
            <a:extLst>
              <a:ext uri="{FF2B5EF4-FFF2-40B4-BE49-F238E27FC236}">
                <a16:creationId xmlns:a16="http://schemas.microsoft.com/office/drawing/2014/main" id="{7A8EBA00-96F3-BA3F-95A3-7218E35AF5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Moehler</a:t>
            </a:r>
            <a:r>
              <a:rPr lang="fr-FR" dirty="0"/>
              <a:t> </a:t>
            </a:r>
            <a:r>
              <a:rPr lang="fr-FR" sz="1200" i="1" dirty="0"/>
              <a:t>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#286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Résultats : SSP </a:t>
            </a:r>
            <a:r>
              <a:rPr lang="fr-FR" sz="2000"/>
              <a:t>(population PD-L1 </a:t>
            </a:r>
            <a:r>
              <a:rPr lang="fr-FR">
                <a:solidFill>
                  <a:schemeClr val="accent2"/>
                </a:solidFill>
              </a:rPr>
              <a:t>≥ 5</a:t>
            </a:r>
            <a:r>
              <a:rPr lang="fr-FR" sz="1800">
                <a:solidFill>
                  <a:schemeClr val="accent2"/>
                </a:solidFill>
              </a:rPr>
              <a:t>%</a:t>
            </a:r>
            <a:r>
              <a:rPr lang="fr-FR" sz="2000"/>
              <a:t>) </a:t>
            </a:r>
          </a:p>
        </p:txBody>
      </p:sp>
      <p:sp>
        <p:nvSpPr>
          <p:cNvPr id="9" name="Titr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RATIONALE-305 : </a:t>
            </a:r>
            <a:br>
              <a:rPr lang="en-US"/>
            </a:br>
            <a:r>
              <a:rPr lang="en-US"/>
              <a:t>CT +/- tislelizumab vs placebo </a:t>
            </a:r>
            <a:r>
              <a:rPr lang="da-DK"/>
              <a:t>en L1 de l’ADK OG avancé</a:t>
            </a:r>
            <a:endParaRPr lang="fr-FR"/>
          </a:p>
        </p:txBody>
      </p:sp>
      <p:sp>
        <p:nvSpPr>
          <p:cNvPr id="14" name="Rectangle à coins arrondis 13"/>
          <p:cNvSpPr/>
          <p:nvPr/>
        </p:nvSpPr>
        <p:spPr>
          <a:xfrm>
            <a:off x="1135878" y="1617319"/>
            <a:ext cx="9891867" cy="3869743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5" name="Tableau 14"/>
          <p:cNvGraphicFramePr>
            <a:graphicFrameLocks noGrp="1"/>
          </p:cNvGraphicFramePr>
          <p:nvPr/>
        </p:nvGraphicFramePr>
        <p:xfrm>
          <a:off x="1222352" y="4867302"/>
          <a:ext cx="9238996" cy="5520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529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52523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56639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566397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</a:tblGrid>
              <a:tr h="216748">
                <a:tc gridSpan="12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707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274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236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199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130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106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74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57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40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31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21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19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12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8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7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2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9756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272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219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176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114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89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50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35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25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15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11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5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4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</a:t>
                      </a:r>
                      <a:endParaRPr lang="fr-FR" sz="11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16" name="Connecteur droit 15"/>
          <p:cNvCxnSpPr/>
          <p:nvPr/>
        </p:nvCxnSpPr>
        <p:spPr>
          <a:xfrm>
            <a:off x="2115754" y="4980209"/>
            <a:ext cx="8628371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17" name="Graphique 16"/>
          <p:cNvGraphicFramePr/>
          <p:nvPr/>
        </p:nvGraphicFramePr>
        <p:xfrm>
          <a:off x="1278580" y="1993170"/>
          <a:ext cx="9338721" cy="276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" name="Text Box 4"/>
          <p:cNvSpPr txBox="1">
            <a:spLocks noChangeArrowheads="1"/>
          </p:cNvSpPr>
          <p:nvPr/>
        </p:nvSpPr>
        <p:spPr bwMode="auto">
          <a:xfrm rot="16200000">
            <a:off x="257080" y="3026664"/>
            <a:ext cx="264399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Probabilité de SSP (%)</a:t>
            </a: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5786487" y="4637165"/>
            <a:ext cx="96187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graphicFrame>
        <p:nvGraphicFramePr>
          <p:cNvPr id="20" name="Tableau 19"/>
          <p:cNvGraphicFramePr>
            <a:graphicFrameLocks noGrp="1"/>
          </p:cNvGraphicFramePr>
          <p:nvPr/>
        </p:nvGraphicFramePr>
        <p:xfrm>
          <a:off x="6493695" y="1636684"/>
          <a:ext cx="4534050" cy="8852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6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8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52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4697"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endParaRPr lang="fr-FR" sz="105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Évènements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(%)</a:t>
                      </a:r>
                      <a:endParaRPr lang="fr-FR" sz="105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médiane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05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Mois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05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7444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rgbClr val="D1692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TIS + Chimio</a:t>
                      </a:r>
                      <a:endParaRPr lang="fr-FR" sz="1100" b="1" dirty="0">
                        <a:solidFill>
                          <a:srgbClr val="D1692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169 (61,7)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7,2 (5,8-8,4)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0,67 </a:t>
                      </a:r>
                      <a:b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(0,55-0,83)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4290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Placebo + Chimio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206 (75,7)</a:t>
                      </a:r>
                      <a:endParaRPr lang="fr-FR" sz="11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5,9 (5,6-7,0)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3" name="Text Box 4"/>
          <p:cNvSpPr txBox="1">
            <a:spLocks noChangeArrowheads="1"/>
          </p:cNvSpPr>
          <p:nvPr/>
        </p:nvSpPr>
        <p:spPr bwMode="auto">
          <a:xfrm>
            <a:off x="5042565" y="2731820"/>
            <a:ext cx="867059" cy="64633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12-m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33,8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18,9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24" name="Text Box 4"/>
          <p:cNvSpPr txBox="1">
            <a:spLocks noChangeArrowheads="1"/>
          </p:cNvSpPr>
          <p:nvPr/>
        </p:nvSpPr>
        <p:spPr bwMode="auto">
          <a:xfrm>
            <a:off x="6675809" y="2982673"/>
            <a:ext cx="777808" cy="64633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18-m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26,0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12,7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8354781" y="2982673"/>
            <a:ext cx="793191" cy="64633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24-m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22,3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8,7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grpSp>
        <p:nvGrpSpPr>
          <p:cNvPr id="26" name="Groupe 25"/>
          <p:cNvGrpSpPr/>
          <p:nvPr/>
        </p:nvGrpSpPr>
        <p:grpSpPr>
          <a:xfrm>
            <a:off x="4255672" y="5705195"/>
            <a:ext cx="3284611" cy="468000"/>
            <a:chOff x="1495571" y="5451765"/>
            <a:chExt cx="3284611" cy="468000"/>
          </a:xfrm>
        </p:grpSpPr>
        <p:sp>
          <p:nvSpPr>
            <p:cNvPr id="27" name="ZoneTexte 26"/>
            <p:cNvSpPr txBox="1"/>
            <p:nvPr/>
          </p:nvSpPr>
          <p:spPr>
            <a:xfrm>
              <a:off x="1587359" y="5451765"/>
              <a:ext cx="3192823" cy="46800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18000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Amélioration de la SSP</a:t>
              </a:r>
            </a:p>
          </p:txBody>
        </p:sp>
        <p:sp>
          <p:nvSpPr>
            <p:cNvPr id="28" name="Chevron 27"/>
            <p:cNvSpPr/>
            <p:nvPr/>
          </p:nvSpPr>
          <p:spPr>
            <a:xfrm>
              <a:off x="1495571" y="5575937"/>
              <a:ext cx="183575" cy="253522"/>
            </a:xfrm>
            <a:prstGeom prst="chevron">
              <a:avLst>
                <a:gd name="adj" fmla="val 55549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0" name="Forme libre 29"/>
          <p:cNvSpPr/>
          <p:nvPr/>
        </p:nvSpPr>
        <p:spPr>
          <a:xfrm>
            <a:off x="2222511" y="2084749"/>
            <a:ext cx="7509409" cy="2128206"/>
          </a:xfrm>
          <a:custGeom>
            <a:avLst/>
            <a:gdLst>
              <a:gd name="connsiteX0" fmla="*/ 0 w 7509409"/>
              <a:gd name="connsiteY0" fmla="*/ 0 h 2128206"/>
              <a:gd name="connsiteX1" fmla="*/ 161841 w 7509409"/>
              <a:gd name="connsiteY1" fmla="*/ 40461 h 2128206"/>
              <a:gd name="connsiteX2" fmla="*/ 291314 w 7509409"/>
              <a:gd name="connsiteY2" fmla="*/ 56645 h 2128206"/>
              <a:gd name="connsiteX3" fmla="*/ 364142 w 7509409"/>
              <a:gd name="connsiteY3" fmla="*/ 202301 h 2128206"/>
              <a:gd name="connsiteX4" fmla="*/ 412694 w 7509409"/>
              <a:gd name="connsiteY4" fmla="*/ 291314 h 2128206"/>
              <a:gd name="connsiteX5" fmla="*/ 558351 w 7509409"/>
              <a:gd name="connsiteY5" fmla="*/ 339866 h 2128206"/>
              <a:gd name="connsiteX6" fmla="*/ 704007 w 7509409"/>
              <a:gd name="connsiteY6" fmla="*/ 347958 h 2128206"/>
              <a:gd name="connsiteX7" fmla="*/ 744468 w 7509409"/>
              <a:gd name="connsiteY7" fmla="*/ 445062 h 2128206"/>
              <a:gd name="connsiteX8" fmla="*/ 776836 w 7509409"/>
              <a:gd name="connsiteY8" fmla="*/ 542167 h 2128206"/>
              <a:gd name="connsiteX9" fmla="*/ 841572 w 7509409"/>
              <a:gd name="connsiteY9" fmla="*/ 550259 h 2128206"/>
              <a:gd name="connsiteX10" fmla="*/ 906308 w 7509409"/>
              <a:gd name="connsiteY10" fmla="*/ 598811 h 2128206"/>
              <a:gd name="connsiteX11" fmla="*/ 1043873 w 7509409"/>
              <a:gd name="connsiteY11" fmla="*/ 663547 h 2128206"/>
              <a:gd name="connsiteX12" fmla="*/ 1076241 w 7509409"/>
              <a:gd name="connsiteY12" fmla="*/ 720192 h 2128206"/>
              <a:gd name="connsiteX13" fmla="*/ 1157161 w 7509409"/>
              <a:gd name="connsiteY13" fmla="*/ 841572 h 2128206"/>
              <a:gd name="connsiteX14" fmla="*/ 1221898 w 7509409"/>
              <a:gd name="connsiteY14" fmla="*/ 890124 h 2128206"/>
              <a:gd name="connsiteX15" fmla="*/ 1319002 w 7509409"/>
              <a:gd name="connsiteY15" fmla="*/ 898216 h 2128206"/>
              <a:gd name="connsiteX16" fmla="*/ 1375646 w 7509409"/>
              <a:gd name="connsiteY16" fmla="*/ 938677 h 2128206"/>
              <a:gd name="connsiteX17" fmla="*/ 1424199 w 7509409"/>
              <a:gd name="connsiteY17" fmla="*/ 954861 h 2128206"/>
              <a:gd name="connsiteX18" fmla="*/ 1472751 w 7509409"/>
              <a:gd name="connsiteY18" fmla="*/ 1003413 h 2128206"/>
              <a:gd name="connsiteX19" fmla="*/ 1472751 w 7509409"/>
              <a:gd name="connsiteY19" fmla="*/ 1003413 h 2128206"/>
              <a:gd name="connsiteX20" fmla="*/ 1537487 w 7509409"/>
              <a:gd name="connsiteY20" fmla="*/ 1116701 h 2128206"/>
              <a:gd name="connsiteX21" fmla="*/ 1586039 w 7509409"/>
              <a:gd name="connsiteY21" fmla="*/ 1189530 h 2128206"/>
              <a:gd name="connsiteX22" fmla="*/ 1764064 w 7509409"/>
              <a:gd name="connsiteY22" fmla="*/ 1189530 h 2128206"/>
              <a:gd name="connsiteX23" fmla="*/ 1828800 w 7509409"/>
              <a:gd name="connsiteY23" fmla="*/ 1229990 h 2128206"/>
              <a:gd name="connsiteX24" fmla="*/ 1885445 w 7509409"/>
              <a:gd name="connsiteY24" fmla="*/ 1319002 h 2128206"/>
              <a:gd name="connsiteX25" fmla="*/ 1950181 w 7509409"/>
              <a:gd name="connsiteY25" fmla="*/ 1375646 h 2128206"/>
              <a:gd name="connsiteX26" fmla="*/ 1998733 w 7509409"/>
              <a:gd name="connsiteY26" fmla="*/ 1399923 h 2128206"/>
              <a:gd name="connsiteX27" fmla="*/ 2071561 w 7509409"/>
              <a:gd name="connsiteY27" fmla="*/ 1424199 h 2128206"/>
              <a:gd name="connsiteX28" fmla="*/ 2201034 w 7509409"/>
              <a:gd name="connsiteY28" fmla="*/ 1440383 h 2128206"/>
              <a:gd name="connsiteX29" fmla="*/ 2225310 w 7509409"/>
              <a:gd name="connsiteY29" fmla="*/ 1488935 h 2128206"/>
              <a:gd name="connsiteX30" fmla="*/ 2281954 w 7509409"/>
              <a:gd name="connsiteY30" fmla="*/ 1569855 h 2128206"/>
              <a:gd name="connsiteX31" fmla="*/ 2322415 w 7509409"/>
              <a:gd name="connsiteY31" fmla="*/ 1618407 h 2128206"/>
              <a:gd name="connsiteX32" fmla="*/ 2427611 w 7509409"/>
              <a:gd name="connsiteY32" fmla="*/ 1642684 h 2128206"/>
              <a:gd name="connsiteX33" fmla="*/ 2565176 w 7509409"/>
              <a:gd name="connsiteY33" fmla="*/ 1675052 h 2128206"/>
              <a:gd name="connsiteX34" fmla="*/ 2638004 w 7509409"/>
              <a:gd name="connsiteY34" fmla="*/ 1731696 h 2128206"/>
              <a:gd name="connsiteX35" fmla="*/ 2670372 w 7509409"/>
              <a:gd name="connsiteY35" fmla="*/ 1788340 h 2128206"/>
              <a:gd name="connsiteX36" fmla="*/ 2848397 w 7509409"/>
              <a:gd name="connsiteY36" fmla="*/ 1804524 h 2128206"/>
              <a:gd name="connsiteX37" fmla="*/ 2994053 w 7509409"/>
              <a:gd name="connsiteY37" fmla="*/ 1853077 h 2128206"/>
              <a:gd name="connsiteX38" fmla="*/ 3172078 w 7509409"/>
              <a:gd name="connsiteY38" fmla="*/ 1877353 h 2128206"/>
              <a:gd name="connsiteX39" fmla="*/ 3285367 w 7509409"/>
              <a:gd name="connsiteY39" fmla="*/ 1901629 h 2128206"/>
              <a:gd name="connsiteX40" fmla="*/ 3463392 w 7509409"/>
              <a:gd name="connsiteY40" fmla="*/ 1909721 h 2128206"/>
              <a:gd name="connsiteX41" fmla="*/ 3552404 w 7509409"/>
              <a:gd name="connsiteY41" fmla="*/ 1917813 h 2128206"/>
              <a:gd name="connsiteX42" fmla="*/ 3689969 w 7509409"/>
              <a:gd name="connsiteY42" fmla="*/ 1958273 h 2128206"/>
              <a:gd name="connsiteX43" fmla="*/ 3924638 w 7509409"/>
              <a:gd name="connsiteY43" fmla="*/ 1958273 h 2128206"/>
              <a:gd name="connsiteX44" fmla="*/ 4199767 w 7509409"/>
              <a:gd name="connsiteY44" fmla="*/ 1990641 h 2128206"/>
              <a:gd name="connsiteX45" fmla="*/ 4313055 w 7509409"/>
              <a:gd name="connsiteY45" fmla="*/ 2006825 h 2128206"/>
              <a:gd name="connsiteX46" fmla="*/ 4717657 w 7509409"/>
              <a:gd name="connsiteY46" fmla="*/ 2023009 h 2128206"/>
              <a:gd name="connsiteX47" fmla="*/ 5186995 w 7509409"/>
              <a:gd name="connsiteY47" fmla="*/ 2039193 h 2128206"/>
              <a:gd name="connsiteX48" fmla="*/ 5203179 w 7509409"/>
              <a:gd name="connsiteY48" fmla="*/ 2103930 h 2128206"/>
              <a:gd name="connsiteX49" fmla="*/ 7509409 w 7509409"/>
              <a:gd name="connsiteY49" fmla="*/ 2128206 h 212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509409" h="2128206">
                <a:moveTo>
                  <a:pt x="0" y="0"/>
                </a:moveTo>
                <a:lnTo>
                  <a:pt x="161841" y="40461"/>
                </a:lnTo>
                <a:lnTo>
                  <a:pt x="291314" y="56645"/>
                </a:lnTo>
                <a:lnTo>
                  <a:pt x="364142" y="202301"/>
                </a:lnTo>
                <a:lnTo>
                  <a:pt x="412694" y="291314"/>
                </a:lnTo>
                <a:lnTo>
                  <a:pt x="558351" y="339866"/>
                </a:lnTo>
                <a:lnTo>
                  <a:pt x="704007" y="347958"/>
                </a:lnTo>
                <a:lnTo>
                  <a:pt x="744468" y="445062"/>
                </a:lnTo>
                <a:lnTo>
                  <a:pt x="776836" y="542167"/>
                </a:lnTo>
                <a:lnTo>
                  <a:pt x="841572" y="550259"/>
                </a:lnTo>
                <a:lnTo>
                  <a:pt x="906308" y="598811"/>
                </a:lnTo>
                <a:lnTo>
                  <a:pt x="1043873" y="663547"/>
                </a:lnTo>
                <a:lnTo>
                  <a:pt x="1076241" y="720192"/>
                </a:lnTo>
                <a:lnTo>
                  <a:pt x="1157161" y="841572"/>
                </a:lnTo>
                <a:lnTo>
                  <a:pt x="1221898" y="890124"/>
                </a:lnTo>
                <a:lnTo>
                  <a:pt x="1319002" y="898216"/>
                </a:lnTo>
                <a:lnTo>
                  <a:pt x="1375646" y="938677"/>
                </a:lnTo>
                <a:lnTo>
                  <a:pt x="1424199" y="954861"/>
                </a:lnTo>
                <a:lnTo>
                  <a:pt x="1472751" y="1003413"/>
                </a:lnTo>
                <a:lnTo>
                  <a:pt x="1472751" y="1003413"/>
                </a:lnTo>
                <a:lnTo>
                  <a:pt x="1537487" y="1116701"/>
                </a:lnTo>
                <a:lnTo>
                  <a:pt x="1586039" y="1189530"/>
                </a:lnTo>
                <a:lnTo>
                  <a:pt x="1764064" y="1189530"/>
                </a:lnTo>
                <a:lnTo>
                  <a:pt x="1828800" y="1229990"/>
                </a:lnTo>
                <a:lnTo>
                  <a:pt x="1885445" y="1319002"/>
                </a:lnTo>
                <a:lnTo>
                  <a:pt x="1950181" y="1375646"/>
                </a:lnTo>
                <a:lnTo>
                  <a:pt x="1998733" y="1399923"/>
                </a:lnTo>
                <a:lnTo>
                  <a:pt x="2071561" y="1424199"/>
                </a:lnTo>
                <a:lnTo>
                  <a:pt x="2201034" y="1440383"/>
                </a:lnTo>
                <a:lnTo>
                  <a:pt x="2225310" y="1488935"/>
                </a:lnTo>
                <a:lnTo>
                  <a:pt x="2281954" y="1569855"/>
                </a:lnTo>
                <a:lnTo>
                  <a:pt x="2322415" y="1618407"/>
                </a:lnTo>
                <a:lnTo>
                  <a:pt x="2427611" y="1642684"/>
                </a:lnTo>
                <a:lnTo>
                  <a:pt x="2565176" y="1675052"/>
                </a:lnTo>
                <a:lnTo>
                  <a:pt x="2638004" y="1731696"/>
                </a:lnTo>
                <a:lnTo>
                  <a:pt x="2670372" y="1788340"/>
                </a:lnTo>
                <a:lnTo>
                  <a:pt x="2848397" y="1804524"/>
                </a:lnTo>
                <a:lnTo>
                  <a:pt x="2994053" y="1853077"/>
                </a:lnTo>
                <a:lnTo>
                  <a:pt x="3172078" y="1877353"/>
                </a:lnTo>
                <a:lnTo>
                  <a:pt x="3285367" y="1901629"/>
                </a:lnTo>
                <a:lnTo>
                  <a:pt x="3463392" y="1909721"/>
                </a:lnTo>
                <a:lnTo>
                  <a:pt x="3552404" y="1917813"/>
                </a:lnTo>
                <a:lnTo>
                  <a:pt x="3689969" y="1958273"/>
                </a:lnTo>
                <a:lnTo>
                  <a:pt x="3924638" y="1958273"/>
                </a:lnTo>
                <a:lnTo>
                  <a:pt x="4199767" y="1990641"/>
                </a:lnTo>
                <a:lnTo>
                  <a:pt x="4313055" y="2006825"/>
                </a:lnTo>
                <a:lnTo>
                  <a:pt x="4717657" y="2023009"/>
                </a:lnTo>
                <a:lnTo>
                  <a:pt x="5186995" y="2039193"/>
                </a:lnTo>
                <a:lnTo>
                  <a:pt x="5203179" y="2103930"/>
                </a:lnTo>
                <a:lnTo>
                  <a:pt x="7509409" y="2128206"/>
                </a:lnTo>
              </a:path>
            </a:pathLst>
          </a:custGeom>
          <a:noFill/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Forme libre 30"/>
          <p:cNvSpPr/>
          <p:nvPr/>
        </p:nvSpPr>
        <p:spPr>
          <a:xfrm>
            <a:off x="2206327" y="2084749"/>
            <a:ext cx="8035391" cy="1820708"/>
          </a:xfrm>
          <a:custGeom>
            <a:avLst/>
            <a:gdLst>
              <a:gd name="connsiteX0" fmla="*/ 0 w 8035391"/>
              <a:gd name="connsiteY0" fmla="*/ 0 h 1820708"/>
              <a:gd name="connsiteX1" fmla="*/ 275130 w 8035391"/>
              <a:gd name="connsiteY1" fmla="*/ 24277 h 1820708"/>
              <a:gd name="connsiteX2" fmla="*/ 356050 w 8035391"/>
              <a:gd name="connsiteY2" fmla="*/ 105197 h 1820708"/>
              <a:gd name="connsiteX3" fmla="*/ 445062 w 8035391"/>
              <a:gd name="connsiteY3" fmla="*/ 145657 h 1820708"/>
              <a:gd name="connsiteX4" fmla="*/ 647363 w 8035391"/>
              <a:gd name="connsiteY4" fmla="*/ 169933 h 1820708"/>
              <a:gd name="connsiteX5" fmla="*/ 712099 w 8035391"/>
              <a:gd name="connsiteY5" fmla="*/ 202301 h 1820708"/>
              <a:gd name="connsiteX6" fmla="*/ 760652 w 8035391"/>
              <a:gd name="connsiteY6" fmla="*/ 315590 h 1820708"/>
              <a:gd name="connsiteX7" fmla="*/ 833480 w 8035391"/>
              <a:gd name="connsiteY7" fmla="*/ 372234 h 1820708"/>
              <a:gd name="connsiteX8" fmla="*/ 1035781 w 8035391"/>
              <a:gd name="connsiteY8" fmla="*/ 420786 h 1820708"/>
              <a:gd name="connsiteX9" fmla="*/ 1149069 w 8035391"/>
              <a:gd name="connsiteY9" fmla="*/ 485523 h 1820708"/>
              <a:gd name="connsiteX10" fmla="*/ 1189530 w 8035391"/>
              <a:gd name="connsiteY10" fmla="*/ 550259 h 1820708"/>
              <a:gd name="connsiteX11" fmla="*/ 1238082 w 8035391"/>
              <a:gd name="connsiteY11" fmla="*/ 582627 h 1820708"/>
              <a:gd name="connsiteX12" fmla="*/ 1416107 w 8035391"/>
              <a:gd name="connsiteY12" fmla="*/ 606903 h 1820708"/>
              <a:gd name="connsiteX13" fmla="*/ 1448475 w 8035391"/>
              <a:gd name="connsiteY13" fmla="*/ 655455 h 1820708"/>
              <a:gd name="connsiteX14" fmla="*/ 1480843 w 8035391"/>
              <a:gd name="connsiteY14" fmla="*/ 728284 h 1820708"/>
              <a:gd name="connsiteX15" fmla="*/ 1529395 w 8035391"/>
              <a:gd name="connsiteY15" fmla="*/ 801112 h 1820708"/>
              <a:gd name="connsiteX16" fmla="*/ 1569855 w 8035391"/>
              <a:gd name="connsiteY16" fmla="*/ 938677 h 1820708"/>
              <a:gd name="connsiteX17" fmla="*/ 1586039 w 8035391"/>
              <a:gd name="connsiteY17" fmla="*/ 1019597 h 1820708"/>
              <a:gd name="connsiteX18" fmla="*/ 1869260 w 8035391"/>
              <a:gd name="connsiteY18" fmla="*/ 1027689 h 1820708"/>
              <a:gd name="connsiteX19" fmla="*/ 1869260 w 8035391"/>
              <a:gd name="connsiteY19" fmla="*/ 1108609 h 1820708"/>
              <a:gd name="connsiteX20" fmla="*/ 1990641 w 8035391"/>
              <a:gd name="connsiteY20" fmla="*/ 1197622 h 1820708"/>
              <a:gd name="connsiteX21" fmla="*/ 2103930 w 8035391"/>
              <a:gd name="connsiteY21" fmla="*/ 1229990 h 1820708"/>
              <a:gd name="connsiteX22" fmla="*/ 2225310 w 8035391"/>
              <a:gd name="connsiteY22" fmla="*/ 1270450 h 1820708"/>
              <a:gd name="connsiteX23" fmla="*/ 2322414 w 8035391"/>
              <a:gd name="connsiteY23" fmla="*/ 1335186 h 1820708"/>
              <a:gd name="connsiteX24" fmla="*/ 2484255 w 8035391"/>
              <a:gd name="connsiteY24" fmla="*/ 1375646 h 1820708"/>
              <a:gd name="connsiteX25" fmla="*/ 2662280 w 8035391"/>
              <a:gd name="connsiteY25" fmla="*/ 1432291 h 1820708"/>
              <a:gd name="connsiteX26" fmla="*/ 2807937 w 8035391"/>
              <a:gd name="connsiteY26" fmla="*/ 1497027 h 1820708"/>
              <a:gd name="connsiteX27" fmla="*/ 2896949 w 8035391"/>
              <a:gd name="connsiteY27" fmla="*/ 1513211 h 1820708"/>
              <a:gd name="connsiteX28" fmla="*/ 3026422 w 8035391"/>
              <a:gd name="connsiteY28" fmla="*/ 1521303 h 1820708"/>
              <a:gd name="connsiteX29" fmla="*/ 3244907 w 8035391"/>
              <a:gd name="connsiteY29" fmla="*/ 1553671 h 1820708"/>
              <a:gd name="connsiteX30" fmla="*/ 3528128 w 8035391"/>
              <a:gd name="connsiteY30" fmla="*/ 1577947 h 1820708"/>
              <a:gd name="connsiteX31" fmla="*/ 3641416 w 8035391"/>
              <a:gd name="connsiteY31" fmla="*/ 1634592 h 1820708"/>
              <a:gd name="connsiteX32" fmla="*/ 4062202 w 8035391"/>
              <a:gd name="connsiteY32" fmla="*/ 1675052 h 1820708"/>
              <a:gd name="connsiteX33" fmla="*/ 4669105 w 8035391"/>
              <a:gd name="connsiteY33" fmla="*/ 1723604 h 1820708"/>
              <a:gd name="connsiteX34" fmla="*/ 5259823 w 8035391"/>
              <a:gd name="connsiteY34" fmla="*/ 1723604 h 1820708"/>
              <a:gd name="connsiteX35" fmla="*/ 5259823 w 8035391"/>
              <a:gd name="connsiteY35" fmla="*/ 1764064 h 1820708"/>
              <a:gd name="connsiteX36" fmla="*/ 6368432 w 8035391"/>
              <a:gd name="connsiteY36" fmla="*/ 1764064 h 1820708"/>
              <a:gd name="connsiteX37" fmla="*/ 6368432 w 8035391"/>
              <a:gd name="connsiteY37" fmla="*/ 1820708 h 1820708"/>
              <a:gd name="connsiteX38" fmla="*/ 8035391 w 8035391"/>
              <a:gd name="connsiteY38" fmla="*/ 1820708 h 1820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035391" h="1820708">
                <a:moveTo>
                  <a:pt x="0" y="0"/>
                </a:moveTo>
                <a:lnTo>
                  <a:pt x="275130" y="24277"/>
                </a:lnTo>
                <a:lnTo>
                  <a:pt x="356050" y="105197"/>
                </a:lnTo>
                <a:lnTo>
                  <a:pt x="445062" y="145657"/>
                </a:lnTo>
                <a:lnTo>
                  <a:pt x="647363" y="169933"/>
                </a:lnTo>
                <a:lnTo>
                  <a:pt x="712099" y="202301"/>
                </a:lnTo>
                <a:lnTo>
                  <a:pt x="760652" y="315590"/>
                </a:lnTo>
                <a:lnTo>
                  <a:pt x="833480" y="372234"/>
                </a:lnTo>
                <a:lnTo>
                  <a:pt x="1035781" y="420786"/>
                </a:lnTo>
                <a:lnTo>
                  <a:pt x="1149069" y="485523"/>
                </a:lnTo>
                <a:lnTo>
                  <a:pt x="1189530" y="550259"/>
                </a:lnTo>
                <a:lnTo>
                  <a:pt x="1238082" y="582627"/>
                </a:lnTo>
                <a:lnTo>
                  <a:pt x="1416107" y="606903"/>
                </a:lnTo>
                <a:lnTo>
                  <a:pt x="1448475" y="655455"/>
                </a:lnTo>
                <a:lnTo>
                  <a:pt x="1480843" y="728284"/>
                </a:lnTo>
                <a:lnTo>
                  <a:pt x="1529395" y="801112"/>
                </a:lnTo>
                <a:lnTo>
                  <a:pt x="1569855" y="938677"/>
                </a:lnTo>
                <a:lnTo>
                  <a:pt x="1586039" y="1019597"/>
                </a:lnTo>
                <a:lnTo>
                  <a:pt x="1869260" y="1027689"/>
                </a:lnTo>
                <a:lnTo>
                  <a:pt x="1869260" y="1108609"/>
                </a:lnTo>
                <a:lnTo>
                  <a:pt x="1990641" y="1197622"/>
                </a:lnTo>
                <a:lnTo>
                  <a:pt x="2103930" y="1229990"/>
                </a:lnTo>
                <a:lnTo>
                  <a:pt x="2225310" y="1270450"/>
                </a:lnTo>
                <a:lnTo>
                  <a:pt x="2322414" y="1335186"/>
                </a:lnTo>
                <a:lnTo>
                  <a:pt x="2484255" y="1375646"/>
                </a:lnTo>
                <a:lnTo>
                  <a:pt x="2662280" y="1432291"/>
                </a:lnTo>
                <a:lnTo>
                  <a:pt x="2807937" y="1497027"/>
                </a:lnTo>
                <a:cubicBezTo>
                  <a:pt x="2891502" y="1513740"/>
                  <a:pt x="2861349" y="1513211"/>
                  <a:pt x="2896949" y="1513211"/>
                </a:cubicBezTo>
                <a:lnTo>
                  <a:pt x="3026422" y="1521303"/>
                </a:lnTo>
                <a:lnTo>
                  <a:pt x="3244907" y="1553671"/>
                </a:lnTo>
                <a:lnTo>
                  <a:pt x="3528128" y="1577947"/>
                </a:lnTo>
                <a:lnTo>
                  <a:pt x="3641416" y="1634592"/>
                </a:lnTo>
                <a:lnTo>
                  <a:pt x="4062202" y="1675052"/>
                </a:lnTo>
                <a:lnTo>
                  <a:pt x="4669105" y="1723604"/>
                </a:lnTo>
                <a:lnTo>
                  <a:pt x="5259823" y="1723604"/>
                </a:lnTo>
                <a:lnTo>
                  <a:pt x="5259823" y="1764064"/>
                </a:lnTo>
                <a:lnTo>
                  <a:pt x="6368432" y="1764064"/>
                </a:lnTo>
                <a:lnTo>
                  <a:pt x="6368432" y="1820708"/>
                </a:lnTo>
                <a:lnTo>
                  <a:pt x="8035391" y="1820708"/>
                </a:lnTo>
              </a:path>
            </a:pathLst>
          </a:custGeom>
          <a:noFill/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07020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Impact du volume d’ESD gastriques par centre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JG Kim et al., ASCO GI</a:t>
            </a:r>
            <a:r>
              <a:rPr lang="fr-FR" baseline="30000" dirty="0"/>
              <a:t>®</a:t>
            </a:r>
            <a:r>
              <a:rPr lang="fr-FR" dirty="0"/>
              <a:t> 2023, Abs #285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563525" y="1198350"/>
            <a:ext cx="7553059" cy="1730878"/>
          </a:xfrm>
        </p:spPr>
        <p:txBody>
          <a:bodyPr/>
          <a:lstStyle/>
          <a:p>
            <a:pPr>
              <a:lnSpc>
                <a:spcPts val="2000"/>
              </a:lnSpc>
              <a:spcBef>
                <a:spcPts val="1200"/>
              </a:spcBef>
            </a:pPr>
            <a:r>
              <a:rPr lang="fr-FR" sz="1800" dirty="0"/>
              <a:t>Est une </a:t>
            </a:r>
            <a:r>
              <a:rPr lang="fr-FR" sz="1800" b="1" dirty="0"/>
              <a:t>technique de résection endoscopique des lésions précancéreuses ou cancéreuses débutantes de l’estomac</a:t>
            </a:r>
          </a:p>
          <a:p>
            <a:pPr>
              <a:lnSpc>
                <a:spcPts val="2000"/>
              </a:lnSpc>
              <a:spcBef>
                <a:spcPts val="1200"/>
              </a:spcBef>
            </a:pPr>
            <a:r>
              <a:rPr lang="fr-FR" sz="1800" b="1" dirty="0"/>
              <a:t>Permet une résection carcinologique en monobloc équivalente </a:t>
            </a:r>
            <a:br>
              <a:rPr lang="fr-FR" sz="1800" b="1" dirty="0"/>
            </a:br>
            <a:r>
              <a:rPr lang="fr-FR" sz="1800" b="1" dirty="0"/>
              <a:t>à la chirurgie dans les tumeurs </a:t>
            </a:r>
            <a:r>
              <a:rPr lang="fr-FR" sz="1600" dirty="0"/>
              <a:t>(&lt; T2).</a:t>
            </a:r>
            <a:endParaRPr lang="fr-FR" sz="1800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Contexte : La dissection sous muqueuse endoscopique (ESD)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026400" y="3830880"/>
            <a:ext cx="3833091" cy="2101835"/>
          </a:xfrm>
          <a:prstGeom prst="rect">
            <a:avLst/>
          </a:prstGeo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L'effet du nombre de procédures réalisées par centre a</a:t>
            </a:r>
            <a:r>
              <a:rPr lang="fr-FR" b="1" dirty="0">
                <a:solidFill>
                  <a:srgbClr val="C85E23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-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t’il un impact sur le risque et la qualité de la résection pour les adénomes ou ADK gastriques.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1" i="0" u="none" strike="noStrike" kern="1200" cap="none" spc="0" normalizeH="0" baseline="0" noProof="0" dirty="0">
              <a:ln>
                <a:noFill/>
              </a:ln>
              <a:solidFill>
                <a:srgbClr val="C85E23"/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Critère: Taux de complication/Volume du centre 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46EEB3A2-BBC4-3B38-E464-D4C0CDA3AF6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07003" y="539488"/>
            <a:ext cx="3184988" cy="2712377"/>
          </a:xfrm>
          <a:prstGeom prst="rect">
            <a:avLst/>
          </a:prstGeom>
          <a:ln w="25400">
            <a:solidFill>
              <a:schemeClr val="bg1"/>
            </a:solidFill>
          </a:ln>
        </p:spPr>
      </p:pic>
      <p:sp>
        <p:nvSpPr>
          <p:cNvPr id="13" name="Espace réservé du texte 25"/>
          <p:cNvSpPr txBox="1">
            <a:spLocks/>
          </p:cNvSpPr>
          <p:nvPr/>
        </p:nvSpPr>
        <p:spPr>
          <a:xfrm>
            <a:off x="8245418" y="3510723"/>
            <a:ext cx="3189514" cy="58261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Objectif de l’étude</a:t>
            </a:r>
          </a:p>
        </p:txBody>
      </p:sp>
      <p:sp>
        <p:nvSpPr>
          <p:cNvPr id="8" name="Espace réservé du texte 24">
            <a:extLst>
              <a:ext uri="{FF2B5EF4-FFF2-40B4-BE49-F238E27FC236}">
                <a16:creationId xmlns:a16="http://schemas.microsoft.com/office/drawing/2014/main" id="{B9652CB4-3CC3-882D-C6AD-B437B23D0F14}"/>
              </a:ext>
            </a:extLst>
          </p:cNvPr>
          <p:cNvSpPr txBox="1">
            <a:spLocks/>
          </p:cNvSpPr>
          <p:nvPr/>
        </p:nvSpPr>
        <p:spPr>
          <a:xfrm>
            <a:off x="563525" y="4035687"/>
            <a:ext cx="7553059" cy="1730878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ts val="2000"/>
              </a:lnSpc>
              <a:spcBef>
                <a:spcPts val="12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ESD pour un cancer ou un adénome gastrique de novembre 2011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à décembre 2017</a:t>
            </a:r>
          </a:p>
          <a:p>
            <a:pPr marL="280988" marR="0" lvl="0" indent="-280988" algn="l" defTabSz="914400" rtl="0" eaLnBrk="1" fontAlgn="auto" latinLnBrk="0" hangingPunct="1">
              <a:lnSpc>
                <a:spcPts val="2000"/>
              </a:lnSpc>
              <a:spcBef>
                <a:spcPts val="12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Base de données du service national d'assurance maladie Coréen.</a:t>
            </a:r>
          </a:p>
          <a:p>
            <a:pPr marL="280988" marR="0" lvl="0" indent="-280988" algn="l" defTabSz="914400" rtl="0" eaLnBrk="1" fontAlgn="auto" latinLnBrk="0" hangingPunct="1">
              <a:lnSpc>
                <a:spcPts val="2000"/>
              </a:lnSpc>
              <a:spcBef>
                <a:spcPts val="120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Suivi des complications post-procédures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(hémorragie, perforation, 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pneumonie et mortalité à 30 jours),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nécessité de résections supplémentaires, et mortalité à 30 jours ont été réceuillies.</a:t>
            </a:r>
          </a:p>
        </p:txBody>
      </p:sp>
      <p:sp>
        <p:nvSpPr>
          <p:cNvPr id="9" name="Espace réservé du texte 25">
            <a:extLst>
              <a:ext uri="{FF2B5EF4-FFF2-40B4-BE49-F238E27FC236}">
                <a16:creationId xmlns:a16="http://schemas.microsoft.com/office/drawing/2014/main" id="{CF4AB450-0E9F-7340-FD91-B6747F5DB302}"/>
              </a:ext>
            </a:extLst>
          </p:cNvPr>
          <p:cNvSpPr txBox="1">
            <a:spLocks/>
          </p:cNvSpPr>
          <p:nvPr/>
        </p:nvSpPr>
        <p:spPr>
          <a:xfrm>
            <a:off x="391046" y="3501008"/>
            <a:ext cx="10332000" cy="58261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Population de l’étude (critères d’inclusion)</a:t>
            </a:r>
          </a:p>
        </p:txBody>
      </p: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7E0A6E67-1851-2C0E-DBA8-BC0C9B88DB42}"/>
              </a:ext>
            </a:extLst>
          </p:cNvPr>
          <p:cNvCxnSpPr/>
          <p:nvPr/>
        </p:nvCxnSpPr>
        <p:spPr>
          <a:xfrm>
            <a:off x="334537" y="3311913"/>
            <a:ext cx="7593981" cy="0"/>
          </a:xfrm>
          <a:prstGeom prst="line">
            <a:avLst/>
          </a:prstGeom>
          <a:ln w="19050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930288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RATIONALE-305 : </a:t>
            </a:r>
            <a:br>
              <a:rPr lang="en-US"/>
            </a:br>
            <a:r>
              <a:rPr lang="en-US"/>
              <a:t>CT +/- tislelizumab vs placebo </a:t>
            </a:r>
            <a:r>
              <a:rPr lang="da-DK"/>
              <a:t>en L1 de l’ADK OG avancé</a:t>
            </a:r>
            <a:endParaRPr lang="fr-FR"/>
          </a:p>
        </p:txBody>
      </p:sp>
      <p:sp>
        <p:nvSpPr>
          <p:cNvPr id="3" name="Espace réservé du texte 3">
            <a:extLst>
              <a:ext uri="{FF2B5EF4-FFF2-40B4-BE49-F238E27FC236}">
                <a16:creationId xmlns:a16="http://schemas.microsoft.com/office/drawing/2014/main" id="{7A8EBA00-96F3-BA3F-95A3-7218E35AF5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Moehler</a:t>
            </a:r>
            <a:r>
              <a:rPr lang="fr-FR" dirty="0"/>
              <a:t> </a:t>
            </a:r>
            <a:r>
              <a:rPr lang="fr-FR" sz="1200" i="1" dirty="0"/>
              <a:t>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#286</a:t>
            </a:r>
          </a:p>
        </p:txBody>
      </p:sp>
      <p:sp>
        <p:nvSpPr>
          <p:cNvPr id="14" name="Espace réservé du texte 13"/>
          <p:cNvSpPr>
            <a:spLocks noGrp="1"/>
          </p:cNvSpPr>
          <p:nvPr>
            <p:ph type="body" sz="quarter" idx="15"/>
          </p:nvPr>
        </p:nvSpPr>
        <p:spPr>
          <a:xfrm>
            <a:off x="7042124" y="4332520"/>
            <a:ext cx="4097115" cy="1529876"/>
          </a:xfrm>
          <a:solidFill>
            <a:schemeClr val="accent2">
              <a:lumMod val="40000"/>
              <a:lumOff val="60000"/>
              <a:alpha val="36000"/>
            </a:schemeClr>
          </a:solidFill>
        </p:spPr>
        <p:txBody>
          <a:bodyPr wrap="square" lIns="180000" rtlCol="0" anchor="ctr">
            <a:noAutofit/>
          </a:bodyPr>
          <a:lstStyle/>
          <a:p>
            <a:pPr marL="0" indent="0">
              <a:buNone/>
            </a:pPr>
            <a:r>
              <a:rPr lang="fr-FR" sz="1600" b="1" dirty="0">
                <a:solidFill>
                  <a:schemeClr val="accent2">
                    <a:lumMod val="75000"/>
                  </a:schemeClr>
                </a:solidFill>
                <a:latin typeface="+mn-lt"/>
                <a:cs typeface="+mn-cs"/>
              </a:rPr>
              <a:t>Amélioration de la SSP</a:t>
            </a:r>
          </a:p>
          <a:p>
            <a:pPr marL="0" indent="0">
              <a:spcBef>
                <a:spcPts val="1200"/>
              </a:spcBef>
              <a:buNone/>
            </a:pPr>
            <a:r>
              <a:rPr lang="fr-FR" sz="1600" b="1" dirty="0">
                <a:solidFill>
                  <a:schemeClr val="accent2">
                    <a:lumMod val="75000"/>
                  </a:schemeClr>
                </a:solidFill>
                <a:latin typeface="+mn-lt"/>
                <a:cs typeface="+mn-cs"/>
              </a:rPr>
              <a:t>Tendance numérique pour le taux </a:t>
            </a:r>
            <a:br>
              <a:rPr lang="fr-FR" sz="1600" b="1" dirty="0">
                <a:solidFill>
                  <a:schemeClr val="accent2">
                    <a:lumMod val="75000"/>
                  </a:schemeClr>
                </a:solidFill>
                <a:latin typeface="+mn-lt"/>
                <a:cs typeface="+mn-cs"/>
              </a:rPr>
            </a:br>
            <a:r>
              <a:rPr lang="fr-FR" sz="1600" b="1" dirty="0">
                <a:solidFill>
                  <a:schemeClr val="accent2">
                    <a:lumMod val="75000"/>
                  </a:schemeClr>
                </a:solidFill>
                <a:latin typeface="+mn-lt"/>
                <a:cs typeface="+mn-cs"/>
              </a:rPr>
              <a:t>de réponse objective et la durée de réponse</a:t>
            </a:r>
          </a:p>
        </p:txBody>
      </p:sp>
      <p:sp>
        <p:nvSpPr>
          <p:cNvPr id="17" name="Espace réservé du texte 16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Résultats : SSP, taux de réponse et durée de réponse </a:t>
            </a:r>
            <a:r>
              <a:rPr lang="fr-FR" sz="2000"/>
              <a:t>(population PD-L1 </a:t>
            </a:r>
            <a:r>
              <a:rPr lang="fr-FR">
                <a:solidFill>
                  <a:schemeClr val="accent2"/>
                </a:solidFill>
              </a:rPr>
              <a:t>≥ 5</a:t>
            </a:r>
            <a:r>
              <a:rPr lang="fr-FR" sz="2000">
                <a:solidFill>
                  <a:schemeClr val="accent2"/>
                </a:solidFill>
              </a:rPr>
              <a:t>%</a:t>
            </a:r>
            <a:r>
              <a:rPr lang="fr-FR" sz="2000"/>
              <a:t>) </a:t>
            </a:r>
          </a:p>
          <a:p>
            <a:endParaRPr lang="fr-FR"/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1046" y="1534173"/>
            <a:ext cx="6002093" cy="2371726"/>
          </a:xfrm>
          <a:prstGeom prst="rect">
            <a:avLst/>
          </a:prstGeom>
        </p:spPr>
      </p:pic>
      <p:graphicFrame>
        <p:nvGraphicFramePr>
          <p:cNvPr id="18" name="Tableau 17"/>
          <p:cNvGraphicFramePr>
            <a:graphicFrameLocks noGrp="1"/>
          </p:cNvGraphicFramePr>
          <p:nvPr/>
        </p:nvGraphicFramePr>
        <p:xfrm>
          <a:off x="422178" y="3984604"/>
          <a:ext cx="6141584" cy="219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981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8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58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583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47175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TIS + </a:t>
                      </a:r>
                      <a:r>
                        <a:rPr lang="da-DK" sz="10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da-DK" sz="1000" b="0" kern="1200" baseline="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(N=274)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Placebo + </a:t>
                      </a:r>
                      <a:r>
                        <a:rPr lang="da-DK" sz="10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r>
                        <a:rPr lang="da-DK" sz="1000" b="0" kern="1200" baseline="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(N=272)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5927">
                <a:tc gridSpan="2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Taux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RR, % (95% CI)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50,4 (44,3-56,4)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43,0 (37,1-49,1)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5927">
                <a:tc rowSpan="5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Meilleure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réponse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globale,% (n)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RC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3,3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(9)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1,8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5927">
                <a:tc vMerge="1">
                  <a:txBody>
                    <a:bodyPr/>
                    <a:lstStyle/>
                    <a:p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RP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47,1 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(129)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41,2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(112)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5927">
                <a:tc vMerge="1">
                  <a:txBody>
                    <a:bodyPr/>
                    <a:lstStyle/>
                    <a:p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SD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38,0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(104)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40,1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(109)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5927">
                <a:tc vMerge="1">
                  <a:txBody>
                    <a:bodyPr/>
                    <a:lstStyle/>
                    <a:p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100">
                          <a:solidFill>
                            <a:schemeClr val="tx1"/>
                          </a:solidFill>
                        </a:rPr>
                        <a:t>PD</a:t>
                      </a: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4,4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(12)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11,8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(32)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5927">
                <a:tc vMerge="1">
                  <a:txBody>
                    <a:bodyPr/>
                    <a:lstStyle/>
                    <a:p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NA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7,3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(20)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5,1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(14)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5927">
                <a:tc gridSpan="2"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Tx de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contrôle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de la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maladie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, % (95% CI)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88,3 (83,9-91,9)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15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83,1 (78,1-87,3)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15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5927">
                <a:tc gridSpan="2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Durée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médiane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réponse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mois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baseline="0" dirty="0">
                          <a:solidFill>
                            <a:schemeClr val="tx1"/>
                          </a:solidFill>
                        </a:rPr>
                        <a:t>(95% CI)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9,0 (8,2-19,4)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15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7,1 (5,7-8,3)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15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19" name="Graphique 18"/>
          <p:cNvGraphicFramePr/>
          <p:nvPr/>
        </p:nvGraphicFramePr>
        <p:xfrm>
          <a:off x="6849762" y="1751473"/>
          <a:ext cx="4662616" cy="1709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Forme libre 19"/>
          <p:cNvSpPr/>
          <p:nvPr/>
        </p:nvSpPr>
        <p:spPr>
          <a:xfrm>
            <a:off x="7311081" y="1826220"/>
            <a:ext cx="3847070" cy="864973"/>
          </a:xfrm>
          <a:custGeom>
            <a:avLst/>
            <a:gdLst>
              <a:gd name="connsiteX0" fmla="*/ 0 w 3847070"/>
              <a:gd name="connsiteY0" fmla="*/ 0 h 864973"/>
              <a:gd name="connsiteX1" fmla="*/ 280087 w 3847070"/>
              <a:gd name="connsiteY1" fmla="*/ 8238 h 864973"/>
              <a:gd name="connsiteX2" fmla="*/ 350108 w 3847070"/>
              <a:gd name="connsiteY2" fmla="*/ 12356 h 864973"/>
              <a:gd name="connsiteX3" fmla="*/ 374822 w 3847070"/>
              <a:gd name="connsiteY3" fmla="*/ 49427 h 864973"/>
              <a:gd name="connsiteX4" fmla="*/ 399535 w 3847070"/>
              <a:gd name="connsiteY4" fmla="*/ 98854 h 864973"/>
              <a:gd name="connsiteX5" fmla="*/ 416011 w 3847070"/>
              <a:gd name="connsiteY5" fmla="*/ 119448 h 864973"/>
              <a:gd name="connsiteX6" fmla="*/ 457200 w 3847070"/>
              <a:gd name="connsiteY6" fmla="*/ 123567 h 864973"/>
              <a:gd name="connsiteX7" fmla="*/ 502508 w 3847070"/>
              <a:gd name="connsiteY7" fmla="*/ 131805 h 864973"/>
              <a:gd name="connsiteX8" fmla="*/ 556054 w 3847070"/>
              <a:gd name="connsiteY8" fmla="*/ 135924 h 864973"/>
              <a:gd name="connsiteX9" fmla="*/ 572530 w 3847070"/>
              <a:gd name="connsiteY9" fmla="*/ 168875 h 864973"/>
              <a:gd name="connsiteX10" fmla="*/ 584887 w 3847070"/>
              <a:gd name="connsiteY10" fmla="*/ 210065 h 864973"/>
              <a:gd name="connsiteX11" fmla="*/ 597243 w 3847070"/>
              <a:gd name="connsiteY11" fmla="*/ 247135 h 864973"/>
              <a:gd name="connsiteX12" fmla="*/ 605481 w 3847070"/>
              <a:gd name="connsiteY12" fmla="*/ 300681 h 864973"/>
              <a:gd name="connsiteX13" fmla="*/ 626076 w 3847070"/>
              <a:gd name="connsiteY13" fmla="*/ 341870 h 864973"/>
              <a:gd name="connsiteX14" fmla="*/ 712573 w 3847070"/>
              <a:gd name="connsiteY14" fmla="*/ 350108 h 864973"/>
              <a:gd name="connsiteX15" fmla="*/ 712573 w 3847070"/>
              <a:gd name="connsiteY15" fmla="*/ 350108 h 864973"/>
              <a:gd name="connsiteX16" fmla="*/ 749643 w 3847070"/>
              <a:gd name="connsiteY16" fmla="*/ 378940 h 864973"/>
              <a:gd name="connsiteX17" fmla="*/ 766119 w 3847070"/>
              <a:gd name="connsiteY17" fmla="*/ 411892 h 864973"/>
              <a:gd name="connsiteX18" fmla="*/ 786714 w 3847070"/>
              <a:gd name="connsiteY18" fmla="*/ 436605 h 864973"/>
              <a:gd name="connsiteX19" fmla="*/ 799070 w 3847070"/>
              <a:gd name="connsiteY19" fmla="*/ 457200 h 864973"/>
              <a:gd name="connsiteX20" fmla="*/ 827903 w 3847070"/>
              <a:gd name="connsiteY20" fmla="*/ 469556 h 864973"/>
              <a:gd name="connsiteX21" fmla="*/ 869092 w 3847070"/>
              <a:gd name="connsiteY21" fmla="*/ 481913 h 864973"/>
              <a:gd name="connsiteX22" fmla="*/ 906162 w 3847070"/>
              <a:gd name="connsiteY22" fmla="*/ 486032 h 864973"/>
              <a:gd name="connsiteX23" fmla="*/ 926757 w 3847070"/>
              <a:gd name="connsiteY23" fmla="*/ 490151 h 864973"/>
              <a:gd name="connsiteX24" fmla="*/ 926757 w 3847070"/>
              <a:gd name="connsiteY24" fmla="*/ 490151 h 864973"/>
              <a:gd name="connsiteX25" fmla="*/ 951470 w 3847070"/>
              <a:gd name="connsiteY25" fmla="*/ 535459 h 864973"/>
              <a:gd name="connsiteX26" fmla="*/ 1058562 w 3847070"/>
              <a:gd name="connsiteY26" fmla="*/ 539578 h 864973"/>
              <a:gd name="connsiteX27" fmla="*/ 1095633 w 3847070"/>
              <a:gd name="connsiteY27" fmla="*/ 551935 h 864973"/>
              <a:gd name="connsiteX28" fmla="*/ 1116227 w 3847070"/>
              <a:gd name="connsiteY28" fmla="*/ 593124 h 864973"/>
              <a:gd name="connsiteX29" fmla="*/ 1145060 w 3847070"/>
              <a:gd name="connsiteY29" fmla="*/ 634313 h 864973"/>
              <a:gd name="connsiteX30" fmla="*/ 1169773 w 3847070"/>
              <a:gd name="connsiteY30" fmla="*/ 687859 h 864973"/>
              <a:gd name="connsiteX31" fmla="*/ 1206843 w 3847070"/>
              <a:gd name="connsiteY31" fmla="*/ 704335 h 864973"/>
              <a:gd name="connsiteX32" fmla="*/ 1260389 w 3847070"/>
              <a:gd name="connsiteY32" fmla="*/ 716692 h 864973"/>
              <a:gd name="connsiteX33" fmla="*/ 1326292 w 3847070"/>
              <a:gd name="connsiteY33" fmla="*/ 733167 h 864973"/>
              <a:gd name="connsiteX34" fmla="*/ 1326292 w 3847070"/>
              <a:gd name="connsiteY34" fmla="*/ 733167 h 864973"/>
              <a:gd name="connsiteX35" fmla="*/ 1396314 w 3847070"/>
              <a:gd name="connsiteY35" fmla="*/ 737286 h 864973"/>
              <a:gd name="connsiteX36" fmla="*/ 1416908 w 3847070"/>
              <a:gd name="connsiteY36" fmla="*/ 749643 h 864973"/>
              <a:gd name="connsiteX37" fmla="*/ 1453978 w 3847070"/>
              <a:gd name="connsiteY37" fmla="*/ 762000 h 864973"/>
              <a:gd name="connsiteX38" fmla="*/ 1466335 w 3847070"/>
              <a:gd name="connsiteY38" fmla="*/ 766119 h 864973"/>
              <a:gd name="connsiteX39" fmla="*/ 1573427 w 3847070"/>
              <a:gd name="connsiteY39" fmla="*/ 770238 h 864973"/>
              <a:gd name="connsiteX40" fmla="*/ 1626973 w 3847070"/>
              <a:gd name="connsiteY40" fmla="*/ 786713 h 864973"/>
              <a:gd name="connsiteX41" fmla="*/ 1692876 w 3847070"/>
              <a:gd name="connsiteY41" fmla="*/ 807308 h 864973"/>
              <a:gd name="connsiteX42" fmla="*/ 1729946 w 3847070"/>
              <a:gd name="connsiteY42" fmla="*/ 807308 h 864973"/>
              <a:gd name="connsiteX43" fmla="*/ 2174789 w 3847070"/>
              <a:gd name="connsiteY43" fmla="*/ 815546 h 864973"/>
              <a:gd name="connsiteX44" fmla="*/ 2458995 w 3847070"/>
              <a:gd name="connsiteY44" fmla="*/ 819665 h 864973"/>
              <a:gd name="connsiteX45" fmla="*/ 2487827 w 3847070"/>
              <a:gd name="connsiteY45" fmla="*/ 848497 h 864973"/>
              <a:gd name="connsiteX46" fmla="*/ 2636108 w 3847070"/>
              <a:gd name="connsiteY46" fmla="*/ 848497 h 864973"/>
              <a:gd name="connsiteX47" fmla="*/ 2652584 w 3847070"/>
              <a:gd name="connsiteY47" fmla="*/ 864973 h 864973"/>
              <a:gd name="connsiteX48" fmla="*/ 3847070 w 3847070"/>
              <a:gd name="connsiteY48" fmla="*/ 864973 h 864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847070" h="864973">
                <a:moveTo>
                  <a:pt x="0" y="0"/>
                </a:moveTo>
                <a:lnTo>
                  <a:pt x="280087" y="8238"/>
                </a:lnTo>
                <a:lnTo>
                  <a:pt x="350108" y="12356"/>
                </a:lnTo>
                <a:lnTo>
                  <a:pt x="374822" y="49427"/>
                </a:lnTo>
                <a:lnTo>
                  <a:pt x="399535" y="98854"/>
                </a:lnTo>
                <a:lnTo>
                  <a:pt x="416011" y="119448"/>
                </a:lnTo>
                <a:lnTo>
                  <a:pt x="457200" y="123567"/>
                </a:lnTo>
                <a:lnTo>
                  <a:pt x="502508" y="131805"/>
                </a:lnTo>
                <a:lnTo>
                  <a:pt x="556054" y="135924"/>
                </a:lnTo>
                <a:lnTo>
                  <a:pt x="572530" y="168875"/>
                </a:lnTo>
                <a:lnTo>
                  <a:pt x="584887" y="210065"/>
                </a:lnTo>
                <a:lnTo>
                  <a:pt x="597243" y="247135"/>
                </a:lnTo>
                <a:lnTo>
                  <a:pt x="605481" y="300681"/>
                </a:lnTo>
                <a:lnTo>
                  <a:pt x="626076" y="341870"/>
                </a:lnTo>
                <a:lnTo>
                  <a:pt x="712573" y="350108"/>
                </a:lnTo>
                <a:lnTo>
                  <a:pt x="712573" y="350108"/>
                </a:lnTo>
                <a:lnTo>
                  <a:pt x="749643" y="378940"/>
                </a:lnTo>
                <a:lnTo>
                  <a:pt x="766119" y="411892"/>
                </a:lnTo>
                <a:lnTo>
                  <a:pt x="786714" y="436605"/>
                </a:lnTo>
                <a:lnTo>
                  <a:pt x="799070" y="457200"/>
                </a:lnTo>
                <a:lnTo>
                  <a:pt x="827903" y="469556"/>
                </a:lnTo>
                <a:lnTo>
                  <a:pt x="869092" y="481913"/>
                </a:lnTo>
                <a:lnTo>
                  <a:pt x="906162" y="486032"/>
                </a:lnTo>
                <a:lnTo>
                  <a:pt x="926757" y="490151"/>
                </a:lnTo>
                <a:lnTo>
                  <a:pt x="926757" y="490151"/>
                </a:lnTo>
                <a:lnTo>
                  <a:pt x="951470" y="535459"/>
                </a:lnTo>
                <a:lnTo>
                  <a:pt x="1058562" y="539578"/>
                </a:lnTo>
                <a:lnTo>
                  <a:pt x="1095633" y="551935"/>
                </a:lnTo>
                <a:lnTo>
                  <a:pt x="1116227" y="593124"/>
                </a:lnTo>
                <a:lnTo>
                  <a:pt x="1145060" y="634313"/>
                </a:lnTo>
                <a:lnTo>
                  <a:pt x="1169773" y="687859"/>
                </a:lnTo>
                <a:lnTo>
                  <a:pt x="1206843" y="704335"/>
                </a:lnTo>
                <a:lnTo>
                  <a:pt x="1260389" y="716692"/>
                </a:lnTo>
                <a:lnTo>
                  <a:pt x="1326292" y="733167"/>
                </a:lnTo>
                <a:lnTo>
                  <a:pt x="1326292" y="733167"/>
                </a:lnTo>
                <a:lnTo>
                  <a:pt x="1396314" y="737286"/>
                </a:lnTo>
                <a:lnTo>
                  <a:pt x="1416908" y="749643"/>
                </a:lnTo>
                <a:lnTo>
                  <a:pt x="1453978" y="762000"/>
                </a:lnTo>
                <a:lnTo>
                  <a:pt x="1466335" y="766119"/>
                </a:lnTo>
                <a:lnTo>
                  <a:pt x="1573427" y="770238"/>
                </a:lnTo>
                <a:lnTo>
                  <a:pt x="1626973" y="786713"/>
                </a:lnTo>
                <a:lnTo>
                  <a:pt x="1692876" y="807308"/>
                </a:lnTo>
                <a:lnTo>
                  <a:pt x="1729946" y="807308"/>
                </a:lnTo>
                <a:lnTo>
                  <a:pt x="2174789" y="815546"/>
                </a:lnTo>
                <a:lnTo>
                  <a:pt x="2458995" y="819665"/>
                </a:lnTo>
                <a:lnTo>
                  <a:pt x="2487827" y="848497"/>
                </a:lnTo>
                <a:lnTo>
                  <a:pt x="2636108" y="848497"/>
                </a:lnTo>
                <a:lnTo>
                  <a:pt x="2652584" y="864973"/>
                </a:lnTo>
                <a:lnTo>
                  <a:pt x="3847070" y="864973"/>
                </a:lnTo>
              </a:path>
            </a:pathLst>
          </a:custGeom>
          <a:noFill/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Forme libre 22"/>
          <p:cNvSpPr/>
          <p:nvPr/>
        </p:nvSpPr>
        <p:spPr>
          <a:xfrm>
            <a:off x="7319319" y="1817982"/>
            <a:ext cx="3566984" cy="1206843"/>
          </a:xfrm>
          <a:custGeom>
            <a:avLst/>
            <a:gdLst>
              <a:gd name="connsiteX0" fmla="*/ 0 w 3566984"/>
              <a:gd name="connsiteY0" fmla="*/ 8238 h 1206843"/>
              <a:gd name="connsiteX1" fmla="*/ 300681 w 3566984"/>
              <a:gd name="connsiteY1" fmla="*/ 0 h 1206843"/>
              <a:gd name="connsiteX2" fmla="*/ 337751 w 3566984"/>
              <a:gd name="connsiteY2" fmla="*/ 78259 h 1206843"/>
              <a:gd name="connsiteX3" fmla="*/ 387178 w 3566984"/>
              <a:gd name="connsiteY3" fmla="*/ 181232 h 1206843"/>
              <a:gd name="connsiteX4" fmla="*/ 424249 w 3566984"/>
              <a:gd name="connsiteY4" fmla="*/ 230659 h 1206843"/>
              <a:gd name="connsiteX5" fmla="*/ 494270 w 3566984"/>
              <a:gd name="connsiteY5" fmla="*/ 230659 h 1206843"/>
              <a:gd name="connsiteX6" fmla="*/ 527222 w 3566984"/>
              <a:gd name="connsiteY6" fmla="*/ 280086 h 1206843"/>
              <a:gd name="connsiteX7" fmla="*/ 556054 w 3566984"/>
              <a:gd name="connsiteY7" fmla="*/ 321276 h 1206843"/>
              <a:gd name="connsiteX8" fmla="*/ 568411 w 3566984"/>
              <a:gd name="connsiteY8" fmla="*/ 378940 h 1206843"/>
              <a:gd name="connsiteX9" fmla="*/ 601362 w 3566984"/>
              <a:gd name="connsiteY9" fmla="*/ 428367 h 1206843"/>
              <a:gd name="connsiteX10" fmla="*/ 654908 w 3566984"/>
              <a:gd name="connsiteY10" fmla="*/ 428367 h 1206843"/>
              <a:gd name="connsiteX11" fmla="*/ 691978 w 3566984"/>
              <a:gd name="connsiteY11" fmla="*/ 481913 h 1206843"/>
              <a:gd name="connsiteX12" fmla="*/ 745524 w 3566984"/>
              <a:gd name="connsiteY12" fmla="*/ 510746 h 1206843"/>
              <a:gd name="connsiteX13" fmla="*/ 757881 w 3566984"/>
              <a:gd name="connsiteY13" fmla="*/ 560173 h 1206843"/>
              <a:gd name="connsiteX14" fmla="*/ 790832 w 3566984"/>
              <a:gd name="connsiteY14" fmla="*/ 621957 h 1206843"/>
              <a:gd name="connsiteX15" fmla="*/ 832022 w 3566984"/>
              <a:gd name="connsiteY15" fmla="*/ 650789 h 1206843"/>
              <a:gd name="connsiteX16" fmla="*/ 832022 w 3566984"/>
              <a:gd name="connsiteY16" fmla="*/ 650789 h 1206843"/>
              <a:gd name="connsiteX17" fmla="*/ 910281 w 3566984"/>
              <a:gd name="connsiteY17" fmla="*/ 667265 h 1206843"/>
              <a:gd name="connsiteX18" fmla="*/ 959708 w 3566984"/>
              <a:gd name="connsiteY18" fmla="*/ 741405 h 1206843"/>
              <a:gd name="connsiteX19" fmla="*/ 1070919 w 3566984"/>
              <a:gd name="connsiteY19" fmla="*/ 778476 h 1206843"/>
              <a:gd name="connsiteX20" fmla="*/ 1124465 w 3566984"/>
              <a:gd name="connsiteY20" fmla="*/ 823784 h 1206843"/>
              <a:gd name="connsiteX21" fmla="*/ 1153297 w 3566984"/>
              <a:gd name="connsiteY21" fmla="*/ 885567 h 1206843"/>
              <a:gd name="connsiteX22" fmla="*/ 1248032 w 3566984"/>
              <a:gd name="connsiteY22" fmla="*/ 902043 h 1206843"/>
              <a:gd name="connsiteX23" fmla="*/ 1326292 w 3566984"/>
              <a:gd name="connsiteY23" fmla="*/ 963827 h 1206843"/>
              <a:gd name="connsiteX24" fmla="*/ 1388076 w 3566984"/>
              <a:gd name="connsiteY24" fmla="*/ 988540 h 1206843"/>
              <a:gd name="connsiteX25" fmla="*/ 1486930 w 3566984"/>
              <a:gd name="connsiteY25" fmla="*/ 984421 h 1206843"/>
              <a:gd name="connsiteX26" fmla="*/ 1491049 w 3566984"/>
              <a:gd name="connsiteY26" fmla="*/ 1005016 h 1206843"/>
              <a:gd name="connsiteX27" fmla="*/ 1598140 w 3566984"/>
              <a:gd name="connsiteY27" fmla="*/ 1013254 h 1206843"/>
              <a:gd name="connsiteX28" fmla="*/ 1602259 w 3566984"/>
              <a:gd name="connsiteY28" fmla="*/ 1046205 h 1206843"/>
              <a:gd name="connsiteX29" fmla="*/ 2137719 w 3566984"/>
              <a:gd name="connsiteY29" fmla="*/ 1058562 h 1206843"/>
              <a:gd name="connsiteX30" fmla="*/ 2137719 w 3566984"/>
              <a:gd name="connsiteY30" fmla="*/ 1058562 h 1206843"/>
              <a:gd name="connsiteX31" fmla="*/ 2203622 w 3566984"/>
              <a:gd name="connsiteY31" fmla="*/ 1058562 h 1206843"/>
              <a:gd name="connsiteX32" fmla="*/ 2203622 w 3566984"/>
              <a:gd name="connsiteY32" fmla="*/ 1107989 h 1206843"/>
              <a:gd name="connsiteX33" fmla="*/ 2248930 w 3566984"/>
              <a:gd name="connsiteY33" fmla="*/ 1107989 h 1206843"/>
              <a:gd name="connsiteX34" fmla="*/ 2248930 w 3566984"/>
              <a:gd name="connsiteY34" fmla="*/ 1145059 h 1206843"/>
              <a:gd name="connsiteX35" fmla="*/ 2380735 w 3566984"/>
              <a:gd name="connsiteY35" fmla="*/ 1145059 h 1206843"/>
              <a:gd name="connsiteX36" fmla="*/ 2380735 w 3566984"/>
              <a:gd name="connsiteY36" fmla="*/ 1206843 h 1206843"/>
              <a:gd name="connsiteX37" fmla="*/ 3566984 w 3566984"/>
              <a:gd name="connsiteY37" fmla="*/ 1206843 h 120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566984" h="1206843">
                <a:moveTo>
                  <a:pt x="0" y="8238"/>
                </a:moveTo>
                <a:lnTo>
                  <a:pt x="300681" y="0"/>
                </a:lnTo>
                <a:lnTo>
                  <a:pt x="337751" y="78259"/>
                </a:lnTo>
                <a:lnTo>
                  <a:pt x="387178" y="181232"/>
                </a:lnTo>
                <a:lnTo>
                  <a:pt x="424249" y="230659"/>
                </a:lnTo>
                <a:lnTo>
                  <a:pt x="494270" y="230659"/>
                </a:lnTo>
                <a:lnTo>
                  <a:pt x="527222" y="280086"/>
                </a:lnTo>
                <a:lnTo>
                  <a:pt x="556054" y="321276"/>
                </a:lnTo>
                <a:lnTo>
                  <a:pt x="568411" y="378940"/>
                </a:lnTo>
                <a:lnTo>
                  <a:pt x="601362" y="428367"/>
                </a:lnTo>
                <a:lnTo>
                  <a:pt x="654908" y="428367"/>
                </a:lnTo>
                <a:lnTo>
                  <a:pt x="691978" y="481913"/>
                </a:lnTo>
                <a:lnTo>
                  <a:pt x="745524" y="510746"/>
                </a:lnTo>
                <a:lnTo>
                  <a:pt x="757881" y="560173"/>
                </a:lnTo>
                <a:lnTo>
                  <a:pt x="790832" y="621957"/>
                </a:lnTo>
                <a:lnTo>
                  <a:pt x="832022" y="650789"/>
                </a:lnTo>
                <a:lnTo>
                  <a:pt x="832022" y="650789"/>
                </a:lnTo>
                <a:lnTo>
                  <a:pt x="910281" y="667265"/>
                </a:lnTo>
                <a:lnTo>
                  <a:pt x="959708" y="741405"/>
                </a:lnTo>
                <a:lnTo>
                  <a:pt x="1070919" y="778476"/>
                </a:lnTo>
                <a:lnTo>
                  <a:pt x="1124465" y="823784"/>
                </a:lnTo>
                <a:lnTo>
                  <a:pt x="1153297" y="885567"/>
                </a:lnTo>
                <a:lnTo>
                  <a:pt x="1248032" y="902043"/>
                </a:lnTo>
                <a:lnTo>
                  <a:pt x="1326292" y="963827"/>
                </a:lnTo>
                <a:lnTo>
                  <a:pt x="1388076" y="988540"/>
                </a:lnTo>
                <a:lnTo>
                  <a:pt x="1486930" y="984421"/>
                </a:lnTo>
                <a:lnTo>
                  <a:pt x="1491049" y="1005016"/>
                </a:lnTo>
                <a:lnTo>
                  <a:pt x="1598140" y="1013254"/>
                </a:lnTo>
                <a:lnTo>
                  <a:pt x="1602259" y="1046205"/>
                </a:lnTo>
                <a:lnTo>
                  <a:pt x="2137719" y="1058562"/>
                </a:lnTo>
                <a:lnTo>
                  <a:pt x="2137719" y="1058562"/>
                </a:lnTo>
                <a:lnTo>
                  <a:pt x="2203622" y="1058562"/>
                </a:lnTo>
                <a:lnTo>
                  <a:pt x="2203622" y="1107989"/>
                </a:lnTo>
                <a:lnTo>
                  <a:pt x="2248930" y="1107989"/>
                </a:lnTo>
                <a:lnTo>
                  <a:pt x="2248930" y="1145059"/>
                </a:lnTo>
                <a:lnTo>
                  <a:pt x="2380735" y="1145059"/>
                </a:lnTo>
                <a:lnTo>
                  <a:pt x="2380735" y="1206843"/>
                </a:lnTo>
                <a:lnTo>
                  <a:pt x="3566984" y="1206843"/>
                </a:lnTo>
              </a:path>
            </a:pathLst>
          </a:custGeom>
          <a:noFill/>
          <a:ln w="381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24" name="Tableau 23"/>
          <p:cNvGraphicFramePr>
            <a:graphicFrameLocks noGrp="1"/>
          </p:cNvGraphicFramePr>
          <p:nvPr/>
        </p:nvGraphicFramePr>
        <p:xfrm>
          <a:off x="6657016" y="3512744"/>
          <a:ext cx="4637755" cy="3434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56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555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</a:tblGrid>
              <a:tr h="98787">
                <a:tc gridSpan="12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6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336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spc="-30">
                          <a:solidFill>
                            <a:schemeClr val="accent2"/>
                          </a:solidFill>
                        </a:rPr>
                        <a:t>TIS+Chimio</a:t>
                      </a:r>
                      <a:endParaRPr lang="fr-FR" sz="600" b="0" spc="-30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138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137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120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86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74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45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36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30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23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20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13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10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7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5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rgbClr val="D16923"/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rgbClr val="D1692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2336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spc="-3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Placebo+Chimio</a:t>
                      </a:r>
                      <a:endParaRPr lang="fr-FR" sz="600" b="0" spc="-3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117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113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87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57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43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27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19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15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9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5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0</a:t>
                      </a:r>
                      <a:endParaRPr lang="fr-FR" sz="7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25" name="Connecteur droit 24"/>
          <p:cNvCxnSpPr/>
          <p:nvPr/>
        </p:nvCxnSpPr>
        <p:spPr>
          <a:xfrm>
            <a:off x="7198385" y="3560614"/>
            <a:ext cx="4236547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Text Box 4"/>
          <p:cNvSpPr txBox="1">
            <a:spLocks noChangeArrowheads="1"/>
          </p:cNvSpPr>
          <p:nvPr/>
        </p:nvSpPr>
        <p:spPr bwMode="auto">
          <a:xfrm rot="16200000">
            <a:off x="6201547" y="2407382"/>
            <a:ext cx="149648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Patients avec </a:t>
            </a:r>
            <a:r>
              <a:rPr kumimoji="0" lang="da-DK" sz="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réponse</a:t>
            </a:r>
            <a:r>
              <a:rPr kumimoji="0" lang="da-DK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 (%)</a:t>
            </a:r>
          </a:p>
        </p:txBody>
      </p:sp>
      <p:sp>
        <p:nvSpPr>
          <p:cNvPr id="27" name="Text Box 4"/>
          <p:cNvSpPr txBox="1">
            <a:spLocks noChangeArrowheads="1"/>
          </p:cNvSpPr>
          <p:nvPr/>
        </p:nvSpPr>
        <p:spPr bwMode="auto">
          <a:xfrm>
            <a:off x="8840861" y="3381311"/>
            <a:ext cx="961875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6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30" name="Rectangle à coins arrondis 29"/>
          <p:cNvSpPr/>
          <p:nvPr/>
        </p:nvSpPr>
        <p:spPr>
          <a:xfrm>
            <a:off x="6563762" y="1645930"/>
            <a:ext cx="5088048" cy="2259970"/>
          </a:xfrm>
          <a:prstGeom prst="roundRect">
            <a:avLst>
              <a:gd name="adj" fmla="val 0"/>
            </a:avLst>
          </a:prstGeom>
          <a:noFill/>
          <a:ln w="12700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TextBox 17"/>
          <p:cNvSpPr txBox="1"/>
          <p:nvPr/>
        </p:nvSpPr>
        <p:spPr>
          <a:xfrm>
            <a:off x="8184629" y="1524974"/>
            <a:ext cx="1846315" cy="246221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Durée de </a:t>
            </a:r>
            <a:r>
              <a:rPr kumimoji="0" lang="en-US" altLang="zh-CN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endParaRPr kumimoji="0" lang="en-US" altLang="zh-CN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5" name="Chevron 34"/>
          <p:cNvSpPr/>
          <p:nvPr/>
        </p:nvSpPr>
        <p:spPr>
          <a:xfrm>
            <a:off x="6957250" y="5198984"/>
            <a:ext cx="183250" cy="223871"/>
          </a:xfrm>
          <a:prstGeom prst="chevron">
            <a:avLst>
              <a:gd name="adj" fmla="val 56499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Chevron 35"/>
          <p:cNvSpPr/>
          <p:nvPr/>
        </p:nvSpPr>
        <p:spPr>
          <a:xfrm>
            <a:off x="6957250" y="4564671"/>
            <a:ext cx="183250" cy="223871"/>
          </a:xfrm>
          <a:prstGeom prst="chevron">
            <a:avLst>
              <a:gd name="adj" fmla="val 56499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497880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RATIONALE-305 : </a:t>
            </a:r>
            <a:br>
              <a:rPr lang="fr-FR"/>
            </a:br>
            <a:r>
              <a:rPr lang="fr-FR"/>
              <a:t>CT +/- tislelizumab vs placebo en L1 de l’ADK OG avancé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Moehler</a:t>
            </a:r>
            <a:r>
              <a:rPr lang="fr-FR" dirty="0"/>
              <a:t> </a:t>
            </a:r>
            <a:r>
              <a:rPr lang="fr-FR" sz="1200" i="1" dirty="0"/>
              <a:t>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#286</a:t>
            </a:r>
          </a:p>
        </p:txBody>
      </p:sp>
      <p:sp>
        <p:nvSpPr>
          <p:cNvPr id="17" name="Espace réservé du texte 16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Tolérance et QdV </a:t>
            </a:r>
          </a:p>
          <a:p>
            <a:endParaRPr lang="fr-FR"/>
          </a:p>
        </p:txBody>
      </p:sp>
      <p:grpSp>
        <p:nvGrpSpPr>
          <p:cNvPr id="9" name="Groupe 8"/>
          <p:cNvGrpSpPr/>
          <p:nvPr/>
        </p:nvGrpSpPr>
        <p:grpSpPr>
          <a:xfrm>
            <a:off x="1745673" y="5583107"/>
            <a:ext cx="10020101" cy="648000"/>
            <a:chOff x="2138287" y="5214937"/>
            <a:chExt cx="8934185" cy="648000"/>
          </a:xfrm>
        </p:grpSpPr>
        <p:sp>
          <p:nvSpPr>
            <p:cNvPr id="14" name="Espace réservé du texte 13"/>
            <p:cNvSpPr txBox="1">
              <a:spLocks/>
            </p:cNvSpPr>
            <p:nvPr/>
          </p:nvSpPr>
          <p:spPr>
            <a:xfrm>
              <a:off x="2230977" y="5214937"/>
              <a:ext cx="8841495" cy="64800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180000" rtlCol="0" anchor="ctr">
              <a:noAutofit/>
            </a:bodyPr>
            <a:lstStyle>
              <a:lvl1pPr marL="280988" indent="-2809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85000"/>
                <a:buFont typeface="Wingdings" panose="05000000000000000000" pitchFamily="2" charset="2"/>
                <a:buChar char="l"/>
                <a:defRPr sz="20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539750" indent="-242888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chemeClr val="tx1">
                    <a:lumMod val="65000"/>
                    <a:lumOff val="35000"/>
                  </a:schemeClr>
                </a:buClr>
                <a:buSzPct val="85000"/>
                <a:buFont typeface="Wingdings" panose="05000000000000000000" pitchFamily="2" charset="2"/>
                <a:buChar char="à"/>
                <a:defRPr sz="1800" b="0" i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885825" indent="-257175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D16923"/>
                </a:buClr>
                <a:buSzPct val="75000"/>
                <a:buFont typeface="Wingdings 3" panose="05040102010807070707" pitchFamily="18" charset="2"/>
                <a:buChar char="u"/>
                <a:defRPr sz="1600" b="0" i="0" kern="1200">
                  <a:solidFill>
                    <a:srgbClr val="D16923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b="0" i="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Toxicités et décès toxiques plus fréquents dans le bras CT + TIS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fr-FR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QDV similaire avec tendance à l’amélioration de la fatigue et des douleurs abdominales</a:t>
              </a:r>
            </a:p>
          </p:txBody>
        </p:sp>
        <p:sp>
          <p:nvSpPr>
            <p:cNvPr id="16" name="Chevron 15"/>
            <p:cNvSpPr/>
            <p:nvPr/>
          </p:nvSpPr>
          <p:spPr>
            <a:xfrm>
              <a:off x="2138287" y="5378659"/>
              <a:ext cx="183250" cy="223871"/>
            </a:xfrm>
            <a:prstGeom prst="chevron">
              <a:avLst>
                <a:gd name="adj" fmla="val 56499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18" name="Tableau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2088471"/>
              </p:ext>
            </p:extLst>
          </p:nvPr>
        </p:nvGraphicFramePr>
        <p:xfrm>
          <a:off x="161716" y="1569666"/>
          <a:ext cx="7369269" cy="343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98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719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43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86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00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436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Catégorie</a:t>
                      </a:r>
                      <a:r>
                        <a:rPr lang="da-DK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, % (n)</a:t>
                      </a:r>
                      <a:endParaRPr lang="fr-FR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TIS + </a:t>
                      </a: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endParaRPr lang="da-DK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(N=272)</a:t>
                      </a:r>
                      <a:endParaRPr lang="fr-FR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Placebo + </a:t>
                      </a:r>
                      <a:r>
                        <a:rPr lang="da-DK" sz="11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  <a:endParaRPr lang="da-DK" sz="11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(N=272)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Durée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médiane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du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par TIS/placebo,  (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27,9 0,6-135,3)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24,4 (2,3-128,6)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2000">
                <a:tc gridSpan="2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Effets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secobdaires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apparus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pendant le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99,6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(271)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97,8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(266)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En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lien avec le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97,1 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(264)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96,0</a:t>
                      </a: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(261)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20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Effets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secobdaires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apparus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pendant le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de grade ≥3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64,7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(176)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62,9</a:t>
                      </a: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(171)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En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lien avec le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52,6 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(143)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48,5</a:t>
                      </a: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(132)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2000">
                <a:tc gridSpan="2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Effets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secobdaires</a:t>
                      </a:r>
                      <a:r>
                        <a:rPr lang="fr-FR" sz="1100" dirty="0">
                          <a:solidFill>
                            <a:schemeClr val="tx1"/>
                          </a:solidFill>
                        </a:rPr>
                        <a:t> graves apparus pendant le traitement</a:t>
                      </a:r>
                      <a:endParaRPr lang="en-US" sz="11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42,3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(115)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36,8</a:t>
                      </a: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(100)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En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lien avec le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25,7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(70)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16,5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(45)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2000">
                <a:tc gridSpan="2">
                  <a:txBody>
                    <a:bodyPr/>
                    <a:lstStyle/>
                    <a:p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Effets</a:t>
                      </a: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100" dirty="0" err="1">
                          <a:solidFill>
                            <a:schemeClr val="tx1"/>
                          </a:solidFill>
                        </a:rPr>
                        <a:t>secobdaires</a:t>
                      </a:r>
                      <a:r>
                        <a:rPr lang="fr-FR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pendant le TT et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ayant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entraîné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</a:rPr>
                        <a:t>l'arrêt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 du TT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22,4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(61)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12,1</a:t>
                      </a:r>
                      <a:endParaRPr lang="fr-FR" sz="11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33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Ayant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entraîné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l'arrêt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du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traitement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par TIS/placebo</a:t>
                      </a:r>
                    </a:p>
                  </a:txBody>
                  <a:tcPr marL="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14,3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(39)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6,6</a:t>
                      </a: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(18)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Ayant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entrainé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l'arrêt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de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l'un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des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composants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de la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chimio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19,9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(54)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11,4</a:t>
                      </a: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(31)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dirty="0">
                          <a:solidFill>
                            <a:schemeClr val="tx1"/>
                          </a:solidFill>
                        </a:rPr>
                        <a:t>Effets secondaires</a:t>
                      </a:r>
                      <a:r>
                        <a:rPr lang="fr-FR" sz="11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</a:rPr>
                        <a:t>pendant le TT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ayant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entraîné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le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décès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8,8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(24)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7,7</a:t>
                      </a: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(21)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En lien avec le traitement</a:t>
                      </a:r>
                    </a:p>
                  </a:txBody>
                  <a:tcPr marL="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2,2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(6)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0,7</a:t>
                      </a:r>
                    </a:p>
                  </a:txBody>
                  <a:tcPr marL="0" marR="1224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(2)</a:t>
                      </a:r>
                    </a:p>
                  </a:txBody>
                  <a:tcPr marL="122400" marR="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59" name="TextBox 17"/>
          <p:cNvSpPr txBox="1"/>
          <p:nvPr/>
        </p:nvSpPr>
        <p:spPr>
          <a:xfrm>
            <a:off x="8702190" y="1785983"/>
            <a:ext cx="989540" cy="23083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Nausée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TextBox 17"/>
          <p:cNvSpPr txBox="1"/>
          <p:nvPr/>
        </p:nvSpPr>
        <p:spPr>
          <a:xfrm>
            <a:off x="8702190" y="2085416"/>
            <a:ext cx="989540" cy="151164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Perte d’appétit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TextBox 17"/>
          <p:cNvSpPr txBox="1"/>
          <p:nvPr/>
        </p:nvSpPr>
        <p:spPr>
          <a:xfrm>
            <a:off x="8097976" y="2273363"/>
            <a:ext cx="1593754" cy="28255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zh-CN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Diminution </a:t>
            </a:r>
            <a:br>
              <a:rPr kumimoji="0" lang="fr-FR" altLang="zh-CN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altLang="zh-CN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du nombre de plaquettes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TextBox 17"/>
          <p:cNvSpPr txBox="1"/>
          <p:nvPr/>
        </p:nvSpPr>
        <p:spPr>
          <a:xfrm>
            <a:off x="8702190" y="2557514"/>
            <a:ext cx="989540" cy="23083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Vomissements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17"/>
          <p:cNvSpPr txBox="1"/>
          <p:nvPr/>
        </p:nvSpPr>
        <p:spPr>
          <a:xfrm>
            <a:off x="8702190" y="2801241"/>
            <a:ext cx="989540" cy="23083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Anémie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TextBox 17"/>
          <p:cNvSpPr txBox="1"/>
          <p:nvPr/>
        </p:nvSpPr>
        <p:spPr>
          <a:xfrm>
            <a:off x="7891630" y="3089651"/>
            <a:ext cx="1800100" cy="151164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zh-CN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Diminution de neutrophiles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TextBox 17"/>
          <p:cNvSpPr txBox="1"/>
          <p:nvPr/>
        </p:nvSpPr>
        <p:spPr>
          <a:xfrm>
            <a:off x="8702190" y="3551991"/>
            <a:ext cx="989540" cy="23083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Diarrhée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17"/>
          <p:cNvSpPr txBox="1"/>
          <p:nvPr/>
        </p:nvSpPr>
        <p:spPr>
          <a:xfrm>
            <a:off x="7420802" y="3814532"/>
            <a:ext cx="2270928" cy="23083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Neuropathie</a:t>
            </a:r>
            <a:r>
              <a:rPr kumimoji="0" lang="en-US" altLang="zh-CN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zh-CN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sensorielle</a:t>
            </a:r>
            <a:r>
              <a:rPr kumimoji="0" lang="en-US" altLang="zh-CN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zh-CN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périphérique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TextBox 17"/>
          <p:cNvSpPr txBox="1"/>
          <p:nvPr/>
        </p:nvSpPr>
        <p:spPr>
          <a:xfrm>
            <a:off x="8012779" y="4085595"/>
            <a:ext cx="1678951" cy="23566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Augmentation des ALAT</a:t>
            </a:r>
          </a:p>
        </p:txBody>
      </p:sp>
      <p:sp>
        <p:nvSpPr>
          <p:cNvPr id="68" name="TextBox 17"/>
          <p:cNvSpPr txBox="1"/>
          <p:nvPr/>
        </p:nvSpPr>
        <p:spPr>
          <a:xfrm>
            <a:off x="8214359" y="4303000"/>
            <a:ext cx="1477371" cy="23566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Leucopénie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Box 17"/>
          <p:cNvSpPr txBox="1"/>
          <p:nvPr/>
        </p:nvSpPr>
        <p:spPr>
          <a:xfrm>
            <a:off x="8214359" y="4554203"/>
            <a:ext cx="1477371" cy="23566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Constipation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TextBox 17"/>
          <p:cNvSpPr txBox="1"/>
          <p:nvPr/>
        </p:nvSpPr>
        <p:spPr>
          <a:xfrm>
            <a:off x="7772401" y="3299994"/>
            <a:ext cx="1919330" cy="28393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Augmentation des ASAT</a:t>
            </a:r>
          </a:p>
        </p:txBody>
      </p:sp>
      <p:grpSp>
        <p:nvGrpSpPr>
          <p:cNvPr id="80" name="Groupe 79"/>
          <p:cNvGrpSpPr/>
          <p:nvPr/>
        </p:nvGrpSpPr>
        <p:grpSpPr>
          <a:xfrm>
            <a:off x="9587778" y="1823484"/>
            <a:ext cx="2308570" cy="3499018"/>
            <a:chOff x="9587778" y="1823484"/>
            <a:chExt cx="2308570" cy="3499018"/>
          </a:xfrm>
        </p:grpSpPr>
        <p:grpSp>
          <p:nvGrpSpPr>
            <p:cNvPr id="21" name="Groupe 20"/>
            <p:cNvGrpSpPr/>
            <p:nvPr/>
          </p:nvGrpSpPr>
          <p:grpSpPr>
            <a:xfrm>
              <a:off x="9717850" y="1823484"/>
              <a:ext cx="1268382" cy="179867"/>
              <a:chOff x="9150925" y="2065999"/>
              <a:chExt cx="1640642" cy="179867"/>
            </a:xfrm>
          </p:grpSpPr>
          <p:sp>
            <p:nvSpPr>
              <p:cNvPr id="20" name="Rectangle 19"/>
              <p:cNvSpPr/>
              <p:nvPr/>
            </p:nvSpPr>
            <p:spPr>
              <a:xfrm>
                <a:off x="9150925" y="2065999"/>
                <a:ext cx="1640642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9150925" y="2155866"/>
                <a:ext cx="1603571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oupe 45"/>
            <p:cNvGrpSpPr/>
            <p:nvPr/>
          </p:nvGrpSpPr>
          <p:grpSpPr>
            <a:xfrm>
              <a:off x="9717850" y="2075481"/>
              <a:ext cx="1150561" cy="176616"/>
              <a:chOff x="9150925" y="2283795"/>
              <a:chExt cx="1488242" cy="176616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9150925" y="2370411"/>
                <a:ext cx="1488242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9150925" y="2283795"/>
                <a:ext cx="1418220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oupe 46"/>
            <p:cNvGrpSpPr/>
            <p:nvPr/>
          </p:nvGrpSpPr>
          <p:grpSpPr>
            <a:xfrm>
              <a:off x="9717850" y="2324227"/>
              <a:ext cx="981791" cy="179085"/>
              <a:chOff x="9150925" y="2518067"/>
              <a:chExt cx="1269939" cy="179085"/>
            </a:xfrm>
          </p:grpSpPr>
          <p:sp>
            <p:nvSpPr>
              <p:cNvPr id="25" name="Rectangle 24"/>
              <p:cNvSpPr/>
              <p:nvPr/>
            </p:nvSpPr>
            <p:spPr>
              <a:xfrm>
                <a:off x="9150925" y="2518067"/>
                <a:ext cx="1232869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9150925" y="2607152"/>
                <a:ext cx="1269939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48" name="Groupe 47"/>
            <p:cNvGrpSpPr/>
            <p:nvPr/>
          </p:nvGrpSpPr>
          <p:grpSpPr>
            <a:xfrm>
              <a:off x="9717850" y="2575442"/>
              <a:ext cx="953132" cy="179085"/>
              <a:chOff x="9150925" y="2735863"/>
              <a:chExt cx="1232869" cy="179085"/>
            </a:xfrm>
          </p:grpSpPr>
          <p:sp>
            <p:nvSpPr>
              <p:cNvPr id="28" name="Rectangle 27"/>
              <p:cNvSpPr/>
              <p:nvPr/>
            </p:nvSpPr>
            <p:spPr>
              <a:xfrm>
                <a:off x="9150925" y="2735863"/>
                <a:ext cx="1232869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9150925" y="2824948"/>
                <a:ext cx="1199917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49" name="Groupe 48"/>
            <p:cNvGrpSpPr/>
            <p:nvPr/>
          </p:nvGrpSpPr>
          <p:grpSpPr>
            <a:xfrm>
              <a:off x="9717850" y="2826657"/>
              <a:ext cx="1176036" cy="176446"/>
              <a:chOff x="9150925" y="2959635"/>
              <a:chExt cx="1521193" cy="176446"/>
            </a:xfrm>
          </p:grpSpPr>
          <p:sp>
            <p:nvSpPr>
              <p:cNvPr id="30" name="Rectangle 29"/>
              <p:cNvSpPr/>
              <p:nvPr/>
            </p:nvSpPr>
            <p:spPr>
              <a:xfrm>
                <a:off x="9150925" y="2959635"/>
                <a:ext cx="1199917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9150925" y="3046081"/>
                <a:ext cx="1521193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oupe 49"/>
            <p:cNvGrpSpPr/>
            <p:nvPr/>
          </p:nvGrpSpPr>
          <p:grpSpPr>
            <a:xfrm>
              <a:off x="9717850" y="3075233"/>
              <a:ext cx="879892" cy="179867"/>
              <a:chOff x="9150925" y="3167336"/>
              <a:chExt cx="1138133" cy="179867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9150925" y="3167336"/>
                <a:ext cx="1138133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9150925" y="3257203"/>
                <a:ext cx="1138133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51" name="Groupe 50"/>
            <p:cNvGrpSpPr/>
            <p:nvPr/>
          </p:nvGrpSpPr>
          <p:grpSpPr>
            <a:xfrm>
              <a:off x="9717850" y="3327230"/>
              <a:ext cx="765256" cy="178180"/>
              <a:chOff x="9150925" y="3385132"/>
              <a:chExt cx="989852" cy="178180"/>
            </a:xfrm>
          </p:grpSpPr>
          <p:sp>
            <p:nvSpPr>
              <p:cNvPr id="34" name="Rectangle 33"/>
              <p:cNvSpPr/>
              <p:nvPr/>
            </p:nvSpPr>
            <p:spPr>
              <a:xfrm>
                <a:off x="9150925" y="3385132"/>
                <a:ext cx="989852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9150925" y="3473312"/>
                <a:ext cx="932188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e 51"/>
            <p:cNvGrpSpPr/>
            <p:nvPr/>
          </p:nvGrpSpPr>
          <p:grpSpPr>
            <a:xfrm>
              <a:off x="9717850" y="3577540"/>
              <a:ext cx="800282" cy="179867"/>
              <a:chOff x="9150925" y="3606265"/>
              <a:chExt cx="1035159" cy="179867"/>
            </a:xfrm>
          </p:grpSpPr>
          <p:sp>
            <p:nvSpPr>
              <p:cNvPr id="36" name="Rectangle 35"/>
              <p:cNvSpPr/>
              <p:nvPr/>
            </p:nvSpPr>
            <p:spPr>
              <a:xfrm>
                <a:off x="9150925" y="3606265"/>
                <a:ext cx="932188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9150925" y="3696132"/>
                <a:ext cx="1035159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53" name="Groupe 52"/>
            <p:cNvGrpSpPr/>
            <p:nvPr/>
          </p:nvGrpSpPr>
          <p:grpSpPr>
            <a:xfrm>
              <a:off x="9717850" y="3829537"/>
              <a:ext cx="720676" cy="178864"/>
              <a:chOff x="9150925" y="3828401"/>
              <a:chExt cx="932189" cy="178864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9150925" y="3828401"/>
                <a:ext cx="804501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9150925" y="3917265"/>
                <a:ext cx="932189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54" name="Groupe 53"/>
            <p:cNvGrpSpPr/>
            <p:nvPr/>
          </p:nvGrpSpPr>
          <p:grpSpPr>
            <a:xfrm>
              <a:off x="9717850" y="4080531"/>
              <a:ext cx="577379" cy="179085"/>
              <a:chOff x="9150925" y="4045976"/>
              <a:chExt cx="746835" cy="179085"/>
            </a:xfrm>
          </p:grpSpPr>
          <p:sp>
            <p:nvSpPr>
              <p:cNvPr id="40" name="Rectangle 39"/>
              <p:cNvSpPr/>
              <p:nvPr/>
            </p:nvSpPr>
            <p:spPr>
              <a:xfrm>
                <a:off x="9150925" y="4045976"/>
                <a:ext cx="746835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9150925" y="4135061"/>
                <a:ext cx="635625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55" name="Groupe 54"/>
            <p:cNvGrpSpPr/>
            <p:nvPr/>
          </p:nvGrpSpPr>
          <p:grpSpPr>
            <a:xfrm>
              <a:off x="9717850" y="4331746"/>
              <a:ext cx="720676" cy="179085"/>
              <a:chOff x="9150925" y="4263772"/>
              <a:chExt cx="932189" cy="179085"/>
            </a:xfrm>
          </p:grpSpPr>
          <p:sp>
            <p:nvSpPr>
              <p:cNvPr id="42" name="Rectangle 41"/>
              <p:cNvSpPr/>
              <p:nvPr/>
            </p:nvSpPr>
            <p:spPr>
              <a:xfrm>
                <a:off x="9150925" y="4263772"/>
                <a:ext cx="746835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9150925" y="4352857"/>
                <a:ext cx="932189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Groupe 55"/>
            <p:cNvGrpSpPr/>
            <p:nvPr/>
          </p:nvGrpSpPr>
          <p:grpSpPr>
            <a:xfrm>
              <a:off x="9717850" y="4582956"/>
              <a:ext cx="555090" cy="179078"/>
              <a:chOff x="9150925" y="4481568"/>
              <a:chExt cx="718004" cy="179078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9150925" y="4481568"/>
                <a:ext cx="635624" cy="9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9150925" y="4570646"/>
                <a:ext cx="718004" cy="90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aphicFrame>
          <p:nvGraphicFramePr>
            <p:cNvPr id="75" name="Graphique 74"/>
            <p:cNvGraphicFramePr/>
            <p:nvPr/>
          </p:nvGraphicFramePr>
          <p:xfrm>
            <a:off x="9587778" y="4840950"/>
            <a:ext cx="2308570" cy="21575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70" name="Text Box 4"/>
            <p:cNvSpPr txBox="1">
              <a:spLocks noChangeArrowheads="1"/>
            </p:cNvSpPr>
            <p:nvPr/>
          </p:nvSpPr>
          <p:spPr bwMode="auto">
            <a:xfrm>
              <a:off x="10001988" y="5076281"/>
              <a:ext cx="1466336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Patients (%)</a:t>
              </a:r>
              <a:endParaRPr kumimoji="0" lang="da-DK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endParaRPr>
            </a:p>
          </p:txBody>
        </p:sp>
        <p:grpSp>
          <p:nvGrpSpPr>
            <p:cNvPr id="78" name="Groupe 77"/>
            <p:cNvGrpSpPr/>
            <p:nvPr/>
          </p:nvGrpSpPr>
          <p:grpSpPr>
            <a:xfrm>
              <a:off x="10723046" y="4285947"/>
              <a:ext cx="1042728" cy="338554"/>
              <a:chOff x="10957572" y="3962674"/>
              <a:chExt cx="1042728" cy="338554"/>
            </a:xfrm>
          </p:grpSpPr>
          <p:sp>
            <p:nvSpPr>
              <p:cNvPr id="71" name="Text Box 4"/>
              <p:cNvSpPr txBox="1">
                <a:spLocks noChangeArrowheads="1"/>
              </p:cNvSpPr>
              <p:nvPr/>
            </p:nvSpPr>
            <p:spPr bwMode="auto">
              <a:xfrm>
                <a:off x="10976589" y="3962674"/>
                <a:ext cx="1023711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" charset="0"/>
                    <a:ea typeface="ヒラギノ角ゴ Pro W3" charset="0"/>
                    <a:cs typeface="ヒラギノ角ゴ Pro W3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Times" charset="0"/>
                    <a:ea typeface="ヒラギノ角ゴ Pro W3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Times" charset="0"/>
                    <a:ea typeface="ヒラギノ角ゴ Pro W3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Times" charset="0"/>
                    <a:ea typeface="ヒラギノ角ゴ Pro W3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Times" charset="0"/>
                    <a:ea typeface="ヒラギノ角ゴ Pro W3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ヒラギノ角ゴ Pro W3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ヒラギノ角ゴ Pro W3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ヒラギノ角ゴ Pro W3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ヒラギノ角ゴ Pro W3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a-DK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ヒラギノ角ゴ Pro W3" charset="0"/>
                    <a:cs typeface="Arial"/>
                  </a:rPr>
                  <a:t>TIS + chimio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a-DK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ヒラギノ角ゴ Pro W3" charset="0"/>
                    <a:cs typeface="Arial"/>
                  </a:rPr>
                  <a:t>Placebo + chimio</a:t>
                </a:r>
                <a:endParaRPr kumimoji="0" lang="da-DK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endParaRPr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10957572" y="4054462"/>
                <a:ext cx="72000" cy="72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10957572" y="4162241"/>
                <a:ext cx="72000" cy="72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79" name="Rectangle à coins arrondis 78"/>
          <p:cNvSpPr/>
          <p:nvPr/>
        </p:nvSpPr>
        <p:spPr>
          <a:xfrm>
            <a:off x="7600952" y="1497436"/>
            <a:ext cx="4399348" cy="3825065"/>
          </a:xfrm>
          <a:prstGeom prst="roundRect">
            <a:avLst>
              <a:gd name="adj" fmla="val 0"/>
            </a:avLst>
          </a:prstGeom>
          <a:noFill/>
          <a:ln w="12700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F8F6115-B5BD-85B4-8B78-A0B082962F80}"/>
              </a:ext>
            </a:extLst>
          </p:cNvPr>
          <p:cNvSpPr txBox="1"/>
          <p:nvPr/>
        </p:nvSpPr>
        <p:spPr>
          <a:xfrm>
            <a:off x="8556105" y="1351666"/>
            <a:ext cx="2143536" cy="29238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Effets secondaires ≥20%</a:t>
            </a:r>
            <a:endParaRPr kumimoji="0" lang="fr-FR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09103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sz="1200" i="1" dirty="0"/>
              <a:t>M. </a:t>
            </a:r>
            <a:r>
              <a:rPr lang="fr-FR" sz="1200" i="1" dirty="0" err="1"/>
              <a:t>Moehler</a:t>
            </a:r>
            <a:r>
              <a:rPr lang="fr-FR" dirty="0"/>
              <a:t> </a:t>
            </a:r>
            <a:r>
              <a:rPr lang="fr-FR" sz="1200" i="1" dirty="0"/>
              <a:t>et al., ASCO GI </a:t>
            </a:r>
            <a:r>
              <a:rPr lang="fr-FR" sz="1200" i="1" baseline="30000" dirty="0"/>
              <a:t>®</a:t>
            </a:r>
            <a:r>
              <a:rPr lang="fr-FR" sz="1200" i="1" dirty="0"/>
              <a:t> 2023, Abs #286</a:t>
            </a:r>
          </a:p>
        </p:txBody>
      </p:sp>
      <p:sp>
        <p:nvSpPr>
          <p:cNvPr id="10" name="Espace réservé du texte 24">
            <a:extLst>
              <a:ext uri="{FF2B5EF4-FFF2-40B4-BE49-F238E27FC236}">
                <a16:creationId xmlns:a16="http://schemas.microsoft.com/office/drawing/2014/main" id="{A2343086-C3E2-BA7F-EE2B-00BE6ED599F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950654" y="1871335"/>
            <a:ext cx="9484278" cy="2386341"/>
          </a:xfrm>
        </p:spPr>
        <p:txBody>
          <a:bodyPr/>
          <a:lstStyle/>
          <a:p>
            <a:r>
              <a:rPr lang="en-US" sz="2200" dirty="0"/>
              <a:t>Etude positive dans la population PDL1 </a:t>
            </a:r>
            <a:r>
              <a:rPr lang="fr-FR" sz="2200" dirty="0"/>
              <a:t>≥</a:t>
            </a:r>
            <a:r>
              <a:rPr lang="da-DK" sz="2200" dirty="0"/>
              <a:t> 5%, HER2-</a:t>
            </a:r>
            <a:r>
              <a:rPr lang="en-US" sz="2200" dirty="0"/>
              <a:t> </a:t>
            </a:r>
          </a:p>
          <a:p>
            <a:pPr>
              <a:spcBef>
                <a:spcPts val="2400"/>
              </a:spcBef>
            </a:pPr>
            <a:r>
              <a:rPr lang="en-US" sz="2200" dirty="0"/>
              <a:t>CT + tislelizumab vs CT : </a:t>
            </a:r>
            <a:endParaRPr lang="fr-FR" sz="2200" b="1" dirty="0"/>
          </a:p>
          <a:p>
            <a:pPr lvl="1">
              <a:spcBef>
                <a:spcPts val="600"/>
              </a:spcBef>
            </a:pPr>
            <a:r>
              <a:rPr lang="fr-FR" sz="2000" dirty="0"/>
              <a:t>Améliore la SG</a:t>
            </a:r>
          </a:p>
          <a:p>
            <a:pPr lvl="2">
              <a:spcBef>
                <a:spcPts val="600"/>
              </a:spcBef>
            </a:pPr>
            <a:r>
              <a:rPr lang="fr-FR" sz="1800" dirty="0"/>
              <a:t>médiane SG 17.2 vs 12.6 mois, HR 0.74</a:t>
            </a:r>
          </a:p>
          <a:p>
            <a:pPr lvl="1">
              <a:spcBef>
                <a:spcPts val="1200"/>
              </a:spcBef>
            </a:pPr>
            <a:r>
              <a:rPr lang="fr-FR" sz="2000" dirty="0"/>
              <a:t>Améliore la SSP</a:t>
            </a:r>
          </a:p>
          <a:p>
            <a:pPr lvl="1">
              <a:spcBef>
                <a:spcPts val="1200"/>
              </a:spcBef>
            </a:pPr>
            <a:r>
              <a:rPr lang="fr-FR" sz="2000" dirty="0"/>
              <a:t>Tendance numérique pour le taux de réponse et de la durée de réponse</a:t>
            </a:r>
          </a:p>
          <a:p>
            <a:pPr lvl="1">
              <a:spcBef>
                <a:spcPts val="1200"/>
              </a:spcBef>
            </a:pPr>
            <a:r>
              <a:rPr lang="fr-FR" sz="2000" dirty="0"/>
              <a:t>Un surcroit de toxicité</a:t>
            </a:r>
          </a:p>
          <a:p>
            <a:pPr>
              <a:spcBef>
                <a:spcPts val="1200"/>
              </a:spcBef>
            </a:pPr>
            <a:r>
              <a:rPr lang="fr-FR" sz="2200" dirty="0"/>
              <a:t>Données en ITT en attente </a:t>
            </a:r>
          </a:p>
          <a:p>
            <a:pPr>
              <a:spcBef>
                <a:spcPts val="1200"/>
              </a:spcBef>
            </a:pPr>
            <a:endParaRPr lang="fr-FR" sz="220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RATIONALE-305 : </a:t>
            </a:r>
            <a:br>
              <a:rPr lang="fr-FR"/>
            </a:br>
            <a:r>
              <a:rPr lang="fr-FR"/>
              <a:t>CT +/- tislelizumab vs placebo en L1 de l’ADK OG avancé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Conclusions</a:t>
            </a:r>
          </a:p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220589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569491" y="636059"/>
            <a:ext cx="10508777" cy="2665412"/>
          </a:xfrm>
          <a:prstGeom prst="rect">
            <a:avLst/>
          </a:prstGeom>
        </p:spPr>
        <p:txBody>
          <a:bodyPr/>
          <a:lstStyle/>
          <a:p>
            <a:r>
              <a:rPr lang="fr-FR" sz="3800" dirty="0" err="1"/>
              <a:t>Nivolumab</a:t>
            </a:r>
            <a:r>
              <a:rPr lang="fr-FR" sz="3800" dirty="0"/>
              <a:t> plus chimiothérapie </a:t>
            </a:r>
            <a:r>
              <a:rPr lang="fr-FR" sz="3800" i="1" dirty="0"/>
              <a:t>vs</a:t>
            </a:r>
            <a:r>
              <a:rPr lang="fr-FR" sz="3800" dirty="0"/>
              <a:t> chimiothérapie, </a:t>
            </a:r>
            <a:br>
              <a:rPr lang="fr-FR" sz="3800" dirty="0"/>
            </a:br>
            <a:r>
              <a:rPr lang="fr-FR" sz="3800" dirty="0"/>
              <a:t>en 1</a:t>
            </a:r>
            <a:r>
              <a:rPr lang="fr-FR" sz="3800" baseline="30000" dirty="0"/>
              <a:t>ère</a:t>
            </a:r>
            <a:r>
              <a:rPr lang="fr-FR" sz="3800" dirty="0"/>
              <a:t> ligne de traitement des adénocarcinomes gastriques, de la jonction œsogastrique </a:t>
            </a:r>
            <a:br>
              <a:rPr lang="fr-FR" sz="3800" dirty="0"/>
            </a:br>
            <a:r>
              <a:rPr lang="fr-FR" sz="3800" dirty="0"/>
              <a:t>et de l’œsophage </a:t>
            </a:r>
            <a:r>
              <a:rPr lang="fr-FR" sz="3800"/>
              <a:t>: </a:t>
            </a:r>
            <a:br>
              <a:rPr lang="fr-FR" sz="3800"/>
            </a:br>
            <a:r>
              <a:rPr lang="fr-FR" sz="3800" b="1"/>
              <a:t>Résultats </a:t>
            </a:r>
            <a:r>
              <a:rPr lang="fr-FR" sz="3800" b="1" dirty="0"/>
              <a:t>de l’étude </a:t>
            </a:r>
            <a:r>
              <a:rPr lang="fr-FR" sz="3800" b="1"/>
              <a:t>Checkmate-649 </a:t>
            </a:r>
            <a:br>
              <a:rPr lang="fr-FR" sz="3800" b="1"/>
            </a:br>
            <a:r>
              <a:rPr lang="fr-FR" sz="3800" b="1"/>
              <a:t>après </a:t>
            </a:r>
            <a:r>
              <a:rPr lang="fr-FR" sz="3800" b="1" dirty="0"/>
              <a:t>3 ans de suivi</a:t>
            </a:r>
            <a:endParaRPr lang="en-US" sz="3800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86393"/>
            <a:ext cx="1628078" cy="3295665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4236825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YY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Janjigian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#291</a:t>
            </a:r>
          </a:p>
        </p:txBody>
      </p:sp>
    </p:spTree>
    <p:extLst>
      <p:ext uri="{BB962C8B-B14F-4D97-AF65-F5344CB8AC3E}">
        <p14:creationId xmlns:p14="http://schemas.microsoft.com/office/powerpoint/2010/main" val="29106863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B83A162-708A-40DB-9817-B6DE3DA30A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Nivolumab</a:t>
            </a:r>
            <a:r>
              <a:rPr lang="fr-FR" dirty="0"/>
              <a:t> +/- CT en L1 des ADK œsogastriques avancés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49"/>
            <a:ext cx="9909228" cy="621135"/>
          </a:xfrm>
        </p:spPr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7" name="Espace réservé du texte 6">
            <a:extLst>
              <a:ext uri="{FF2B5EF4-FFF2-40B4-BE49-F238E27FC236}">
                <a16:creationId xmlns:a16="http://schemas.microsoft.com/office/drawing/2014/main" id="{56EAC447-C338-4802-B841-6949686871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Design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391688" y="5650988"/>
            <a:ext cx="377699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1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Cut off des données : 31 mai 2022, suivi minimum de 36,2 mois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2815312" y="5232637"/>
            <a:ext cx="68515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n=2031, patients, soit 995 (60% avec PD-L1 CPS ≥ 5) de 175 centres (29 pays)</a:t>
            </a:r>
          </a:p>
        </p:txBody>
      </p:sp>
      <p:sp>
        <p:nvSpPr>
          <p:cNvPr id="3" name="ZoneTexte 2"/>
          <p:cNvSpPr txBox="1"/>
          <p:nvPr/>
        </p:nvSpPr>
        <p:spPr>
          <a:xfrm>
            <a:off x="391046" y="5936528"/>
            <a:ext cx="4669868" cy="27699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Janjigian</a:t>
            </a:r>
            <a:r>
              <a:rPr kumimoji="0" lang="fr-FR" sz="1200" b="1" i="1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 al., </a:t>
            </a:r>
            <a:r>
              <a:rPr kumimoji="0" lang="fr-FR" sz="1200" b="1" i="1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Lancet 2021.   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 </a:t>
            </a:r>
            <a:r>
              <a:rPr kumimoji="0" lang="fr-FR" sz="1200" b="1" i="1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Shitara</a:t>
            </a:r>
            <a:r>
              <a:rPr kumimoji="0" lang="fr-FR" sz="1200" b="1" i="1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S. et al., Nature 2022.</a:t>
            </a:r>
          </a:p>
        </p:txBody>
      </p:sp>
      <p:sp>
        <p:nvSpPr>
          <p:cNvPr id="33" name="Freeform 5">
            <a:extLst>
              <a:ext uri="{FF2B5EF4-FFF2-40B4-BE49-F238E27FC236}">
                <a16:creationId xmlns:a16="http://schemas.microsoft.com/office/drawing/2014/main" id="{7AB9C0F4-2D86-4374-BC74-77B7BA05E0F2}"/>
              </a:ext>
            </a:extLst>
          </p:cNvPr>
          <p:cNvSpPr/>
          <p:nvPr/>
        </p:nvSpPr>
        <p:spPr>
          <a:xfrm>
            <a:off x="579805" y="2207614"/>
            <a:ext cx="2797240" cy="2907415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36000" tIns="36000" rIns="36000" bIns="36000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inclusion</a:t>
            </a:r>
          </a:p>
          <a:p>
            <a:pPr marL="180975" marR="0" lvl="0" indent="-180975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ADK gastriques/JOG/ œsophage</a:t>
            </a:r>
          </a:p>
          <a:p>
            <a:pPr marL="180975" marR="0" lvl="0" indent="-180975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Non résécables/avancés 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 métastatiques</a:t>
            </a:r>
          </a:p>
          <a:p>
            <a:pPr marL="180975" marR="0" lvl="0" indent="-180975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HER2 –</a:t>
            </a:r>
          </a:p>
          <a:p>
            <a:pPr marL="180975" marR="0" lvl="0" indent="-180975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0-1</a:t>
            </a:r>
          </a:p>
          <a:p>
            <a:pPr marL="180975" marR="0" lvl="0" indent="-180975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Non prétraités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</a:t>
            </a:r>
          </a:p>
          <a:p>
            <a:pPr marL="180975" marR="0" lvl="0" indent="-180975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PD-L1 (≥1% 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vs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&lt;1%); région 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(Asie 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vs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le reste du monde); ECOG 0 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vs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1, CT (FOLFOX 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vs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XELOX)</a:t>
            </a:r>
          </a:p>
        </p:txBody>
      </p:sp>
      <p:sp>
        <p:nvSpPr>
          <p:cNvPr id="34" name="Freeform 9">
            <a:extLst>
              <a:ext uri="{FF2B5EF4-FFF2-40B4-BE49-F238E27FC236}">
                <a16:creationId xmlns:a16="http://schemas.microsoft.com/office/drawing/2014/main" id="{A31A8990-51B7-40B5-B18C-54E0F7075A2A}"/>
              </a:ext>
            </a:extLst>
          </p:cNvPr>
          <p:cNvSpPr/>
          <p:nvPr/>
        </p:nvSpPr>
        <p:spPr>
          <a:xfrm>
            <a:off x="8857813" y="2228250"/>
            <a:ext cx="2717162" cy="263556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36000" tIns="36000" rIns="36000" bIns="36000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Co-critère principal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SG et SSP (PD-L1 CPS ≥ 5)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secondaires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SG (PD-L1 CPS ≥ 1 et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tous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pts)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SG (PD-L1 CPS ≥ 10)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SSP (PD-L1 CPS ≥ 10, 1 et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tous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pts)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objective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exploratoires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Tolérance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Pct val="85000"/>
              <a:buFont typeface="Police système Courant"/>
              <a:buChar char="●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Qualité de vie</a:t>
            </a:r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FBAFE991-D1A8-470B-8D17-4DE45AFE755C}"/>
              </a:ext>
            </a:extLst>
          </p:cNvPr>
          <p:cNvGrpSpPr/>
          <p:nvPr/>
        </p:nvGrpSpPr>
        <p:grpSpPr>
          <a:xfrm>
            <a:off x="8588941" y="2071256"/>
            <a:ext cx="117884" cy="2949549"/>
            <a:chOff x="9203915" y="2219156"/>
            <a:chExt cx="117884" cy="2949549"/>
          </a:xfrm>
        </p:grpSpPr>
        <p:cxnSp>
          <p:nvCxnSpPr>
            <p:cNvPr id="37" name="Connecteur droit 36">
              <a:extLst>
                <a:ext uri="{FF2B5EF4-FFF2-40B4-BE49-F238E27FC236}">
                  <a16:creationId xmlns:a16="http://schemas.microsoft.com/office/drawing/2014/main" id="{F31707D6-2064-402B-9DC8-60690CC35967}"/>
                </a:ext>
              </a:extLst>
            </p:cNvPr>
            <p:cNvCxnSpPr>
              <a:cxnSpLocks/>
            </p:cNvCxnSpPr>
            <p:nvPr/>
          </p:nvCxnSpPr>
          <p:spPr>
            <a:xfrm>
              <a:off x="9203916" y="2219156"/>
              <a:ext cx="0" cy="294954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Freeform 55">
              <a:extLst>
                <a:ext uri="{FF2B5EF4-FFF2-40B4-BE49-F238E27FC236}">
                  <a16:creationId xmlns:a16="http://schemas.microsoft.com/office/drawing/2014/main" id="{6B2D238A-B9C8-44E9-BBD6-99861F57B2E8}"/>
                </a:ext>
              </a:extLst>
            </p:cNvPr>
            <p:cNvSpPr/>
            <p:nvPr/>
          </p:nvSpPr>
          <p:spPr>
            <a:xfrm rot="5400000">
              <a:off x="9051310" y="3634988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3" name="Rectangle à coins arrondis 33">
            <a:extLst>
              <a:ext uri="{FF2B5EF4-FFF2-40B4-BE49-F238E27FC236}">
                <a16:creationId xmlns:a16="http://schemas.microsoft.com/office/drawing/2014/main" id="{CBDE9713-1187-4A96-A8D4-5FDFBA4C02D4}"/>
              </a:ext>
            </a:extLst>
          </p:cNvPr>
          <p:cNvSpPr/>
          <p:nvPr/>
        </p:nvSpPr>
        <p:spPr>
          <a:xfrm>
            <a:off x="455807" y="1902939"/>
            <a:ext cx="11280386" cy="3744097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95D94095-9C5A-F197-21AD-26827D053DCD}"/>
              </a:ext>
            </a:extLst>
          </p:cNvPr>
          <p:cNvGrpSpPr/>
          <p:nvPr/>
        </p:nvGrpSpPr>
        <p:grpSpPr>
          <a:xfrm>
            <a:off x="3511940" y="2089197"/>
            <a:ext cx="4870656" cy="2959528"/>
            <a:chOff x="3267635" y="2471031"/>
            <a:chExt cx="4870656" cy="2959528"/>
          </a:xfrm>
        </p:grpSpPr>
        <p:sp>
          <p:nvSpPr>
            <p:cNvPr id="24" name="Rectangle 8">
              <a:extLst>
                <a:ext uri="{FF2B5EF4-FFF2-40B4-BE49-F238E27FC236}">
                  <a16:creationId xmlns:a16="http://schemas.microsoft.com/office/drawing/2014/main" id="{29D73BD6-9833-456F-BCAE-D9680C198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059" y="4538075"/>
              <a:ext cx="3528000" cy="806494"/>
            </a:xfrm>
            <a:prstGeom prst="roundRect">
              <a:avLst>
                <a:gd name="adj" fmla="val 13315"/>
              </a:avLst>
            </a:prstGeom>
            <a:solidFill>
              <a:schemeClr val="accent3"/>
            </a:solidFill>
            <a:ln>
              <a:noFill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XELOX  ttes 3 sem. ou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FOLFOX  ttes 2 sem.</a:t>
              </a:r>
              <a:endPara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" name="Freeform 15">
              <a:extLst>
                <a:ext uri="{FF2B5EF4-FFF2-40B4-BE49-F238E27FC236}">
                  <a16:creationId xmlns:a16="http://schemas.microsoft.com/office/drawing/2014/main" id="{A3825F36-76B0-4A14-A886-20B699D2B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011" y="2920956"/>
              <a:ext cx="764326" cy="2007566"/>
            </a:xfrm>
            <a:custGeom>
              <a:avLst/>
              <a:gdLst>
                <a:gd name="T0" fmla="*/ 2147483647 w 133"/>
                <a:gd name="T1" fmla="*/ 0 h 904"/>
                <a:gd name="T2" fmla="*/ 0 w 133"/>
                <a:gd name="T3" fmla="*/ 0 h 904"/>
                <a:gd name="T4" fmla="*/ 0 w 133"/>
                <a:gd name="T5" fmla="*/ 2147483647 h 904"/>
                <a:gd name="T6" fmla="*/ 2147483647 w 133"/>
                <a:gd name="T7" fmla="*/ 2147483647 h 9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3"/>
                <a:gd name="T13" fmla="*/ 0 h 904"/>
                <a:gd name="T14" fmla="*/ 133 w 133"/>
                <a:gd name="T15" fmla="*/ 904 h 9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3" h="904">
                  <a:moveTo>
                    <a:pt x="133" y="0"/>
                  </a:moveTo>
                  <a:lnTo>
                    <a:pt x="0" y="0"/>
                  </a:lnTo>
                  <a:lnTo>
                    <a:pt x="0" y="904"/>
                  </a:lnTo>
                  <a:lnTo>
                    <a:pt x="133" y="904"/>
                  </a:lnTo>
                </a:path>
              </a:pathLst>
            </a:custGeom>
            <a:noFill/>
            <a:ln w="19050">
              <a:solidFill>
                <a:schemeClr val="bg1">
                  <a:lumMod val="50000"/>
                </a:schemeClr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" name="Rectangle 11">
              <a:extLst>
                <a:ext uri="{FF2B5EF4-FFF2-40B4-BE49-F238E27FC236}">
                  <a16:creationId xmlns:a16="http://schemas.microsoft.com/office/drawing/2014/main" id="{ECFD8170-52A6-44E0-9CE9-CB8D9BD61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059" y="2471031"/>
              <a:ext cx="3528000" cy="930554"/>
            </a:xfrm>
            <a:prstGeom prst="roundRect">
              <a:avLst>
                <a:gd name="adj" fmla="val 11414"/>
              </a:avLst>
            </a:prstGeom>
            <a:solidFill>
              <a:schemeClr val="accent1"/>
            </a:solidFill>
            <a:ln>
              <a:noFill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NIVO 1mg/kg + IPI 3mg/kg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 cycles ttes 3 sem.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puis NIVO 240 mg 2 sem.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(Ajouté en cours d’étude)</a:t>
              </a:r>
              <a:endPara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Rectangle 8">
              <a:extLst>
                <a:ext uri="{FF2B5EF4-FFF2-40B4-BE49-F238E27FC236}">
                  <a16:creationId xmlns:a16="http://schemas.microsoft.com/office/drawing/2014/main" id="{29D73BD6-9833-456F-BCAE-D9680C198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059" y="3570215"/>
              <a:ext cx="3528000" cy="806494"/>
            </a:xfrm>
            <a:prstGeom prst="roundRect">
              <a:avLst>
                <a:gd name="adj" fmla="val 13315"/>
              </a:avLst>
            </a:prstGeom>
            <a:solidFill>
              <a:schemeClr val="accent5"/>
            </a:solidFill>
            <a:ln>
              <a:noFill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NIVO 360 mg + XELOX ttes 3 sem. ou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NIVO 240 mg + FOLFOX ttes 2 sem.</a:t>
              </a:r>
              <a:endPara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" name="ZoneTexte 13"/>
            <p:cNvSpPr txBox="1"/>
            <p:nvPr/>
          </p:nvSpPr>
          <p:spPr>
            <a:xfrm>
              <a:off x="3893263" y="3627347"/>
              <a:ext cx="60465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n=789</a:t>
              </a:r>
            </a:p>
          </p:txBody>
        </p:sp>
        <p:sp>
          <p:nvSpPr>
            <p:cNvPr id="42" name="ZoneTexte 41"/>
            <p:cNvSpPr txBox="1"/>
            <p:nvPr/>
          </p:nvSpPr>
          <p:spPr>
            <a:xfrm>
              <a:off x="3893263" y="4931691"/>
              <a:ext cx="60465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n=833</a:t>
              </a:r>
            </a:p>
          </p:txBody>
        </p:sp>
        <p:cxnSp>
          <p:nvCxnSpPr>
            <p:cNvPr id="46" name="Connecteur droit avec flèche 45"/>
            <p:cNvCxnSpPr>
              <a:cxnSpLocks/>
            </p:cNvCxnSpPr>
            <p:nvPr/>
          </p:nvCxnSpPr>
          <p:spPr>
            <a:xfrm>
              <a:off x="3727402" y="3924739"/>
              <a:ext cx="725935" cy="0"/>
            </a:xfrm>
            <a:prstGeom prst="straightConnector1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round/>
              <a:headEnd type="triangle" w="lg" len="lg"/>
              <a:tailEnd type="triangle" w="med" len="med"/>
            </a:ln>
          </p:spPr>
        </p:cxnSp>
        <p:sp>
          <p:nvSpPr>
            <p:cNvPr id="27" name="Ellipse 9">
              <a:extLst>
                <a:ext uri="{FF2B5EF4-FFF2-40B4-BE49-F238E27FC236}">
                  <a16:creationId xmlns:a16="http://schemas.microsoft.com/office/drawing/2014/main" id="{F18422F7-1661-4C3A-B7E7-95932BC9FA8C}"/>
                </a:ext>
              </a:extLst>
            </p:cNvPr>
            <p:cNvSpPr/>
            <p:nvPr/>
          </p:nvSpPr>
          <p:spPr>
            <a:xfrm>
              <a:off x="3399446" y="3661962"/>
              <a:ext cx="525555" cy="525555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headEnd/>
              <a:tailEnd/>
            </a:ln>
            <a:effectLst/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C00"/>
                </a:buClr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C00"/>
                </a:buClr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1:1:1</a:t>
              </a:r>
            </a:p>
          </p:txBody>
        </p:sp>
        <p:sp>
          <p:nvSpPr>
            <p:cNvPr id="32" name="ZoneTexte 31"/>
            <p:cNvSpPr txBox="1"/>
            <p:nvPr/>
          </p:nvSpPr>
          <p:spPr>
            <a:xfrm>
              <a:off x="3893263" y="2686521"/>
              <a:ext cx="60465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n=409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267635" y="3494971"/>
              <a:ext cx="4870656" cy="1935588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6" name="ZoneTexte 15">
            <a:extLst>
              <a:ext uri="{FF2B5EF4-FFF2-40B4-BE49-F238E27FC236}">
                <a16:creationId xmlns:a16="http://schemas.microsoft.com/office/drawing/2014/main" id="{6A397D67-A136-BEBC-9905-14915380E518}"/>
              </a:ext>
            </a:extLst>
          </p:cNvPr>
          <p:cNvSpPr txBox="1"/>
          <p:nvPr/>
        </p:nvSpPr>
        <p:spPr>
          <a:xfrm>
            <a:off x="4410634" y="874537"/>
            <a:ext cx="717535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525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Etude randomisée de phase III</a:t>
            </a:r>
          </a:p>
          <a:p>
            <a:pPr marL="9525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 critères principaux : SG et SSP chez les patients avec score CPS ≥ 5</a:t>
            </a:r>
          </a:p>
          <a:p>
            <a:pPr marL="9525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Analyse SG chez patients avec score CPS ≥ 1 si critère principal positif </a:t>
            </a:r>
          </a:p>
        </p:txBody>
      </p:sp>
      <p:cxnSp>
        <p:nvCxnSpPr>
          <p:cNvPr id="18" name="Connecteur droit 17">
            <a:extLst>
              <a:ext uri="{FF2B5EF4-FFF2-40B4-BE49-F238E27FC236}">
                <a16:creationId xmlns:a16="http://schemas.microsoft.com/office/drawing/2014/main" id="{E3A4D7F0-95F7-DAD6-DF92-EE1CF3842041}"/>
              </a:ext>
            </a:extLst>
          </p:cNvPr>
          <p:cNvCxnSpPr>
            <a:cxnSpLocks/>
          </p:cNvCxnSpPr>
          <p:nvPr/>
        </p:nvCxnSpPr>
        <p:spPr>
          <a:xfrm>
            <a:off x="4303059" y="864889"/>
            <a:ext cx="0" cy="850292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12975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4E1BA4C6-E66F-4BB4-969C-73139D5B4A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Nivolumab</a:t>
            </a:r>
            <a:r>
              <a:rPr lang="fr-FR" dirty="0"/>
              <a:t> +/- CT en L1 des ADK œsogastriques avancés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B79CEEB8-9BDE-485B-B9C0-AF742109F08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Caractéristiques des patients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753D0A2D-5ACB-4DB1-9FF9-DEE948E9E3B5}"/>
              </a:ext>
            </a:extLst>
          </p:cNvPr>
          <p:cNvGraphicFramePr>
            <a:graphicFrameLocks noGrp="1"/>
          </p:cNvGraphicFramePr>
          <p:nvPr/>
        </p:nvGraphicFramePr>
        <p:xfrm>
          <a:off x="457540" y="1419596"/>
          <a:ext cx="7956000" cy="46355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0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26377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200" b="1" dirty="0">
                          <a:latin typeface="+mn-lt"/>
                          <a:cs typeface="Arial" panose="020B0604020202020204" pitchFamily="34" charset="0"/>
                        </a:rPr>
                        <a:t>Population</a:t>
                      </a:r>
                      <a:r>
                        <a:rPr lang="fr-FR" sz="1200" b="0" dirty="0">
                          <a:latin typeface="+mn-lt"/>
                          <a:cs typeface="Arial" panose="020B0604020202020204" pitchFamily="34" charset="0"/>
                        </a:rPr>
                        <a:t> (tous les patients</a:t>
                      </a:r>
                      <a:r>
                        <a:rPr lang="fr-FR" sz="1200" b="0" baseline="0" dirty="0">
                          <a:latin typeface="+mn-lt"/>
                          <a:cs typeface="Arial" panose="020B0604020202020204" pitchFamily="34" charset="0"/>
                        </a:rPr>
                        <a:t> randomisés)</a:t>
                      </a:r>
                      <a:endParaRPr lang="fr-FR" sz="1200" b="0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NIVO + chimio </a:t>
                      </a:r>
                      <a:r>
                        <a:rPr lang="da-DK" sz="12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(n=789)</a:t>
                      </a:r>
                      <a:endParaRPr lang="fr-FR" sz="1200" b="0" kern="1200" baseline="300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Chimio </a:t>
                      </a:r>
                      <a:r>
                        <a:rPr lang="da-DK" sz="12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(n =792)</a:t>
                      </a:r>
                      <a:r>
                        <a:rPr lang="da-DK" sz="1200" b="0" kern="1200" baseline="300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endParaRPr lang="fr-FR" sz="12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950">
                <a:tc>
                  <a:txBody>
                    <a:bodyPr/>
                    <a:lstStyle/>
                    <a:p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Âge</a:t>
                      </a:r>
                      <a:r>
                        <a:rPr lang="en-US" sz="12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200" baseline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médian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(</a:t>
                      </a: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intervalle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), </a:t>
                      </a: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années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62 (18-88)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61 (21-90)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2950">
                <a:tc>
                  <a:txBody>
                    <a:bodyPr/>
                    <a:lstStyle/>
                    <a:p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Sexe</a:t>
                      </a:r>
                      <a:r>
                        <a:rPr lang="en-US" sz="12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(homme)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68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71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950">
                <a:tc>
                  <a:txBody>
                    <a:bodyPr/>
                    <a:lstStyle/>
                    <a:p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Population</a:t>
                      </a:r>
                      <a:r>
                        <a:rPr lang="en-US" sz="12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200" baseline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asiatique</a:t>
                      </a:r>
                      <a:r>
                        <a:rPr lang="en-US" sz="12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/non </a:t>
                      </a:r>
                      <a:r>
                        <a:rPr lang="en-US" sz="1200" baseline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asiatique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23 /</a:t>
                      </a:r>
                      <a:r>
                        <a:rPr lang="fr-FR" sz="1400" b="1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77</a:t>
                      </a:r>
                      <a:endParaRPr lang="fr-FR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22 /</a:t>
                      </a:r>
                      <a:r>
                        <a:rPr lang="fr-FR" sz="1400" b="1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78</a:t>
                      </a:r>
                      <a:endParaRPr lang="fr-FR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2950">
                <a:tc>
                  <a:txBody>
                    <a:bodyPr/>
                    <a:lstStyle/>
                    <a:p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ECOG PS 1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58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57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14169">
                <a:tc>
                  <a:txBody>
                    <a:bodyPr/>
                    <a:lstStyle/>
                    <a:p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Localisation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de la </a:t>
                      </a: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tumeur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primitive</a:t>
                      </a:r>
                    </a:p>
                    <a:p>
                      <a:pPr marL="176213" indent="-17621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Estomac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  <a:p>
                      <a:pPr marL="176213" indent="-17621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Jonction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œsogastrique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  <a:p>
                      <a:pPr marL="176213" indent="-17621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Œosphage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70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17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70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16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2950">
                <a:tc>
                  <a:txBody>
                    <a:bodyPr/>
                    <a:lstStyle/>
                    <a:p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Maladie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métastatique</a:t>
                      </a:r>
                      <a:r>
                        <a:rPr lang="en-US" sz="12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(%)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96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95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2950">
                <a:tc>
                  <a:txBody>
                    <a:bodyPr/>
                    <a:lstStyle/>
                    <a:p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Métastases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hépatiques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38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2950">
                <a:tc>
                  <a:txBody>
                    <a:bodyPr/>
                    <a:lstStyle/>
                    <a:p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Présence</a:t>
                      </a:r>
                      <a:r>
                        <a:rPr lang="en-US" sz="12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de cellules </a:t>
                      </a:r>
                      <a:r>
                        <a:rPr lang="en-US" sz="1200" baseline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en</a:t>
                      </a:r>
                      <a:r>
                        <a:rPr lang="en-US" sz="12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200" baseline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bagues</a:t>
                      </a:r>
                      <a:r>
                        <a:rPr lang="en-US" sz="12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à </a:t>
                      </a:r>
                      <a:r>
                        <a:rPr lang="en-US" sz="1200" baseline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chatons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17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5858197"/>
                  </a:ext>
                </a:extLst>
              </a:tr>
              <a:tr h="24295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Cellules </a:t>
                      </a: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tumorales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PD-L1 ≥ 1%</a:t>
                      </a:r>
                      <a:r>
                        <a:rPr lang="en-US" sz="1200" baseline="300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d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8308569"/>
                  </a:ext>
                </a:extLst>
              </a:tr>
              <a:tr h="685627">
                <a:tc>
                  <a:txBody>
                    <a:bodyPr/>
                    <a:lstStyle/>
                    <a:p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Statut</a:t>
                      </a: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Microsatellitaire</a:t>
                      </a:r>
                      <a:endParaRPr lang="en-US" sz="1200" baseline="300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  <a:p>
                      <a:pPr marL="171450" indent="-171450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MSS</a:t>
                      </a:r>
                    </a:p>
                    <a:p>
                      <a:pPr marL="171450" indent="-171450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MSI-high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86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624351"/>
                  </a:ext>
                </a:extLst>
              </a:tr>
              <a:tr h="665743">
                <a:tc>
                  <a:txBody>
                    <a:bodyPr/>
                    <a:lstStyle/>
                    <a:p>
                      <a:r>
                        <a:rPr lang="da-DK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Chimiothérapie réalisée</a:t>
                      </a:r>
                      <a:r>
                        <a:rPr lang="da-DK" sz="12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</a:t>
                      </a:r>
                    </a:p>
                    <a:p>
                      <a:pPr marL="171450" indent="-171450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</a:pPr>
                      <a:r>
                        <a:rPr lang="da-DK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FOLFOX</a:t>
                      </a:r>
                    </a:p>
                    <a:p>
                      <a:pPr marL="171450" indent="-171450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</a:pPr>
                      <a:r>
                        <a:rPr lang="da-DK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XELOX</a:t>
                      </a:r>
                      <a:endParaRPr lang="en-US" sz="1200" baseline="300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54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46</a:t>
                      </a:r>
                      <a:endParaRPr lang="fr-FR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47</a:t>
                      </a:r>
                      <a:endParaRPr lang="fr-FR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3" name="ZoneTexte 2"/>
          <p:cNvSpPr txBox="1"/>
          <p:nvPr/>
        </p:nvSpPr>
        <p:spPr>
          <a:xfrm>
            <a:off x="8660767" y="1773553"/>
            <a:ext cx="318667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Distribution cohérente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des caractéristiques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avec celles des patients ayant un score CPS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PD-L1 ≥5</a:t>
            </a:r>
          </a:p>
        </p:txBody>
      </p:sp>
      <p:sp>
        <p:nvSpPr>
          <p:cNvPr id="10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49"/>
            <a:ext cx="9909228" cy="621135"/>
          </a:xfrm>
        </p:spPr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</p:spTree>
    <p:extLst>
      <p:ext uri="{BB962C8B-B14F-4D97-AF65-F5344CB8AC3E}">
        <p14:creationId xmlns:p14="http://schemas.microsoft.com/office/powerpoint/2010/main" val="16392217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A5097ACC-DC10-449B-98C2-8453F56A852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Nivo + Chimio </a:t>
            </a:r>
            <a:r>
              <a:rPr lang="fr-FR" i="1" dirty="0"/>
              <a:t>vs</a:t>
            </a:r>
            <a:r>
              <a:rPr lang="fr-FR" dirty="0"/>
              <a:t> Chimio </a:t>
            </a:r>
            <a:r>
              <a:rPr lang="fr-FR" sz="2000" b="0" dirty="0"/>
              <a:t>(Survie Globale) </a:t>
            </a:r>
            <a:r>
              <a:rPr lang="fr-FR" dirty="0"/>
              <a:t>avec 36 Mois de suivi</a:t>
            </a:r>
          </a:p>
        </p:txBody>
      </p:sp>
      <p:sp>
        <p:nvSpPr>
          <p:cNvPr id="11" name="Rectangle à coins arrondis 10"/>
          <p:cNvSpPr/>
          <p:nvPr/>
        </p:nvSpPr>
        <p:spPr>
          <a:xfrm>
            <a:off x="391046" y="1647865"/>
            <a:ext cx="5499407" cy="371723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499584" y="1487799"/>
            <a:ext cx="1641731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PD-L1 CPS ≥ 5</a:t>
            </a:r>
          </a:p>
        </p:txBody>
      </p:sp>
      <p:grpSp>
        <p:nvGrpSpPr>
          <p:cNvPr id="33" name="Groupe 32"/>
          <p:cNvGrpSpPr/>
          <p:nvPr/>
        </p:nvGrpSpPr>
        <p:grpSpPr>
          <a:xfrm>
            <a:off x="448879" y="1924864"/>
            <a:ext cx="5388409" cy="3009137"/>
            <a:chOff x="512661" y="2485881"/>
            <a:chExt cx="5388409" cy="3143309"/>
          </a:xfrm>
        </p:grpSpPr>
        <p:graphicFrame>
          <p:nvGraphicFramePr>
            <p:cNvPr id="12" name="Graphique 11"/>
            <p:cNvGraphicFramePr/>
            <p:nvPr/>
          </p:nvGraphicFramePr>
          <p:xfrm>
            <a:off x="595611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0" name="Text Box 4"/>
            <p:cNvSpPr txBox="1">
              <a:spLocks noChangeArrowheads="1"/>
            </p:cNvSpPr>
            <p:nvPr/>
          </p:nvSpPr>
          <p:spPr bwMode="auto">
            <a:xfrm rot="16200000">
              <a:off x="-628048" y="3673646"/>
              <a:ext cx="2535334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Survie globale  (%)</a:t>
              </a:r>
            </a:p>
          </p:txBody>
        </p:sp>
        <p:sp>
          <p:nvSpPr>
            <p:cNvPr id="21" name="Text Box 4"/>
            <p:cNvSpPr txBox="1">
              <a:spLocks noChangeArrowheads="1"/>
            </p:cNvSpPr>
            <p:nvPr/>
          </p:nvSpPr>
          <p:spPr bwMode="auto">
            <a:xfrm>
              <a:off x="1693806" y="5363952"/>
              <a:ext cx="3306656" cy="265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Tps (mois) </a:t>
              </a:r>
            </a:p>
          </p:txBody>
        </p:sp>
      </p:grpSp>
      <p:graphicFrame>
        <p:nvGraphicFramePr>
          <p:cNvPr id="22" name="Tableau 21"/>
          <p:cNvGraphicFramePr>
            <a:graphicFrameLocks noGrp="1"/>
          </p:cNvGraphicFramePr>
          <p:nvPr/>
        </p:nvGraphicFramePr>
        <p:xfrm>
          <a:off x="2083633" y="1818007"/>
          <a:ext cx="3684211" cy="7471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55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30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5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9839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médiane, mois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HR, %</a:t>
                      </a:r>
                      <a:b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CT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(n=473)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14,4</a:t>
                      </a:r>
                      <a:r>
                        <a:rPr lang="fr-FR" sz="9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(13,1-16,2)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0,70 (0,61-0,81)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CT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(n=482)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11,1 (10,0-12,1)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5" name="Rectangle à coins arrondis 44"/>
          <p:cNvSpPr/>
          <p:nvPr/>
        </p:nvSpPr>
        <p:spPr>
          <a:xfrm>
            <a:off x="6192121" y="1647865"/>
            <a:ext cx="5499407" cy="371723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6289077" y="1487799"/>
            <a:ext cx="1795782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Population globale</a:t>
            </a:r>
          </a:p>
        </p:txBody>
      </p:sp>
      <p:grpSp>
        <p:nvGrpSpPr>
          <p:cNvPr id="49" name="Groupe 48"/>
          <p:cNvGrpSpPr/>
          <p:nvPr/>
        </p:nvGrpSpPr>
        <p:grpSpPr>
          <a:xfrm>
            <a:off x="6264039" y="1924864"/>
            <a:ext cx="5374324" cy="3009137"/>
            <a:chOff x="526746" y="2485881"/>
            <a:chExt cx="5374324" cy="3143309"/>
          </a:xfrm>
        </p:grpSpPr>
        <p:graphicFrame>
          <p:nvGraphicFramePr>
            <p:cNvPr id="50" name="Graphique 49"/>
            <p:cNvGraphicFramePr/>
            <p:nvPr/>
          </p:nvGraphicFramePr>
          <p:xfrm>
            <a:off x="595611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51" name="Text Box 4"/>
            <p:cNvSpPr txBox="1">
              <a:spLocks noChangeArrowheads="1"/>
            </p:cNvSpPr>
            <p:nvPr/>
          </p:nvSpPr>
          <p:spPr bwMode="auto">
            <a:xfrm rot="16200000">
              <a:off x="-616910" y="3694280"/>
              <a:ext cx="2541228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Survie globale  (%)</a:t>
              </a:r>
            </a:p>
          </p:txBody>
        </p:sp>
        <p:sp>
          <p:nvSpPr>
            <p:cNvPr id="52" name="Text Box 4"/>
            <p:cNvSpPr txBox="1">
              <a:spLocks noChangeArrowheads="1"/>
            </p:cNvSpPr>
            <p:nvPr/>
          </p:nvSpPr>
          <p:spPr bwMode="auto">
            <a:xfrm>
              <a:off x="1693806" y="5363952"/>
              <a:ext cx="3306656" cy="265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Tps (mois)</a:t>
              </a:r>
            </a:p>
          </p:txBody>
        </p:sp>
      </p:grpSp>
      <p:sp>
        <p:nvSpPr>
          <p:cNvPr id="4" name="Titre 3">
            <a:extLst>
              <a:ext uri="{FF2B5EF4-FFF2-40B4-BE49-F238E27FC236}">
                <a16:creationId xmlns:a16="http://schemas.microsoft.com/office/drawing/2014/main" id="{32BB736E-CB14-46D6-AD76-FBC6F6672E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Nivolumab</a:t>
            </a:r>
            <a:r>
              <a:rPr lang="fr-FR" dirty="0"/>
              <a:t> +/- CT en L1 des ADK œsogastriques avancés</a:t>
            </a:r>
          </a:p>
        </p:txBody>
      </p:sp>
      <p:graphicFrame>
        <p:nvGraphicFramePr>
          <p:cNvPr id="28" name="Tableau 27">
            <a:extLst>
              <a:ext uri="{FF2B5EF4-FFF2-40B4-BE49-F238E27FC236}">
                <a16:creationId xmlns:a16="http://schemas.microsoft.com/office/drawing/2014/main" id="{1408DC56-83DC-4A7B-A830-5859D019853D}"/>
              </a:ext>
            </a:extLst>
          </p:cNvPr>
          <p:cNvGraphicFramePr>
            <a:graphicFrameLocks noGrp="1"/>
          </p:cNvGraphicFramePr>
          <p:nvPr/>
        </p:nvGraphicFramePr>
        <p:xfrm>
          <a:off x="6705602" y="4962930"/>
          <a:ext cx="4960073" cy="2853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42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131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160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63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515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407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7573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14815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789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733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624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508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422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349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287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156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57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33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98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792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701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591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475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364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170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103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72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9" name="Tableau 28">
            <a:extLst>
              <a:ext uri="{FF2B5EF4-FFF2-40B4-BE49-F238E27FC236}">
                <a16:creationId xmlns:a16="http://schemas.microsoft.com/office/drawing/2014/main" id="{7205BA5A-4B6C-4719-BD43-52321BF7999B}"/>
              </a:ext>
            </a:extLst>
          </p:cNvPr>
          <p:cNvGraphicFramePr>
            <a:graphicFrameLocks noGrp="1"/>
          </p:cNvGraphicFramePr>
          <p:nvPr/>
        </p:nvGraphicFramePr>
        <p:xfrm>
          <a:off x="892393" y="4975427"/>
          <a:ext cx="4961466" cy="274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43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132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168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63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523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4085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75812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46141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473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440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380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315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187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161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141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107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81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61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43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482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424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353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275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97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83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31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1" name="Tableau 30">
            <a:extLst>
              <a:ext uri="{FF2B5EF4-FFF2-40B4-BE49-F238E27FC236}">
                <a16:creationId xmlns:a16="http://schemas.microsoft.com/office/drawing/2014/main" id="{D669A83C-29BB-4D07-B80F-0284386D7B2B}"/>
              </a:ext>
            </a:extLst>
          </p:cNvPr>
          <p:cNvGraphicFramePr>
            <a:graphicFrameLocks noGrp="1"/>
          </p:cNvGraphicFramePr>
          <p:nvPr/>
        </p:nvGraphicFramePr>
        <p:xfrm>
          <a:off x="8065911" y="1818007"/>
          <a:ext cx="3503004" cy="7471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052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69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08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9839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médiane, mois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HR, %</a:t>
                      </a:r>
                      <a:b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CT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(n=789)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13,7 (12,4-14,5)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0,79 (0,71-0,88)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CT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(n=792)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11,6 (10,9-12,5)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8EB2C2E3-C421-4538-873E-8275CA51BD88}"/>
              </a:ext>
            </a:extLst>
          </p:cNvPr>
          <p:cNvGrpSpPr/>
          <p:nvPr/>
        </p:nvGrpSpPr>
        <p:grpSpPr>
          <a:xfrm>
            <a:off x="1065229" y="1996742"/>
            <a:ext cx="4496585" cy="2177592"/>
            <a:chOff x="1065229" y="2303282"/>
            <a:chExt cx="4496585" cy="2177592"/>
          </a:xfrm>
        </p:grpSpPr>
        <p:sp>
          <p:nvSpPr>
            <p:cNvPr id="3" name="Forme libre : forme 2">
              <a:extLst>
                <a:ext uri="{FF2B5EF4-FFF2-40B4-BE49-F238E27FC236}">
                  <a16:creationId xmlns:a16="http://schemas.microsoft.com/office/drawing/2014/main" id="{EDC29E9F-4965-46E3-9E85-03D3B781D06E}"/>
                </a:ext>
              </a:extLst>
            </p:cNvPr>
            <p:cNvSpPr/>
            <p:nvPr/>
          </p:nvSpPr>
          <p:spPr>
            <a:xfrm>
              <a:off x="1068371" y="2303282"/>
              <a:ext cx="4493443" cy="2023621"/>
            </a:xfrm>
            <a:custGeom>
              <a:avLst/>
              <a:gdLst>
                <a:gd name="connsiteX0" fmla="*/ 0 w 4493443"/>
                <a:gd name="connsiteY0" fmla="*/ 0 h 2023621"/>
                <a:gd name="connsiteX1" fmla="*/ 62845 w 4493443"/>
                <a:gd name="connsiteY1" fmla="*/ 0 h 2023621"/>
                <a:gd name="connsiteX2" fmla="*/ 113122 w 4493443"/>
                <a:gd name="connsiteY2" fmla="*/ 62846 h 2023621"/>
                <a:gd name="connsiteX3" fmla="*/ 175967 w 4493443"/>
                <a:gd name="connsiteY3" fmla="*/ 62846 h 2023621"/>
                <a:gd name="connsiteX4" fmla="*/ 210532 w 4493443"/>
                <a:gd name="connsiteY4" fmla="*/ 122549 h 2023621"/>
                <a:gd name="connsiteX5" fmla="*/ 336223 w 4493443"/>
                <a:gd name="connsiteY5" fmla="*/ 182252 h 2023621"/>
                <a:gd name="connsiteX6" fmla="*/ 373930 w 4493443"/>
                <a:gd name="connsiteY6" fmla="*/ 235671 h 2023621"/>
                <a:gd name="connsiteX7" fmla="*/ 392784 w 4493443"/>
                <a:gd name="connsiteY7" fmla="*/ 254524 h 2023621"/>
                <a:gd name="connsiteX8" fmla="*/ 399068 w 4493443"/>
                <a:gd name="connsiteY8" fmla="*/ 273378 h 2023621"/>
                <a:gd name="connsiteX9" fmla="*/ 411637 w 4493443"/>
                <a:gd name="connsiteY9" fmla="*/ 295374 h 2023621"/>
                <a:gd name="connsiteX10" fmla="*/ 417922 w 4493443"/>
                <a:gd name="connsiteY10" fmla="*/ 320512 h 2023621"/>
                <a:gd name="connsiteX11" fmla="*/ 421064 w 4493443"/>
                <a:gd name="connsiteY11" fmla="*/ 329939 h 2023621"/>
                <a:gd name="connsiteX12" fmla="*/ 439918 w 4493443"/>
                <a:gd name="connsiteY12" fmla="*/ 351934 h 2023621"/>
                <a:gd name="connsiteX13" fmla="*/ 452487 w 4493443"/>
                <a:gd name="connsiteY13" fmla="*/ 367646 h 2023621"/>
                <a:gd name="connsiteX14" fmla="*/ 461914 w 4493443"/>
                <a:gd name="connsiteY14" fmla="*/ 377073 h 2023621"/>
                <a:gd name="connsiteX15" fmla="*/ 471340 w 4493443"/>
                <a:gd name="connsiteY15" fmla="*/ 389642 h 2023621"/>
                <a:gd name="connsiteX16" fmla="*/ 477625 w 4493443"/>
                <a:gd name="connsiteY16" fmla="*/ 399069 h 2023621"/>
                <a:gd name="connsiteX17" fmla="*/ 493336 w 4493443"/>
                <a:gd name="connsiteY17" fmla="*/ 408495 h 2023621"/>
                <a:gd name="connsiteX18" fmla="*/ 499621 w 4493443"/>
                <a:gd name="connsiteY18" fmla="*/ 417922 h 2023621"/>
                <a:gd name="connsiteX19" fmla="*/ 509048 w 4493443"/>
                <a:gd name="connsiteY19" fmla="*/ 421064 h 2023621"/>
                <a:gd name="connsiteX20" fmla="*/ 531043 w 4493443"/>
                <a:gd name="connsiteY20" fmla="*/ 433633 h 2023621"/>
                <a:gd name="connsiteX21" fmla="*/ 540470 w 4493443"/>
                <a:gd name="connsiteY21" fmla="*/ 436776 h 2023621"/>
                <a:gd name="connsiteX22" fmla="*/ 559324 w 4493443"/>
                <a:gd name="connsiteY22" fmla="*/ 449345 h 2023621"/>
                <a:gd name="connsiteX23" fmla="*/ 571893 w 4493443"/>
                <a:gd name="connsiteY23" fmla="*/ 455629 h 2023621"/>
                <a:gd name="connsiteX24" fmla="*/ 590747 w 4493443"/>
                <a:gd name="connsiteY24" fmla="*/ 474483 h 2023621"/>
                <a:gd name="connsiteX25" fmla="*/ 606458 w 4493443"/>
                <a:gd name="connsiteY25" fmla="*/ 502763 h 2023621"/>
                <a:gd name="connsiteX26" fmla="*/ 615885 w 4493443"/>
                <a:gd name="connsiteY26" fmla="*/ 515332 h 2023621"/>
                <a:gd name="connsiteX27" fmla="*/ 625311 w 4493443"/>
                <a:gd name="connsiteY27" fmla="*/ 537328 h 2023621"/>
                <a:gd name="connsiteX28" fmla="*/ 637881 w 4493443"/>
                <a:gd name="connsiteY28" fmla="*/ 549897 h 2023621"/>
                <a:gd name="connsiteX29" fmla="*/ 653592 w 4493443"/>
                <a:gd name="connsiteY29" fmla="*/ 571893 h 2023621"/>
                <a:gd name="connsiteX30" fmla="*/ 659876 w 4493443"/>
                <a:gd name="connsiteY30" fmla="*/ 587605 h 2023621"/>
                <a:gd name="connsiteX31" fmla="*/ 672445 w 4493443"/>
                <a:gd name="connsiteY31" fmla="*/ 600174 h 2023621"/>
                <a:gd name="connsiteX32" fmla="*/ 691299 w 4493443"/>
                <a:gd name="connsiteY32" fmla="*/ 634739 h 2023621"/>
                <a:gd name="connsiteX33" fmla="*/ 703868 w 4493443"/>
                <a:gd name="connsiteY33" fmla="*/ 653592 h 2023621"/>
                <a:gd name="connsiteX34" fmla="*/ 735291 w 4493443"/>
                <a:gd name="connsiteY34" fmla="*/ 688157 h 2023621"/>
                <a:gd name="connsiteX35" fmla="*/ 747860 w 4493443"/>
                <a:gd name="connsiteY35" fmla="*/ 691299 h 2023621"/>
                <a:gd name="connsiteX36" fmla="*/ 757287 w 4493443"/>
                <a:gd name="connsiteY36" fmla="*/ 700726 h 2023621"/>
                <a:gd name="connsiteX37" fmla="*/ 766714 w 4493443"/>
                <a:gd name="connsiteY37" fmla="*/ 703869 h 2023621"/>
                <a:gd name="connsiteX38" fmla="*/ 782425 w 4493443"/>
                <a:gd name="connsiteY38" fmla="*/ 719580 h 2023621"/>
                <a:gd name="connsiteX39" fmla="*/ 794994 w 4493443"/>
                <a:gd name="connsiteY39" fmla="*/ 732149 h 2023621"/>
                <a:gd name="connsiteX40" fmla="*/ 801278 w 4493443"/>
                <a:gd name="connsiteY40" fmla="*/ 741576 h 2023621"/>
                <a:gd name="connsiteX41" fmla="*/ 813848 w 4493443"/>
                <a:gd name="connsiteY41" fmla="*/ 744718 h 2023621"/>
                <a:gd name="connsiteX42" fmla="*/ 826417 w 4493443"/>
                <a:gd name="connsiteY42" fmla="*/ 757287 h 2023621"/>
                <a:gd name="connsiteX43" fmla="*/ 835843 w 4493443"/>
                <a:gd name="connsiteY43" fmla="*/ 760429 h 2023621"/>
                <a:gd name="connsiteX44" fmla="*/ 842128 w 4493443"/>
                <a:gd name="connsiteY44" fmla="*/ 769856 h 2023621"/>
                <a:gd name="connsiteX45" fmla="*/ 867266 w 4493443"/>
                <a:gd name="connsiteY45" fmla="*/ 791852 h 2023621"/>
                <a:gd name="connsiteX46" fmla="*/ 873551 w 4493443"/>
                <a:gd name="connsiteY46" fmla="*/ 804421 h 2023621"/>
                <a:gd name="connsiteX47" fmla="*/ 895547 w 4493443"/>
                <a:gd name="connsiteY47" fmla="*/ 823275 h 2023621"/>
                <a:gd name="connsiteX48" fmla="*/ 917542 w 4493443"/>
                <a:gd name="connsiteY48" fmla="*/ 851555 h 2023621"/>
                <a:gd name="connsiteX49" fmla="*/ 936396 w 4493443"/>
                <a:gd name="connsiteY49" fmla="*/ 873551 h 2023621"/>
                <a:gd name="connsiteX50" fmla="*/ 948965 w 4493443"/>
                <a:gd name="connsiteY50" fmla="*/ 879836 h 2023621"/>
                <a:gd name="connsiteX51" fmla="*/ 977245 w 4493443"/>
                <a:gd name="connsiteY51" fmla="*/ 892405 h 2023621"/>
                <a:gd name="connsiteX52" fmla="*/ 996099 w 4493443"/>
                <a:gd name="connsiteY52" fmla="*/ 904974 h 2023621"/>
                <a:gd name="connsiteX53" fmla="*/ 1011810 w 4493443"/>
                <a:gd name="connsiteY53" fmla="*/ 917543 h 2023621"/>
                <a:gd name="connsiteX54" fmla="*/ 1033806 w 4493443"/>
                <a:gd name="connsiteY54" fmla="*/ 936396 h 2023621"/>
                <a:gd name="connsiteX55" fmla="*/ 1052660 w 4493443"/>
                <a:gd name="connsiteY55" fmla="*/ 952108 h 2023621"/>
                <a:gd name="connsiteX56" fmla="*/ 1062087 w 4493443"/>
                <a:gd name="connsiteY56" fmla="*/ 961534 h 2023621"/>
                <a:gd name="connsiteX57" fmla="*/ 1080940 w 4493443"/>
                <a:gd name="connsiteY57" fmla="*/ 970961 h 2023621"/>
                <a:gd name="connsiteX58" fmla="*/ 1099794 w 4493443"/>
                <a:gd name="connsiteY58" fmla="*/ 986673 h 2023621"/>
                <a:gd name="connsiteX59" fmla="*/ 1106078 w 4493443"/>
                <a:gd name="connsiteY59" fmla="*/ 996099 h 2023621"/>
                <a:gd name="connsiteX60" fmla="*/ 1115505 w 4493443"/>
                <a:gd name="connsiteY60" fmla="*/ 1005526 h 2023621"/>
                <a:gd name="connsiteX61" fmla="*/ 1134359 w 4493443"/>
                <a:gd name="connsiteY61" fmla="*/ 1018095 h 2023621"/>
                <a:gd name="connsiteX62" fmla="*/ 1162639 w 4493443"/>
                <a:gd name="connsiteY62" fmla="*/ 1043233 h 2023621"/>
                <a:gd name="connsiteX63" fmla="*/ 1172066 w 4493443"/>
                <a:gd name="connsiteY63" fmla="*/ 1052660 h 2023621"/>
                <a:gd name="connsiteX64" fmla="*/ 1197204 w 4493443"/>
                <a:gd name="connsiteY64" fmla="*/ 1065229 h 2023621"/>
                <a:gd name="connsiteX65" fmla="*/ 1209773 w 4493443"/>
                <a:gd name="connsiteY65" fmla="*/ 1071514 h 2023621"/>
                <a:gd name="connsiteX66" fmla="*/ 1219200 w 4493443"/>
                <a:gd name="connsiteY66" fmla="*/ 1074656 h 2023621"/>
                <a:gd name="connsiteX67" fmla="*/ 1234911 w 4493443"/>
                <a:gd name="connsiteY67" fmla="*/ 1084083 h 2023621"/>
                <a:gd name="connsiteX68" fmla="*/ 1250623 w 4493443"/>
                <a:gd name="connsiteY68" fmla="*/ 1102937 h 2023621"/>
                <a:gd name="connsiteX69" fmla="*/ 1272619 w 4493443"/>
                <a:gd name="connsiteY69" fmla="*/ 1121790 h 2023621"/>
                <a:gd name="connsiteX70" fmla="*/ 1291472 w 4493443"/>
                <a:gd name="connsiteY70" fmla="*/ 1146928 h 2023621"/>
                <a:gd name="connsiteX71" fmla="*/ 1297757 w 4493443"/>
                <a:gd name="connsiteY71" fmla="*/ 1159497 h 2023621"/>
                <a:gd name="connsiteX72" fmla="*/ 1326037 w 4493443"/>
                <a:gd name="connsiteY72" fmla="*/ 1181493 h 2023621"/>
                <a:gd name="connsiteX73" fmla="*/ 1348033 w 4493443"/>
                <a:gd name="connsiteY73" fmla="*/ 1197205 h 2023621"/>
                <a:gd name="connsiteX74" fmla="*/ 1373171 w 4493443"/>
                <a:gd name="connsiteY74" fmla="*/ 1212916 h 2023621"/>
                <a:gd name="connsiteX75" fmla="*/ 1395167 w 4493443"/>
                <a:gd name="connsiteY75" fmla="*/ 1222343 h 2023621"/>
                <a:gd name="connsiteX76" fmla="*/ 1423448 w 4493443"/>
                <a:gd name="connsiteY76" fmla="*/ 1244339 h 2023621"/>
                <a:gd name="connsiteX77" fmla="*/ 1429732 w 4493443"/>
                <a:gd name="connsiteY77" fmla="*/ 1253765 h 2023621"/>
                <a:gd name="connsiteX78" fmla="*/ 1451728 w 4493443"/>
                <a:gd name="connsiteY78" fmla="*/ 1266334 h 2023621"/>
                <a:gd name="connsiteX79" fmla="*/ 1464297 w 4493443"/>
                <a:gd name="connsiteY79" fmla="*/ 1278904 h 2023621"/>
                <a:gd name="connsiteX80" fmla="*/ 1470582 w 4493443"/>
                <a:gd name="connsiteY80" fmla="*/ 1288330 h 2023621"/>
                <a:gd name="connsiteX81" fmla="*/ 1480008 w 4493443"/>
                <a:gd name="connsiteY81" fmla="*/ 1297757 h 2023621"/>
                <a:gd name="connsiteX82" fmla="*/ 1489435 w 4493443"/>
                <a:gd name="connsiteY82" fmla="*/ 1310326 h 2023621"/>
                <a:gd name="connsiteX83" fmla="*/ 1502004 w 4493443"/>
                <a:gd name="connsiteY83" fmla="*/ 1322895 h 2023621"/>
                <a:gd name="connsiteX84" fmla="*/ 1527142 w 4493443"/>
                <a:gd name="connsiteY84" fmla="*/ 1351176 h 2023621"/>
                <a:gd name="connsiteX85" fmla="*/ 1536569 w 4493443"/>
                <a:gd name="connsiteY85" fmla="*/ 1354318 h 2023621"/>
                <a:gd name="connsiteX86" fmla="*/ 1564850 w 4493443"/>
                <a:gd name="connsiteY86" fmla="*/ 1373172 h 2023621"/>
                <a:gd name="connsiteX87" fmla="*/ 1596272 w 4493443"/>
                <a:gd name="connsiteY87" fmla="*/ 1388883 h 2023621"/>
                <a:gd name="connsiteX88" fmla="*/ 1611984 w 4493443"/>
                <a:gd name="connsiteY88" fmla="*/ 1395167 h 2023621"/>
                <a:gd name="connsiteX89" fmla="*/ 1646549 w 4493443"/>
                <a:gd name="connsiteY89" fmla="*/ 1407737 h 2023621"/>
                <a:gd name="connsiteX90" fmla="*/ 1668544 w 4493443"/>
                <a:gd name="connsiteY90" fmla="*/ 1420306 h 2023621"/>
                <a:gd name="connsiteX91" fmla="*/ 1693683 w 4493443"/>
                <a:gd name="connsiteY91" fmla="*/ 1432875 h 2023621"/>
                <a:gd name="connsiteX92" fmla="*/ 1706252 w 4493443"/>
                <a:gd name="connsiteY92" fmla="*/ 1442302 h 2023621"/>
                <a:gd name="connsiteX93" fmla="*/ 1715678 w 4493443"/>
                <a:gd name="connsiteY93" fmla="*/ 1445444 h 2023621"/>
                <a:gd name="connsiteX94" fmla="*/ 1731390 w 4493443"/>
                <a:gd name="connsiteY94" fmla="*/ 1454871 h 2023621"/>
                <a:gd name="connsiteX95" fmla="*/ 1756528 w 4493443"/>
                <a:gd name="connsiteY95" fmla="*/ 1467440 h 2023621"/>
                <a:gd name="connsiteX96" fmla="*/ 1769097 w 4493443"/>
                <a:gd name="connsiteY96" fmla="*/ 1473724 h 2023621"/>
                <a:gd name="connsiteX97" fmla="*/ 1778524 w 4493443"/>
                <a:gd name="connsiteY97" fmla="*/ 1480009 h 2023621"/>
                <a:gd name="connsiteX98" fmla="*/ 1813089 w 4493443"/>
                <a:gd name="connsiteY98" fmla="*/ 1492578 h 2023621"/>
                <a:gd name="connsiteX99" fmla="*/ 1844511 w 4493443"/>
                <a:gd name="connsiteY99" fmla="*/ 1508289 h 2023621"/>
                <a:gd name="connsiteX100" fmla="*/ 1866507 w 4493443"/>
                <a:gd name="connsiteY100" fmla="*/ 1514574 h 2023621"/>
                <a:gd name="connsiteX101" fmla="*/ 1888503 w 4493443"/>
                <a:gd name="connsiteY101" fmla="*/ 1524000 h 2023621"/>
                <a:gd name="connsiteX102" fmla="*/ 1923068 w 4493443"/>
                <a:gd name="connsiteY102" fmla="*/ 1536570 h 2023621"/>
                <a:gd name="connsiteX103" fmla="*/ 1938780 w 4493443"/>
                <a:gd name="connsiteY103" fmla="*/ 1539712 h 2023621"/>
                <a:gd name="connsiteX104" fmla="*/ 1967060 w 4493443"/>
                <a:gd name="connsiteY104" fmla="*/ 1549139 h 2023621"/>
                <a:gd name="connsiteX105" fmla="*/ 1979629 w 4493443"/>
                <a:gd name="connsiteY105" fmla="*/ 1555423 h 2023621"/>
                <a:gd name="connsiteX106" fmla="*/ 1989056 w 4493443"/>
                <a:gd name="connsiteY106" fmla="*/ 1558565 h 2023621"/>
                <a:gd name="connsiteX107" fmla="*/ 2020478 w 4493443"/>
                <a:gd name="connsiteY107" fmla="*/ 1571134 h 2023621"/>
                <a:gd name="connsiteX108" fmla="*/ 2042474 w 4493443"/>
                <a:gd name="connsiteY108" fmla="*/ 1574277 h 2023621"/>
                <a:gd name="connsiteX109" fmla="*/ 2061328 w 4493443"/>
                <a:gd name="connsiteY109" fmla="*/ 1577419 h 2023621"/>
                <a:gd name="connsiteX110" fmla="*/ 2077039 w 4493443"/>
                <a:gd name="connsiteY110" fmla="*/ 1583704 h 2023621"/>
                <a:gd name="connsiteX111" fmla="*/ 2092751 w 4493443"/>
                <a:gd name="connsiteY111" fmla="*/ 1586846 h 2023621"/>
                <a:gd name="connsiteX112" fmla="*/ 2102177 w 4493443"/>
                <a:gd name="connsiteY112" fmla="*/ 1589988 h 2023621"/>
                <a:gd name="connsiteX113" fmla="*/ 2111604 w 4493443"/>
                <a:gd name="connsiteY113" fmla="*/ 1596273 h 2023621"/>
                <a:gd name="connsiteX114" fmla="*/ 2133600 w 4493443"/>
                <a:gd name="connsiteY114" fmla="*/ 1602557 h 2023621"/>
                <a:gd name="connsiteX115" fmla="*/ 2143027 w 4493443"/>
                <a:gd name="connsiteY115" fmla="*/ 1605699 h 2023621"/>
                <a:gd name="connsiteX116" fmla="*/ 2158738 w 4493443"/>
                <a:gd name="connsiteY116" fmla="*/ 1615126 h 2023621"/>
                <a:gd name="connsiteX117" fmla="*/ 2177592 w 4493443"/>
                <a:gd name="connsiteY117" fmla="*/ 1621411 h 2023621"/>
                <a:gd name="connsiteX118" fmla="*/ 2187019 w 4493443"/>
                <a:gd name="connsiteY118" fmla="*/ 1627695 h 2023621"/>
                <a:gd name="connsiteX119" fmla="*/ 2196445 w 4493443"/>
                <a:gd name="connsiteY119" fmla="*/ 1630838 h 2023621"/>
                <a:gd name="connsiteX120" fmla="*/ 2205872 w 4493443"/>
                <a:gd name="connsiteY120" fmla="*/ 1637122 h 2023621"/>
                <a:gd name="connsiteX121" fmla="*/ 2218441 w 4493443"/>
                <a:gd name="connsiteY121" fmla="*/ 1643407 h 2023621"/>
                <a:gd name="connsiteX122" fmla="*/ 2240437 w 4493443"/>
                <a:gd name="connsiteY122" fmla="*/ 1659118 h 2023621"/>
                <a:gd name="connsiteX123" fmla="*/ 2262433 w 4493443"/>
                <a:gd name="connsiteY123" fmla="*/ 1668545 h 2023621"/>
                <a:gd name="connsiteX124" fmla="*/ 2284429 w 4493443"/>
                <a:gd name="connsiteY124" fmla="*/ 1684256 h 2023621"/>
                <a:gd name="connsiteX125" fmla="*/ 2293856 w 4493443"/>
                <a:gd name="connsiteY125" fmla="*/ 1687398 h 2023621"/>
                <a:gd name="connsiteX126" fmla="*/ 2312709 w 4493443"/>
                <a:gd name="connsiteY126" fmla="*/ 1696825 h 2023621"/>
                <a:gd name="connsiteX127" fmla="*/ 2322136 w 4493443"/>
                <a:gd name="connsiteY127" fmla="*/ 1703110 h 2023621"/>
                <a:gd name="connsiteX128" fmla="*/ 2331563 w 4493443"/>
                <a:gd name="connsiteY128" fmla="*/ 1706252 h 2023621"/>
                <a:gd name="connsiteX129" fmla="*/ 2350417 w 4493443"/>
                <a:gd name="connsiteY129" fmla="*/ 1718821 h 2023621"/>
                <a:gd name="connsiteX130" fmla="*/ 2359843 w 4493443"/>
                <a:gd name="connsiteY130" fmla="*/ 1721963 h 2023621"/>
                <a:gd name="connsiteX131" fmla="*/ 2391266 w 4493443"/>
                <a:gd name="connsiteY131" fmla="*/ 1734532 h 2023621"/>
                <a:gd name="connsiteX132" fmla="*/ 2403835 w 4493443"/>
                <a:gd name="connsiteY132" fmla="*/ 1740817 h 2023621"/>
                <a:gd name="connsiteX133" fmla="*/ 2413262 w 4493443"/>
                <a:gd name="connsiteY133" fmla="*/ 1747102 h 2023621"/>
                <a:gd name="connsiteX134" fmla="*/ 2425831 w 4493443"/>
                <a:gd name="connsiteY134" fmla="*/ 1750244 h 2023621"/>
                <a:gd name="connsiteX135" fmla="*/ 2447827 w 4493443"/>
                <a:gd name="connsiteY135" fmla="*/ 1756528 h 2023621"/>
                <a:gd name="connsiteX136" fmla="*/ 2463538 w 4493443"/>
                <a:gd name="connsiteY136" fmla="*/ 1765955 h 2023621"/>
                <a:gd name="connsiteX137" fmla="*/ 2491819 w 4493443"/>
                <a:gd name="connsiteY137" fmla="*/ 1772240 h 2023621"/>
                <a:gd name="connsiteX138" fmla="*/ 2520099 w 4493443"/>
                <a:gd name="connsiteY138" fmla="*/ 1781666 h 2023621"/>
                <a:gd name="connsiteX139" fmla="*/ 2526384 w 4493443"/>
                <a:gd name="connsiteY139" fmla="*/ 1781666 h 2023621"/>
                <a:gd name="connsiteX140" fmla="*/ 2705493 w 4493443"/>
                <a:gd name="connsiteY140" fmla="*/ 1781666 h 2023621"/>
                <a:gd name="connsiteX141" fmla="*/ 2752627 w 4493443"/>
                <a:gd name="connsiteY141" fmla="*/ 1819374 h 2023621"/>
                <a:gd name="connsiteX142" fmla="*/ 2912883 w 4493443"/>
                <a:gd name="connsiteY142" fmla="*/ 1819374 h 2023621"/>
                <a:gd name="connsiteX143" fmla="*/ 2956874 w 4493443"/>
                <a:gd name="connsiteY143" fmla="*/ 1831943 h 2023621"/>
                <a:gd name="connsiteX144" fmla="*/ 3091992 w 4493443"/>
                <a:gd name="connsiteY144" fmla="*/ 1831943 h 2023621"/>
                <a:gd name="connsiteX145" fmla="*/ 3120272 w 4493443"/>
                <a:gd name="connsiteY145" fmla="*/ 1835085 h 2023621"/>
                <a:gd name="connsiteX146" fmla="*/ 3198829 w 4493443"/>
                <a:gd name="connsiteY146" fmla="*/ 1835085 h 2023621"/>
                <a:gd name="connsiteX147" fmla="*/ 3223967 w 4493443"/>
                <a:gd name="connsiteY147" fmla="*/ 1863365 h 2023621"/>
                <a:gd name="connsiteX148" fmla="*/ 3321377 w 4493443"/>
                <a:gd name="connsiteY148" fmla="*/ 1863365 h 2023621"/>
                <a:gd name="connsiteX149" fmla="*/ 3352800 w 4493443"/>
                <a:gd name="connsiteY149" fmla="*/ 1885361 h 2023621"/>
                <a:gd name="connsiteX150" fmla="*/ 3469064 w 4493443"/>
                <a:gd name="connsiteY150" fmla="*/ 1885361 h 2023621"/>
                <a:gd name="connsiteX151" fmla="*/ 3469064 w 4493443"/>
                <a:gd name="connsiteY151" fmla="*/ 1910499 h 2023621"/>
                <a:gd name="connsiteX152" fmla="*/ 3802144 w 4493443"/>
                <a:gd name="connsiteY152" fmla="*/ 1910499 h 2023621"/>
                <a:gd name="connsiteX153" fmla="*/ 3802144 w 4493443"/>
                <a:gd name="connsiteY153" fmla="*/ 1935638 h 2023621"/>
                <a:gd name="connsiteX154" fmla="*/ 4028388 w 4493443"/>
                <a:gd name="connsiteY154" fmla="*/ 1935638 h 2023621"/>
                <a:gd name="connsiteX155" fmla="*/ 4028388 w 4493443"/>
                <a:gd name="connsiteY155" fmla="*/ 1979629 h 2023621"/>
                <a:gd name="connsiteX156" fmla="*/ 4075522 w 4493443"/>
                <a:gd name="connsiteY156" fmla="*/ 1979629 h 2023621"/>
                <a:gd name="connsiteX157" fmla="*/ 4075522 w 4493443"/>
                <a:gd name="connsiteY157" fmla="*/ 2023621 h 2023621"/>
                <a:gd name="connsiteX158" fmla="*/ 4493443 w 4493443"/>
                <a:gd name="connsiteY158" fmla="*/ 2023621 h 202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493443" h="2023621">
                  <a:moveTo>
                    <a:pt x="0" y="0"/>
                  </a:moveTo>
                  <a:lnTo>
                    <a:pt x="62845" y="0"/>
                  </a:lnTo>
                  <a:lnTo>
                    <a:pt x="113122" y="62846"/>
                  </a:lnTo>
                  <a:lnTo>
                    <a:pt x="175967" y="62846"/>
                  </a:lnTo>
                  <a:lnTo>
                    <a:pt x="210532" y="122549"/>
                  </a:lnTo>
                  <a:lnTo>
                    <a:pt x="336223" y="182252"/>
                  </a:lnTo>
                  <a:lnTo>
                    <a:pt x="373930" y="235671"/>
                  </a:lnTo>
                  <a:cubicBezTo>
                    <a:pt x="380215" y="241955"/>
                    <a:pt x="387854" y="247129"/>
                    <a:pt x="392784" y="254524"/>
                  </a:cubicBezTo>
                  <a:cubicBezTo>
                    <a:pt x="396459" y="260036"/>
                    <a:pt x="395393" y="267866"/>
                    <a:pt x="399068" y="273378"/>
                  </a:cubicBezTo>
                  <a:cubicBezTo>
                    <a:pt x="403667" y="280276"/>
                    <a:pt x="408978" y="287398"/>
                    <a:pt x="411637" y="295374"/>
                  </a:cubicBezTo>
                  <a:cubicBezTo>
                    <a:pt x="414368" y="303568"/>
                    <a:pt x="415191" y="312318"/>
                    <a:pt x="417922" y="320512"/>
                  </a:cubicBezTo>
                  <a:cubicBezTo>
                    <a:pt x="418969" y="323654"/>
                    <a:pt x="419421" y="327063"/>
                    <a:pt x="421064" y="329939"/>
                  </a:cubicBezTo>
                  <a:cubicBezTo>
                    <a:pt x="428501" y="342953"/>
                    <a:pt x="430739" y="341444"/>
                    <a:pt x="439918" y="351934"/>
                  </a:cubicBezTo>
                  <a:cubicBezTo>
                    <a:pt x="444335" y="356981"/>
                    <a:pt x="448071" y="362598"/>
                    <a:pt x="452487" y="367646"/>
                  </a:cubicBezTo>
                  <a:cubicBezTo>
                    <a:pt x="455413" y="370990"/>
                    <a:pt x="459022" y="373699"/>
                    <a:pt x="461914" y="377073"/>
                  </a:cubicBezTo>
                  <a:cubicBezTo>
                    <a:pt x="465322" y="381049"/>
                    <a:pt x="468296" y="385380"/>
                    <a:pt x="471340" y="389642"/>
                  </a:cubicBezTo>
                  <a:cubicBezTo>
                    <a:pt x="473535" y="392715"/>
                    <a:pt x="474757" y="396611"/>
                    <a:pt x="477625" y="399069"/>
                  </a:cubicBezTo>
                  <a:cubicBezTo>
                    <a:pt x="482262" y="403043"/>
                    <a:pt x="488099" y="405353"/>
                    <a:pt x="493336" y="408495"/>
                  </a:cubicBezTo>
                  <a:cubicBezTo>
                    <a:pt x="495431" y="411637"/>
                    <a:pt x="496672" y="415563"/>
                    <a:pt x="499621" y="417922"/>
                  </a:cubicBezTo>
                  <a:cubicBezTo>
                    <a:pt x="502208" y="419991"/>
                    <a:pt x="506085" y="419583"/>
                    <a:pt x="509048" y="421064"/>
                  </a:cubicBezTo>
                  <a:cubicBezTo>
                    <a:pt x="540620" y="436851"/>
                    <a:pt x="492461" y="417097"/>
                    <a:pt x="531043" y="433633"/>
                  </a:cubicBezTo>
                  <a:cubicBezTo>
                    <a:pt x="534088" y="434938"/>
                    <a:pt x="537574" y="435167"/>
                    <a:pt x="540470" y="436776"/>
                  </a:cubicBezTo>
                  <a:cubicBezTo>
                    <a:pt x="547073" y="440444"/>
                    <a:pt x="552568" y="445967"/>
                    <a:pt x="559324" y="449345"/>
                  </a:cubicBezTo>
                  <a:lnTo>
                    <a:pt x="571893" y="455629"/>
                  </a:lnTo>
                  <a:cubicBezTo>
                    <a:pt x="578178" y="461914"/>
                    <a:pt x="586772" y="466533"/>
                    <a:pt x="590747" y="474483"/>
                  </a:cubicBezTo>
                  <a:cubicBezTo>
                    <a:pt x="596738" y="486465"/>
                    <a:pt x="598565" y="490923"/>
                    <a:pt x="606458" y="502763"/>
                  </a:cubicBezTo>
                  <a:cubicBezTo>
                    <a:pt x="609363" y="507121"/>
                    <a:pt x="612743" y="511142"/>
                    <a:pt x="615885" y="515332"/>
                  </a:cubicBezTo>
                  <a:cubicBezTo>
                    <a:pt x="618312" y="522612"/>
                    <a:pt x="620652" y="531116"/>
                    <a:pt x="625311" y="537328"/>
                  </a:cubicBezTo>
                  <a:cubicBezTo>
                    <a:pt x="628866" y="542068"/>
                    <a:pt x="633691" y="545707"/>
                    <a:pt x="637881" y="549897"/>
                  </a:cubicBezTo>
                  <a:cubicBezTo>
                    <a:pt x="645675" y="573282"/>
                    <a:pt x="633710" y="542069"/>
                    <a:pt x="653592" y="571893"/>
                  </a:cubicBezTo>
                  <a:cubicBezTo>
                    <a:pt x="656721" y="576586"/>
                    <a:pt x="656747" y="582912"/>
                    <a:pt x="659876" y="587605"/>
                  </a:cubicBezTo>
                  <a:cubicBezTo>
                    <a:pt x="663163" y="592535"/>
                    <a:pt x="668744" y="595547"/>
                    <a:pt x="672445" y="600174"/>
                  </a:cubicBezTo>
                  <a:cubicBezTo>
                    <a:pt x="695331" y="628780"/>
                    <a:pt x="676843" y="608235"/>
                    <a:pt x="691299" y="634739"/>
                  </a:cubicBezTo>
                  <a:cubicBezTo>
                    <a:pt x="694916" y="641370"/>
                    <a:pt x="699231" y="647630"/>
                    <a:pt x="703868" y="653592"/>
                  </a:cubicBezTo>
                  <a:cubicBezTo>
                    <a:pt x="711176" y="662988"/>
                    <a:pt x="721305" y="682163"/>
                    <a:pt x="735291" y="688157"/>
                  </a:cubicBezTo>
                  <a:cubicBezTo>
                    <a:pt x="739260" y="689858"/>
                    <a:pt x="743670" y="690252"/>
                    <a:pt x="747860" y="691299"/>
                  </a:cubicBezTo>
                  <a:cubicBezTo>
                    <a:pt x="751002" y="694441"/>
                    <a:pt x="753589" y="698261"/>
                    <a:pt x="757287" y="700726"/>
                  </a:cubicBezTo>
                  <a:cubicBezTo>
                    <a:pt x="760043" y="702563"/>
                    <a:pt x="764372" y="701527"/>
                    <a:pt x="766714" y="703869"/>
                  </a:cubicBezTo>
                  <a:cubicBezTo>
                    <a:pt x="786126" y="723283"/>
                    <a:pt x="760318" y="712212"/>
                    <a:pt x="782425" y="719580"/>
                  </a:cubicBezTo>
                  <a:cubicBezTo>
                    <a:pt x="786615" y="723770"/>
                    <a:pt x="791138" y="727650"/>
                    <a:pt x="794994" y="732149"/>
                  </a:cubicBezTo>
                  <a:cubicBezTo>
                    <a:pt x="797452" y="735016"/>
                    <a:pt x="798136" y="739481"/>
                    <a:pt x="801278" y="741576"/>
                  </a:cubicBezTo>
                  <a:cubicBezTo>
                    <a:pt x="804872" y="743972"/>
                    <a:pt x="809658" y="743671"/>
                    <a:pt x="813848" y="744718"/>
                  </a:cubicBezTo>
                  <a:cubicBezTo>
                    <a:pt x="818038" y="748908"/>
                    <a:pt x="821596" y="753843"/>
                    <a:pt x="826417" y="757287"/>
                  </a:cubicBezTo>
                  <a:cubicBezTo>
                    <a:pt x="829112" y="759212"/>
                    <a:pt x="833257" y="758360"/>
                    <a:pt x="835843" y="760429"/>
                  </a:cubicBezTo>
                  <a:cubicBezTo>
                    <a:pt x="838792" y="762788"/>
                    <a:pt x="839670" y="766989"/>
                    <a:pt x="842128" y="769856"/>
                  </a:cubicBezTo>
                  <a:cubicBezTo>
                    <a:pt x="851891" y="781246"/>
                    <a:pt x="855710" y="783185"/>
                    <a:pt x="867266" y="791852"/>
                  </a:cubicBezTo>
                  <a:cubicBezTo>
                    <a:pt x="869361" y="796042"/>
                    <a:pt x="870828" y="800609"/>
                    <a:pt x="873551" y="804421"/>
                  </a:cubicBezTo>
                  <a:cubicBezTo>
                    <a:pt x="878603" y="811494"/>
                    <a:pt x="888942" y="818321"/>
                    <a:pt x="895547" y="823275"/>
                  </a:cubicBezTo>
                  <a:cubicBezTo>
                    <a:pt x="907148" y="846478"/>
                    <a:pt x="895349" y="826192"/>
                    <a:pt x="917542" y="851555"/>
                  </a:cubicBezTo>
                  <a:cubicBezTo>
                    <a:pt x="929633" y="865373"/>
                    <a:pt x="917204" y="859157"/>
                    <a:pt x="936396" y="873551"/>
                  </a:cubicBezTo>
                  <a:cubicBezTo>
                    <a:pt x="940143" y="876362"/>
                    <a:pt x="944684" y="877934"/>
                    <a:pt x="948965" y="879836"/>
                  </a:cubicBezTo>
                  <a:cubicBezTo>
                    <a:pt x="955493" y="882737"/>
                    <a:pt x="970870" y="887852"/>
                    <a:pt x="977245" y="892405"/>
                  </a:cubicBezTo>
                  <a:cubicBezTo>
                    <a:pt x="997841" y="907116"/>
                    <a:pt x="975877" y="898232"/>
                    <a:pt x="996099" y="904974"/>
                  </a:cubicBezTo>
                  <a:cubicBezTo>
                    <a:pt x="1015350" y="933845"/>
                    <a:pt x="989042" y="898568"/>
                    <a:pt x="1011810" y="917543"/>
                  </a:cubicBezTo>
                  <a:cubicBezTo>
                    <a:pt x="1042395" y="943032"/>
                    <a:pt x="1000143" y="919566"/>
                    <a:pt x="1033806" y="936396"/>
                  </a:cubicBezTo>
                  <a:cubicBezTo>
                    <a:pt x="1046195" y="954979"/>
                    <a:pt x="1032365" y="937612"/>
                    <a:pt x="1052660" y="952108"/>
                  </a:cubicBezTo>
                  <a:cubicBezTo>
                    <a:pt x="1056276" y="954691"/>
                    <a:pt x="1058390" y="959069"/>
                    <a:pt x="1062087" y="961534"/>
                  </a:cubicBezTo>
                  <a:cubicBezTo>
                    <a:pt x="1067933" y="965431"/>
                    <a:pt x="1074656" y="967819"/>
                    <a:pt x="1080940" y="970961"/>
                  </a:cubicBezTo>
                  <a:cubicBezTo>
                    <a:pt x="1096252" y="993928"/>
                    <a:pt x="1075873" y="966739"/>
                    <a:pt x="1099794" y="986673"/>
                  </a:cubicBezTo>
                  <a:cubicBezTo>
                    <a:pt x="1102695" y="989090"/>
                    <a:pt x="1103661" y="993198"/>
                    <a:pt x="1106078" y="996099"/>
                  </a:cubicBezTo>
                  <a:cubicBezTo>
                    <a:pt x="1108923" y="999513"/>
                    <a:pt x="1111997" y="1002798"/>
                    <a:pt x="1115505" y="1005526"/>
                  </a:cubicBezTo>
                  <a:cubicBezTo>
                    <a:pt x="1121467" y="1010163"/>
                    <a:pt x="1129018" y="1012754"/>
                    <a:pt x="1134359" y="1018095"/>
                  </a:cubicBezTo>
                  <a:cubicBezTo>
                    <a:pt x="1155619" y="1039355"/>
                    <a:pt x="1129238" y="1013543"/>
                    <a:pt x="1162639" y="1043233"/>
                  </a:cubicBezTo>
                  <a:cubicBezTo>
                    <a:pt x="1165960" y="1046185"/>
                    <a:pt x="1168652" y="1049815"/>
                    <a:pt x="1172066" y="1052660"/>
                  </a:cubicBezTo>
                  <a:cubicBezTo>
                    <a:pt x="1181607" y="1060611"/>
                    <a:pt x="1184825" y="1059727"/>
                    <a:pt x="1197204" y="1065229"/>
                  </a:cubicBezTo>
                  <a:cubicBezTo>
                    <a:pt x="1201485" y="1067131"/>
                    <a:pt x="1205467" y="1069669"/>
                    <a:pt x="1209773" y="1071514"/>
                  </a:cubicBezTo>
                  <a:cubicBezTo>
                    <a:pt x="1212817" y="1072819"/>
                    <a:pt x="1216237" y="1073175"/>
                    <a:pt x="1219200" y="1074656"/>
                  </a:cubicBezTo>
                  <a:cubicBezTo>
                    <a:pt x="1224663" y="1077387"/>
                    <a:pt x="1229674" y="1080941"/>
                    <a:pt x="1234911" y="1084083"/>
                  </a:cubicBezTo>
                  <a:cubicBezTo>
                    <a:pt x="1247774" y="1103376"/>
                    <a:pt x="1233686" y="1083581"/>
                    <a:pt x="1250623" y="1102937"/>
                  </a:cubicBezTo>
                  <a:cubicBezTo>
                    <a:pt x="1267198" y="1121880"/>
                    <a:pt x="1255873" y="1116208"/>
                    <a:pt x="1272619" y="1121790"/>
                  </a:cubicBezTo>
                  <a:cubicBezTo>
                    <a:pt x="1278903" y="1130169"/>
                    <a:pt x="1286788" y="1137560"/>
                    <a:pt x="1291472" y="1146928"/>
                  </a:cubicBezTo>
                  <a:cubicBezTo>
                    <a:pt x="1293567" y="1151118"/>
                    <a:pt x="1294946" y="1155750"/>
                    <a:pt x="1297757" y="1159497"/>
                  </a:cubicBezTo>
                  <a:cubicBezTo>
                    <a:pt x="1306969" y="1171779"/>
                    <a:pt x="1313158" y="1173765"/>
                    <a:pt x="1326037" y="1181493"/>
                  </a:cubicBezTo>
                  <a:cubicBezTo>
                    <a:pt x="1337570" y="1198791"/>
                    <a:pt x="1325651" y="1184771"/>
                    <a:pt x="1348033" y="1197205"/>
                  </a:cubicBezTo>
                  <a:cubicBezTo>
                    <a:pt x="1378473" y="1214116"/>
                    <a:pt x="1343285" y="1200107"/>
                    <a:pt x="1373171" y="1212916"/>
                  </a:cubicBezTo>
                  <a:cubicBezTo>
                    <a:pt x="1384046" y="1217577"/>
                    <a:pt x="1383872" y="1214523"/>
                    <a:pt x="1395167" y="1222343"/>
                  </a:cubicBezTo>
                  <a:cubicBezTo>
                    <a:pt x="1404986" y="1229141"/>
                    <a:pt x="1423448" y="1244339"/>
                    <a:pt x="1423448" y="1244339"/>
                  </a:cubicBezTo>
                  <a:cubicBezTo>
                    <a:pt x="1425543" y="1247481"/>
                    <a:pt x="1427062" y="1251095"/>
                    <a:pt x="1429732" y="1253765"/>
                  </a:cubicBezTo>
                  <a:cubicBezTo>
                    <a:pt x="1434175" y="1258208"/>
                    <a:pt x="1446796" y="1263868"/>
                    <a:pt x="1451728" y="1266334"/>
                  </a:cubicBezTo>
                  <a:cubicBezTo>
                    <a:pt x="1458582" y="1286899"/>
                    <a:pt x="1449063" y="1266717"/>
                    <a:pt x="1464297" y="1278904"/>
                  </a:cubicBezTo>
                  <a:cubicBezTo>
                    <a:pt x="1467246" y="1281263"/>
                    <a:pt x="1468164" y="1285429"/>
                    <a:pt x="1470582" y="1288330"/>
                  </a:cubicBezTo>
                  <a:cubicBezTo>
                    <a:pt x="1473427" y="1291744"/>
                    <a:pt x="1477116" y="1294383"/>
                    <a:pt x="1480008" y="1297757"/>
                  </a:cubicBezTo>
                  <a:cubicBezTo>
                    <a:pt x="1483416" y="1301733"/>
                    <a:pt x="1485986" y="1306385"/>
                    <a:pt x="1489435" y="1310326"/>
                  </a:cubicBezTo>
                  <a:cubicBezTo>
                    <a:pt x="1493337" y="1314785"/>
                    <a:pt x="1498148" y="1318396"/>
                    <a:pt x="1502004" y="1322895"/>
                  </a:cubicBezTo>
                  <a:cubicBezTo>
                    <a:pt x="1510387" y="1332675"/>
                    <a:pt x="1512284" y="1346224"/>
                    <a:pt x="1527142" y="1351176"/>
                  </a:cubicBezTo>
                  <a:lnTo>
                    <a:pt x="1536569" y="1354318"/>
                  </a:lnTo>
                  <a:cubicBezTo>
                    <a:pt x="1552161" y="1375106"/>
                    <a:pt x="1538258" y="1361538"/>
                    <a:pt x="1564850" y="1373172"/>
                  </a:cubicBezTo>
                  <a:cubicBezTo>
                    <a:pt x="1575578" y="1377866"/>
                    <a:pt x="1585399" y="1384534"/>
                    <a:pt x="1596272" y="1388883"/>
                  </a:cubicBezTo>
                  <a:cubicBezTo>
                    <a:pt x="1601509" y="1390978"/>
                    <a:pt x="1606683" y="1393239"/>
                    <a:pt x="1611984" y="1395167"/>
                  </a:cubicBezTo>
                  <a:cubicBezTo>
                    <a:pt x="1622735" y="1399076"/>
                    <a:pt x="1636142" y="1402534"/>
                    <a:pt x="1646549" y="1407737"/>
                  </a:cubicBezTo>
                  <a:cubicBezTo>
                    <a:pt x="1678101" y="1423513"/>
                    <a:pt x="1629985" y="1403781"/>
                    <a:pt x="1668544" y="1420306"/>
                  </a:cubicBezTo>
                  <a:cubicBezTo>
                    <a:pt x="1687039" y="1428233"/>
                    <a:pt x="1669094" y="1416483"/>
                    <a:pt x="1693683" y="1432875"/>
                  </a:cubicBezTo>
                  <a:cubicBezTo>
                    <a:pt x="1698041" y="1435780"/>
                    <a:pt x="1701705" y="1439704"/>
                    <a:pt x="1706252" y="1442302"/>
                  </a:cubicBezTo>
                  <a:cubicBezTo>
                    <a:pt x="1709128" y="1443945"/>
                    <a:pt x="1712716" y="1443963"/>
                    <a:pt x="1715678" y="1445444"/>
                  </a:cubicBezTo>
                  <a:cubicBezTo>
                    <a:pt x="1721141" y="1448175"/>
                    <a:pt x="1726012" y="1451975"/>
                    <a:pt x="1731390" y="1454871"/>
                  </a:cubicBezTo>
                  <a:cubicBezTo>
                    <a:pt x="1739639" y="1459313"/>
                    <a:pt x="1748149" y="1463250"/>
                    <a:pt x="1756528" y="1467440"/>
                  </a:cubicBezTo>
                  <a:cubicBezTo>
                    <a:pt x="1760718" y="1469535"/>
                    <a:pt x="1765200" y="1471126"/>
                    <a:pt x="1769097" y="1473724"/>
                  </a:cubicBezTo>
                  <a:cubicBezTo>
                    <a:pt x="1772239" y="1475819"/>
                    <a:pt x="1775146" y="1478320"/>
                    <a:pt x="1778524" y="1480009"/>
                  </a:cubicBezTo>
                  <a:cubicBezTo>
                    <a:pt x="1799741" y="1490618"/>
                    <a:pt x="1789641" y="1482319"/>
                    <a:pt x="1813089" y="1492578"/>
                  </a:cubicBezTo>
                  <a:cubicBezTo>
                    <a:pt x="1823817" y="1497272"/>
                    <a:pt x="1833402" y="1504586"/>
                    <a:pt x="1844511" y="1508289"/>
                  </a:cubicBezTo>
                  <a:cubicBezTo>
                    <a:pt x="1858035" y="1512797"/>
                    <a:pt x="1850725" y="1510627"/>
                    <a:pt x="1866507" y="1514574"/>
                  </a:cubicBezTo>
                  <a:cubicBezTo>
                    <a:pt x="1883078" y="1525620"/>
                    <a:pt x="1868210" y="1517236"/>
                    <a:pt x="1888503" y="1524000"/>
                  </a:cubicBezTo>
                  <a:cubicBezTo>
                    <a:pt x="1900681" y="1528059"/>
                    <a:pt x="1910237" y="1534004"/>
                    <a:pt x="1923068" y="1536570"/>
                  </a:cubicBezTo>
                  <a:lnTo>
                    <a:pt x="1938780" y="1539712"/>
                  </a:lnTo>
                  <a:cubicBezTo>
                    <a:pt x="1970372" y="1555507"/>
                    <a:pt x="1930512" y="1536956"/>
                    <a:pt x="1967060" y="1549139"/>
                  </a:cubicBezTo>
                  <a:cubicBezTo>
                    <a:pt x="1971504" y="1550620"/>
                    <a:pt x="1975324" y="1553578"/>
                    <a:pt x="1979629" y="1555423"/>
                  </a:cubicBezTo>
                  <a:cubicBezTo>
                    <a:pt x="1982674" y="1556728"/>
                    <a:pt x="1986012" y="1557260"/>
                    <a:pt x="1989056" y="1558565"/>
                  </a:cubicBezTo>
                  <a:cubicBezTo>
                    <a:pt x="2005691" y="1565694"/>
                    <a:pt x="1999809" y="1566364"/>
                    <a:pt x="2020478" y="1571134"/>
                  </a:cubicBezTo>
                  <a:cubicBezTo>
                    <a:pt x="2027695" y="1572799"/>
                    <a:pt x="2035154" y="1573151"/>
                    <a:pt x="2042474" y="1574277"/>
                  </a:cubicBezTo>
                  <a:cubicBezTo>
                    <a:pt x="2048771" y="1575246"/>
                    <a:pt x="2055043" y="1576372"/>
                    <a:pt x="2061328" y="1577419"/>
                  </a:cubicBezTo>
                  <a:cubicBezTo>
                    <a:pt x="2066565" y="1579514"/>
                    <a:pt x="2071636" y="1582083"/>
                    <a:pt x="2077039" y="1583704"/>
                  </a:cubicBezTo>
                  <a:cubicBezTo>
                    <a:pt x="2082155" y="1585239"/>
                    <a:pt x="2087569" y="1585551"/>
                    <a:pt x="2092751" y="1586846"/>
                  </a:cubicBezTo>
                  <a:cubicBezTo>
                    <a:pt x="2095964" y="1587649"/>
                    <a:pt x="2099035" y="1588941"/>
                    <a:pt x="2102177" y="1589988"/>
                  </a:cubicBezTo>
                  <a:cubicBezTo>
                    <a:pt x="2105319" y="1592083"/>
                    <a:pt x="2108097" y="1594870"/>
                    <a:pt x="2111604" y="1596273"/>
                  </a:cubicBezTo>
                  <a:cubicBezTo>
                    <a:pt x="2118684" y="1599105"/>
                    <a:pt x="2126296" y="1600366"/>
                    <a:pt x="2133600" y="1602557"/>
                  </a:cubicBezTo>
                  <a:cubicBezTo>
                    <a:pt x="2136773" y="1603509"/>
                    <a:pt x="2140064" y="1604218"/>
                    <a:pt x="2143027" y="1605699"/>
                  </a:cubicBezTo>
                  <a:cubicBezTo>
                    <a:pt x="2148490" y="1608430"/>
                    <a:pt x="2153178" y="1612599"/>
                    <a:pt x="2158738" y="1615126"/>
                  </a:cubicBezTo>
                  <a:cubicBezTo>
                    <a:pt x="2164769" y="1617867"/>
                    <a:pt x="2171538" y="1618721"/>
                    <a:pt x="2177592" y="1621411"/>
                  </a:cubicBezTo>
                  <a:cubicBezTo>
                    <a:pt x="2181043" y="1622945"/>
                    <a:pt x="2183641" y="1626006"/>
                    <a:pt x="2187019" y="1627695"/>
                  </a:cubicBezTo>
                  <a:cubicBezTo>
                    <a:pt x="2189981" y="1629176"/>
                    <a:pt x="2193483" y="1629357"/>
                    <a:pt x="2196445" y="1630838"/>
                  </a:cubicBezTo>
                  <a:cubicBezTo>
                    <a:pt x="2199823" y="1632527"/>
                    <a:pt x="2202593" y="1635248"/>
                    <a:pt x="2205872" y="1637122"/>
                  </a:cubicBezTo>
                  <a:cubicBezTo>
                    <a:pt x="2209939" y="1639446"/>
                    <a:pt x="2214469" y="1640924"/>
                    <a:pt x="2218441" y="1643407"/>
                  </a:cubicBezTo>
                  <a:cubicBezTo>
                    <a:pt x="2236418" y="1654642"/>
                    <a:pt x="2224932" y="1650257"/>
                    <a:pt x="2240437" y="1659118"/>
                  </a:cubicBezTo>
                  <a:cubicBezTo>
                    <a:pt x="2286165" y="1685250"/>
                    <a:pt x="2227210" y="1650935"/>
                    <a:pt x="2262433" y="1668545"/>
                  </a:cubicBezTo>
                  <a:cubicBezTo>
                    <a:pt x="2272169" y="1673412"/>
                    <a:pt x="2274454" y="1678556"/>
                    <a:pt x="2284429" y="1684256"/>
                  </a:cubicBezTo>
                  <a:cubicBezTo>
                    <a:pt x="2287305" y="1685899"/>
                    <a:pt x="2290829" y="1686053"/>
                    <a:pt x="2293856" y="1687398"/>
                  </a:cubicBezTo>
                  <a:cubicBezTo>
                    <a:pt x="2300277" y="1690252"/>
                    <a:pt x="2306567" y="1693413"/>
                    <a:pt x="2312709" y="1696825"/>
                  </a:cubicBezTo>
                  <a:cubicBezTo>
                    <a:pt x="2316010" y="1698659"/>
                    <a:pt x="2318758" y="1701421"/>
                    <a:pt x="2322136" y="1703110"/>
                  </a:cubicBezTo>
                  <a:cubicBezTo>
                    <a:pt x="2325099" y="1704591"/>
                    <a:pt x="2328421" y="1705205"/>
                    <a:pt x="2331563" y="1706252"/>
                  </a:cubicBezTo>
                  <a:cubicBezTo>
                    <a:pt x="2337848" y="1710442"/>
                    <a:pt x="2343814" y="1715153"/>
                    <a:pt x="2350417" y="1718821"/>
                  </a:cubicBezTo>
                  <a:cubicBezTo>
                    <a:pt x="2353312" y="1720429"/>
                    <a:pt x="2356752" y="1720774"/>
                    <a:pt x="2359843" y="1721963"/>
                  </a:cubicBezTo>
                  <a:cubicBezTo>
                    <a:pt x="2370372" y="1726013"/>
                    <a:pt x="2381176" y="1729487"/>
                    <a:pt x="2391266" y="1734532"/>
                  </a:cubicBezTo>
                  <a:cubicBezTo>
                    <a:pt x="2395456" y="1736627"/>
                    <a:pt x="2399768" y="1738493"/>
                    <a:pt x="2403835" y="1740817"/>
                  </a:cubicBezTo>
                  <a:cubicBezTo>
                    <a:pt x="2407114" y="1742691"/>
                    <a:pt x="2409791" y="1745614"/>
                    <a:pt x="2413262" y="1747102"/>
                  </a:cubicBezTo>
                  <a:cubicBezTo>
                    <a:pt x="2417231" y="1748803"/>
                    <a:pt x="2421665" y="1749108"/>
                    <a:pt x="2425831" y="1750244"/>
                  </a:cubicBezTo>
                  <a:cubicBezTo>
                    <a:pt x="2433188" y="1752250"/>
                    <a:pt x="2440495" y="1754433"/>
                    <a:pt x="2447827" y="1756528"/>
                  </a:cubicBezTo>
                  <a:cubicBezTo>
                    <a:pt x="2453064" y="1759670"/>
                    <a:pt x="2458075" y="1763224"/>
                    <a:pt x="2463538" y="1765955"/>
                  </a:cubicBezTo>
                  <a:cubicBezTo>
                    <a:pt x="2471271" y="1769822"/>
                    <a:pt x="2484583" y="1771034"/>
                    <a:pt x="2491819" y="1772240"/>
                  </a:cubicBezTo>
                  <a:cubicBezTo>
                    <a:pt x="2503124" y="1776762"/>
                    <a:pt x="2508501" y="1779733"/>
                    <a:pt x="2520099" y="1781666"/>
                  </a:cubicBezTo>
                  <a:cubicBezTo>
                    <a:pt x="2522166" y="1782010"/>
                    <a:pt x="2524289" y="1781666"/>
                    <a:pt x="2526384" y="1781666"/>
                  </a:cubicBezTo>
                  <a:lnTo>
                    <a:pt x="2705493" y="1781666"/>
                  </a:lnTo>
                  <a:lnTo>
                    <a:pt x="2752627" y="1819374"/>
                  </a:lnTo>
                  <a:lnTo>
                    <a:pt x="2912883" y="1819374"/>
                  </a:lnTo>
                  <a:lnTo>
                    <a:pt x="2956874" y="1831943"/>
                  </a:lnTo>
                  <a:lnTo>
                    <a:pt x="3091992" y="1831943"/>
                  </a:lnTo>
                  <a:lnTo>
                    <a:pt x="3120272" y="1835085"/>
                  </a:lnTo>
                  <a:lnTo>
                    <a:pt x="3198829" y="1835085"/>
                  </a:lnTo>
                  <a:lnTo>
                    <a:pt x="3223967" y="1863365"/>
                  </a:lnTo>
                  <a:lnTo>
                    <a:pt x="3321377" y="1863365"/>
                  </a:lnTo>
                  <a:lnTo>
                    <a:pt x="3352800" y="1885361"/>
                  </a:lnTo>
                  <a:lnTo>
                    <a:pt x="3469064" y="1885361"/>
                  </a:lnTo>
                  <a:lnTo>
                    <a:pt x="3469064" y="1910499"/>
                  </a:lnTo>
                  <a:lnTo>
                    <a:pt x="3802144" y="1910499"/>
                  </a:lnTo>
                  <a:lnTo>
                    <a:pt x="3802144" y="1935638"/>
                  </a:lnTo>
                  <a:lnTo>
                    <a:pt x="4028388" y="1935638"/>
                  </a:lnTo>
                  <a:lnTo>
                    <a:pt x="4028388" y="1979629"/>
                  </a:lnTo>
                  <a:lnTo>
                    <a:pt x="4075522" y="1979629"/>
                  </a:lnTo>
                  <a:lnTo>
                    <a:pt x="4075522" y="2023621"/>
                  </a:lnTo>
                  <a:lnTo>
                    <a:pt x="4493443" y="2023621"/>
                  </a:lnTo>
                </a:path>
              </a:pathLst>
            </a:cu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D302200B-A1F9-4D95-8F1D-186DA6167B70}"/>
                </a:ext>
              </a:extLst>
            </p:cNvPr>
            <p:cNvSpPr/>
            <p:nvPr/>
          </p:nvSpPr>
          <p:spPr>
            <a:xfrm>
              <a:off x="1065229" y="2303282"/>
              <a:ext cx="4141509" cy="2177592"/>
            </a:xfrm>
            <a:custGeom>
              <a:avLst/>
              <a:gdLst>
                <a:gd name="connsiteX0" fmla="*/ 0 w 4141509"/>
                <a:gd name="connsiteY0" fmla="*/ 0 h 2177592"/>
                <a:gd name="connsiteX1" fmla="*/ 50276 w 4141509"/>
                <a:gd name="connsiteY1" fmla="*/ 0 h 2177592"/>
                <a:gd name="connsiteX2" fmla="*/ 56561 w 4141509"/>
                <a:gd name="connsiteY2" fmla="*/ 43992 h 2177592"/>
                <a:gd name="connsiteX3" fmla="*/ 103695 w 4141509"/>
                <a:gd name="connsiteY3" fmla="*/ 65988 h 2177592"/>
                <a:gd name="connsiteX4" fmla="*/ 119406 w 4141509"/>
                <a:gd name="connsiteY4" fmla="*/ 65988 h 2177592"/>
                <a:gd name="connsiteX5" fmla="*/ 119406 w 4141509"/>
                <a:gd name="connsiteY5" fmla="*/ 97411 h 2177592"/>
                <a:gd name="connsiteX6" fmla="*/ 150829 w 4141509"/>
                <a:gd name="connsiteY6" fmla="*/ 97411 h 2177592"/>
                <a:gd name="connsiteX7" fmla="*/ 172825 w 4141509"/>
                <a:gd name="connsiteY7" fmla="*/ 135118 h 2177592"/>
                <a:gd name="connsiteX8" fmla="*/ 197963 w 4141509"/>
                <a:gd name="connsiteY8" fmla="*/ 153972 h 2177592"/>
                <a:gd name="connsiteX9" fmla="*/ 204247 w 4141509"/>
                <a:gd name="connsiteY9" fmla="*/ 172825 h 2177592"/>
                <a:gd name="connsiteX10" fmla="*/ 213674 w 4141509"/>
                <a:gd name="connsiteY10" fmla="*/ 197963 h 2177592"/>
                <a:gd name="connsiteX11" fmla="*/ 232528 w 4141509"/>
                <a:gd name="connsiteY11" fmla="*/ 216817 h 2177592"/>
                <a:gd name="connsiteX12" fmla="*/ 241955 w 4141509"/>
                <a:gd name="connsiteY12" fmla="*/ 229386 h 2177592"/>
                <a:gd name="connsiteX13" fmla="*/ 260808 w 4141509"/>
                <a:gd name="connsiteY13" fmla="*/ 241955 h 2177592"/>
                <a:gd name="connsiteX14" fmla="*/ 279662 w 4141509"/>
                <a:gd name="connsiteY14" fmla="*/ 254524 h 2177592"/>
                <a:gd name="connsiteX15" fmla="*/ 289089 w 4141509"/>
                <a:gd name="connsiteY15" fmla="*/ 257666 h 2177592"/>
                <a:gd name="connsiteX16" fmla="*/ 317369 w 4141509"/>
                <a:gd name="connsiteY16" fmla="*/ 285947 h 2177592"/>
                <a:gd name="connsiteX17" fmla="*/ 323653 w 4141509"/>
                <a:gd name="connsiteY17" fmla="*/ 304800 h 2177592"/>
                <a:gd name="connsiteX18" fmla="*/ 329938 w 4141509"/>
                <a:gd name="connsiteY18" fmla="*/ 314227 h 2177592"/>
                <a:gd name="connsiteX19" fmla="*/ 339365 w 4141509"/>
                <a:gd name="connsiteY19" fmla="*/ 329939 h 2177592"/>
                <a:gd name="connsiteX20" fmla="*/ 348792 w 4141509"/>
                <a:gd name="connsiteY20" fmla="*/ 339365 h 2177592"/>
                <a:gd name="connsiteX21" fmla="*/ 351934 w 4141509"/>
                <a:gd name="connsiteY21" fmla="*/ 351934 h 2177592"/>
                <a:gd name="connsiteX22" fmla="*/ 361361 w 4141509"/>
                <a:gd name="connsiteY22" fmla="*/ 364504 h 2177592"/>
                <a:gd name="connsiteX23" fmla="*/ 367645 w 4141509"/>
                <a:gd name="connsiteY23" fmla="*/ 373930 h 2177592"/>
                <a:gd name="connsiteX24" fmla="*/ 377072 w 4141509"/>
                <a:gd name="connsiteY24" fmla="*/ 383357 h 2177592"/>
                <a:gd name="connsiteX25" fmla="*/ 395926 w 4141509"/>
                <a:gd name="connsiteY25" fmla="*/ 405353 h 2177592"/>
                <a:gd name="connsiteX26" fmla="*/ 402210 w 4141509"/>
                <a:gd name="connsiteY26" fmla="*/ 424207 h 2177592"/>
                <a:gd name="connsiteX27" fmla="*/ 433633 w 4141509"/>
                <a:gd name="connsiteY27" fmla="*/ 424207 h 2177592"/>
                <a:gd name="connsiteX28" fmla="*/ 474482 w 4141509"/>
                <a:gd name="connsiteY28" fmla="*/ 515332 h 2177592"/>
                <a:gd name="connsiteX29" fmla="*/ 509047 w 4141509"/>
                <a:gd name="connsiteY29" fmla="*/ 546755 h 2177592"/>
                <a:gd name="connsiteX30" fmla="*/ 571893 w 4141509"/>
                <a:gd name="connsiteY30" fmla="*/ 600174 h 2177592"/>
                <a:gd name="connsiteX31" fmla="*/ 590746 w 4141509"/>
                <a:gd name="connsiteY31" fmla="*/ 653592 h 2177592"/>
                <a:gd name="connsiteX32" fmla="*/ 628453 w 4141509"/>
                <a:gd name="connsiteY32" fmla="*/ 697584 h 2177592"/>
                <a:gd name="connsiteX33" fmla="*/ 650449 w 4141509"/>
                <a:gd name="connsiteY33" fmla="*/ 747860 h 2177592"/>
                <a:gd name="connsiteX34" fmla="*/ 681872 w 4141509"/>
                <a:gd name="connsiteY34" fmla="*/ 791852 h 2177592"/>
                <a:gd name="connsiteX35" fmla="*/ 735291 w 4141509"/>
                <a:gd name="connsiteY35" fmla="*/ 870409 h 2177592"/>
                <a:gd name="connsiteX36" fmla="*/ 776140 w 4141509"/>
                <a:gd name="connsiteY36" fmla="*/ 939539 h 2177592"/>
                <a:gd name="connsiteX37" fmla="*/ 810705 w 4141509"/>
                <a:gd name="connsiteY37" fmla="*/ 939539 h 2177592"/>
                <a:gd name="connsiteX38" fmla="*/ 810705 w 4141509"/>
                <a:gd name="connsiteY38" fmla="*/ 980388 h 2177592"/>
                <a:gd name="connsiteX39" fmla="*/ 867266 w 4141509"/>
                <a:gd name="connsiteY39" fmla="*/ 999242 h 2177592"/>
                <a:gd name="connsiteX40" fmla="*/ 904973 w 4141509"/>
                <a:gd name="connsiteY40" fmla="*/ 1052660 h 2177592"/>
                <a:gd name="connsiteX41" fmla="*/ 930111 w 4141509"/>
                <a:gd name="connsiteY41" fmla="*/ 1071514 h 2177592"/>
                <a:gd name="connsiteX42" fmla="*/ 945823 w 4141509"/>
                <a:gd name="connsiteY42" fmla="*/ 1090367 h 2177592"/>
                <a:gd name="connsiteX43" fmla="*/ 955249 w 4141509"/>
                <a:gd name="connsiteY43" fmla="*/ 1102937 h 2177592"/>
                <a:gd name="connsiteX44" fmla="*/ 974103 w 4141509"/>
                <a:gd name="connsiteY44" fmla="*/ 1118648 h 2177592"/>
                <a:gd name="connsiteX45" fmla="*/ 996099 w 4141509"/>
                <a:gd name="connsiteY45" fmla="*/ 1143786 h 2177592"/>
                <a:gd name="connsiteX46" fmla="*/ 1011810 w 4141509"/>
                <a:gd name="connsiteY46" fmla="*/ 1168924 h 2177592"/>
                <a:gd name="connsiteX47" fmla="*/ 1018095 w 4141509"/>
                <a:gd name="connsiteY47" fmla="*/ 1178351 h 2177592"/>
                <a:gd name="connsiteX48" fmla="*/ 1021237 w 4141509"/>
                <a:gd name="connsiteY48" fmla="*/ 1187778 h 2177592"/>
                <a:gd name="connsiteX49" fmla="*/ 1036948 w 4141509"/>
                <a:gd name="connsiteY49" fmla="*/ 1209774 h 2177592"/>
                <a:gd name="connsiteX50" fmla="*/ 1040091 w 4141509"/>
                <a:gd name="connsiteY50" fmla="*/ 1219200 h 2177592"/>
                <a:gd name="connsiteX51" fmla="*/ 1058944 w 4141509"/>
                <a:gd name="connsiteY51" fmla="*/ 1231770 h 2177592"/>
                <a:gd name="connsiteX52" fmla="*/ 1087225 w 4141509"/>
                <a:gd name="connsiteY52" fmla="*/ 1247481 h 2177592"/>
                <a:gd name="connsiteX53" fmla="*/ 1096651 w 4141509"/>
                <a:gd name="connsiteY53" fmla="*/ 1256908 h 2177592"/>
                <a:gd name="connsiteX54" fmla="*/ 1102936 w 4141509"/>
                <a:gd name="connsiteY54" fmla="*/ 1266334 h 2177592"/>
                <a:gd name="connsiteX55" fmla="*/ 1106078 w 4141509"/>
                <a:gd name="connsiteY55" fmla="*/ 1266334 h 2177592"/>
                <a:gd name="connsiteX56" fmla="*/ 1106078 w 4141509"/>
                <a:gd name="connsiteY56" fmla="*/ 1294615 h 2177592"/>
                <a:gd name="connsiteX57" fmla="*/ 1143785 w 4141509"/>
                <a:gd name="connsiteY57" fmla="*/ 1294615 h 2177592"/>
                <a:gd name="connsiteX58" fmla="*/ 1143785 w 4141509"/>
                <a:gd name="connsiteY58" fmla="*/ 1366887 h 2177592"/>
                <a:gd name="connsiteX59" fmla="*/ 1190919 w 4141509"/>
                <a:gd name="connsiteY59" fmla="*/ 1395167 h 2177592"/>
                <a:gd name="connsiteX60" fmla="*/ 1225484 w 4141509"/>
                <a:gd name="connsiteY60" fmla="*/ 1451728 h 2177592"/>
                <a:gd name="connsiteX61" fmla="*/ 1253765 w 4141509"/>
                <a:gd name="connsiteY61" fmla="*/ 1489436 h 2177592"/>
                <a:gd name="connsiteX62" fmla="*/ 1263192 w 4141509"/>
                <a:gd name="connsiteY62" fmla="*/ 1495720 h 2177592"/>
                <a:gd name="connsiteX63" fmla="*/ 1278903 w 4141509"/>
                <a:gd name="connsiteY63" fmla="*/ 1508289 h 2177592"/>
                <a:gd name="connsiteX64" fmla="*/ 1294614 w 4141509"/>
                <a:gd name="connsiteY64" fmla="*/ 1517716 h 2177592"/>
                <a:gd name="connsiteX65" fmla="*/ 1316610 w 4141509"/>
                <a:gd name="connsiteY65" fmla="*/ 1533427 h 2177592"/>
                <a:gd name="connsiteX66" fmla="*/ 1326037 w 4141509"/>
                <a:gd name="connsiteY66" fmla="*/ 1536570 h 2177592"/>
                <a:gd name="connsiteX67" fmla="*/ 1338606 w 4141509"/>
                <a:gd name="connsiteY67" fmla="*/ 1542854 h 2177592"/>
                <a:gd name="connsiteX68" fmla="*/ 1366886 w 4141509"/>
                <a:gd name="connsiteY68" fmla="*/ 1552281 h 2177592"/>
                <a:gd name="connsiteX69" fmla="*/ 1382598 w 4141509"/>
                <a:gd name="connsiteY69" fmla="*/ 1564850 h 2177592"/>
                <a:gd name="connsiteX70" fmla="*/ 1395167 w 4141509"/>
                <a:gd name="connsiteY70" fmla="*/ 1577419 h 2177592"/>
                <a:gd name="connsiteX71" fmla="*/ 1404594 w 4141509"/>
                <a:gd name="connsiteY71" fmla="*/ 1580561 h 2177592"/>
                <a:gd name="connsiteX72" fmla="*/ 1414020 w 4141509"/>
                <a:gd name="connsiteY72" fmla="*/ 1599415 h 2177592"/>
                <a:gd name="connsiteX73" fmla="*/ 1423447 w 4141509"/>
                <a:gd name="connsiteY73" fmla="*/ 1605699 h 2177592"/>
                <a:gd name="connsiteX74" fmla="*/ 1432874 w 4141509"/>
                <a:gd name="connsiteY74" fmla="*/ 1618269 h 2177592"/>
                <a:gd name="connsiteX75" fmla="*/ 1464297 w 4141509"/>
                <a:gd name="connsiteY75" fmla="*/ 1633980 h 2177592"/>
                <a:gd name="connsiteX76" fmla="*/ 1486293 w 4141509"/>
                <a:gd name="connsiteY76" fmla="*/ 1643407 h 2177592"/>
                <a:gd name="connsiteX77" fmla="*/ 1495719 w 4141509"/>
                <a:gd name="connsiteY77" fmla="*/ 1649691 h 2177592"/>
                <a:gd name="connsiteX78" fmla="*/ 1514573 w 4141509"/>
                <a:gd name="connsiteY78" fmla="*/ 1652833 h 2177592"/>
                <a:gd name="connsiteX79" fmla="*/ 1539711 w 4141509"/>
                <a:gd name="connsiteY79" fmla="*/ 1665403 h 2177592"/>
                <a:gd name="connsiteX80" fmla="*/ 1549138 w 4141509"/>
                <a:gd name="connsiteY80" fmla="*/ 1668545 h 2177592"/>
                <a:gd name="connsiteX81" fmla="*/ 1580561 w 4141509"/>
                <a:gd name="connsiteY81" fmla="*/ 1684256 h 2177592"/>
                <a:gd name="connsiteX82" fmla="*/ 1580561 w 4141509"/>
                <a:gd name="connsiteY82" fmla="*/ 1684256 h 2177592"/>
                <a:gd name="connsiteX83" fmla="*/ 1611983 w 4141509"/>
                <a:gd name="connsiteY83" fmla="*/ 1699967 h 2177592"/>
                <a:gd name="connsiteX84" fmla="*/ 1624552 w 4141509"/>
                <a:gd name="connsiteY84" fmla="*/ 1706252 h 2177592"/>
                <a:gd name="connsiteX85" fmla="*/ 1646548 w 4141509"/>
                <a:gd name="connsiteY85" fmla="*/ 1709394 h 2177592"/>
                <a:gd name="connsiteX86" fmla="*/ 1743959 w 4141509"/>
                <a:gd name="connsiteY86" fmla="*/ 1762813 h 2177592"/>
                <a:gd name="connsiteX87" fmla="*/ 1769097 w 4141509"/>
                <a:gd name="connsiteY87" fmla="*/ 1772240 h 2177592"/>
                <a:gd name="connsiteX88" fmla="*/ 1778524 w 4141509"/>
                <a:gd name="connsiteY88" fmla="*/ 1775382 h 2177592"/>
                <a:gd name="connsiteX89" fmla="*/ 1797377 w 4141509"/>
                <a:gd name="connsiteY89" fmla="*/ 1784809 h 2177592"/>
                <a:gd name="connsiteX90" fmla="*/ 1813089 w 4141509"/>
                <a:gd name="connsiteY90" fmla="*/ 1791093 h 2177592"/>
                <a:gd name="connsiteX91" fmla="*/ 1831942 w 4141509"/>
                <a:gd name="connsiteY91" fmla="*/ 1797378 h 2177592"/>
                <a:gd name="connsiteX92" fmla="*/ 1863365 w 4141509"/>
                <a:gd name="connsiteY92" fmla="*/ 1813089 h 2177592"/>
                <a:gd name="connsiteX93" fmla="*/ 1872792 w 4141509"/>
                <a:gd name="connsiteY93" fmla="*/ 1816231 h 2177592"/>
                <a:gd name="connsiteX94" fmla="*/ 1897930 w 4141509"/>
                <a:gd name="connsiteY94" fmla="*/ 1831943 h 2177592"/>
                <a:gd name="connsiteX95" fmla="*/ 1907357 w 4141509"/>
                <a:gd name="connsiteY95" fmla="*/ 1838227 h 2177592"/>
                <a:gd name="connsiteX96" fmla="*/ 1916783 w 4141509"/>
                <a:gd name="connsiteY96" fmla="*/ 1841370 h 2177592"/>
                <a:gd name="connsiteX97" fmla="*/ 1926210 w 4141509"/>
                <a:gd name="connsiteY97" fmla="*/ 1847654 h 2177592"/>
                <a:gd name="connsiteX98" fmla="*/ 1951348 w 4141509"/>
                <a:gd name="connsiteY98" fmla="*/ 1850796 h 2177592"/>
                <a:gd name="connsiteX99" fmla="*/ 1963917 w 4141509"/>
                <a:gd name="connsiteY99" fmla="*/ 1857081 h 2177592"/>
                <a:gd name="connsiteX100" fmla="*/ 1995340 w 4141509"/>
                <a:gd name="connsiteY100" fmla="*/ 1863365 h 2177592"/>
                <a:gd name="connsiteX101" fmla="*/ 2004767 w 4141509"/>
                <a:gd name="connsiteY101" fmla="*/ 1866508 h 2177592"/>
                <a:gd name="connsiteX102" fmla="*/ 2033047 w 4141509"/>
                <a:gd name="connsiteY102" fmla="*/ 1879077 h 2177592"/>
                <a:gd name="connsiteX103" fmla="*/ 2051901 w 4141509"/>
                <a:gd name="connsiteY103" fmla="*/ 1891646 h 2177592"/>
                <a:gd name="connsiteX104" fmla="*/ 2080181 w 4141509"/>
                <a:gd name="connsiteY104" fmla="*/ 1901073 h 2177592"/>
                <a:gd name="connsiteX105" fmla="*/ 2114746 w 4141509"/>
                <a:gd name="connsiteY105" fmla="*/ 1910499 h 2177592"/>
                <a:gd name="connsiteX106" fmla="*/ 2190161 w 4141509"/>
                <a:gd name="connsiteY106" fmla="*/ 1913642 h 2177592"/>
                <a:gd name="connsiteX107" fmla="*/ 2218441 w 4141509"/>
                <a:gd name="connsiteY107" fmla="*/ 1919926 h 2177592"/>
                <a:gd name="connsiteX108" fmla="*/ 2237295 w 4141509"/>
                <a:gd name="connsiteY108" fmla="*/ 1926211 h 2177592"/>
                <a:gd name="connsiteX109" fmla="*/ 2268717 w 4141509"/>
                <a:gd name="connsiteY109" fmla="*/ 1932495 h 2177592"/>
                <a:gd name="connsiteX110" fmla="*/ 2278144 w 4141509"/>
                <a:gd name="connsiteY110" fmla="*/ 1941922 h 2177592"/>
                <a:gd name="connsiteX111" fmla="*/ 2287571 w 4141509"/>
                <a:gd name="connsiteY111" fmla="*/ 1945064 h 2177592"/>
                <a:gd name="connsiteX112" fmla="*/ 2296998 w 4141509"/>
                <a:gd name="connsiteY112" fmla="*/ 1951349 h 2177592"/>
                <a:gd name="connsiteX113" fmla="*/ 2318994 w 4141509"/>
                <a:gd name="connsiteY113" fmla="*/ 1957633 h 2177592"/>
                <a:gd name="connsiteX114" fmla="*/ 2334705 w 4141509"/>
                <a:gd name="connsiteY114" fmla="*/ 1963918 h 2177592"/>
                <a:gd name="connsiteX115" fmla="*/ 2369270 w 4141509"/>
                <a:gd name="connsiteY115" fmla="*/ 1970203 h 2177592"/>
                <a:gd name="connsiteX116" fmla="*/ 2391266 w 4141509"/>
                <a:gd name="connsiteY116" fmla="*/ 1979629 h 2177592"/>
                <a:gd name="connsiteX117" fmla="*/ 2406977 w 4141509"/>
                <a:gd name="connsiteY117" fmla="*/ 1982772 h 2177592"/>
                <a:gd name="connsiteX118" fmla="*/ 2432115 w 4141509"/>
                <a:gd name="connsiteY118" fmla="*/ 1989056 h 2177592"/>
                <a:gd name="connsiteX119" fmla="*/ 2485534 w 4141509"/>
                <a:gd name="connsiteY119" fmla="*/ 1995341 h 2177592"/>
                <a:gd name="connsiteX120" fmla="*/ 2513814 w 4141509"/>
                <a:gd name="connsiteY120" fmla="*/ 1998483 h 2177592"/>
                <a:gd name="connsiteX121" fmla="*/ 2523241 w 4141509"/>
                <a:gd name="connsiteY121" fmla="*/ 2001625 h 2177592"/>
                <a:gd name="connsiteX122" fmla="*/ 2564091 w 4141509"/>
                <a:gd name="connsiteY122" fmla="*/ 2007910 h 2177592"/>
                <a:gd name="connsiteX123" fmla="*/ 2579802 w 4141509"/>
                <a:gd name="connsiteY123" fmla="*/ 2014194 h 2177592"/>
                <a:gd name="connsiteX124" fmla="*/ 2611225 w 4141509"/>
                <a:gd name="connsiteY124" fmla="*/ 2023621 h 2177592"/>
                <a:gd name="connsiteX125" fmla="*/ 2620651 w 4141509"/>
                <a:gd name="connsiteY125" fmla="*/ 2029906 h 2177592"/>
                <a:gd name="connsiteX126" fmla="*/ 2633220 w 4141509"/>
                <a:gd name="connsiteY126" fmla="*/ 2033048 h 2177592"/>
                <a:gd name="connsiteX127" fmla="*/ 2680355 w 4141509"/>
                <a:gd name="connsiteY127" fmla="*/ 2039332 h 2177592"/>
                <a:gd name="connsiteX128" fmla="*/ 2743200 w 4141509"/>
                <a:gd name="connsiteY128" fmla="*/ 2045617 h 2177592"/>
                <a:gd name="connsiteX129" fmla="*/ 2774623 w 4141509"/>
                <a:gd name="connsiteY129" fmla="*/ 2051902 h 2177592"/>
                <a:gd name="connsiteX130" fmla="*/ 2793476 w 4141509"/>
                <a:gd name="connsiteY130" fmla="*/ 2058186 h 2177592"/>
                <a:gd name="connsiteX131" fmla="*/ 2834326 w 4141509"/>
                <a:gd name="connsiteY131" fmla="*/ 2061328 h 2177592"/>
                <a:gd name="connsiteX132" fmla="*/ 2853179 w 4141509"/>
                <a:gd name="connsiteY132" fmla="*/ 2067613 h 2177592"/>
                <a:gd name="connsiteX133" fmla="*/ 2931736 w 4141509"/>
                <a:gd name="connsiteY133" fmla="*/ 2073897 h 2177592"/>
                <a:gd name="connsiteX134" fmla="*/ 2963159 w 4141509"/>
                <a:gd name="connsiteY134" fmla="*/ 2080182 h 2177592"/>
                <a:gd name="connsiteX135" fmla="*/ 2988297 w 4141509"/>
                <a:gd name="connsiteY135" fmla="*/ 2083324 h 2177592"/>
                <a:gd name="connsiteX136" fmla="*/ 3007150 w 4141509"/>
                <a:gd name="connsiteY136" fmla="*/ 2092751 h 2177592"/>
                <a:gd name="connsiteX137" fmla="*/ 3019719 w 4141509"/>
                <a:gd name="connsiteY137" fmla="*/ 2095893 h 2177592"/>
                <a:gd name="connsiteX138" fmla="*/ 3057427 w 4141509"/>
                <a:gd name="connsiteY138" fmla="*/ 2108462 h 2177592"/>
                <a:gd name="connsiteX139" fmla="*/ 3066853 w 4141509"/>
                <a:gd name="connsiteY139" fmla="*/ 2111605 h 2177592"/>
                <a:gd name="connsiteX140" fmla="*/ 3098276 w 4141509"/>
                <a:gd name="connsiteY140" fmla="*/ 2117889 h 2177592"/>
                <a:gd name="connsiteX141" fmla="*/ 3107703 w 4141509"/>
                <a:gd name="connsiteY141" fmla="*/ 2121031 h 2177592"/>
                <a:gd name="connsiteX142" fmla="*/ 3192544 w 4141509"/>
                <a:gd name="connsiteY142" fmla="*/ 2127316 h 2177592"/>
                <a:gd name="connsiteX143" fmla="*/ 3220825 w 4141509"/>
                <a:gd name="connsiteY143" fmla="*/ 2133600 h 2177592"/>
                <a:gd name="connsiteX144" fmla="*/ 3230251 w 4141509"/>
                <a:gd name="connsiteY144" fmla="*/ 2136743 h 2177592"/>
                <a:gd name="connsiteX145" fmla="*/ 3289955 w 4141509"/>
                <a:gd name="connsiteY145" fmla="*/ 2146170 h 2177592"/>
                <a:gd name="connsiteX146" fmla="*/ 3418787 w 4141509"/>
                <a:gd name="connsiteY146" fmla="*/ 2146170 h 2177592"/>
                <a:gd name="connsiteX147" fmla="*/ 3465922 w 4141509"/>
                <a:gd name="connsiteY147" fmla="*/ 2177592 h 2177592"/>
                <a:gd name="connsiteX148" fmla="*/ 4141509 w 4141509"/>
                <a:gd name="connsiteY148" fmla="*/ 2177592 h 2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4141509" h="2177592">
                  <a:moveTo>
                    <a:pt x="0" y="0"/>
                  </a:moveTo>
                  <a:lnTo>
                    <a:pt x="50276" y="0"/>
                  </a:lnTo>
                  <a:lnTo>
                    <a:pt x="56561" y="43992"/>
                  </a:lnTo>
                  <a:lnTo>
                    <a:pt x="103695" y="65988"/>
                  </a:lnTo>
                  <a:lnTo>
                    <a:pt x="119406" y="65988"/>
                  </a:lnTo>
                  <a:lnTo>
                    <a:pt x="119406" y="97411"/>
                  </a:lnTo>
                  <a:lnTo>
                    <a:pt x="150829" y="97411"/>
                  </a:lnTo>
                  <a:lnTo>
                    <a:pt x="172825" y="135118"/>
                  </a:lnTo>
                  <a:cubicBezTo>
                    <a:pt x="181204" y="141403"/>
                    <a:pt x="191258" y="145925"/>
                    <a:pt x="197963" y="153972"/>
                  </a:cubicBezTo>
                  <a:cubicBezTo>
                    <a:pt x="202204" y="159061"/>
                    <a:pt x="202640" y="166399"/>
                    <a:pt x="204247" y="172825"/>
                  </a:cubicBezTo>
                  <a:cubicBezTo>
                    <a:pt x="207263" y="184886"/>
                    <a:pt x="206829" y="187011"/>
                    <a:pt x="213674" y="197963"/>
                  </a:cubicBezTo>
                  <a:cubicBezTo>
                    <a:pt x="230787" y="225344"/>
                    <a:pt x="214835" y="199124"/>
                    <a:pt x="232528" y="216817"/>
                  </a:cubicBezTo>
                  <a:cubicBezTo>
                    <a:pt x="236231" y="220520"/>
                    <a:pt x="238041" y="225907"/>
                    <a:pt x="241955" y="229386"/>
                  </a:cubicBezTo>
                  <a:cubicBezTo>
                    <a:pt x="247600" y="234404"/>
                    <a:pt x="254524" y="237765"/>
                    <a:pt x="260808" y="241955"/>
                  </a:cubicBezTo>
                  <a:lnTo>
                    <a:pt x="279662" y="254524"/>
                  </a:lnTo>
                  <a:lnTo>
                    <a:pt x="289089" y="257666"/>
                  </a:lnTo>
                  <a:cubicBezTo>
                    <a:pt x="309929" y="285455"/>
                    <a:pt x="298005" y="279493"/>
                    <a:pt x="317369" y="285947"/>
                  </a:cubicBezTo>
                  <a:cubicBezTo>
                    <a:pt x="319464" y="292231"/>
                    <a:pt x="319978" y="299288"/>
                    <a:pt x="323653" y="304800"/>
                  </a:cubicBezTo>
                  <a:cubicBezTo>
                    <a:pt x="325748" y="307942"/>
                    <a:pt x="327936" y="311024"/>
                    <a:pt x="329938" y="314227"/>
                  </a:cubicBezTo>
                  <a:cubicBezTo>
                    <a:pt x="333175" y="319406"/>
                    <a:pt x="335700" y="325053"/>
                    <a:pt x="339365" y="329939"/>
                  </a:cubicBezTo>
                  <a:cubicBezTo>
                    <a:pt x="342031" y="333494"/>
                    <a:pt x="345650" y="336223"/>
                    <a:pt x="348792" y="339365"/>
                  </a:cubicBezTo>
                  <a:cubicBezTo>
                    <a:pt x="349839" y="343555"/>
                    <a:pt x="350003" y="348071"/>
                    <a:pt x="351934" y="351934"/>
                  </a:cubicBezTo>
                  <a:cubicBezTo>
                    <a:pt x="354276" y="356619"/>
                    <a:pt x="358317" y="360242"/>
                    <a:pt x="361361" y="364504"/>
                  </a:cubicBezTo>
                  <a:cubicBezTo>
                    <a:pt x="363556" y="367577"/>
                    <a:pt x="365228" y="371029"/>
                    <a:pt x="367645" y="373930"/>
                  </a:cubicBezTo>
                  <a:cubicBezTo>
                    <a:pt x="370490" y="377344"/>
                    <a:pt x="374489" y="379741"/>
                    <a:pt x="377072" y="383357"/>
                  </a:cubicBezTo>
                  <a:cubicBezTo>
                    <a:pt x="393662" y="406583"/>
                    <a:pt x="370707" y="386438"/>
                    <a:pt x="395926" y="405353"/>
                  </a:cubicBezTo>
                  <a:lnTo>
                    <a:pt x="402210" y="424207"/>
                  </a:lnTo>
                  <a:lnTo>
                    <a:pt x="433633" y="424207"/>
                  </a:lnTo>
                  <a:lnTo>
                    <a:pt x="474482" y="515332"/>
                  </a:lnTo>
                  <a:lnTo>
                    <a:pt x="509047" y="546755"/>
                  </a:lnTo>
                  <a:lnTo>
                    <a:pt x="571893" y="600174"/>
                  </a:lnTo>
                  <a:lnTo>
                    <a:pt x="590746" y="653592"/>
                  </a:lnTo>
                  <a:lnTo>
                    <a:pt x="628453" y="697584"/>
                  </a:lnTo>
                  <a:lnTo>
                    <a:pt x="650449" y="747860"/>
                  </a:lnTo>
                  <a:lnTo>
                    <a:pt x="681872" y="791852"/>
                  </a:lnTo>
                  <a:lnTo>
                    <a:pt x="735291" y="870409"/>
                  </a:lnTo>
                  <a:lnTo>
                    <a:pt x="776140" y="939539"/>
                  </a:lnTo>
                  <a:lnTo>
                    <a:pt x="810705" y="939539"/>
                  </a:lnTo>
                  <a:lnTo>
                    <a:pt x="810705" y="980388"/>
                  </a:lnTo>
                  <a:lnTo>
                    <a:pt x="867266" y="999242"/>
                  </a:lnTo>
                  <a:lnTo>
                    <a:pt x="904973" y="1052660"/>
                  </a:lnTo>
                  <a:cubicBezTo>
                    <a:pt x="913352" y="1058945"/>
                    <a:pt x="922705" y="1064108"/>
                    <a:pt x="930111" y="1071514"/>
                  </a:cubicBezTo>
                  <a:cubicBezTo>
                    <a:pt x="961998" y="1103401"/>
                    <a:pt x="913219" y="1068634"/>
                    <a:pt x="945823" y="1090367"/>
                  </a:cubicBezTo>
                  <a:cubicBezTo>
                    <a:pt x="948965" y="1094557"/>
                    <a:pt x="951546" y="1099234"/>
                    <a:pt x="955249" y="1102937"/>
                  </a:cubicBezTo>
                  <a:cubicBezTo>
                    <a:pt x="973411" y="1121100"/>
                    <a:pt x="956078" y="1095473"/>
                    <a:pt x="974103" y="1118648"/>
                  </a:cubicBezTo>
                  <a:cubicBezTo>
                    <a:pt x="993842" y="1144028"/>
                    <a:pt x="977849" y="1131621"/>
                    <a:pt x="996099" y="1143786"/>
                  </a:cubicBezTo>
                  <a:cubicBezTo>
                    <a:pt x="1010469" y="1165343"/>
                    <a:pt x="992841" y="1138576"/>
                    <a:pt x="1011810" y="1168924"/>
                  </a:cubicBezTo>
                  <a:cubicBezTo>
                    <a:pt x="1013812" y="1172127"/>
                    <a:pt x="1016000" y="1175209"/>
                    <a:pt x="1018095" y="1178351"/>
                  </a:cubicBezTo>
                  <a:cubicBezTo>
                    <a:pt x="1019142" y="1181493"/>
                    <a:pt x="1019594" y="1184902"/>
                    <a:pt x="1021237" y="1187778"/>
                  </a:cubicBezTo>
                  <a:cubicBezTo>
                    <a:pt x="1026946" y="1197768"/>
                    <a:pt x="1032074" y="1200027"/>
                    <a:pt x="1036948" y="1209774"/>
                  </a:cubicBezTo>
                  <a:cubicBezTo>
                    <a:pt x="1038429" y="1212736"/>
                    <a:pt x="1037749" y="1216858"/>
                    <a:pt x="1040091" y="1219200"/>
                  </a:cubicBezTo>
                  <a:cubicBezTo>
                    <a:pt x="1045432" y="1224541"/>
                    <a:pt x="1051778" y="1229382"/>
                    <a:pt x="1058944" y="1231770"/>
                  </a:cubicBezTo>
                  <a:cubicBezTo>
                    <a:pt x="1070798" y="1235721"/>
                    <a:pt x="1076422" y="1236677"/>
                    <a:pt x="1087225" y="1247481"/>
                  </a:cubicBezTo>
                  <a:cubicBezTo>
                    <a:pt x="1090367" y="1250623"/>
                    <a:pt x="1093806" y="1253494"/>
                    <a:pt x="1096651" y="1256908"/>
                  </a:cubicBezTo>
                  <a:cubicBezTo>
                    <a:pt x="1099069" y="1259809"/>
                    <a:pt x="1100266" y="1263664"/>
                    <a:pt x="1102936" y="1266334"/>
                  </a:cubicBezTo>
                  <a:cubicBezTo>
                    <a:pt x="1103677" y="1267075"/>
                    <a:pt x="1105031" y="1266334"/>
                    <a:pt x="1106078" y="1266334"/>
                  </a:cubicBezTo>
                  <a:lnTo>
                    <a:pt x="1106078" y="1294615"/>
                  </a:lnTo>
                  <a:lnTo>
                    <a:pt x="1143785" y="1294615"/>
                  </a:lnTo>
                  <a:lnTo>
                    <a:pt x="1143785" y="1366887"/>
                  </a:lnTo>
                  <a:lnTo>
                    <a:pt x="1190919" y="1395167"/>
                  </a:lnTo>
                  <a:lnTo>
                    <a:pt x="1225484" y="1451728"/>
                  </a:lnTo>
                  <a:cubicBezTo>
                    <a:pt x="1234911" y="1464297"/>
                    <a:pt x="1240692" y="1480721"/>
                    <a:pt x="1253765" y="1489436"/>
                  </a:cubicBezTo>
                  <a:cubicBezTo>
                    <a:pt x="1256907" y="1491531"/>
                    <a:pt x="1260171" y="1493454"/>
                    <a:pt x="1263192" y="1495720"/>
                  </a:cubicBezTo>
                  <a:cubicBezTo>
                    <a:pt x="1268557" y="1499744"/>
                    <a:pt x="1273409" y="1504443"/>
                    <a:pt x="1278903" y="1508289"/>
                  </a:cubicBezTo>
                  <a:cubicBezTo>
                    <a:pt x="1283906" y="1511791"/>
                    <a:pt x="1289532" y="1514328"/>
                    <a:pt x="1294614" y="1517716"/>
                  </a:cubicBezTo>
                  <a:cubicBezTo>
                    <a:pt x="1302111" y="1522714"/>
                    <a:pt x="1308884" y="1528791"/>
                    <a:pt x="1316610" y="1533427"/>
                  </a:cubicBezTo>
                  <a:cubicBezTo>
                    <a:pt x="1319450" y="1535131"/>
                    <a:pt x="1322992" y="1535265"/>
                    <a:pt x="1326037" y="1536570"/>
                  </a:cubicBezTo>
                  <a:cubicBezTo>
                    <a:pt x="1330342" y="1538415"/>
                    <a:pt x="1334326" y="1540952"/>
                    <a:pt x="1338606" y="1542854"/>
                  </a:cubicBezTo>
                  <a:cubicBezTo>
                    <a:pt x="1353823" y="1549617"/>
                    <a:pt x="1352293" y="1548633"/>
                    <a:pt x="1366886" y="1552281"/>
                  </a:cubicBezTo>
                  <a:cubicBezTo>
                    <a:pt x="1372123" y="1556471"/>
                    <a:pt x="1377585" y="1560394"/>
                    <a:pt x="1382598" y="1564850"/>
                  </a:cubicBezTo>
                  <a:cubicBezTo>
                    <a:pt x="1387027" y="1568786"/>
                    <a:pt x="1390346" y="1573975"/>
                    <a:pt x="1395167" y="1577419"/>
                  </a:cubicBezTo>
                  <a:cubicBezTo>
                    <a:pt x="1397862" y="1579344"/>
                    <a:pt x="1401452" y="1579514"/>
                    <a:pt x="1404594" y="1580561"/>
                  </a:cubicBezTo>
                  <a:cubicBezTo>
                    <a:pt x="1407149" y="1588227"/>
                    <a:pt x="1407929" y="1593324"/>
                    <a:pt x="1414020" y="1599415"/>
                  </a:cubicBezTo>
                  <a:cubicBezTo>
                    <a:pt x="1416690" y="1602085"/>
                    <a:pt x="1420305" y="1603604"/>
                    <a:pt x="1423447" y="1605699"/>
                  </a:cubicBezTo>
                  <a:cubicBezTo>
                    <a:pt x="1426589" y="1609889"/>
                    <a:pt x="1428568" y="1615288"/>
                    <a:pt x="1432874" y="1618269"/>
                  </a:cubicBezTo>
                  <a:cubicBezTo>
                    <a:pt x="1442502" y="1624935"/>
                    <a:pt x="1453533" y="1629367"/>
                    <a:pt x="1464297" y="1633980"/>
                  </a:cubicBezTo>
                  <a:cubicBezTo>
                    <a:pt x="1471629" y="1637122"/>
                    <a:pt x="1479158" y="1639840"/>
                    <a:pt x="1486293" y="1643407"/>
                  </a:cubicBezTo>
                  <a:cubicBezTo>
                    <a:pt x="1489671" y="1645096"/>
                    <a:pt x="1492137" y="1648497"/>
                    <a:pt x="1495719" y="1649691"/>
                  </a:cubicBezTo>
                  <a:cubicBezTo>
                    <a:pt x="1501763" y="1651706"/>
                    <a:pt x="1508288" y="1651786"/>
                    <a:pt x="1514573" y="1652833"/>
                  </a:cubicBezTo>
                  <a:cubicBezTo>
                    <a:pt x="1535835" y="1659922"/>
                    <a:pt x="1510021" y="1650558"/>
                    <a:pt x="1539711" y="1665403"/>
                  </a:cubicBezTo>
                  <a:cubicBezTo>
                    <a:pt x="1542674" y="1666884"/>
                    <a:pt x="1545996" y="1667498"/>
                    <a:pt x="1549138" y="1668545"/>
                  </a:cubicBezTo>
                  <a:cubicBezTo>
                    <a:pt x="1567007" y="1681947"/>
                    <a:pt x="1556739" y="1676316"/>
                    <a:pt x="1580561" y="1684256"/>
                  </a:cubicBezTo>
                  <a:lnTo>
                    <a:pt x="1580561" y="1684256"/>
                  </a:lnTo>
                  <a:cubicBezTo>
                    <a:pt x="1607727" y="1700556"/>
                    <a:pt x="1584489" y="1687747"/>
                    <a:pt x="1611983" y="1699967"/>
                  </a:cubicBezTo>
                  <a:cubicBezTo>
                    <a:pt x="1616264" y="1701869"/>
                    <a:pt x="1620166" y="1704607"/>
                    <a:pt x="1624552" y="1706252"/>
                  </a:cubicBezTo>
                  <a:cubicBezTo>
                    <a:pt x="1634963" y="1710156"/>
                    <a:pt x="1636592" y="1709394"/>
                    <a:pt x="1646548" y="1709394"/>
                  </a:cubicBezTo>
                  <a:lnTo>
                    <a:pt x="1743959" y="1762813"/>
                  </a:lnTo>
                  <a:lnTo>
                    <a:pt x="1769097" y="1772240"/>
                  </a:lnTo>
                  <a:cubicBezTo>
                    <a:pt x="1772210" y="1773372"/>
                    <a:pt x="1775561" y="1773901"/>
                    <a:pt x="1778524" y="1775382"/>
                  </a:cubicBezTo>
                  <a:cubicBezTo>
                    <a:pt x="1811890" y="1792064"/>
                    <a:pt x="1765786" y="1772963"/>
                    <a:pt x="1797377" y="1784809"/>
                  </a:cubicBezTo>
                  <a:cubicBezTo>
                    <a:pt x="1802659" y="1786790"/>
                    <a:pt x="1807788" y="1789165"/>
                    <a:pt x="1813089" y="1791093"/>
                  </a:cubicBezTo>
                  <a:cubicBezTo>
                    <a:pt x="1819315" y="1793357"/>
                    <a:pt x="1831942" y="1797378"/>
                    <a:pt x="1831942" y="1797378"/>
                  </a:cubicBezTo>
                  <a:cubicBezTo>
                    <a:pt x="1849811" y="1810780"/>
                    <a:pt x="1839543" y="1805149"/>
                    <a:pt x="1863365" y="1813089"/>
                  </a:cubicBezTo>
                  <a:lnTo>
                    <a:pt x="1872792" y="1816231"/>
                  </a:lnTo>
                  <a:cubicBezTo>
                    <a:pt x="1894300" y="1830572"/>
                    <a:pt x="1867658" y="1813024"/>
                    <a:pt x="1897930" y="1831943"/>
                  </a:cubicBezTo>
                  <a:cubicBezTo>
                    <a:pt x="1901133" y="1833944"/>
                    <a:pt x="1903979" y="1836538"/>
                    <a:pt x="1907357" y="1838227"/>
                  </a:cubicBezTo>
                  <a:cubicBezTo>
                    <a:pt x="1910319" y="1839708"/>
                    <a:pt x="1913821" y="1839889"/>
                    <a:pt x="1916783" y="1841370"/>
                  </a:cubicBezTo>
                  <a:cubicBezTo>
                    <a:pt x="1920161" y="1843059"/>
                    <a:pt x="1922567" y="1846660"/>
                    <a:pt x="1926210" y="1847654"/>
                  </a:cubicBezTo>
                  <a:cubicBezTo>
                    <a:pt x="1934357" y="1849876"/>
                    <a:pt x="1942969" y="1849749"/>
                    <a:pt x="1951348" y="1850796"/>
                  </a:cubicBezTo>
                  <a:cubicBezTo>
                    <a:pt x="1955538" y="1852891"/>
                    <a:pt x="1959413" y="1855794"/>
                    <a:pt x="1963917" y="1857081"/>
                  </a:cubicBezTo>
                  <a:cubicBezTo>
                    <a:pt x="1974188" y="1860015"/>
                    <a:pt x="1985207" y="1859986"/>
                    <a:pt x="1995340" y="1863365"/>
                  </a:cubicBezTo>
                  <a:lnTo>
                    <a:pt x="2004767" y="1866508"/>
                  </a:lnTo>
                  <a:cubicBezTo>
                    <a:pt x="2039222" y="1892347"/>
                    <a:pt x="1994239" y="1861436"/>
                    <a:pt x="2033047" y="1879077"/>
                  </a:cubicBezTo>
                  <a:cubicBezTo>
                    <a:pt x="2039923" y="1882203"/>
                    <a:pt x="2044735" y="1889257"/>
                    <a:pt x="2051901" y="1891646"/>
                  </a:cubicBezTo>
                  <a:lnTo>
                    <a:pt x="2080181" y="1901073"/>
                  </a:lnTo>
                  <a:cubicBezTo>
                    <a:pt x="2090035" y="1904358"/>
                    <a:pt x="2106649" y="1910162"/>
                    <a:pt x="2114746" y="1910499"/>
                  </a:cubicBezTo>
                  <a:lnTo>
                    <a:pt x="2190161" y="1913642"/>
                  </a:lnTo>
                  <a:cubicBezTo>
                    <a:pt x="2217133" y="1922633"/>
                    <a:pt x="2174194" y="1908864"/>
                    <a:pt x="2218441" y="1919926"/>
                  </a:cubicBezTo>
                  <a:cubicBezTo>
                    <a:pt x="2224868" y="1921533"/>
                    <a:pt x="2230760" y="1925122"/>
                    <a:pt x="2237295" y="1926211"/>
                  </a:cubicBezTo>
                  <a:cubicBezTo>
                    <a:pt x="2260408" y="1930063"/>
                    <a:pt x="2249967" y="1927808"/>
                    <a:pt x="2268717" y="1932495"/>
                  </a:cubicBezTo>
                  <a:cubicBezTo>
                    <a:pt x="2271859" y="1935637"/>
                    <a:pt x="2274446" y="1939457"/>
                    <a:pt x="2278144" y="1941922"/>
                  </a:cubicBezTo>
                  <a:cubicBezTo>
                    <a:pt x="2280900" y="1943759"/>
                    <a:pt x="2284608" y="1943583"/>
                    <a:pt x="2287571" y="1945064"/>
                  </a:cubicBezTo>
                  <a:cubicBezTo>
                    <a:pt x="2290949" y="1946753"/>
                    <a:pt x="2293491" y="1949946"/>
                    <a:pt x="2296998" y="1951349"/>
                  </a:cubicBezTo>
                  <a:cubicBezTo>
                    <a:pt x="2304078" y="1954181"/>
                    <a:pt x="2311760" y="1955222"/>
                    <a:pt x="2318994" y="1957633"/>
                  </a:cubicBezTo>
                  <a:cubicBezTo>
                    <a:pt x="2324345" y="1959417"/>
                    <a:pt x="2329302" y="1962297"/>
                    <a:pt x="2334705" y="1963918"/>
                  </a:cubicBezTo>
                  <a:cubicBezTo>
                    <a:pt x="2340188" y="1965563"/>
                    <a:pt x="2364804" y="1969458"/>
                    <a:pt x="2369270" y="1970203"/>
                  </a:cubicBezTo>
                  <a:cubicBezTo>
                    <a:pt x="2378266" y="1974701"/>
                    <a:pt x="2382017" y="1977317"/>
                    <a:pt x="2391266" y="1979629"/>
                  </a:cubicBezTo>
                  <a:cubicBezTo>
                    <a:pt x="2396447" y="1980924"/>
                    <a:pt x="2401796" y="1981477"/>
                    <a:pt x="2406977" y="1982772"/>
                  </a:cubicBezTo>
                  <a:cubicBezTo>
                    <a:pt x="2431247" y="1988840"/>
                    <a:pt x="2397392" y="1983269"/>
                    <a:pt x="2432115" y="1989056"/>
                  </a:cubicBezTo>
                  <a:cubicBezTo>
                    <a:pt x="2454292" y="1992752"/>
                    <a:pt x="2461295" y="1992789"/>
                    <a:pt x="2485534" y="1995341"/>
                  </a:cubicBezTo>
                  <a:lnTo>
                    <a:pt x="2513814" y="1998483"/>
                  </a:lnTo>
                  <a:cubicBezTo>
                    <a:pt x="2516956" y="1999530"/>
                    <a:pt x="2519982" y="2001033"/>
                    <a:pt x="2523241" y="2001625"/>
                  </a:cubicBezTo>
                  <a:cubicBezTo>
                    <a:pt x="2536228" y="2003986"/>
                    <a:pt x="2551136" y="2004024"/>
                    <a:pt x="2564091" y="2007910"/>
                  </a:cubicBezTo>
                  <a:cubicBezTo>
                    <a:pt x="2569493" y="2009531"/>
                    <a:pt x="2574501" y="2012266"/>
                    <a:pt x="2579802" y="2014194"/>
                  </a:cubicBezTo>
                  <a:cubicBezTo>
                    <a:pt x="2596638" y="2020316"/>
                    <a:pt x="2596216" y="2019869"/>
                    <a:pt x="2611225" y="2023621"/>
                  </a:cubicBezTo>
                  <a:cubicBezTo>
                    <a:pt x="2614367" y="2025716"/>
                    <a:pt x="2617180" y="2028418"/>
                    <a:pt x="2620651" y="2029906"/>
                  </a:cubicBezTo>
                  <a:cubicBezTo>
                    <a:pt x="2624620" y="2031607"/>
                    <a:pt x="2628985" y="2032201"/>
                    <a:pt x="2633220" y="2033048"/>
                  </a:cubicBezTo>
                  <a:cubicBezTo>
                    <a:pt x="2655081" y="2037420"/>
                    <a:pt x="2655194" y="2035977"/>
                    <a:pt x="2680355" y="2039332"/>
                  </a:cubicBezTo>
                  <a:cubicBezTo>
                    <a:pt x="2731683" y="2046176"/>
                    <a:pt x="2651378" y="2039059"/>
                    <a:pt x="2743200" y="2045617"/>
                  </a:cubicBezTo>
                  <a:cubicBezTo>
                    <a:pt x="2753674" y="2047712"/>
                    <a:pt x="2764489" y="2048524"/>
                    <a:pt x="2774623" y="2051902"/>
                  </a:cubicBezTo>
                  <a:cubicBezTo>
                    <a:pt x="2780907" y="2053997"/>
                    <a:pt x="2786871" y="2057678"/>
                    <a:pt x="2793476" y="2058186"/>
                  </a:cubicBezTo>
                  <a:lnTo>
                    <a:pt x="2834326" y="2061328"/>
                  </a:lnTo>
                  <a:cubicBezTo>
                    <a:pt x="2840610" y="2063423"/>
                    <a:pt x="2846571" y="2067141"/>
                    <a:pt x="2853179" y="2067613"/>
                  </a:cubicBezTo>
                  <a:cubicBezTo>
                    <a:pt x="2908711" y="2071579"/>
                    <a:pt x="2882530" y="2069424"/>
                    <a:pt x="2931736" y="2073897"/>
                  </a:cubicBezTo>
                  <a:cubicBezTo>
                    <a:pt x="2942210" y="2075992"/>
                    <a:pt x="2952623" y="2078426"/>
                    <a:pt x="2963159" y="2080182"/>
                  </a:cubicBezTo>
                  <a:cubicBezTo>
                    <a:pt x="2971489" y="2081570"/>
                    <a:pt x="2980177" y="2081004"/>
                    <a:pt x="2988297" y="2083324"/>
                  </a:cubicBezTo>
                  <a:cubicBezTo>
                    <a:pt x="2995053" y="2085254"/>
                    <a:pt x="3000626" y="2090142"/>
                    <a:pt x="3007150" y="2092751"/>
                  </a:cubicBezTo>
                  <a:cubicBezTo>
                    <a:pt x="3011160" y="2094355"/>
                    <a:pt x="3015591" y="2094623"/>
                    <a:pt x="3019719" y="2095893"/>
                  </a:cubicBezTo>
                  <a:cubicBezTo>
                    <a:pt x="3032382" y="2099789"/>
                    <a:pt x="3044858" y="2104272"/>
                    <a:pt x="3057427" y="2108462"/>
                  </a:cubicBezTo>
                  <a:cubicBezTo>
                    <a:pt x="3060569" y="2109509"/>
                    <a:pt x="3063640" y="2110802"/>
                    <a:pt x="3066853" y="2111605"/>
                  </a:cubicBezTo>
                  <a:cubicBezTo>
                    <a:pt x="3116964" y="2124131"/>
                    <a:pt x="3028902" y="2102474"/>
                    <a:pt x="3098276" y="2117889"/>
                  </a:cubicBezTo>
                  <a:cubicBezTo>
                    <a:pt x="3101509" y="2118607"/>
                    <a:pt x="3104436" y="2120486"/>
                    <a:pt x="3107703" y="2121031"/>
                  </a:cubicBezTo>
                  <a:cubicBezTo>
                    <a:pt x="3131236" y="2124954"/>
                    <a:pt x="3173325" y="2126248"/>
                    <a:pt x="3192544" y="2127316"/>
                  </a:cubicBezTo>
                  <a:cubicBezTo>
                    <a:pt x="3201971" y="2129411"/>
                    <a:pt x="3211456" y="2131258"/>
                    <a:pt x="3220825" y="2133600"/>
                  </a:cubicBezTo>
                  <a:cubicBezTo>
                    <a:pt x="3224038" y="2134403"/>
                    <a:pt x="3226957" y="2136396"/>
                    <a:pt x="3230251" y="2136743"/>
                  </a:cubicBezTo>
                  <a:cubicBezTo>
                    <a:pt x="3288415" y="2142866"/>
                    <a:pt x="3265631" y="2129953"/>
                    <a:pt x="3289955" y="2146170"/>
                  </a:cubicBezTo>
                  <a:lnTo>
                    <a:pt x="3418787" y="2146170"/>
                  </a:lnTo>
                  <a:lnTo>
                    <a:pt x="3465922" y="2177592"/>
                  </a:lnTo>
                  <a:lnTo>
                    <a:pt x="4141509" y="2177592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5A29E758-1279-4066-B5A1-999F2A3661B6}"/>
              </a:ext>
            </a:extLst>
          </p:cNvPr>
          <p:cNvGrpSpPr/>
          <p:nvPr/>
        </p:nvGrpSpPr>
        <p:grpSpPr>
          <a:xfrm>
            <a:off x="6838878" y="1998582"/>
            <a:ext cx="4519847" cy="2270355"/>
            <a:chOff x="6838878" y="2305122"/>
            <a:chExt cx="4519847" cy="2270355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70227C51-AFE5-4E2B-9745-BB6CB0E0664B}"/>
                </a:ext>
              </a:extLst>
            </p:cNvPr>
            <p:cNvSpPr/>
            <p:nvPr/>
          </p:nvSpPr>
          <p:spPr>
            <a:xfrm>
              <a:off x="6852785" y="2308599"/>
              <a:ext cx="4505940" cy="2061746"/>
            </a:xfrm>
            <a:custGeom>
              <a:avLst/>
              <a:gdLst>
                <a:gd name="connsiteX0" fmla="*/ 0 w 4505940"/>
                <a:gd name="connsiteY0" fmla="*/ 0 h 2061746"/>
                <a:gd name="connsiteX1" fmla="*/ 0 w 4505940"/>
                <a:gd name="connsiteY1" fmla="*/ 0 h 2061746"/>
                <a:gd name="connsiteX2" fmla="*/ 27814 w 4505940"/>
                <a:gd name="connsiteY2" fmla="*/ 10431 h 2061746"/>
                <a:gd name="connsiteX3" fmla="*/ 41721 w 4505940"/>
                <a:gd name="connsiteY3" fmla="*/ 13907 h 2061746"/>
                <a:gd name="connsiteX4" fmla="*/ 73013 w 4505940"/>
                <a:gd name="connsiteY4" fmla="*/ 24338 h 2061746"/>
                <a:gd name="connsiteX5" fmla="*/ 83443 w 4505940"/>
                <a:gd name="connsiteY5" fmla="*/ 27815 h 2061746"/>
                <a:gd name="connsiteX6" fmla="*/ 93874 w 4505940"/>
                <a:gd name="connsiteY6" fmla="*/ 31291 h 2061746"/>
                <a:gd name="connsiteX7" fmla="*/ 104304 w 4505940"/>
                <a:gd name="connsiteY7" fmla="*/ 38245 h 2061746"/>
                <a:gd name="connsiteX8" fmla="*/ 118211 w 4505940"/>
                <a:gd name="connsiteY8" fmla="*/ 45199 h 2061746"/>
                <a:gd name="connsiteX9" fmla="*/ 128642 w 4505940"/>
                <a:gd name="connsiteY9" fmla="*/ 59106 h 2061746"/>
                <a:gd name="connsiteX10" fmla="*/ 156456 w 4505940"/>
                <a:gd name="connsiteY10" fmla="*/ 73013 h 2061746"/>
                <a:gd name="connsiteX11" fmla="*/ 184271 w 4505940"/>
                <a:gd name="connsiteY11" fmla="*/ 97351 h 2061746"/>
                <a:gd name="connsiteX12" fmla="*/ 194701 w 4505940"/>
                <a:gd name="connsiteY12" fmla="*/ 100828 h 2061746"/>
                <a:gd name="connsiteX13" fmla="*/ 205131 w 4505940"/>
                <a:gd name="connsiteY13" fmla="*/ 107781 h 2061746"/>
                <a:gd name="connsiteX14" fmla="*/ 215562 w 4505940"/>
                <a:gd name="connsiteY14" fmla="*/ 118212 h 2061746"/>
                <a:gd name="connsiteX15" fmla="*/ 229469 w 4505940"/>
                <a:gd name="connsiteY15" fmla="*/ 121688 h 2061746"/>
                <a:gd name="connsiteX16" fmla="*/ 243376 w 4505940"/>
                <a:gd name="connsiteY16" fmla="*/ 128642 h 2061746"/>
                <a:gd name="connsiteX17" fmla="*/ 253807 w 4505940"/>
                <a:gd name="connsiteY17" fmla="*/ 139072 h 2061746"/>
                <a:gd name="connsiteX18" fmla="*/ 271191 w 4505940"/>
                <a:gd name="connsiteY18" fmla="*/ 142549 h 2061746"/>
                <a:gd name="connsiteX19" fmla="*/ 312912 w 4505940"/>
                <a:gd name="connsiteY19" fmla="*/ 166887 h 2061746"/>
                <a:gd name="connsiteX20" fmla="*/ 333773 w 4505940"/>
                <a:gd name="connsiteY20" fmla="*/ 187748 h 2061746"/>
                <a:gd name="connsiteX21" fmla="*/ 340727 w 4505940"/>
                <a:gd name="connsiteY21" fmla="*/ 201655 h 2061746"/>
                <a:gd name="connsiteX22" fmla="*/ 344204 w 4505940"/>
                <a:gd name="connsiteY22" fmla="*/ 212085 h 2061746"/>
                <a:gd name="connsiteX23" fmla="*/ 361588 w 4505940"/>
                <a:gd name="connsiteY23" fmla="*/ 232946 h 2061746"/>
                <a:gd name="connsiteX24" fmla="*/ 378972 w 4505940"/>
                <a:gd name="connsiteY24" fmla="*/ 250330 h 2061746"/>
                <a:gd name="connsiteX25" fmla="*/ 389402 w 4505940"/>
                <a:gd name="connsiteY25" fmla="*/ 271191 h 2061746"/>
                <a:gd name="connsiteX26" fmla="*/ 396356 w 4505940"/>
                <a:gd name="connsiteY26" fmla="*/ 281622 h 2061746"/>
                <a:gd name="connsiteX27" fmla="*/ 403309 w 4505940"/>
                <a:gd name="connsiteY27" fmla="*/ 295529 h 2061746"/>
                <a:gd name="connsiteX28" fmla="*/ 413740 w 4505940"/>
                <a:gd name="connsiteY28" fmla="*/ 302482 h 2061746"/>
                <a:gd name="connsiteX29" fmla="*/ 420693 w 4505940"/>
                <a:gd name="connsiteY29" fmla="*/ 323343 h 2061746"/>
                <a:gd name="connsiteX30" fmla="*/ 438077 w 4505940"/>
                <a:gd name="connsiteY30" fmla="*/ 351158 h 2061746"/>
                <a:gd name="connsiteX31" fmla="*/ 445031 w 4505940"/>
                <a:gd name="connsiteY31" fmla="*/ 365065 h 2061746"/>
                <a:gd name="connsiteX32" fmla="*/ 465892 w 4505940"/>
                <a:gd name="connsiteY32" fmla="*/ 385926 h 2061746"/>
                <a:gd name="connsiteX33" fmla="*/ 476322 w 4505940"/>
                <a:gd name="connsiteY33" fmla="*/ 410263 h 2061746"/>
                <a:gd name="connsiteX34" fmla="*/ 490229 w 4505940"/>
                <a:gd name="connsiteY34" fmla="*/ 431124 h 2061746"/>
                <a:gd name="connsiteX35" fmla="*/ 518044 w 4505940"/>
                <a:gd name="connsiteY35" fmla="*/ 445031 h 2061746"/>
                <a:gd name="connsiteX36" fmla="*/ 542382 w 4505940"/>
                <a:gd name="connsiteY36" fmla="*/ 458939 h 2061746"/>
                <a:gd name="connsiteX37" fmla="*/ 573673 w 4505940"/>
                <a:gd name="connsiteY37" fmla="*/ 493707 h 2061746"/>
                <a:gd name="connsiteX38" fmla="*/ 598010 w 4505940"/>
                <a:gd name="connsiteY38" fmla="*/ 518044 h 2061746"/>
                <a:gd name="connsiteX39" fmla="*/ 629302 w 4505940"/>
                <a:gd name="connsiteY39" fmla="*/ 563243 h 2061746"/>
                <a:gd name="connsiteX40" fmla="*/ 636255 w 4505940"/>
                <a:gd name="connsiteY40" fmla="*/ 573673 h 2061746"/>
                <a:gd name="connsiteX41" fmla="*/ 646686 w 4505940"/>
                <a:gd name="connsiteY41" fmla="*/ 580627 h 2061746"/>
                <a:gd name="connsiteX42" fmla="*/ 657116 w 4505940"/>
                <a:gd name="connsiteY42" fmla="*/ 601488 h 2061746"/>
                <a:gd name="connsiteX43" fmla="*/ 667547 w 4505940"/>
                <a:gd name="connsiteY43" fmla="*/ 608441 h 2061746"/>
                <a:gd name="connsiteX44" fmla="*/ 671023 w 4505940"/>
                <a:gd name="connsiteY44" fmla="*/ 622349 h 2061746"/>
                <a:gd name="connsiteX45" fmla="*/ 677977 w 4505940"/>
                <a:gd name="connsiteY45" fmla="*/ 636256 h 2061746"/>
                <a:gd name="connsiteX46" fmla="*/ 698838 w 4505940"/>
                <a:gd name="connsiteY46" fmla="*/ 664070 h 2061746"/>
                <a:gd name="connsiteX47" fmla="*/ 716222 w 4505940"/>
                <a:gd name="connsiteY47" fmla="*/ 698838 h 2061746"/>
                <a:gd name="connsiteX48" fmla="*/ 726652 w 4505940"/>
                <a:gd name="connsiteY48" fmla="*/ 709269 h 2061746"/>
                <a:gd name="connsiteX49" fmla="*/ 744036 w 4505940"/>
                <a:gd name="connsiteY49" fmla="*/ 730130 h 2061746"/>
                <a:gd name="connsiteX50" fmla="*/ 775328 w 4505940"/>
                <a:gd name="connsiteY50" fmla="*/ 764898 h 2061746"/>
                <a:gd name="connsiteX51" fmla="*/ 796188 w 4505940"/>
                <a:gd name="connsiteY51" fmla="*/ 782282 h 2061746"/>
                <a:gd name="connsiteX52" fmla="*/ 806619 w 4505940"/>
                <a:gd name="connsiteY52" fmla="*/ 799666 h 2061746"/>
                <a:gd name="connsiteX53" fmla="*/ 827480 w 4505940"/>
                <a:gd name="connsiteY53" fmla="*/ 813573 h 2061746"/>
                <a:gd name="connsiteX54" fmla="*/ 837910 w 4505940"/>
                <a:gd name="connsiteY54" fmla="*/ 820526 h 2061746"/>
                <a:gd name="connsiteX55" fmla="*/ 851817 w 4505940"/>
                <a:gd name="connsiteY55" fmla="*/ 834434 h 2061746"/>
                <a:gd name="connsiteX56" fmla="*/ 883109 w 4505940"/>
                <a:gd name="connsiteY56" fmla="*/ 869202 h 2061746"/>
                <a:gd name="connsiteX57" fmla="*/ 903969 w 4505940"/>
                <a:gd name="connsiteY57" fmla="*/ 883109 h 2061746"/>
                <a:gd name="connsiteX58" fmla="*/ 931784 w 4505940"/>
                <a:gd name="connsiteY58" fmla="*/ 914400 h 2061746"/>
                <a:gd name="connsiteX59" fmla="*/ 942214 w 4505940"/>
                <a:gd name="connsiteY59" fmla="*/ 917877 h 2061746"/>
                <a:gd name="connsiteX60" fmla="*/ 945691 w 4505940"/>
                <a:gd name="connsiteY60" fmla="*/ 928307 h 2061746"/>
                <a:gd name="connsiteX61" fmla="*/ 956121 w 4505940"/>
                <a:gd name="connsiteY61" fmla="*/ 931784 h 2061746"/>
                <a:gd name="connsiteX62" fmla="*/ 970029 w 4505940"/>
                <a:gd name="connsiteY62" fmla="*/ 942215 h 2061746"/>
                <a:gd name="connsiteX63" fmla="*/ 990890 w 4505940"/>
                <a:gd name="connsiteY63" fmla="*/ 959599 h 2061746"/>
                <a:gd name="connsiteX64" fmla="*/ 1001320 w 4505940"/>
                <a:gd name="connsiteY64" fmla="*/ 973506 h 2061746"/>
                <a:gd name="connsiteX65" fmla="*/ 1018704 w 4505940"/>
                <a:gd name="connsiteY65" fmla="*/ 987413 h 2061746"/>
                <a:gd name="connsiteX66" fmla="*/ 1043042 w 4505940"/>
                <a:gd name="connsiteY66" fmla="*/ 1004797 h 2061746"/>
                <a:gd name="connsiteX67" fmla="*/ 1056949 w 4505940"/>
                <a:gd name="connsiteY67" fmla="*/ 1018704 h 2061746"/>
                <a:gd name="connsiteX68" fmla="*/ 1077810 w 4505940"/>
                <a:gd name="connsiteY68" fmla="*/ 1039565 h 2061746"/>
                <a:gd name="connsiteX69" fmla="*/ 1088240 w 4505940"/>
                <a:gd name="connsiteY69" fmla="*/ 1046519 h 2061746"/>
                <a:gd name="connsiteX70" fmla="*/ 1105624 w 4505940"/>
                <a:gd name="connsiteY70" fmla="*/ 1063903 h 2061746"/>
                <a:gd name="connsiteX71" fmla="*/ 1116055 w 4505940"/>
                <a:gd name="connsiteY71" fmla="*/ 1070857 h 2061746"/>
                <a:gd name="connsiteX72" fmla="*/ 1133439 w 4505940"/>
                <a:gd name="connsiteY72" fmla="*/ 1084764 h 2061746"/>
                <a:gd name="connsiteX73" fmla="*/ 1147346 w 4505940"/>
                <a:gd name="connsiteY73" fmla="*/ 1091717 h 2061746"/>
                <a:gd name="connsiteX74" fmla="*/ 1161253 w 4505940"/>
                <a:gd name="connsiteY74" fmla="*/ 1102148 h 2061746"/>
                <a:gd name="connsiteX75" fmla="*/ 1178637 w 4505940"/>
                <a:gd name="connsiteY75" fmla="*/ 1112578 h 2061746"/>
                <a:gd name="connsiteX76" fmla="*/ 1192544 w 4505940"/>
                <a:gd name="connsiteY76" fmla="*/ 1123009 h 2061746"/>
                <a:gd name="connsiteX77" fmla="*/ 1216882 w 4505940"/>
                <a:gd name="connsiteY77" fmla="*/ 1140393 h 2061746"/>
                <a:gd name="connsiteX78" fmla="*/ 1248173 w 4505940"/>
                <a:gd name="connsiteY78" fmla="*/ 1164730 h 2061746"/>
                <a:gd name="connsiteX79" fmla="*/ 1269034 w 4505940"/>
                <a:gd name="connsiteY79" fmla="*/ 1189068 h 2061746"/>
                <a:gd name="connsiteX80" fmla="*/ 1279464 w 4505940"/>
                <a:gd name="connsiteY80" fmla="*/ 1202975 h 2061746"/>
                <a:gd name="connsiteX81" fmla="*/ 1293372 w 4505940"/>
                <a:gd name="connsiteY81" fmla="*/ 1213406 h 2061746"/>
                <a:gd name="connsiteX82" fmla="*/ 1307279 w 4505940"/>
                <a:gd name="connsiteY82" fmla="*/ 1227313 h 2061746"/>
                <a:gd name="connsiteX83" fmla="*/ 1324663 w 4505940"/>
                <a:gd name="connsiteY83" fmla="*/ 1244697 h 2061746"/>
                <a:gd name="connsiteX84" fmla="*/ 1335093 w 4505940"/>
                <a:gd name="connsiteY84" fmla="*/ 1258604 h 2061746"/>
                <a:gd name="connsiteX85" fmla="*/ 1345524 w 4505940"/>
                <a:gd name="connsiteY85" fmla="*/ 1269034 h 2061746"/>
                <a:gd name="connsiteX86" fmla="*/ 1376815 w 4505940"/>
                <a:gd name="connsiteY86" fmla="*/ 1303803 h 2061746"/>
                <a:gd name="connsiteX87" fmla="*/ 1404629 w 4505940"/>
                <a:gd name="connsiteY87" fmla="*/ 1321187 h 2061746"/>
                <a:gd name="connsiteX88" fmla="*/ 1422013 w 4505940"/>
                <a:gd name="connsiteY88" fmla="*/ 1331617 h 2061746"/>
                <a:gd name="connsiteX89" fmla="*/ 1449828 w 4505940"/>
                <a:gd name="connsiteY89" fmla="*/ 1345524 h 2061746"/>
                <a:gd name="connsiteX90" fmla="*/ 1474166 w 4505940"/>
                <a:gd name="connsiteY90" fmla="*/ 1355955 h 2061746"/>
                <a:gd name="connsiteX91" fmla="*/ 1505457 w 4505940"/>
                <a:gd name="connsiteY91" fmla="*/ 1380292 h 2061746"/>
                <a:gd name="connsiteX92" fmla="*/ 1536748 w 4505940"/>
                <a:gd name="connsiteY92" fmla="*/ 1394199 h 2061746"/>
                <a:gd name="connsiteX93" fmla="*/ 1550655 w 4505940"/>
                <a:gd name="connsiteY93" fmla="*/ 1404630 h 2061746"/>
                <a:gd name="connsiteX94" fmla="*/ 1581947 w 4505940"/>
                <a:gd name="connsiteY94" fmla="*/ 1425491 h 2061746"/>
                <a:gd name="connsiteX95" fmla="*/ 1602807 w 4505940"/>
                <a:gd name="connsiteY95" fmla="*/ 1439398 h 2061746"/>
                <a:gd name="connsiteX96" fmla="*/ 1637575 w 4505940"/>
                <a:gd name="connsiteY96" fmla="*/ 1467212 h 2061746"/>
                <a:gd name="connsiteX97" fmla="*/ 1648006 w 4505940"/>
                <a:gd name="connsiteY97" fmla="*/ 1470689 h 2061746"/>
                <a:gd name="connsiteX98" fmla="*/ 1658436 w 4505940"/>
                <a:gd name="connsiteY98" fmla="*/ 1481120 h 2061746"/>
                <a:gd name="connsiteX99" fmla="*/ 1668867 w 4505940"/>
                <a:gd name="connsiteY99" fmla="*/ 1484596 h 2061746"/>
                <a:gd name="connsiteX100" fmla="*/ 1693204 w 4505940"/>
                <a:gd name="connsiteY100" fmla="*/ 1495027 h 2061746"/>
                <a:gd name="connsiteX101" fmla="*/ 1734926 w 4505940"/>
                <a:gd name="connsiteY101" fmla="*/ 1515888 h 2061746"/>
                <a:gd name="connsiteX102" fmla="*/ 1748833 w 4505940"/>
                <a:gd name="connsiteY102" fmla="*/ 1522841 h 2061746"/>
                <a:gd name="connsiteX103" fmla="*/ 1759264 w 4505940"/>
                <a:gd name="connsiteY103" fmla="*/ 1529795 h 2061746"/>
                <a:gd name="connsiteX104" fmla="*/ 1780125 w 4505940"/>
                <a:gd name="connsiteY104" fmla="*/ 1536749 h 2061746"/>
                <a:gd name="connsiteX105" fmla="*/ 1811416 w 4505940"/>
                <a:gd name="connsiteY105" fmla="*/ 1557609 h 2061746"/>
                <a:gd name="connsiteX106" fmla="*/ 1832277 w 4505940"/>
                <a:gd name="connsiteY106" fmla="*/ 1561086 h 2061746"/>
                <a:gd name="connsiteX107" fmla="*/ 1846184 w 4505940"/>
                <a:gd name="connsiteY107" fmla="*/ 1571517 h 2061746"/>
                <a:gd name="connsiteX108" fmla="*/ 1880952 w 4505940"/>
                <a:gd name="connsiteY108" fmla="*/ 1578470 h 2061746"/>
                <a:gd name="connsiteX109" fmla="*/ 1891382 w 4505940"/>
                <a:gd name="connsiteY109" fmla="*/ 1588901 h 2061746"/>
                <a:gd name="connsiteX110" fmla="*/ 1908766 w 4505940"/>
                <a:gd name="connsiteY110" fmla="*/ 1592377 h 2061746"/>
                <a:gd name="connsiteX111" fmla="*/ 1926150 w 4505940"/>
                <a:gd name="connsiteY111" fmla="*/ 1599331 h 2061746"/>
                <a:gd name="connsiteX112" fmla="*/ 1940058 w 4505940"/>
                <a:gd name="connsiteY112" fmla="*/ 1606285 h 2061746"/>
                <a:gd name="connsiteX113" fmla="*/ 1964395 w 4505940"/>
                <a:gd name="connsiteY113" fmla="*/ 1613238 h 2061746"/>
                <a:gd name="connsiteX114" fmla="*/ 1978302 w 4505940"/>
                <a:gd name="connsiteY114" fmla="*/ 1620192 h 2061746"/>
                <a:gd name="connsiteX115" fmla="*/ 2002640 w 4505940"/>
                <a:gd name="connsiteY115" fmla="*/ 1623669 h 2061746"/>
                <a:gd name="connsiteX116" fmla="*/ 2020024 w 4505940"/>
                <a:gd name="connsiteY116" fmla="*/ 1630622 h 2061746"/>
                <a:gd name="connsiteX117" fmla="*/ 2030455 w 4505940"/>
                <a:gd name="connsiteY117" fmla="*/ 1637576 h 2061746"/>
                <a:gd name="connsiteX118" fmla="*/ 2047839 w 4505940"/>
                <a:gd name="connsiteY118" fmla="*/ 1641053 h 2061746"/>
                <a:gd name="connsiteX119" fmla="*/ 2061746 w 4505940"/>
                <a:gd name="connsiteY119" fmla="*/ 1644530 h 2061746"/>
                <a:gd name="connsiteX120" fmla="*/ 2086083 w 4505940"/>
                <a:gd name="connsiteY120" fmla="*/ 1658437 h 2061746"/>
                <a:gd name="connsiteX121" fmla="*/ 2113898 w 4505940"/>
                <a:gd name="connsiteY121" fmla="*/ 1665390 h 2061746"/>
                <a:gd name="connsiteX122" fmla="*/ 2124328 w 4505940"/>
                <a:gd name="connsiteY122" fmla="*/ 1672344 h 2061746"/>
                <a:gd name="connsiteX123" fmla="*/ 2138236 w 4505940"/>
                <a:gd name="connsiteY123" fmla="*/ 1675821 h 2061746"/>
                <a:gd name="connsiteX124" fmla="*/ 2159096 w 4505940"/>
                <a:gd name="connsiteY124" fmla="*/ 1682774 h 2061746"/>
                <a:gd name="connsiteX125" fmla="*/ 2173004 w 4505940"/>
                <a:gd name="connsiteY125" fmla="*/ 1686251 h 2061746"/>
                <a:gd name="connsiteX126" fmla="*/ 2197341 w 4505940"/>
                <a:gd name="connsiteY126" fmla="*/ 1696682 h 2061746"/>
                <a:gd name="connsiteX127" fmla="*/ 2207772 w 4505940"/>
                <a:gd name="connsiteY127" fmla="*/ 1703635 h 2061746"/>
                <a:gd name="connsiteX128" fmla="*/ 2228632 w 4505940"/>
                <a:gd name="connsiteY128" fmla="*/ 1707112 h 2061746"/>
                <a:gd name="connsiteX129" fmla="*/ 2242540 w 4505940"/>
                <a:gd name="connsiteY129" fmla="*/ 1710589 h 2061746"/>
                <a:gd name="connsiteX130" fmla="*/ 2266877 w 4505940"/>
                <a:gd name="connsiteY130" fmla="*/ 1724496 h 2061746"/>
                <a:gd name="connsiteX131" fmla="*/ 2284261 w 4505940"/>
                <a:gd name="connsiteY131" fmla="*/ 1727973 h 2061746"/>
                <a:gd name="connsiteX132" fmla="*/ 2305122 w 4505940"/>
                <a:gd name="connsiteY132" fmla="*/ 1741880 h 2061746"/>
                <a:gd name="connsiteX133" fmla="*/ 2325983 w 4505940"/>
                <a:gd name="connsiteY133" fmla="*/ 1748834 h 2061746"/>
                <a:gd name="connsiteX134" fmla="*/ 2336413 w 4505940"/>
                <a:gd name="connsiteY134" fmla="*/ 1752311 h 2061746"/>
                <a:gd name="connsiteX135" fmla="*/ 2357274 w 4505940"/>
                <a:gd name="connsiteY135" fmla="*/ 1766218 h 2061746"/>
                <a:gd name="connsiteX136" fmla="*/ 2367705 w 4505940"/>
                <a:gd name="connsiteY136" fmla="*/ 1776648 h 2061746"/>
                <a:gd name="connsiteX137" fmla="*/ 2395519 w 4505940"/>
                <a:gd name="connsiteY137" fmla="*/ 1787079 h 2061746"/>
                <a:gd name="connsiteX138" fmla="*/ 2405950 w 4505940"/>
                <a:gd name="connsiteY138" fmla="*/ 1794032 h 2061746"/>
                <a:gd name="connsiteX139" fmla="*/ 2419857 w 4505940"/>
                <a:gd name="connsiteY139" fmla="*/ 1804463 h 2061746"/>
                <a:gd name="connsiteX140" fmla="*/ 2437241 w 4505940"/>
                <a:gd name="connsiteY140" fmla="*/ 1807939 h 2061746"/>
                <a:gd name="connsiteX141" fmla="*/ 2468532 w 4505940"/>
                <a:gd name="connsiteY141" fmla="*/ 1818370 h 2061746"/>
                <a:gd name="connsiteX142" fmla="*/ 2482439 w 4505940"/>
                <a:gd name="connsiteY142" fmla="*/ 1825323 h 2061746"/>
                <a:gd name="connsiteX143" fmla="*/ 2517207 w 4505940"/>
                <a:gd name="connsiteY143" fmla="*/ 1832277 h 2061746"/>
                <a:gd name="connsiteX144" fmla="*/ 2548499 w 4505940"/>
                <a:gd name="connsiteY144" fmla="*/ 1839231 h 2061746"/>
                <a:gd name="connsiteX145" fmla="*/ 2572836 w 4505940"/>
                <a:gd name="connsiteY145" fmla="*/ 1849661 h 2061746"/>
                <a:gd name="connsiteX146" fmla="*/ 2583267 w 4505940"/>
                <a:gd name="connsiteY146" fmla="*/ 1849661 h 2061746"/>
                <a:gd name="connsiteX147" fmla="*/ 2670187 w 4505940"/>
                <a:gd name="connsiteY147" fmla="*/ 1860091 h 2061746"/>
                <a:gd name="connsiteX148" fmla="*/ 2701478 w 4505940"/>
                <a:gd name="connsiteY148" fmla="*/ 1877476 h 2061746"/>
                <a:gd name="connsiteX149" fmla="*/ 2715385 w 4505940"/>
                <a:gd name="connsiteY149" fmla="*/ 1884429 h 2061746"/>
                <a:gd name="connsiteX150" fmla="*/ 2798829 w 4505940"/>
                <a:gd name="connsiteY150" fmla="*/ 1891383 h 2061746"/>
                <a:gd name="connsiteX151" fmla="*/ 2826643 w 4505940"/>
                <a:gd name="connsiteY151" fmla="*/ 1894860 h 2061746"/>
                <a:gd name="connsiteX152" fmla="*/ 2840550 w 4505940"/>
                <a:gd name="connsiteY152" fmla="*/ 1898336 h 2061746"/>
                <a:gd name="connsiteX153" fmla="*/ 2882272 w 4505940"/>
                <a:gd name="connsiteY153" fmla="*/ 1905290 h 2061746"/>
                <a:gd name="connsiteX154" fmla="*/ 2896179 w 4505940"/>
                <a:gd name="connsiteY154" fmla="*/ 1908767 h 2061746"/>
                <a:gd name="connsiteX155" fmla="*/ 2906610 w 4505940"/>
                <a:gd name="connsiteY155" fmla="*/ 1912244 h 2061746"/>
                <a:gd name="connsiteX156" fmla="*/ 2930947 w 4505940"/>
                <a:gd name="connsiteY156" fmla="*/ 1915720 h 2061746"/>
                <a:gd name="connsiteX157" fmla="*/ 2955285 w 4505940"/>
                <a:gd name="connsiteY157" fmla="*/ 1919197 h 2061746"/>
                <a:gd name="connsiteX158" fmla="*/ 3153463 w 4505940"/>
                <a:gd name="connsiteY158" fmla="*/ 1919197 h 2061746"/>
                <a:gd name="connsiteX159" fmla="*/ 3278628 w 4505940"/>
                <a:gd name="connsiteY159" fmla="*/ 1964396 h 2061746"/>
                <a:gd name="connsiteX160" fmla="*/ 3448991 w 4505940"/>
                <a:gd name="connsiteY160" fmla="*/ 1964396 h 2061746"/>
                <a:gd name="connsiteX161" fmla="*/ 3483759 w 4505940"/>
                <a:gd name="connsiteY161" fmla="*/ 1995687 h 2061746"/>
                <a:gd name="connsiteX162" fmla="*/ 3793195 w 4505940"/>
                <a:gd name="connsiteY162" fmla="*/ 1995687 h 2061746"/>
                <a:gd name="connsiteX163" fmla="*/ 3814056 w 4505940"/>
                <a:gd name="connsiteY163" fmla="*/ 2020025 h 2061746"/>
                <a:gd name="connsiteX164" fmla="*/ 4036572 w 4505940"/>
                <a:gd name="connsiteY164" fmla="*/ 2020025 h 2061746"/>
                <a:gd name="connsiteX165" fmla="*/ 4078293 w 4505940"/>
                <a:gd name="connsiteY165" fmla="*/ 2061746 h 2061746"/>
                <a:gd name="connsiteX166" fmla="*/ 4505940 w 4505940"/>
                <a:gd name="connsiteY166" fmla="*/ 2061746 h 20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4505940" h="2061746">
                  <a:moveTo>
                    <a:pt x="0" y="0"/>
                  </a:moveTo>
                  <a:lnTo>
                    <a:pt x="0" y="0"/>
                  </a:lnTo>
                  <a:cubicBezTo>
                    <a:pt x="9271" y="3477"/>
                    <a:pt x="18420" y="7300"/>
                    <a:pt x="27814" y="10431"/>
                  </a:cubicBezTo>
                  <a:cubicBezTo>
                    <a:pt x="32347" y="11942"/>
                    <a:pt x="37154" y="12502"/>
                    <a:pt x="41721" y="13907"/>
                  </a:cubicBezTo>
                  <a:cubicBezTo>
                    <a:pt x="52230" y="17140"/>
                    <a:pt x="62582" y="20861"/>
                    <a:pt x="73013" y="24338"/>
                  </a:cubicBezTo>
                  <a:lnTo>
                    <a:pt x="83443" y="27815"/>
                  </a:lnTo>
                  <a:lnTo>
                    <a:pt x="93874" y="31291"/>
                  </a:lnTo>
                  <a:cubicBezTo>
                    <a:pt x="97351" y="33609"/>
                    <a:pt x="100676" y="36172"/>
                    <a:pt x="104304" y="38245"/>
                  </a:cubicBezTo>
                  <a:cubicBezTo>
                    <a:pt x="108804" y="40817"/>
                    <a:pt x="114276" y="41826"/>
                    <a:pt x="118211" y="45199"/>
                  </a:cubicBezTo>
                  <a:cubicBezTo>
                    <a:pt x="122611" y="48970"/>
                    <a:pt x="123956" y="55698"/>
                    <a:pt x="128642" y="59106"/>
                  </a:cubicBezTo>
                  <a:cubicBezTo>
                    <a:pt x="137025" y="65203"/>
                    <a:pt x="156456" y="73013"/>
                    <a:pt x="156456" y="73013"/>
                  </a:cubicBezTo>
                  <a:cubicBezTo>
                    <a:pt x="165433" y="81990"/>
                    <a:pt x="173098" y="90966"/>
                    <a:pt x="184271" y="97351"/>
                  </a:cubicBezTo>
                  <a:cubicBezTo>
                    <a:pt x="187453" y="99169"/>
                    <a:pt x="191423" y="99189"/>
                    <a:pt x="194701" y="100828"/>
                  </a:cubicBezTo>
                  <a:cubicBezTo>
                    <a:pt x="198438" y="102697"/>
                    <a:pt x="201921" y="105106"/>
                    <a:pt x="205131" y="107781"/>
                  </a:cubicBezTo>
                  <a:cubicBezTo>
                    <a:pt x="208909" y="110929"/>
                    <a:pt x="211293" y="115772"/>
                    <a:pt x="215562" y="118212"/>
                  </a:cubicBezTo>
                  <a:cubicBezTo>
                    <a:pt x="219711" y="120583"/>
                    <a:pt x="224833" y="120529"/>
                    <a:pt x="229469" y="121688"/>
                  </a:cubicBezTo>
                  <a:cubicBezTo>
                    <a:pt x="234105" y="124006"/>
                    <a:pt x="239158" y="125630"/>
                    <a:pt x="243376" y="128642"/>
                  </a:cubicBezTo>
                  <a:cubicBezTo>
                    <a:pt x="247377" y="131500"/>
                    <a:pt x="249409" y="136873"/>
                    <a:pt x="253807" y="139072"/>
                  </a:cubicBezTo>
                  <a:cubicBezTo>
                    <a:pt x="259093" y="141715"/>
                    <a:pt x="265396" y="141390"/>
                    <a:pt x="271191" y="142549"/>
                  </a:cubicBezTo>
                  <a:cubicBezTo>
                    <a:pt x="285098" y="150662"/>
                    <a:pt x="303251" y="154007"/>
                    <a:pt x="312912" y="166887"/>
                  </a:cubicBezTo>
                  <a:cubicBezTo>
                    <a:pt x="325850" y="184137"/>
                    <a:pt x="318522" y="177579"/>
                    <a:pt x="333773" y="187748"/>
                  </a:cubicBezTo>
                  <a:cubicBezTo>
                    <a:pt x="336091" y="192384"/>
                    <a:pt x="338685" y="196891"/>
                    <a:pt x="340727" y="201655"/>
                  </a:cubicBezTo>
                  <a:cubicBezTo>
                    <a:pt x="342171" y="205023"/>
                    <a:pt x="342565" y="208807"/>
                    <a:pt x="344204" y="212085"/>
                  </a:cubicBezTo>
                  <a:cubicBezTo>
                    <a:pt x="350681" y="225040"/>
                    <a:pt x="351971" y="221405"/>
                    <a:pt x="361588" y="232946"/>
                  </a:cubicBezTo>
                  <a:cubicBezTo>
                    <a:pt x="376076" y="250332"/>
                    <a:pt x="359847" y="237582"/>
                    <a:pt x="378972" y="250330"/>
                  </a:cubicBezTo>
                  <a:cubicBezTo>
                    <a:pt x="398905" y="280234"/>
                    <a:pt x="375002" y="242393"/>
                    <a:pt x="389402" y="271191"/>
                  </a:cubicBezTo>
                  <a:cubicBezTo>
                    <a:pt x="391271" y="274929"/>
                    <a:pt x="394283" y="277994"/>
                    <a:pt x="396356" y="281622"/>
                  </a:cubicBezTo>
                  <a:cubicBezTo>
                    <a:pt x="398927" y="286122"/>
                    <a:pt x="399991" y="291548"/>
                    <a:pt x="403309" y="295529"/>
                  </a:cubicBezTo>
                  <a:cubicBezTo>
                    <a:pt x="405984" y="298739"/>
                    <a:pt x="410263" y="300164"/>
                    <a:pt x="413740" y="302482"/>
                  </a:cubicBezTo>
                  <a:cubicBezTo>
                    <a:pt x="416058" y="309436"/>
                    <a:pt x="416627" y="317244"/>
                    <a:pt x="420693" y="323343"/>
                  </a:cubicBezTo>
                  <a:cubicBezTo>
                    <a:pt x="427940" y="334213"/>
                    <a:pt x="431085" y="338573"/>
                    <a:pt x="438077" y="351158"/>
                  </a:cubicBezTo>
                  <a:cubicBezTo>
                    <a:pt x="440594" y="355689"/>
                    <a:pt x="441793" y="361018"/>
                    <a:pt x="445031" y="365065"/>
                  </a:cubicBezTo>
                  <a:cubicBezTo>
                    <a:pt x="451174" y="372744"/>
                    <a:pt x="465892" y="385926"/>
                    <a:pt x="465892" y="385926"/>
                  </a:cubicBezTo>
                  <a:cubicBezTo>
                    <a:pt x="469488" y="396714"/>
                    <a:pt x="469879" y="399525"/>
                    <a:pt x="476322" y="410263"/>
                  </a:cubicBezTo>
                  <a:cubicBezTo>
                    <a:pt x="480622" y="417429"/>
                    <a:pt x="482754" y="427387"/>
                    <a:pt x="490229" y="431124"/>
                  </a:cubicBezTo>
                  <a:lnTo>
                    <a:pt x="518044" y="445031"/>
                  </a:lnTo>
                  <a:cubicBezTo>
                    <a:pt x="560669" y="487660"/>
                    <a:pt x="495698" y="426261"/>
                    <a:pt x="542382" y="458939"/>
                  </a:cubicBezTo>
                  <a:cubicBezTo>
                    <a:pt x="564786" y="474621"/>
                    <a:pt x="558847" y="477398"/>
                    <a:pt x="573673" y="493707"/>
                  </a:cubicBezTo>
                  <a:cubicBezTo>
                    <a:pt x="581390" y="502196"/>
                    <a:pt x="591646" y="508498"/>
                    <a:pt x="598010" y="518044"/>
                  </a:cubicBezTo>
                  <a:cubicBezTo>
                    <a:pt x="624921" y="558408"/>
                    <a:pt x="598147" y="518734"/>
                    <a:pt x="629302" y="563243"/>
                  </a:cubicBezTo>
                  <a:cubicBezTo>
                    <a:pt x="631698" y="566666"/>
                    <a:pt x="632778" y="571355"/>
                    <a:pt x="636255" y="573673"/>
                  </a:cubicBezTo>
                  <a:lnTo>
                    <a:pt x="646686" y="580627"/>
                  </a:lnTo>
                  <a:cubicBezTo>
                    <a:pt x="650163" y="587581"/>
                    <a:pt x="652451" y="595269"/>
                    <a:pt x="657116" y="601488"/>
                  </a:cubicBezTo>
                  <a:cubicBezTo>
                    <a:pt x="659623" y="604831"/>
                    <a:pt x="665229" y="604964"/>
                    <a:pt x="667547" y="608441"/>
                  </a:cubicBezTo>
                  <a:cubicBezTo>
                    <a:pt x="670198" y="612417"/>
                    <a:pt x="669345" y="617875"/>
                    <a:pt x="671023" y="622349"/>
                  </a:cubicBezTo>
                  <a:cubicBezTo>
                    <a:pt x="672843" y="627202"/>
                    <a:pt x="675102" y="631944"/>
                    <a:pt x="677977" y="636256"/>
                  </a:cubicBezTo>
                  <a:cubicBezTo>
                    <a:pt x="684406" y="645899"/>
                    <a:pt x="693655" y="653704"/>
                    <a:pt x="698838" y="664070"/>
                  </a:cubicBezTo>
                  <a:cubicBezTo>
                    <a:pt x="704633" y="675659"/>
                    <a:pt x="707060" y="689675"/>
                    <a:pt x="716222" y="698838"/>
                  </a:cubicBezTo>
                  <a:cubicBezTo>
                    <a:pt x="719699" y="702315"/>
                    <a:pt x="723794" y="705268"/>
                    <a:pt x="726652" y="709269"/>
                  </a:cubicBezTo>
                  <a:cubicBezTo>
                    <a:pt x="742692" y="731725"/>
                    <a:pt x="723475" y="716421"/>
                    <a:pt x="744036" y="730130"/>
                  </a:cubicBezTo>
                  <a:cubicBezTo>
                    <a:pt x="753378" y="744141"/>
                    <a:pt x="758955" y="753983"/>
                    <a:pt x="775328" y="764898"/>
                  </a:cubicBezTo>
                  <a:cubicBezTo>
                    <a:pt x="784164" y="770788"/>
                    <a:pt x="789494" y="773356"/>
                    <a:pt x="796188" y="782282"/>
                  </a:cubicBezTo>
                  <a:cubicBezTo>
                    <a:pt x="800243" y="787688"/>
                    <a:pt x="801840" y="794888"/>
                    <a:pt x="806619" y="799666"/>
                  </a:cubicBezTo>
                  <a:cubicBezTo>
                    <a:pt x="812529" y="805575"/>
                    <a:pt x="820526" y="808937"/>
                    <a:pt x="827480" y="813573"/>
                  </a:cubicBezTo>
                  <a:cubicBezTo>
                    <a:pt x="830957" y="815891"/>
                    <a:pt x="834956" y="817571"/>
                    <a:pt x="837910" y="820526"/>
                  </a:cubicBezTo>
                  <a:cubicBezTo>
                    <a:pt x="842546" y="825162"/>
                    <a:pt x="847550" y="829456"/>
                    <a:pt x="851817" y="834434"/>
                  </a:cubicBezTo>
                  <a:cubicBezTo>
                    <a:pt x="867384" y="852596"/>
                    <a:pt x="849643" y="846890"/>
                    <a:pt x="883109" y="869202"/>
                  </a:cubicBezTo>
                  <a:cubicBezTo>
                    <a:pt x="890062" y="873838"/>
                    <a:pt x="897723" y="877557"/>
                    <a:pt x="903969" y="883109"/>
                  </a:cubicBezTo>
                  <a:cubicBezTo>
                    <a:pt x="941086" y="916101"/>
                    <a:pt x="879518" y="875199"/>
                    <a:pt x="931784" y="914400"/>
                  </a:cubicBezTo>
                  <a:cubicBezTo>
                    <a:pt x="934716" y="916599"/>
                    <a:pt x="938737" y="916718"/>
                    <a:pt x="942214" y="917877"/>
                  </a:cubicBezTo>
                  <a:cubicBezTo>
                    <a:pt x="943373" y="921354"/>
                    <a:pt x="943100" y="925716"/>
                    <a:pt x="945691" y="928307"/>
                  </a:cubicBezTo>
                  <a:cubicBezTo>
                    <a:pt x="948282" y="930898"/>
                    <a:pt x="952939" y="929966"/>
                    <a:pt x="956121" y="931784"/>
                  </a:cubicBezTo>
                  <a:cubicBezTo>
                    <a:pt x="961152" y="934659"/>
                    <a:pt x="965393" y="938738"/>
                    <a:pt x="970029" y="942215"/>
                  </a:cubicBezTo>
                  <a:cubicBezTo>
                    <a:pt x="987758" y="968810"/>
                    <a:pt x="963443" y="936073"/>
                    <a:pt x="990890" y="959599"/>
                  </a:cubicBezTo>
                  <a:cubicBezTo>
                    <a:pt x="995290" y="963370"/>
                    <a:pt x="997223" y="969409"/>
                    <a:pt x="1001320" y="973506"/>
                  </a:cubicBezTo>
                  <a:cubicBezTo>
                    <a:pt x="1006567" y="978753"/>
                    <a:pt x="1013119" y="982526"/>
                    <a:pt x="1018704" y="987413"/>
                  </a:cubicBezTo>
                  <a:cubicBezTo>
                    <a:pt x="1037498" y="1003859"/>
                    <a:pt x="1019782" y="993169"/>
                    <a:pt x="1043042" y="1004797"/>
                  </a:cubicBezTo>
                  <a:cubicBezTo>
                    <a:pt x="1050457" y="1027050"/>
                    <a:pt x="1040260" y="1005724"/>
                    <a:pt x="1056949" y="1018704"/>
                  </a:cubicBezTo>
                  <a:cubicBezTo>
                    <a:pt x="1064712" y="1024741"/>
                    <a:pt x="1069628" y="1034110"/>
                    <a:pt x="1077810" y="1039565"/>
                  </a:cubicBezTo>
                  <a:cubicBezTo>
                    <a:pt x="1081287" y="1041883"/>
                    <a:pt x="1085095" y="1043767"/>
                    <a:pt x="1088240" y="1046519"/>
                  </a:cubicBezTo>
                  <a:cubicBezTo>
                    <a:pt x="1094407" y="1051915"/>
                    <a:pt x="1099457" y="1058507"/>
                    <a:pt x="1105624" y="1063903"/>
                  </a:cubicBezTo>
                  <a:cubicBezTo>
                    <a:pt x="1108769" y="1066655"/>
                    <a:pt x="1112712" y="1068350"/>
                    <a:pt x="1116055" y="1070857"/>
                  </a:cubicBezTo>
                  <a:cubicBezTo>
                    <a:pt x="1121992" y="1075309"/>
                    <a:pt x="1127265" y="1080648"/>
                    <a:pt x="1133439" y="1084764"/>
                  </a:cubicBezTo>
                  <a:cubicBezTo>
                    <a:pt x="1137751" y="1087639"/>
                    <a:pt x="1142951" y="1088970"/>
                    <a:pt x="1147346" y="1091717"/>
                  </a:cubicBezTo>
                  <a:cubicBezTo>
                    <a:pt x="1152260" y="1094788"/>
                    <a:pt x="1156432" y="1098934"/>
                    <a:pt x="1161253" y="1102148"/>
                  </a:cubicBezTo>
                  <a:cubicBezTo>
                    <a:pt x="1166876" y="1105896"/>
                    <a:pt x="1173014" y="1108830"/>
                    <a:pt x="1178637" y="1112578"/>
                  </a:cubicBezTo>
                  <a:cubicBezTo>
                    <a:pt x="1183458" y="1115792"/>
                    <a:pt x="1187829" y="1119641"/>
                    <a:pt x="1192544" y="1123009"/>
                  </a:cubicBezTo>
                  <a:cubicBezTo>
                    <a:pt x="1202653" y="1130229"/>
                    <a:pt x="1206766" y="1131541"/>
                    <a:pt x="1216882" y="1140393"/>
                  </a:cubicBezTo>
                  <a:cubicBezTo>
                    <a:pt x="1244057" y="1164172"/>
                    <a:pt x="1216416" y="1145677"/>
                    <a:pt x="1248173" y="1164730"/>
                  </a:cubicBezTo>
                  <a:cubicBezTo>
                    <a:pt x="1254997" y="1185201"/>
                    <a:pt x="1246763" y="1166797"/>
                    <a:pt x="1269034" y="1189068"/>
                  </a:cubicBezTo>
                  <a:cubicBezTo>
                    <a:pt x="1273131" y="1193165"/>
                    <a:pt x="1275367" y="1198878"/>
                    <a:pt x="1279464" y="1202975"/>
                  </a:cubicBezTo>
                  <a:cubicBezTo>
                    <a:pt x="1283562" y="1207073"/>
                    <a:pt x="1289011" y="1209590"/>
                    <a:pt x="1293372" y="1213406"/>
                  </a:cubicBezTo>
                  <a:cubicBezTo>
                    <a:pt x="1298306" y="1217723"/>
                    <a:pt x="1302643" y="1222677"/>
                    <a:pt x="1307279" y="1227313"/>
                  </a:cubicBezTo>
                  <a:cubicBezTo>
                    <a:pt x="1325171" y="1263100"/>
                    <a:pt x="1302739" y="1226427"/>
                    <a:pt x="1324663" y="1244697"/>
                  </a:cubicBezTo>
                  <a:cubicBezTo>
                    <a:pt x="1329115" y="1248407"/>
                    <a:pt x="1331322" y="1254205"/>
                    <a:pt x="1335093" y="1258604"/>
                  </a:cubicBezTo>
                  <a:cubicBezTo>
                    <a:pt x="1338293" y="1262337"/>
                    <a:pt x="1342376" y="1265257"/>
                    <a:pt x="1345524" y="1269034"/>
                  </a:cubicBezTo>
                  <a:cubicBezTo>
                    <a:pt x="1359310" y="1285578"/>
                    <a:pt x="1348233" y="1285939"/>
                    <a:pt x="1376815" y="1303803"/>
                  </a:cubicBezTo>
                  <a:lnTo>
                    <a:pt x="1404629" y="1321187"/>
                  </a:lnTo>
                  <a:cubicBezTo>
                    <a:pt x="1410384" y="1324729"/>
                    <a:pt x="1416607" y="1327563"/>
                    <a:pt x="1422013" y="1331617"/>
                  </a:cubicBezTo>
                  <a:cubicBezTo>
                    <a:pt x="1439744" y="1344914"/>
                    <a:pt x="1430299" y="1340641"/>
                    <a:pt x="1449828" y="1345524"/>
                  </a:cubicBezTo>
                  <a:cubicBezTo>
                    <a:pt x="1487784" y="1370830"/>
                    <a:pt x="1429272" y="1333508"/>
                    <a:pt x="1474166" y="1355955"/>
                  </a:cubicBezTo>
                  <a:cubicBezTo>
                    <a:pt x="1516729" y="1377236"/>
                    <a:pt x="1478754" y="1361219"/>
                    <a:pt x="1505457" y="1380292"/>
                  </a:cubicBezTo>
                  <a:cubicBezTo>
                    <a:pt x="1516710" y="1388330"/>
                    <a:pt x="1524469" y="1387377"/>
                    <a:pt x="1536748" y="1394199"/>
                  </a:cubicBezTo>
                  <a:cubicBezTo>
                    <a:pt x="1541814" y="1397013"/>
                    <a:pt x="1545834" y="1401416"/>
                    <a:pt x="1550655" y="1404630"/>
                  </a:cubicBezTo>
                  <a:cubicBezTo>
                    <a:pt x="1568167" y="1416305"/>
                    <a:pt x="1566784" y="1412494"/>
                    <a:pt x="1581947" y="1425491"/>
                  </a:cubicBezTo>
                  <a:cubicBezTo>
                    <a:pt x="1598520" y="1439696"/>
                    <a:pt x="1585065" y="1433484"/>
                    <a:pt x="1602807" y="1439398"/>
                  </a:cubicBezTo>
                  <a:cubicBezTo>
                    <a:pt x="1621949" y="1458540"/>
                    <a:pt x="1617709" y="1458699"/>
                    <a:pt x="1637575" y="1467212"/>
                  </a:cubicBezTo>
                  <a:cubicBezTo>
                    <a:pt x="1640944" y="1468656"/>
                    <a:pt x="1644529" y="1469530"/>
                    <a:pt x="1648006" y="1470689"/>
                  </a:cubicBezTo>
                  <a:cubicBezTo>
                    <a:pt x="1651483" y="1474166"/>
                    <a:pt x="1654345" y="1478393"/>
                    <a:pt x="1658436" y="1481120"/>
                  </a:cubicBezTo>
                  <a:cubicBezTo>
                    <a:pt x="1661485" y="1483153"/>
                    <a:pt x="1665589" y="1482957"/>
                    <a:pt x="1668867" y="1484596"/>
                  </a:cubicBezTo>
                  <a:cubicBezTo>
                    <a:pt x="1692883" y="1496604"/>
                    <a:pt x="1664253" y="1487789"/>
                    <a:pt x="1693204" y="1495027"/>
                  </a:cubicBezTo>
                  <a:cubicBezTo>
                    <a:pt x="1752974" y="1534873"/>
                    <a:pt x="1677360" y="1487107"/>
                    <a:pt x="1734926" y="1515888"/>
                  </a:cubicBezTo>
                  <a:cubicBezTo>
                    <a:pt x="1739562" y="1518206"/>
                    <a:pt x="1744333" y="1520270"/>
                    <a:pt x="1748833" y="1522841"/>
                  </a:cubicBezTo>
                  <a:cubicBezTo>
                    <a:pt x="1752461" y="1524914"/>
                    <a:pt x="1755445" y="1528098"/>
                    <a:pt x="1759264" y="1529795"/>
                  </a:cubicBezTo>
                  <a:cubicBezTo>
                    <a:pt x="1765962" y="1532772"/>
                    <a:pt x="1773171" y="1534431"/>
                    <a:pt x="1780125" y="1536749"/>
                  </a:cubicBezTo>
                  <a:cubicBezTo>
                    <a:pt x="1787713" y="1542440"/>
                    <a:pt x="1802737" y="1554453"/>
                    <a:pt x="1811416" y="1557609"/>
                  </a:cubicBezTo>
                  <a:cubicBezTo>
                    <a:pt x="1818041" y="1560018"/>
                    <a:pt x="1825323" y="1559927"/>
                    <a:pt x="1832277" y="1561086"/>
                  </a:cubicBezTo>
                  <a:cubicBezTo>
                    <a:pt x="1836913" y="1564563"/>
                    <a:pt x="1840727" y="1569568"/>
                    <a:pt x="1846184" y="1571517"/>
                  </a:cubicBezTo>
                  <a:cubicBezTo>
                    <a:pt x="1857314" y="1575492"/>
                    <a:pt x="1880952" y="1578470"/>
                    <a:pt x="1880952" y="1578470"/>
                  </a:cubicBezTo>
                  <a:cubicBezTo>
                    <a:pt x="1884429" y="1581947"/>
                    <a:pt x="1886984" y="1586702"/>
                    <a:pt x="1891382" y="1588901"/>
                  </a:cubicBezTo>
                  <a:cubicBezTo>
                    <a:pt x="1896668" y="1591544"/>
                    <a:pt x="1903106" y="1590679"/>
                    <a:pt x="1908766" y="1592377"/>
                  </a:cubicBezTo>
                  <a:cubicBezTo>
                    <a:pt x="1914744" y="1594170"/>
                    <a:pt x="1920447" y="1596796"/>
                    <a:pt x="1926150" y="1599331"/>
                  </a:cubicBezTo>
                  <a:cubicBezTo>
                    <a:pt x="1930886" y="1601436"/>
                    <a:pt x="1935205" y="1604465"/>
                    <a:pt x="1940058" y="1606285"/>
                  </a:cubicBezTo>
                  <a:cubicBezTo>
                    <a:pt x="1963585" y="1615107"/>
                    <a:pt x="1944781" y="1604831"/>
                    <a:pt x="1964395" y="1613238"/>
                  </a:cubicBezTo>
                  <a:cubicBezTo>
                    <a:pt x="1969159" y="1615280"/>
                    <a:pt x="1973302" y="1618828"/>
                    <a:pt x="1978302" y="1620192"/>
                  </a:cubicBezTo>
                  <a:cubicBezTo>
                    <a:pt x="1986208" y="1622348"/>
                    <a:pt x="1994527" y="1622510"/>
                    <a:pt x="2002640" y="1623669"/>
                  </a:cubicBezTo>
                  <a:cubicBezTo>
                    <a:pt x="2008435" y="1625987"/>
                    <a:pt x="2014442" y="1627831"/>
                    <a:pt x="2020024" y="1630622"/>
                  </a:cubicBezTo>
                  <a:cubicBezTo>
                    <a:pt x="2023762" y="1632491"/>
                    <a:pt x="2026542" y="1636109"/>
                    <a:pt x="2030455" y="1637576"/>
                  </a:cubicBezTo>
                  <a:cubicBezTo>
                    <a:pt x="2035988" y="1639651"/>
                    <a:pt x="2042070" y="1639771"/>
                    <a:pt x="2047839" y="1641053"/>
                  </a:cubicBezTo>
                  <a:cubicBezTo>
                    <a:pt x="2052504" y="1642090"/>
                    <a:pt x="2057110" y="1643371"/>
                    <a:pt x="2061746" y="1644530"/>
                  </a:cubicBezTo>
                  <a:cubicBezTo>
                    <a:pt x="2072219" y="1651512"/>
                    <a:pt x="2073735" y="1653145"/>
                    <a:pt x="2086083" y="1658437"/>
                  </a:cubicBezTo>
                  <a:cubicBezTo>
                    <a:pt x="2095439" y="1662447"/>
                    <a:pt x="2103693" y="1663349"/>
                    <a:pt x="2113898" y="1665390"/>
                  </a:cubicBezTo>
                  <a:cubicBezTo>
                    <a:pt x="2117375" y="1667708"/>
                    <a:pt x="2120487" y="1670698"/>
                    <a:pt x="2124328" y="1672344"/>
                  </a:cubicBezTo>
                  <a:cubicBezTo>
                    <a:pt x="2128720" y="1674226"/>
                    <a:pt x="2133659" y="1674448"/>
                    <a:pt x="2138236" y="1675821"/>
                  </a:cubicBezTo>
                  <a:cubicBezTo>
                    <a:pt x="2145256" y="1677927"/>
                    <a:pt x="2151985" y="1680996"/>
                    <a:pt x="2159096" y="1682774"/>
                  </a:cubicBezTo>
                  <a:cubicBezTo>
                    <a:pt x="2163732" y="1683933"/>
                    <a:pt x="2168409" y="1684938"/>
                    <a:pt x="2173004" y="1686251"/>
                  </a:cubicBezTo>
                  <a:cubicBezTo>
                    <a:pt x="2182756" y="1689037"/>
                    <a:pt x="2188069" y="1691384"/>
                    <a:pt x="2197341" y="1696682"/>
                  </a:cubicBezTo>
                  <a:cubicBezTo>
                    <a:pt x="2200969" y="1698755"/>
                    <a:pt x="2203808" y="1702314"/>
                    <a:pt x="2207772" y="1703635"/>
                  </a:cubicBezTo>
                  <a:cubicBezTo>
                    <a:pt x="2214460" y="1705864"/>
                    <a:pt x="2221720" y="1705729"/>
                    <a:pt x="2228632" y="1707112"/>
                  </a:cubicBezTo>
                  <a:cubicBezTo>
                    <a:pt x="2233318" y="1708049"/>
                    <a:pt x="2237904" y="1709430"/>
                    <a:pt x="2242540" y="1710589"/>
                  </a:cubicBezTo>
                  <a:cubicBezTo>
                    <a:pt x="2250169" y="1715674"/>
                    <a:pt x="2258057" y="1721556"/>
                    <a:pt x="2266877" y="1724496"/>
                  </a:cubicBezTo>
                  <a:cubicBezTo>
                    <a:pt x="2272483" y="1726365"/>
                    <a:pt x="2278466" y="1726814"/>
                    <a:pt x="2284261" y="1727973"/>
                  </a:cubicBezTo>
                  <a:cubicBezTo>
                    <a:pt x="2291215" y="1732609"/>
                    <a:pt x="2297647" y="1738143"/>
                    <a:pt x="2305122" y="1741880"/>
                  </a:cubicBezTo>
                  <a:cubicBezTo>
                    <a:pt x="2311678" y="1745158"/>
                    <a:pt x="2319029" y="1746516"/>
                    <a:pt x="2325983" y="1748834"/>
                  </a:cubicBezTo>
                  <a:cubicBezTo>
                    <a:pt x="2329460" y="1749993"/>
                    <a:pt x="2333364" y="1750278"/>
                    <a:pt x="2336413" y="1752311"/>
                  </a:cubicBezTo>
                  <a:cubicBezTo>
                    <a:pt x="2343367" y="1756947"/>
                    <a:pt x="2350677" y="1761087"/>
                    <a:pt x="2357274" y="1766218"/>
                  </a:cubicBezTo>
                  <a:cubicBezTo>
                    <a:pt x="2361155" y="1769237"/>
                    <a:pt x="2363704" y="1773790"/>
                    <a:pt x="2367705" y="1776648"/>
                  </a:cubicBezTo>
                  <a:cubicBezTo>
                    <a:pt x="2377496" y="1783641"/>
                    <a:pt x="2384319" y="1784279"/>
                    <a:pt x="2395519" y="1787079"/>
                  </a:cubicBezTo>
                  <a:cubicBezTo>
                    <a:pt x="2398996" y="1789397"/>
                    <a:pt x="2402550" y="1791603"/>
                    <a:pt x="2405950" y="1794032"/>
                  </a:cubicBezTo>
                  <a:cubicBezTo>
                    <a:pt x="2410665" y="1797400"/>
                    <a:pt x="2414562" y="1802110"/>
                    <a:pt x="2419857" y="1804463"/>
                  </a:cubicBezTo>
                  <a:cubicBezTo>
                    <a:pt x="2425257" y="1806863"/>
                    <a:pt x="2431446" y="1806780"/>
                    <a:pt x="2437241" y="1807939"/>
                  </a:cubicBezTo>
                  <a:cubicBezTo>
                    <a:pt x="2472190" y="1825415"/>
                    <a:pt x="2428101" y="1804893"/>
                    <a:pt x="2468532" y="1818370"/>
                  </a:cubicBezTo>
                  <a:cubicBezTo>
                    <a:pt x="2473449" y="1820009"/>
                    <a:pt x="2477456" y="1823899"/>
                    <a:pt x="2482439" y="1825323"/>
                  </a:cubicBezTo>
                  <a:cubicBezTo>
                    <a:pt x="2493803" y="1828570"/>
                    <a:pt x="2505741" y="1829411"/>
                    <a:pt x="2517207" y="1832277"/>
                  </a:cubicBezTo>
                  <a:cubicBezTo>
                    <a:pt x="2536848" y="1837187"/>
                    <a:pt x="2526429" y="1834817"/>
                    <a:pt x="2548499" y="1839231"/>
                  </a:cubicBezTo>
                  <a:cubicBezTo>
                    <a:pt x="2554829" y="1842396"/>
                    <a:pt x="2565165" y="1848382"/>
                    <a:pt x="2572836" y="1849661"/>
                  </a:cubicBezTo>
                  <a:cubicBezTo>
                    <a:pt x="2576266" y="1850233"/>
                    <a:pt x="2579790" y="1849661"/>
                    <a:pt x="2583267" y="1849661"/>
                  </a:cubicBezTo>
                  <a:lnTo>
                    <a:pt x="2670187" y="1860091"/>
                  </a:lnTo>
                  <a:lnTo>
                    <a:pt x="2701478" y="1877476"/>
                  </a:lnTo>
                  <a:cubicBezTo>
                    <a:pt x="2706041" y="1879933"/>
                    <a:pt x="2710357" y="1883172"/>
                    <a:pt x="2715385" y="1884429"/>
                  </a:cubicBezTo>
                  <a:cubicBezTo>
                    <a:pt x="2730803" y="1888283"/>
                    <a:pt x="2795181" y="1891155"/>
                    <a:pt x="2798829" y="1891383"/>
                  </a:cubicBezTo>
                  <a:cubicBezTo>
                    <a:pt x="2808100" y="1892542"/>
                    <a:pt x="2817427" y="1893324"/>
                    <a:pt x="2826643" y="1894860"/>
                  </a:cubicBezTo>
                  <a:cubicBezTo>
                    <a:pt x="2831356" y="1895645"/>
                    <a:pt x="2835849" y="1897481"/>
                    <a:pt x="2840550" y="1898336"/>
                  </a:cubicBezTo>
                  <a:cubicBezTo>
                    <a:pt x="2880433" y="1905587"/>
                    <a:pt x="2849861" y="1898087"/>
                    <a:pt x="2882272" y="1905290"/>
                  </a:cubicBezTo>
                  <a:cubicBezTo>
                    <a:pt x="2886937" y="1906327"/>
                    <a:pt x="2891585" y="1907454"/>
                    <a:pt x="2896179" y="1908767"/>
                  </a:cubicBezTo>
                  <a:cubicBezTo>
                    <a:pt x="2899703" y="1909774"/>
                    <a:pt x="2903016" y="1911525"/>
                    <a:pt x="2906610" y="1912244"/>
                  </a:cubicBezTo>
                  <a:cubicBezTo>
                    <a:pt x="2914646" y="1913851"/>
                    <a:pt x="2922835" y="1914561"/>
                    <a:pt x="2930947" y="1915720"/>
                  </a:cubicBezTo>
                  <a:cubicBezTo>
                    <a:pt x="2945776" y="1920663"/>
                    <a:pt x="2937713" y="1919197"/>
                    <a:pt x="2955285" y="1919197"/>
                  </a:cubicBezTo>
                  <a:lnTo>
                    <a:pt x="3153463" y="1919197"/>
                  </a:lnTo>
                  <a:lnTo>
                    <a:pt x="3278628" y="1964396"/>
                  </a:lnTo>
                  <a:lnTo>
                    <a:pt x="3448991" y="1964396"/>
                  </a:lnTo>
                  <a:lnTo>
                    <a:pt x="3483759" y="1995687"/>
                  </a:lnTo>
                  <a:lnTo>
                    <a:pt x="3793195" y="1995687"/>
                  </a:lnTo>
                  <a:lnTo>
                    <a:pt x="3814056" y="2020025"/>
                  </a:lnTo>
                  <a:lnTo>
                    <a:pt x="4036572" y="2020025"/>
                  </a:lnTo>
                  <a:lnTo>
                    <a:pt x="4078293" y="2061746"/>
                  </a:lnTo>
                  <a:lnTo>
                    <a:pt x="4505940" y="2061746"/>
                  </a:lnTo>
                </a:path>
              </a:pathLst>
            </a:cu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D2E11A49-A201-42D3-805B-30077B80757B}"/>
                </a:ext>
              </a:extLst>
            </p:cNvPr>
            <p:cNvSpPr/>
            <p:nvPr/>
          </p:nvSpPr>
          <p:spPr>
            <a:xfrm>
              <a:off x="6838878" y="2305122"/>
              <a:ext cx="4359914" cy="2270355"/>
            </a:xfrm>
            <a:custGeom>
              <a:avLst/>
              <a:gdLst>
                <a:gd name="connsiteX0" fmla="*/ 0 w 4359914"/>
                <a:gd name="connsiteY0" fmla="*/ 0 h 2270355"/>
                <a:gd name="connsiteX1" fmla="*/ 0 w 4359914"/>
                <a:gd name="connsiteY1" fmla="*/ 0 h 2270355"/>
                <a:gd name="connsiteX2" fmla="*/ 27814 w 4359914"/>
                <a:gd name="connsiteY2" fmla="*/ 10431 h 2270355"/>
                <a:gd name="connsiteX3" fmla="*/ 52152 w 4359914"/>
                <a:gd name="connsiteY3" fmla="*/ 20861 h 2270355"/>
                <a:gd name="connsiteX4" fmla="*/ 86920 w 4359914"/>
                <a:gd name="connsiteY4" fmla="*/ 38245 h 2270355"/>
                <a:gd name="connsiteX5" fmla="*/ 118211 w 4359914"/>
                <a:gd name="connsiteY5" fmla="*/ 52153 h 2270355"/>
                <a:gd name="connsiteX6" fmla="*/ 128641 w 4359914"/>
                <a:gd name="connsiteY6" fmla="*/ 55629 h 2270355"/>
                <a:gd name="connsiteX7" fmla="*/ 142549 w 4359914"/>
                <a:gd name="connsiteY7" fmla="*/ 66060 h 2270355"/>
                <a:gd name="connsiteX8" fmla="*/ 156456 w 4359914"/>
                <a:gd name="connsiteY8" fmla="*/ 73013 h 2270355"/>
                <a:gd name="connsiteX9" fmla="*/ 177317 w 4359914"/>
                <a:gd name="connsiteY9" fmla="*/ 93874 h 2270355"/>
                <a:gd name="connsiteX10" fmla="*/ 198178 w 4359914"/>
                <a:gd name="connsiteY10" fmla="*/ 114735 h 2270355"/>
                <a:gd name="connsiteX11" fmla="*/ 208608 w 4359914"/>
                <a:gd name="connsiteY11" fmla="*/ 125165 h 2270355"/>
                <a:gd name="connsiteX12" fmla="*/ 232946 w 4359914"/>
                <a:gd name="connsiteY12" fmla="*/ 142549 h 2270355"/>
                <a:gd name="connsiteX13" fmla="*/ 253806 w 4359914"/>
                <a:gd name="connsiteY13" fmla="*/ 170364 h 2270355"/>
                <a:gd name="connsiteX14" fmla="*/ 267714 w 4359914"/>
                <a:gd name="connsiteY14" fmla="*/ 177318 h 2270355"/>
                <a:gd name="connsiteX15" fmla="*/ 271190 w 4359914"/>
                <a:gd name="connsiteY15" fmla="*/ 187748 h 2270355"/>
                <a:gd name="connsiteX16" fmla="*/ 295528 w 4359914"/>
                <a:gd name="connsiteY16" fmla="*/ 212086 h 2270355"/>
                <a:gd name="connsiteX17" fmla="*/ 316389 w 4359914"/>
                <a:gd name="connsiteY17" fmla="*/ 239900 h 2270355"/>
                <a:gd name="connsiteX18" fmla="*/ 326819 w 4359914"/>
                <a:gd name="connsiteY18" fmla="*/ 243377 h 2270355"/>
                <a:gd name="connsiteX19" fmla="*/ 333773 w 4359914"/>
                <a:gd name="connsiteY19" fmla="*/ 253807 h 2270355"/>
                <a:gd name="connsiteX20" fmla="*/ 354634 w 4359914"/>
                <a:gd name="connsiteY20" fmla="*/ 274668 h 2270355"/>
                <a:gd name="connsiteX21" fmla="*/ 372018 w 4359914"/>
                <a:gd name="connsiteY21" fmla="*/ 295529 h 2270355"/>
                <a:gd name="connsiteX22" fmla="*/ 399832 w 4359914"/>
                <a:gd name="connsiteY22" fmla="*/ 326820 h 2270355"/>
                <a:gd name="connsiteX23" fmla="*/ 413739 w 4359914"/>
                <a:gd name="connsiteY23" fmla="*/ 337251 h 2270355"/>
                <a:gd name="connsiteX24" fmla="*/ 427647 w 4359914"/>
                <a:gd name="connsiteY24" fmla="*/ 358111 h 2270355"/>
                <a:gd name="connsiteX25" fmla="*/ 441554 w 4359914"/>
                <a:gd name="connsiteY25" fmla="*/ 382449 h 2270355"/>
                <a:gd name="connsiteX26" fmla="*/ 455461 w 4359914"/>
                <a:gd name="connsiteY26" fmla="*/ 396356 h 2270355"/>
                <a:gd name="connsiteX27" fmla="*/ 462415 w 4359914"/>
                <a:gd name="connsiteY27" fmla="*/ 406787 h 2270355"/>
                <a:gd name="connsiteX28" fmla="*/ 469368 w 4359914"/>
                <a:gd name="connsiteY28" fmla="*/ 420694 h 2270355"/>
                <a:gd name="connsiteX29" fmla="*/ 483276 w 4359914"/>
                <a:gd name="connsiteY29" fmla="*/ 427648 h 2270355"/>
                <a:gd name="connsiteX30" fmla="*/ 497183 w 4359914"/>
                <a:gd name="connsiteY30" fmla="*/ 458939 h 2270355"/>
                <a:gd name="connsiteX31" fmla="*/ 504136 w 4359914"/>
                <a:gd name="connsiteY31" fmla="*/ 479800 h 2270355"/>
                <a:gd name="connsiteX32" fmla="*/ 518044 w 4359914"/>
                <a:gd name="connsiteY32" fmla="*/ 497184 h 2270355"/>
                <a:gd name="connsiteX33" fmla="*/ 524997 w 4359914"/>
                <a:gd name="connsiteY33" fmla="*/ 507614 h 2270355"/>
                <a:gd name="connsiteX34" fmla="*/ 535428 w 4359914"/>
                <a:gd name="connsiteY34" fmla="*/ 518045 h 2270355"/>
                <a:gd name="connsiteX35" fmla="*/ 545858 w 4359914"/>
                <a:gd name="connsiteY35" fmla="*/ 531952 h 2270355"/>
                <a:gd name="connsiteX36" fmla="*/ 556289 w 4359914"/>
                <a:gd name="connsiteY36" fmla="*/ 538905 h 2270355"/>
                <a:gd name="connsiteX37" fmla="*/ 584103 w 4359914"/>
                <a:gd name="connsiteY37" fmla="*/ 566720 h 2270355"/>
                <a:gd name="connsiteX38" fmla="*/ 591057 w 4359914"/>
                <a:gd name="connsiteY38" fmla="*/ 580627 h 2270355"/>
                <a:gd name="connsiteX39" fmla="*/ 601487 w 4359914"/>
                <a:gd name="connsiteY39" fmla="*/ 584104 h 2270355"/>
                <a:gd name="connsiteX40" fmla="*/ 608441 w 4359914"/>
                <a:gd name="connsiteY40" fmla="*/ 598011 h 2270355"/>
                <a:gd name="connsiteX41" fmla="*/ 629301 w 4359914"/>
                <a:gd name="connsiteY41" fmla="*/ 618872 h 2270355"/>
                <a:gd name="connsiteX42" fmla="*/ 636255 w 4359914"/>
                <a:gd name="connsiteY42" fmla="*/ 629302 h 2270355"/>
                <a:gd name="connsiteX43" fmla="*/ 650162 w 4359914"/>
                <a:gd name="connsiteY43" fmla="*/ 657117 h 2270355"/>
                <a:gd name="connsiteX44" fmla="*/ 660593 w 4359914"/>
                <a:gd name="connsiteY44" fmla="*/ 671024 h 2270355"/>
                <a:gd name="connsiteX45" fmla="*/ 671023 w 4359914"/>
                <a:gd name="connsiteY45" fmla="*/ 674501 h 2270355"/>
                <a:gd name="connsiteX46" fmla="*/ 688407 w 4359914"/>
                <a:gd name="connsiteY46" fmla="*/ 698838 h 2270355"/>
                <a:gd name="connsiteX47" fmla="*/ 691884 w 4359914"/>
                <a:gd name="connsiteY47" fmla="*/ 709269 h 2270355"/>
                <a:gd name="connsiteX48" fmla="*/ 702314 w 4359914"/>
                <a:gd name="connsiteY48" fmla="*/ 723176 h 2270355"/>
                <a:gd name="connsiteX49" fmla="*/ 712745 w 4359914"/>
                <a:gd name="connsiteY49" fmla="*/ 740560 h 2270355"/>
                <a:gd name="connsiteX50" fmla="*/ 723175 w 4359914"/>
                <a:gd name="connsiteY50" fmla="*/ 754467 h 2270355"/>
                <a:gd name="connsiteX51" fmla="*/ 730129 w 4359914"/>
                <a:gd name="connsiteY51" fmla="*/ 764898 h 2270355"/>
                <a:gd name="connsiteX52" fmla="*/ 754466 w 4359914"/>
                <a:gd name="connsiteY52" fmla="*/ 785759 h 2270355"/>
                <a:gd name="connsiteX53" fmla="*/ 775327 w 4359914"/>
                <a:gd name="connsiteY53" fmla="*/ 810096 h 2270355"/>
                <a:gd name="connsiteX54" fmla="*/ 789235 w 4359914"/>
                <a:gd name="connsiteY54" fmla="*/ 827480 h 2270355"/>
                <a:gd name="connsiteX55" fmla="*/ 796188 w 4359914"/>
                <a:gd name="connsiteY55" fmla="*/ 837911 h 2270355"/>
                <a:gd name="connsiteX56" fmla="*/ 824003 w 4359914"/>
                <a:gd name="connsiteY56" fmla="*/ 872679 h 2270355"/>
                <a:gd name="connsiteX57" fmla="*/ 830956 w 4359914"/>
                <a:gd name="connsiteY57" fmla="*/ 886586 h 2270355"/>
                <a:gd name="connsiteX58" fmla="*/ 841387 w 4359914"/>
                <a:gd name="connsiteY58" fmla="*/ 893540 h 2270355"/>
                <a:gd name="connsiteX59" fmla="*/ 862247 w 4359914"/>
                <a:gd name="connsiteY59" fmla="*/ 914400 h 2270355"/>
                <a:gd name="connsiteX60" fmla="*/ 879632 w 4359914"/>
                <a:gd name="connsiteY60" fmla="*/ 938738 h 2270355"/>
                <a:gd name="connsiteX61" fmla="*/ 903969 w 4359914"/>
                <a:gd name="connsiteY61" fmla="*/ 963076 h 2270355"/>
                <a:gd name="connsiteX62" fmla="*/ 910923 w 4359914"/>
                <a:gd name="connsiteY62" fmla="*/ 973506 h 2270355"/>
                <a:gd name="connsiteX63" fmla="*/ 921353 w 4359914"/>
                <a:gd name="connsiteY63" fmla="*/ 983937 h 2270355"/>
                <a:gd name="connsiteX64" fmla="*/ 938737 w 4359914"/>
                <a:gd name="connsiteY64" fmla="*/ 1001321 h 2270355"/>
                <a:gd name="connsiteX65" fmla="*/ 942214 w 4359914"/>
                <a:gd name="connsiteY65" fmla="*/ 1011751 h 2270355"/>
                <a:gd name="connsiteX66" fmla="*/ 963075 w 4359914"/>
                <a:gd name="connsiteY66" fmla="*/ 1043042 h 2270355"/>
                <a:gd name="connsiteX67" fmla="*/ 987412 w 4359914"/>
                <a:gd name="connsiteY67" fmla="*/ 1067380 h 2270355"/>
                <a:gd name="connsiteX68" fmla="*/ 1001320 w 4359914"/>
                <a:gd name="connsiteY68" fmla="*/ 1081287 h 2270355"/>
                <a:gd name="connsiteX69" fmla="*/ 1018704 w 4359914"/>
                <a:gd name="connsiteY69" fmla="*/ 1102148 h 2270355"/>
                <a:gd name="connsiteX70" fmla="*/ 1036088 w 4359914"/>
                <a:gd name="connsiteY70" fmla="*/ 1126486 h 2270355"/>
                <a:gd name="connsiteX71" fmla="*/ 1046518 w 4359914"/>
                <a:gd name="connsiteY71" fmla="*/ 1133439 h 2270355"/>
                <a:gd name="connsiteX72" fmla="*/ 1049995 w 4359914"/>
                <a:gd name="connsiteY72" fmla="*/ 1143870 h 2270355"/>
                <a:gd name="connsiteX73" fmla="*/ 1070856 w 4359914"/>
                <a:gd name="connsiteY73" fmla="*/ 1157777 h 2270355"/>
                <a:gd name="connsiteX74" fmla="*/ 1088240 w 4359914"/>
                <a:gd name="connsiteY74" fmla="*/ 1175161 h 2270355"/>
                <a:gd name="connsiteX75" fmla="*/ 1091717 w 4359914"/>
                <a:gd name="connsiteY75" fmla="*/ 1185591 h 2270355"/>
                <a:gd name="connsiteX76" fmla="*/ 1119531 w 4359914"/>
                <a:gd name="connsiteY76" fmla="*/ 1213406 h 2270355"/>
                <a:gd name="connsiteX77" fmla="*/ 1133438 w 4359914"/>
                <a:gd name="connsiteY77" fmla="*/ 1227313 h 2270355"/>
                <a:gd name="connsiteX78" fmla="*/ 1143869 w 4359914"/>
                <a:gd name="connsiteY78" fmla="*/ 1237743 h 2270355"/>
                <a:gd name="connsiteX79" fmla="*/ 1157776 w 4359914"/>
                <a:gd name="connsiteY79" fmla="*/ 1255127 h 2270355"/>
                <a:gd name="connsiteX80" fmla="*/ 1168206 w 4359914"/>
                <a:gd name="connsiteY80" fmla="*/ 1265558 h 2270355"/>
                <a:gd name="connsiteX81" fmla="*/ 1178637 w 4359914"/>
                <a:gd name="connsiteY81" fmla="*/ 1279465 h 2270355"/>
                <a:gd name="connsiteX82" fmla="*/ 1189067 w 4359914"/>
                <a:gd name="connsiteY82" fmla="*/ 1289895 h 2270355"/>
                <a:gd name="connsiteX83" fmla="*/ 1202974 w 4359914"/>
                <a:gd name="connsiteY83" fmla="*/ 1314233 h 2270355"/>
                <a:gd name="connsiteX84" fmla="*/ 1220359 w 4359914"/>
                <a:gd name="connsiteY84" fmla="*/ 1335094 h 2270355"/>
                <a:gd name="connsiteX85" fmla="*/ 1223835 w 4359914"/>
                <a:gd name="connsiteY85" fmla="*/ 1345524 h 2270355"/>
                <a:gd name="connsiteX86" fmla="*/ 1248173 w 4359914"/>
                <a:gd name="connsiteY86" fmla="*/ 1376816 h 2270355"/>
                <a:gd name="connsiteX87" fmla="*/ 1251650 w 4359914"/>
                <a:gd name="connsiteY87" fmla="*/ 1387246 h 2270355"/>
                <a:gd name="connsiteX88" fmla="*/ 1262080 w 4359914"/>
                <a:gd name="connsiteY88" fmla="*/ 1397676 h 2270355"/>
                <a:gd name="connsiteX89" fmla="*/ 1272511 w 4359914"/>
                <a:gd name="connsiteY89" fmla="*/ 1411584 h 2270355"/>
                <a:gd name="connsiteX90" fmla="*/ 1282941 w 4359914"/>
                <a:gd name="connsiteY90" fmla="*/ 1439398 h 2270355"/>
                <a:gd name="connsiteX91" fmla="*/ 1293371 w 4359914"/>
                <a:gd name="connsiteY91" fmla="*/ 1449829 h 2270355"/>
                <a:gd name="connsiteX92" fmla="*/ 1300325 w 4359914"/>
                <a:gd name="connsiteY92" fmla="*/ 1460259 h 2270355"/>
                <a:gd name="connsiteX93" fmla="*/ 1317709 w 4359914"/>
                <a:gd name="connsiteY93" fmla="*/ 1470689 h 2270355"/>
                <a:gd name="connsiteX94" fmla="*/ 1349000 w 4359914"/>
                <a:gd name="connsiteY94" fmla="*/ 1495027 h 2270355"/>
                <a:gd name="connsiteX95" fmla="*/ 1376815 w 4359914"/>
                <a:gd name="connsiteY95" fmla="*/ 1505457 h 2270355"/>
                <a:gd name="connsiteX96" fmla="*/ 1387245 w 4359914"/>
                <a:gd name="connsiteY96" fmla="*/ 1512411 h 2270355"/>
                <a:gd name="connsiteX97" fmla="*/ 1415060 w 4359914"/>
                <a:gd name="connsiteY97" fmla="*/ 1533272 h 2270355"/>
                <a:gd name="connsiteX98" fmla="*/ 1425490 w 4359914"/>
                <a:gd name="connsiteY98" fmla="*/ 1536749 h 2270355"/>
                <a:gd name="connsiteX99" fmla="*/ 1453305 w 4359914"/>
                <a:gd name="connsiteY99" fmla="*/ 1557610 h 2270355"/>
                <a:gd name="connsiteX100" fmla="*/ 1463735 w 4359914"/>
                <a:gd name="connsiteY100" fmla="*/ 1564563 h 2270355"/>
                <a:gd name="connsiteX101" fmla="*/ 1474165 w 4359914"/>
                <a:gd name="connsiteY101" fmla="*/ 1574994 h 2270355"/>
                <a:gd name="connsiteX102" fmla="*/ 1505457 w 4359914"/>
                <a:gd name="connsiteY102" fmla="*/ 1592378 h 2270355"/>
                <a:gd name="connsiteX103" fmla="*/ 1522841 w 4359914"/>
                <a:gd name="connsiteY103" fmla="*/ 1606285 h 2270355"/>
                <a:gd name="connsiteX104" fmla="*/ 1529794 w 4359914"/>
                <a:gd name="connsiteY104" fmla="*/ 1616715 h 2270355"/>
                <a:gd name="connsiteX105" fmla="*/ 1547178 w 4359914"/>
                <a:gd name="connsiteY105" fmla="*/ 1623669 h 2270355"/>
                <a:gd name="connsiteX106" fmla="*/ 1592377 w 4359914"/>
                <a:gd name="connsiteY106" fmla="*/ 1648007 h 2270355"/>
                <a:gd name="connsiteX107" fmla="*/ 1602807 w 4359914"/>
                <a:gd name="connsiteY107" fmla="*/ 1658437 h 2270355"/>
                <a:gd name="connsiteX108" fmla="*/ 1627145 w 4359914"/>
                <a:gd name="connsiteY108" fmla="*/ 1665391 h 2270355"/>
                <a:gd name="connsiteX109" fmla="*/ 1651482 w 4359914"/>
                <a:gd name="connsiteY109" fmla="*/ 1679298 h 2270355"/>
                <a:gd name="connsiteX110" fmla="*/ 1668866 w 4359914"/>
                <a:gd name="connsiteY110" fmla="*/ 1689728 h 2270355"/>
                <a:gd name="connsiteX111" fmla="*/ 1679297 w 4359914"/>
                <a:gd name="connsiteY111" fmla="*/ 1693205 h 2270355"/>
                <a:gd name="connsiteX112" fmla="*/ 1703635 w 4359914"/>
                <a:gd name="connsiteY112" fmla="*/ 1703635 h 2270355"/>
                <a:gd name="connsiteX113" fmla="*/ 1721019 w 4359914"/>
                <a:gd name="connsiteY113" fmla="*/ 1717543 h 2270355"/>
                <a:gd name="connsiteX114" fmla="*/ 1738403 w 4359914"/>
                <a:gd name="connsiteY114" fmla="*/ 1721019 h 2270355"/>
                <a:gd name="connsiteX115" fmla="*/ 1766217 w 4359914"/>
                <a:gd name="connsiteY115" fmla="*/ 1731450 h 2270355"/>
                <a:gd name="connsiteX116" fmla="*/ 1794032 w 4359914"/>
                <a:gd name="connsiteY116" fmla="*/ 1745357 h 2270355"/>
                <a:gd name="connsiteX117" fmla="*/ 1807939 w 4359914"/>
                <a:gd name="connsiteY117" fmla="*/ 1755788 h 2270355"/>
                <a:gd name="connsiteX118" fmla="*/ 1828800 w 4359914"/>
                <a:gd name="connsiteY118" fmla="*/ 1762741 h 2270355"/>
                <a:gd name="connsiteX119" fmla="*/ 1839230 w 4359914"/>
                <a:gd name="connsiteY119" fmla="*/ 1766218 h 2270355"/>
                <a:gd name="connsiteX120" fmla="*/ 1863568 w 4359914"/>
                <a:gd name="connsiteY120" fmla="*/ 1776648 h 2270355"/>
                <a:gd name="connsiteX121" fmla="*/ 1870521 w 4359914"/>
                <a:gd name="connsiteY121" fmla="*/ 1787079 h 2270355"/>
                <a:gd name="connsiteX122" fmla="*/ 1894859 w 4359914"/>
                <a:gd name="connsiteY122" fmla="*/ 1790556 h 2270355"/>
                <a:gd name="connsiteX123" fmla="*/ 1926150 w 4359914"/>
                <a:gd name="connsiteY123" fmla="*/ 1800986 h 2270355"/>
                <a:gd name="connsiteX124" fmla="*/ 1950488 w 4359914"/>
                <a:gd name="connsiteY124" fmla="*/ 1807940 h 2270355"/>
                <a:gd name="connsiteX125" fmla="*/ 1960918 w 4359914"/>
                <a:gd name="connsiteY125" fmla="*/ 1811416 h 2270355"/>
                <a:gd name="connsiteX126" fmla="*/ 1974825 w 4359914"/>
                <a:gd name="connsiteY126" fmla="*/ 1814893 h 2270355"/>
                <a:gd name="connsiteX127" fmla="*/ 1985256 w 4359914"/>
                <a:gd name="connsiteY127" fmla="*/ 1818370 h 2270355"/>
                <a:gd name="connsiteX128" fmla="*/ 1999163 w 4359914"/>
                <a:gd name="connsiteY128" fmla="*/ 1825324 h 2270355"/>
                <a:gd name="connsiteX129" fmla="*/ 2037408 w 4359914"/>
                <a:gd name="connsiteY129" fmla="*/ 1835754 h 2270355"/>
                <a:gd name="connsiteX130" fmla="*/ 2082606 w 4359914"/>
                <a:gd name="connsiteY130" fmla="*/ 1853138 h 2270355"/>
                <a:gd name="connsiteX131" fmla="*/ 2113898 w 4359914"/>
                <a:gd name="connsiteY131" fmla="*/ 1863568 h 2270355"/>
                <a:gd name="connsiteX132" fmla="*/ 2124328 w 4359914"/>
                <a:gd name="connsiteY132" fmla="*/ 1870522 h 2270355"/>
                <a:gd name="connsiteX133" fmla="*/ 2145189 w 4359914"/>
                <a:gd name="connsiteY133" fmla="*/ 1873999 h 2270355"/>
                <a:gd name="connsiteX134" fmla="*/ 2159096 w 4359914"/>
                <a:gd name="connsiteY134" fmla="*/ 1877476 h 2270355"/>
                <a:gd name="connsiteX135" fmla="*/ 2169527 w 4359914"/>
                <a:gd name="connsiteY135" fmla="*/ 1880953 h 2270355"/>
                <a:gd name="connsiteX136" fmla="*/ 2193864 w 4359914"/>
                <a:gd name="connsiteY136" fmla="*/ 1891383 h 2270355"/>
                <a:gd name="connsiteX137" fmla="*/ 2218202 w 4359914"/>
                <a:gd name="connsiteY137" fmla="*/ 1894860 h 2270355"/>
                <a:gd name="connsiteX138" fmla="*/ 2249493 w 4359914"/>
                <a:gd name="connsiteY138" fmla="*/ 1905290 h 2270355"/>
                <a:gd name="connsiteX139" fmla="*/ 2277308 w 4359914"/>
                <a:gd name="connsiteY139" fmla="*/ 1915721 h 2270355"/>
                <a:gd name="connsiteX140" fmla="*/ 2301645 w 4359914"/>
                <a:gd name="connsiteY140" fmla="*/ 1922674 h 2270355"/>
                <a:gd name="connsiteX141" fmla="*/ 2478962 w 4359914"/>
                <a:gd name="connsiteY141" fmla="*/ 1988734 h 2270355"/>
                <a:gd name="connsiteX142" fmla="*/ 2548498 w 4359914"/>
                <a:gd name="connsiteY142" fmla="*/ 1988734 h 2270355"/>
                <a:gd name="connsiteX143" fmla="*/ 2677140 w 4359914"/>
                <a:gd name="connsiteY143" fmla="*/ 2044362 h 2270355"/>
                <a:gd name="connsiteX144" fmla="*/ 2777968 w 4359914"/>
                <a:gd name="connsiteY144" fmla="*/ 2075654 h 2270355"/>
                <a:gd name="connsiteX145" fmla="*/ 2844027 w 4359914"/>
                <a:gd name="connsiteY145" fmla="*/ 2079130 h 2270355"/>
                <a:gd name="connsiteX146" fmla="*/ 2962238 w 4359914"/>
                <a:gd name="connsiteY146" fmla="*/ 2079130 h 2270355"/>
                <a:gd name="connsiteX147" fmla="*/ 3049159 w 4359914"/>
                <a:gd name="connsiteY147" fmla="*/ 2113899 h 2270355"/>
                <a:gd name="connsiteX148" fmla="*/ 3115218 w 4359914"/>
                <a:gd name="connsiteY148" fmla="*/ 2113899 h 2270355"/>
                <a:gd name="connsiteX149" fmla="*/ 3139555 w 4359914"/>
                <a:gd name="connsiteY149" fmla="*/ 2141713 h 2270355"/>
                <a:gd name="connsiteX150" fmla="*/ 3240383 w 4359914"/>
                <a:gd name="connsiteY150" fmla="*/ 2141713 h 2270355"/>
                <a:gd name="connsiteX151" fmla="*/ 3264720 w 4359914"/>
                <a:gd name="connsiteY151" fmla="*/ 2145190 h 2270355"/>
                <a:gd name="connsiteX152" fmla="*/ 3421177 w 4359914"/>
                <a:gd name="connsiteY152" fmla="*/ 2145190 h 2270355"/>
                <a:gd name="connsiteX153" fmla="*/ 3421177 w 4359914"/>
                <a:gd name="connsiteY153" fmla="*/ 2166051 h 2270355"/>
                <a:gd name="connsiteX154" fmla="*/ 4359914 w 4359914"/>
                <a:gd name="connsiteY154" fmla="*/ 2166051 h 2270355"/>
                <a:gd name="connsiteX155" fmla="*/ 4359914 w 4359914"/>
                <a:gd name="connsiteY155" fmla="*/ 2270355 h 227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4359914" h="2270355">
                  <a:moveTo>
                    <a:pt x="0" y="0"/>
                  </a:moveTo>
                  <a:lnTo>
                    <a:pt x="0" y="0"/>
                  </a:lnTo>
                  <a:cubicBezTo>
                    <a:pt x="9271" y="3477"/>
                    <a:pt x="18674" y="6623"/>
                    <a:pt x="27814" y="10431"/>
                  </a:cubicBezTo>
                  <a:cubicBezTo>
                    <a:pt x="62175" y="24748"/>
                    <a:pt x="24658" y="11696"/>
                    <a:pt x="52152" y="20861"/>
                  </a:cubicBezTo>
                  <a:cubicBezTo>
                    <a:pt x="76988" y="37419"/>
                    <a:pt x="64905" y="32741"/>
                    <a:pt x="86920" y="38245"/>
                  </a:cubicBezTo>
                  <a:cubicBezTo>
                    <a:pt x="103447" y="49264"/>
                    <a:pt x="93388" y="43879"/>
                    <a:pt x="118211" y="52153"/>
                  </a:cubicBezTo>
                  <a:lnTo>
                    <a:pt x="128641" y="55629"/>
                  </a:lnTo>
                  <a:cubicBezTo>
                    <a:pt x="133277" y="59106"/>
                    <a:pt x="137635" y="62989"/>
                    <a:pt x="142549" y="66060"/>
                  </a:cubicBezTo>
                  <a:cubicBezTo>
                    <a:pt x="146944" y="68807"/>
                    <a:pt x="152521" y="69640"/>
                    <a:pt x="156456" y="73013"/>
                  </a:cubicBezTo>
                  <a:cubicBezTo>
                    <a:pt x="201721" y="111813"/>
                    <a:pt x="138752" y="68168"/>
                    <a:pt x="177317" y="93874"/>
                  </a:cubicBezTo>
                  <a:cubicBezTo>
                    <a:pt x="189557" y="112237"/>
                    <a:pt x="178052" y="97485"/>
                    <a:pt x="198178" y="114735"/>
                  </a:cubicBezTo>
                  <a:cubicBezTo>
                    <a:pt x="201911" y="117935"/>
                    <a:pt x="204875" y="121965"/>
                    <a:pt x="208608" y="125165"/>
                  </a:cubicBezTo>
                  <a:cubicBezTo>
                    <a:pt x="216163" y="131641"/>
                    <a:pt x="224684" y="137042"/>
                    <a:pt x="232946" y="142549"/>
                  </a:cubicBezTo>
                  <a:cubicBezTo>
                    <a:pt x="238436" y="150785"/>
                    <a:pt x="247196" y="164580"/>
                    <a:pt x="253806" y="170364"/>
                  </a:cubicBezTo>
                  <a:cubicBezTo>
                    <a:pt x="257707" y="173777"/>
                    <a:pt x="263078" y="175000"/>
                    <a:pt x="267714" y="177318"/>
                  </a:cubicBezTo>
                  <a:cubicBezTo>
                    <a:pt x="268873" y="180795"/>
                    <a:pt x="268901" y="184886"/>
                    <a:pt x="271190" y="187748"/>
                  </a:cubicBezTo>
                  <a:cubicBezTo>
                    <a:pt x="278357" y="196707"/>
                    <a:pt x="289163" y="202540"/>
                    <a:pt x="295528" y="212086"/>
                  </a:cubicBezTo>
                  <a:cubicBezTo>
                    <a:pt x="300913" y="220163"/>
                    <a:pt x="309968" y="234396"/>
                    <a:pt x="316389" y="239900"/>
                  </a:cubicBezTo>
                  <a:cubicBezTo>
                    <a:pt x="319171" y="242285"/>
                    <a:pt x="323342" y="242218"/>
                    <a:pt x="326819" y="243377"/>
                  </a:cubicBezTo>
                  <a:cubicBezTo>
                    <a:pt x="329137" y="246854"/>
                    <a:pt x="330997" y="250684"/>
                    <a:pt x="333773" y="253807"/>
                  </a:cubicBezTo>
                  <a:cubicBezTo>
                    <a:pt x="340306" y="261157"/>
                    <a:pt x="349180" y="266485"/>
                    <a:pt x="354634" y="274668"/>
                  </a:cubicBezTo>
                  <a:cubicBezTo>
                    <a:pt x="368106" y="294878"/>
                    <a:pt x="354171" y="275451"/>
                    <a:pt x="372018" y="295529"/>
                  </a:cubicBezTo>
                  <a:cubicBezTo>
                    <a:pt x="381778" y="306508"/>
                    <a:pt x="388853" y="317409"/>
                    <a:pt x="399832" y="326820"/>
                  </a:cubicBezTo>
                  <a:cubicBezTo>
                    <a:pt x="404232" y="330591"/>
                    <a:pt x="409103" y="333774"/>
                    <a:pt x="413739" y="337251"/>
                  </a:cubicBezTo>
                  <a:cubicBezTo>
                    <a:pt x="419850" y="355583"/>
                    <a:pt x="413177" y="340746"/>
                    <a:pt x="427647" y="358111"/>
                  </a:cubicBezTo>
                  <a:cubicBezTo>
                    <a:pt x="450912" y="386030"/>
                    <a:pt x="416064" y="348463"/>
                    <a:pt x="441554" y="382449"/>
                  </a:cubicBezTo>
                  <a:cubicBezTo>
                    <a:pt x="445488" y="387694"/>
                    <a:pt x="451195" y="391378"/>
                    <a:pt x="455461" y="396356"/>
                  </a:cubicBezTo>
                  <a:cubicBezTo>
                    <a:pt x="458181" y="399529"/>
                    <a:pt x="460342" y="403159"/>
                    <a:pt x="462415" y="406787"/>
                  </a:cubicBezTo>
                  <a:cubicBezTo>
                    <a:pt x="464986" y="411287"/>
                    <a:pt x="465703" y="417029"/>
                    <a:pt x="469368" y="420694"/>
                  </a:cubicBezTo>
                  <a:cubicBezTo>
                    <a:pt x="473033" y="424359"/>
                    <a:pt x="478640" y="425330"/>
                    <a:pt x="483276" y="427648"/>
                  </a:cubicBezTo>
                  <a:cubicBezTo>
                    <a:pt x="491090" y="458912"/>
                    <a:pt x="480475" y="422182"/>
                    <a:pt x="497183" y="458939"/>
                  </a:cubicBezTo>
                  <a:cubicBezTo>
                    <a:pt x="500216" y="465612"/>
                    <a:pt x="499557" y="474077"/>
                    <a:pt x="504136" y="479800"/>
                  </a:cubicBezTo>
                  <a:cubicBezTo>
                    <a:pt x="508772" y="485595"/>
                    <a:pt x="513591" y="491247"/>
                    <a:pt x="518044" y="497184"/>
                  </a:cubicBezTo>
                  <a:cubicBezTo>
                    <a:pt x="520551" y="500527"/>
                    <a:pt x="522322" y="504404"/>
                    <a:pt x="524997" y="507614"/>
                  </a:cubicBezTo>
                  <a:cubicBezTo>
                    <a:pt x="528145" y="511392"/>
                    <a:pt x="532228" y="514312"/>
                    <a:pt x="535428" y="518045"/>
                  </a:cubicBezTo>
                  <a:cubicBezTo>
                    <a:pt x="539199" y="522445"/>
                    <a:pt x="541761" y="527855"/>
                    <a:pt x="545858" y="531952"/>
                  </a:cubicBezTo>
                  <a:cubicBezTo>
                    <a:pt x="548813" y="534907"/>
                    <a:pt x="553334" y="535950"/>
                    <a:pt x="556289" y="538905"/>
                  </a:cubicBezTo>
                  <a:cubicBezTo>
                    <a:pt x="591354" y="573968"/>
                    <a:pt x="550565" y="541564"/>
                    <a:pt x="584103" y="566720"/>
                  </a:cubicBezTo>
                  <a:cubicBezTo>
                    <a:pt x="586421" y="571356"/>
                    <a:pt x="587392" y="576962"/>
                    <a:pt x="591057" y="580627"/>
                  </a:cubicBezTo>
                  <a:cubicBezTo>
                    <a:pt x="593648" y="583218"/>
                    <a:pt x="598896" y="581513"/>
                    <a:pt x="601487" y="584104"/>
                  </a:cubicBezTo>
                  <a:cubicBezTo>
                    <a:pt x="605152" y="587769"/>
                    <a:pt x="605203" y="593964"/>
                    <a:pt x="608441" y="598011"/>
                  </a:cubicBezTo>
                  <a:cubicBezTo>
                    <a:pt x="614584" y="605690"/>
                    <a:pt x="623846" y="610690"/>
                    <a:pt x="629301" y="618872"/>
                  </a:cubicBezTo>
                  <a:cubicBezTo>
                    <a:pt x="631619" y="622349"/>
                    <a:pt x="634254" y="625634"/>
                    <a:pt x="636255" y="629302"/>
                  </a:cubicBezTo>
                  <a:cubicBezTo>
                    <a:pt x="641219" y="638402"/>
                    <a:pt x="643942" y="648824"/>
                    <a:pt x="650162" y="657117"/>
                  </a:cubicBezTo>
                  <a:cubicBezTo>
                    <a:pt x="653639" y="661753"/>
                    <a:pt x="656141" y="667314"/>
                    <a:pt x="660593" y="671024"/>
                  </a:cubicBezTo>
                  <a:cubicBezTo>
                    <a:pt x="663408" y="673370"/>
                    <a:pt x="667546" y="673342"/>
                    <a:pt x="671023" y="674501"/>
                  </a:cubicBezTo>
                  <a:cubicBezTo>
                    <a:pt x="678880" y="698068"/>
                    <a:pt x="667783" y="669964"/>
                    <a:pt x="688407" y="698838"/>
                  </a:cubicBezTo>
                  <a:cubicBezTo>
                    <a:pt x="690537" y="701820"/>
                    <a:pt x="690066" y="706087"/>
                    <a:pt x="691884" y="709269"/>
                  </a:cubicBezTo>
                  <a:cubicBezTo>
                    <a:pt x="694759" y="714300"/>
                    <a:pt x="699100" y="718355"/>
                    <a:pt x="702314" y="723176"/>
                  </a:cubicBezTo>
                  <a:cubicBezTo>
                    <a:pt x="706063" y="728799"/>
                    <a:pt x="708996" y="734937"/>
                    <a:pt x="712745" y="740560"/>
                  </a:cubicBezTo>
                  <a:cubicBezTo>
                    <a:pt x="715959" y="745381"/>
                    <a:pt x="719807" y="749752"/>
                    <a:pt x="723175" y="754467"/>
                  </a:cubicBezTo>
                  <a:cubicBezTo>
                    <a:pt x="725604" y="757867"/>
                    <a:pt x="727454" y="761688"/>
                    <a:pt x="730129" y="764898"/>
                  </a:cubicBezTo>
                  <a:cubicBezTo>
                    <a:pt x="738199" y="774582"/>
                    <a:pt x="744236" y="778086"/>
                    <a:pt x="754466" y="785759"/>
                  </a:cubicBezTo>
                  <a:cubicBezTo>
                    <a:pt x="762290" y="809229"/>
                    <a:pt x="751031" y="781751"/>
                    <a:pt x="775327" y="810096"/>
                  </a:cubicBezTo>
                  <a:cubicBezTo>
                    <a:pt x="797716" y="836216"/>
                    <a:pt x="755699" y="805126"/>
                    <a:pt x="789235" y="827480"/>
                  </a:cubicBezTo>
                  <a:cubicBezTo>
                    <a:pt x="791553" y="830957"/>
                    <a:pt x="793623" y="834613"/>
                    <a:pt x="796188" y="837911"/>
                  </a:cubicBezTo>
                  <a:cubicBezTo>
                    <a:pt x="802005" y="845390"/>
                    <a:pt x="817921" y="862948"/>
                    <a:pt x="824003" y="872679"/>
                  </a:cubicBezTo>
                  <a:cubicBezTo>
                    <a:pt x="826750" y="877074"/>
                    <a:pt x="827638" y="882604"/>
                    <a:pt x="830956" y="886586"/>
                  </a:cubicBezTo>
                  <a:cubicBezTo>
                    <a:pt x="833631" y="889796"/>
                    <a:pt x="838264" y="890764"/>
                    <a:pt x="841387" y="893540"/>
                  </a:cubicBezTo>
                  <a:cubicBezTo>
                    <a:pt x="848737" y="900073"/>
                    <a:pt x="862247" y="914400"/>
                    <a:pt x="862247" y="914400"/>
                  </a:cubicBezTo>
                  <a:cubicBezTo>
                    <a:pt x="868348" y="938804"/>
                    <a:pt x="860423" y="919530"/>
                    <a:pt x="879632" y="938738"/>
                  </a:cubicBezTo>
                  <a:cubicBezTo>
                    <a:pt x="908544" y="967649"/>
                    <a:pt x="880386" y="947352"/>
                    <a:pt x="903969" y="963076"/>
                  </a:cubicBezTo>
                  <a:cubicBezTo>
                    <a:pt x="906287" y="966553"/>
                    <a:pt x="908248" y="970296"/>
                    <a:pt x="910923" y="973506"/>
                  </a:cubicBezTo>
                  <a:cubicBezTo>
                    <a:pt x="914071" y="977283"/>
                    <a:pt x="918495" y="979936"/>
                    <a:pt x="921353" y="983937"/>
                  </a:cubicBezTo>
                  <a:cubicBezTo>
                    <a:pt x="934778" y="1002733"/>
                    <a:pt x="919973" y="995066"/>
                    <a:pt x="938737" y="1001321"/>
                  </a:cubicBezTo>
                  <a:cubicBezTo>
                    <a:pt x="939896" y="1004798"/>
                    <a:pt x="940575" y="1008473"/>
                    <a:pt x="942214" y="1011751"/>
                  </a:cubicBezTo>
                  <a:cubicBezTo>
                    <a:pt x="946281" y="1019886"/>
                    <a:pt x="956602" y="1035921"/>
                    <a:pt x="963075" y="1043042"/>
                  </a:cubicBezTo>
                  <a:cubicBezTo>
                    <a:pt x="970792" y="1051531"/>
                    <a:pt x="979299" y="1059267"/>
                    <a:pt x="987412" y="1067380"/>
                  </a:cubicBezTo>
                  <a:cubicBezTo>
                    <a:pt x="992048" y="1072016"/>
                    <a:pt x="997684" y="1075832"/>
                    <a:pt x="1001320" y="1081287"/>
                  </a:cubicBezTo>
                  <a:cubicBezTo>
                    <a:pt x="1018579" y="1107180"/>
                    <a:pt x="996400" y="1075384"/>
                    <a:pt x="1018704" y="1102148"/>
                  </a:cubicBezTo>
                  <a:cubicBezTo>
                    <a:pt x="1028581" y="1113999"/>
                    <a:pt x="1023553" y="1113951"/>
                    <a:pt x="1036088" y="1126486"/>
                  </a:cubicBezTo>
                  <a:cubicBezTo>
                    <a:pt x="1039043" y="1129441"/>
                    <a:pt x="1043041" y="1131121"/>
                    <a:pt x="1046518" y="1133439"/>
                  </a:cubicBezTo>
                  <a:cubicBezTo>
                    <a:pt x="1047677" y="1136916"/>
                    <a:pt x="1047403" y="1141278"/>
                    <a:pt x="1049995" y="1143870"/>
                  </a:cubicBezTo>
                  <a:cubicBezTo>
                    <a:pt x="1055904" y="1149779"/>
                    <a:pt x="1070856" y="1157777"/>
                    <a:pt x="1070856" y="1157777"/>
                  </a:cubicBezTo>
                  <a:cubicBezTo>
                    <a:pt x="1079010" y="1182237"/>
                    <a:pt x="1066759" y="1153680"/>
                    <a:pt x="1088240" y="1175161"/>
                  </a:cubicBezTo>
                  <a:cubicBezTo>
                    <a:pt x="1090831" y="1177752"/>
                    <a:pt x="1089396" y="1182755"/>
                    <a:pt x="1091717" y="1185591"/>
                  </a:cubicBezTo>
                  <a:cubicBezTo>
                    <a:pt x="1100020" y="1195739"/>
                    <a:pt x="1110260" y="1204134"/>
                    <a:pt x="1119531" y="1213406"/>
                  </a:cubicBezTo>
                  <a:lnTo>
                    <a:pt x="1133438" y="1227313"/>
                  </a:lnTo>
                  <a:cubicBezTo>
                    <a:pt x="1136915" y="1230790"/>
                    <a:pt x="1140797" y="1233903"/>
                    <a:pt x="1143869" y="1237743"/>
                  </a:cubicBezTo>
                  <a:cubicBezTo>
                    <a:pt x="1148505" y="1243538"/>
                    <a:pt x="1152890" y="1249542"/>
                    <a:pt x="1157776" y="1255127"/>
                  </a:cubicBezTo>
                  <a:cubicBezTo>
                    <a:pt x="1161014" y="1258827"/>
                    <a:pt x="1165006" y="1261825"/>
                    <a:pt x="1168206" y="1265558"/>
                  </a:cubicBezTo>
                  <a:cubicBezTo>
                    <a:pt x="1171977" y="1269958"/>
                    <a:pt x="1174866" y="1275065"/>
                    <a:pt x="1178637" y="1279465"/>
                  </a:cubicBezTo>
                  <a:cubicBezTo>
                    <a:pt x="1181837" y="1283198"/>
                    <a:pt x="1185919" y="1286118"/>
                    <a:pt x="1189067" y="1289895"/>
                  </a:cubicBezTo>
                  <a:cubicBezTo>
                    <a:pt x="1196769" y="1299138"/>
                    <a:pt x="1196790" y="1303410"/>
                    <a:pt x="1202974" y="1314233"/>
                  </a:cubicBezTo>
                  <a:cubicBezTo>
                    <a:pt x="1209428" y="1325528"/>
                    <a:pt x="1210770" y="1325506"/>
                    <a:pt x="1220359" y="1335094"/>
                  </a:cubicBezTo>
                  <a:cubicBezTo>
                    <a:pt x="1221518" y="1338571"/>
                    <a:pt x="1221802" y="1342475"/>
                    <a:pt x="1223835" y="1345524"/>
                  </a:cubicBezTo>
                  <a:cubicBezTo>
                    <a:pt x="1231165" y="1356519"/>
                    <a:pt x="1248173" y="1376816"/>
                    <a:pt x="1248173" y="1376816"/>
                  </a:cubicBezTo>
                  <a:cubicBezTo>
                    <a:pt x="1249332" y="1380293"/>
                    <a:pt x="1249617" y="1384197"/>
                    <a:pt x="1251650" y="1387246"/>
                  </a:cubicBezTo>
                  <a:cubicBezTo>
                    <a:pt x="1254377" y="1391337"/>
                    <a:pt x="1258880" y="1393943"/>
                    <a:pt x="1262080" y="1397676"/>
                  </a:cubicBezTo>
                  <a:cubicBezTo>
                    <a:pt x="1265851" y="1402076"/>
                    <a:pt x="1269034" y="1406948"/>
                    <a:pt x="1272511" y="1411584"/>
                  </a:cubicBezTo>
                  <a:cubicBezTo>
                    <a:pt x="1275311" y="1422786"/>
                    <a:pt x="1275947" y="1429606"/>
                    <a:pt x="1282941" y="1439398"/>
                  </a:cubicBezTo>
                  <a:cubicBezTo>
                    <a:pt x="1285799" y="1443399"/>
                    <a:pt x="1290223" y="1446052"/>
                    <a:pt x="1293371" y="1449829"/>
                  </a:cubicBezTo>
                  <a:cubicBezTo>
                    <a:pt x="1296046" y="1453039"/>
                    <a:pt x="1297152" y="1457540"/>
                    <a:pt x="1300325" y="1460259"/>
                  </a:cubicBezTo>
                  <a:cubicBezTo>
                    <a:pt x="1305456" y="1464657"/>
                    <a:pt x="1312210" y="1466761"/>
                    <a:pt x="1317709" y="1470689"/>
                  </a:cubicBezTo>
                  <a:cubicBezTo>
                    <a:pt x="1328462" y="1478369"/>
                    <a:pt x="1336181" y="1491822"/>
                    <a:pt x="1349000" y="1495027"/>
                  </a:cubicBezTo>
                  <a:cubicBezTo>
                    <a:pt x="1364209" y="1498829"/>
                    <a:pt x="1362676" y="1497378"/>
                    <a:pt x="1376815" y="1505457"/>
                  </a:cubicBezTo>
                  <a:cubicBezTo>
                    <a:pt x="1380443" y="1507530"/>
                    <a:pt x="1383866" y="1509953"/>
                    <a:pt x="1387245" y="1512411"/>
                  </a:cubicBezTo>
                  <a:cubicBezTo>
                    <a:pt x="1396618" y="1519228"/>
                    <a:pt x="1404065" y="1529607"/>
                    <a:pt x="1415060" y="1533272"/>
                  </a:cubicBezTo>
                  <a:lnTo>
                    <a:pt x="1425490" y="1536749"/>
                  </a:lnTo>
                  <a:cubicBezTo>
                    <a:pt x="1434762" y="1543703"/>
                    <a:pt x="1443662" y="1551181"/>
                    <a:pt x="1453305" y="1557610"/>
                  </a:cubicBezTo>
                  <a:cubicBezTo>
                    <a:pt x="1456782" y="1559928"/>
                    <a:pt x="1460525" y="1561888"/>
                    <a:pt x="1463735" y="1564563"/>
                  </a:cubicBezTo>
                  <a:cubicBezTo>
                    <a:pt x="1467512" y="1567711"/>
                    <a:pt x="1470231" y="1572044"/>
                    <a:pt x="1474165" y="1574994"/>
                  </a:cubicBezTo>
                  <a:cubicBezTo>
                    <a:pt x="1508709" y="1600903"/>
                    <a:pt x="1475752" y="1572575"/>
                    <a:pt x="1505457" y="1592378"/>
                  </a:cubicBezTo>
                  <a:cubicBezTo>
                    <a:pt x="1511631" y="1596494"/>
                    <a:pt x="1517594" y="1601038"/>
                    <a:pt x="1522841" y="1606285"/>
                  </a:cubicBezTo>
                  <a:cubicBezTo>
                    <a:pt x="1525796" y="1609240"/>
                    <a:pt x="1526394" y="1614286"/>
                    <a:pt x="1529794" y="1616715"/>
                  </a:cubicBezTo>
                  <a:cubicBezTo>
                    <a:pt x="1534873" y="1620343"/>
                    <a:pt x="1541671" y="1620732"/>
                    <a:pt x="1547178" y="1623669"/>
                  </a:cubicBezTo>
                  <a:cubicBezTo>
                    <a:pt x="1597724" y="1650627"/>
                    <a:pt x="1565698" y="1639114"/>
                    <a:pt x="1592377" y="1648007"/>
                  </a:cubicBezTo>
                  <a:cubicBezTo>
                    <a:pt x="1595854" y="1651484"/>
                    <a:pt x="1598716" y="1655710"/>
                    <a:pt x="1602807" y="1658437"/>
                  </a:cubicBezTo>
                  <a:cubicBezTo>
                    <a:pt x="1605799" y="1660432"/>
                    <a:pt x="1625291" y="1664927"/>
                    <a:pt x="1627145" y="1665391"/>
                  </a:cubicBezTo>
                  <a:cubicBezTo>
                    <a:pt x="1648998" y="1679959"/>
                    <a:pt x="1625018" y="1664596"/>
                    <a:pt x="1651482" y="1679298"/>
                  </a:cubicBezTo>
                  <a:cubicBezTo>
                    <a:pt x="1657389" y="1682580"/>
                    <a:pt x="1662822" y="1686706"/>
                    <a:pt x="1668866" y="1689728"/>
                  </a:cubicBezTo>
                  <a:cubicBezTo>
                    <a:pt x="1672144" y="1691367"/>
                    <a:pt x="1675928" y="1691761"/>
                    <a:pt x="1679297" y="1693205"/>
                  </a:cubicBezTo>
                  <a:cubicBezTo>
                    <a:pt x="1709359" y="1706089"/>
                    <a:pt x="1679181" y="1695486"/>
                    <a:pt x="1703635" y="1703635"/>
                  </a:cubicBezTo>
                  <a:cubicBezTo>
                    <a:pt x="1709430" y="1708271"/>
                    <a:pt x="1714381" y="1714224"/>
                    <a:pt x="1721019" y="1717543"/>
                  </a:cubicBezTo>
                  <a:cubicBezTo>
                    <a:pt x="1726305" y="1720186"/>
                    <a:pt x="1732670" y="1719586"/>
                    <a:pt x="1738403" y="1721019"/>
                  </a:cubicBezTo>
                  <a:cubicBezTo>
                    <a:pt x="1745667" y="1722835"/>
                    <a:pt x="1760905" y="1729325"/>
                    <a:pt x="1766217" y="1731450"/>
                  </a:cubicBezTo>
                  <a:cubicBezTo>
                    <a:pt x="1788955" y="1754188"/>
                    <a:pt x="1762054" y="1731144"/>
                    <a:pt x="1794032" y="1745357"/>
                  </a:cubicBezTo>
                  <a:cubicBezTo>
                    <a:pt x="1799327" y="1747711"/>
                    <a:pt x="1802756" y="1753197"/>
                    <a:pt x="1807939" y="1755788"/>
                  </a:cubicBezTo>
                  <a:cubicBezTo>
                    <a:pt x="1814495" y="1759066"/>
                    <a:pt x="1821846" y="1760423"/>
                    <a:pt x="1828800" y="1762741"/>
                  </a:cubicBezTo>
                  <a:cubicBezTo>
                    <a:pt x="1832277" y="1763900"/>
                    <a:pt x="1835952" y="1764579"/>
                    <a:pt x="1839230" y="1766218"/>
                  </a:cubicBezTo>
                  <a:cubicBezTo>
                    <a:pt x="1856415" y="1774811"/>
                    <a:pt x="1848220" y="1771533"/>
                    <a:pt x="1863568" y="1776648"/>
                  </a:cubicBezTo>
                  <a:cubicBezTo>
                    <a:pt x="1865886" y="1780125"/>
                    <a:pt x="1866703" y="1785382"/>
                    <a:pt x="1870521" y="1787079"/>
                  </a:cubicBezTo>
                  <a:cubicBezTo>
                    <a:pt x="1878010" y="1790407"/>
                    <a:pt x="1886796" y="1789090"/>
                    <a:pt x="1894859" y="1790556"/>
                  </a:cubicBezTo>
                  <a:cubicBezTo>
                    <a:pt x="1909943" y="1793298"/>
                    <a:pt x="1910701" y="1795192"/>
                    <a:pt x="1926150" y="1800986"/>
                  </a:cubicBezTo>
                  <a:cubicBezTo>
                    <a:pt x="1939482" y="1805985"/>
                    <a:pt x="1935154" y="1803559"/>
                    <a:pt x="1950488" y="1807940"/>
                  </a:cubicBezTo>
                  <a:cubicBezTo>
                    <a:pt x="1954012" y="1808947"/>
                    <a:pt x="1957394" y="1810409"/>
                    <a:pt x="1960918" y="1811416"/>
                  </a:cubicBezTo>
                  <a:cubicBezTo>
                    <a:pt x="1965513" y="1812729"/>
                    <a:pt x="1970231" y="1813580"/>
                    <a:pt x="1974825" y="1814893"/>
                  </a:cubicBezTo>
                  <a:cubicBezTo>
                    <a:pt x="1978349" y="1815900"/>
                    <a:pt x="1981887" y="1816926"/>
                    <a:pt x="1985256" y="1818370"/>
                  </a:cubicBezTo>
                  <a:cubicBezTo>
                    <a:pt x="1990020" y="1820412"/>
                    <a:pt x="1994246" y="1823685"/>
                    <a:pt x="1999163" y="1825324"/>
                  </a:cubicBezTo>
                  <a:cubicBezTo>
                    <a:pt x="2022057" y="1832955"/>
                    <a:pt x="2013022" y="1823560"/>
                    <a:pt x="2037408" y="1835754"/>
                  </a:cubicBezTo>
                  <a:cubicBezTo>
                    <a:pt x="2072532" y="1853317"/>
                    <a:pt x="2022250" y="1828994"/>
                    <a:pt x="2082606" y="1853138"/>
                  </a:cubicBezTo>
                  <a:cubicBezTo>
                    <a:pt x="2104427" y="1861867"/>
                    <a:pt x="2093935" y="1858579"/>
                    <a:pt x="2113898" y="1863568"/>
                  </a:cubicBezTo>
                  <a:cubicBezTo>
                    <a:pt x="2117375" y="1865886"/>
                    <a:pt x="2120364" y="1869201"/>
                    <a:pt x="2124328" y="1870522"/>
                  </a:cubicBezTo>
                  <a:cubicBezTo>
                    <a:pt x="2131016" y="1872751"/>
                    <a:pt x="2138276" y="1872616"/>
                    <a:pt x="2145189" y="1873999"/>
                  </a:cubicBezTo>
                  <a:cubicBezTo>
                    <a:pt x="2149875" y="1874936"/>
                    <a:pt x="2154502" y="1876163"/>
                    <a:pt x="2159096" y="1877476"/>
                  </a:cubicBezTo>
                  <a:cubicBezTo>
                    <a:pt x="2162620" y="1878483"/>
                    <a:pt x="2166124" y="1879592"/>
                    <a:pt x="2169527" y="1880953"/>
                  </a:cubicBezTo>
                  <a:cubicBezTo>
                    <a:pt x="2177722" y="1884231"/>
                    <a:pt x="2185378" y="1888958"/>
                    <a:pt x="2193864" y="1891383"/>
                  </a:cubicBezTo>
                  <a:cubicBezTo>
                    <a:pt x="2201744" y="1893634"/>
                    <a:pt x="2210089" y="1893701"/>
                    <a:pt x="2218202" y="1894860"/>
                  </a:cubicBezTo>
                  <a:cubicBezTo>
                    <a:pt x="2272641" y="1916634"/>
                    <a:pt x="2204557" y="1890311"/>
                    <a:pt x="2249493" y="1905290"/>
                  </a:cubicBezTo>
                  <a:cubicBezTo>
                    <a:pt x="2254909" y="1907095"/>
                    <a:pt x="2269983" y="1914093"/>
                    <a:pt x="2277308" y="1915721"/>
                  </a:cubicBezTo>
                  <a:cubicBezTo>
                    <a:pt x="2301391" y="1921072"/>
                    <a:pt x="2292810" y="1913839"/>
                    <a:pt x="2301645" y="1922674"/>
                  </a:cubicBezTo>
                  <a:lnTo>
                    <a:pt x="2478962" y="1988734"/>
                  </a:lnTo>
                  <a:lnTo>
                    <a:pt x="2548498" y="1988734"/>
                  </a:lnTo>
                  <a:lnTo>
                    <a:pt x="2677140" y="2044362"/>
                  </a:lnTo>
                  <a:lnTo>
                    <a:pt x="2777968" y="2075654"/>
                  </a:lnTo>
                  <a:lnTo>
                    <a:pt x="2844027" y="2079130"/>
                  </a:lnTo>
                  <a:lnTo>
                    <a:pt x="2962238" y="2079130"/>
                  </a:lnTo>
                  <a:lnTo>
                    <a:pt x="3049159" y="2113899"/>
                  </a:lnTo>
                  <a:lnTo>
                    <a:pt x="3115218" y="2113899"/>
                  </a:lnTo>
                  <a:lnTo>
                    <a:pt x="3139555" y="2141713"/>
                  </a:lnTo>
                  <a:lnTo>
                    <a:pt x="3240383" y="2141713"/>
                  </a:lnTo>
                  <a:lnTo>
                    <a:pt x="3264720" y="2145190"/>
                  </a:lnTo>
                  <a:lnTo>
                    <a:pt x="3421177" y="2145190"/>
                  </a:lnTo>
                  <a:lnTo>
                    <a:pt x="3421177" y="2166051"/>
                  </a:lnTo>
                  <a:lnTo>
                    <a:pt x="4359914" y="2166051"/>
                  </a:lnTo>
                  <a:lnTo>
                    <a:pt x="4359914" y="2270355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6EDC96EA-E45A-48F5-AA26-0770BD75B559}"/>
              </a:ext>
            </a:extLst>
          </p:cNvPr>
          <p:cNvCxnSpPr>
            <a:cxnSpLocks/>
          </p:cNvCxnSpPr>
          <p:nvPr/>
        </p:nvCxnSpPr>
        <p:spPr>
          <a:xfrm flipV="1">
            <a:off x="2144994" y="2981405"/>
            <a:ext cx="0" cy="1404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>
            <a:extLst>
              <a:ext uri="{FF2B5EF4-FFF2-40B4-BE49-F238E27FC236}">
                <a16:creationId xmlns:a16="http://schemas.microsoft.com/office/drawing/2014/main" id="{F1D8033B-A7AF-4A5E-A12A-7614203FD240}"/>
              </a:ext>
            </a:extLst>
          </p:cNvPr>
          <p:cNvCxnSpPr>
            <a:cxnSpLocks/>
          </p:cNvCxnSpPr>
          <p:nvPr/>
        </p:nvCxnSpPr>
        <p:spPr>
          <a:xfrm flipH="1" flipV="1">
            <a:off x="3221618" y="3645061"/>
            <a:ext cx="5670" cy="756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ZoneTexte 39">
            <a:extLst>
              <a:ext uri="{FF2B5EF4-FFF2-40B4-BE49-F238E27FC236}">
                <a16:creationId xmlns:a16="http://schemas.microsoft.com/office/drawing/2014/main" id="{703EAACD-0B9B-4E19-8ADC-C6E3CDA46B61}"/>
              </a:ext>
            </a:extLst>
          </p:cNvPr>
          <p:cNvSpPr txBox="1"/>
          <p:nvPr/>
        </p:nvSpPr>
        <p:spPr>
          <a:xfrm>
            <a:off x="3221618" y="3325792"/>
            <a:ext cx="466794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31%</a:t>
            </a: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2EDAE41A-E881-4C44-80BF-E0F8AA2D63E2}"/>
              </a:ext>
            </a:extLst>
          </p:cNvPr>
          <p:cNvSpPr txBox="1"/>
          <p:nvPr/>
        </p:nvSpPr>
        <p:spPr>
          <a:xfrm>
            <a:off x="2129944" y="2722959"/>
            <a:ext cx="466794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57%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09E300B2-6B3D-416D-B572-36A02438BB1C}"/>
              </a:ext>
            </a:extLst>
          </p:cNvPr>
          <p:cNvSpPr txBox="1"/>
          <p:nvPr/>
        </p:nvSpPr>
        <p:spPr>
          <a:xfrm>
            <a:off x="2754823" y="3903430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19%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46FB1A4A-4162-423E-8829-DF539AAD0663}"/>
              </a:ext>
            </a:extLst>
          </p:cNvPr>
          <p:cNvSpPr txBox="1"/>
          <p:nvPr/>
        </p:nvSpPr>
        <p:spPr>
          <a:xfrm>
            <a:off x="1692108" y="3199943"/>
            <a:ext cx="466794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46%</a:t>
            </a:r>
          </a:p>
        </p:txBody>
      </p: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7A887521-0684-401B-A8FF-D5FDD6D4D259}"/>
              </a:ext>
            </a:extLst>
          </p:cNvPr>
          <p:cNvCxnSpPr/>
          <p:nvPr/>
        </p:nvCxnSpPr>
        <p:spPr>
          <a:xfrm flipV="1">
            <a:off x="7935060" y="3041510"/>
            <a:ext cx="0" cy="1332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7EC2B109-9949-4BD9-9C3C-979C1323DAE3}"/>
              </a:ext>
            </a:extLst>
          </p:cNvPr>
          <p:cNvCxnSpPr>
            <a:cxnSpLocks/>
          </p:cNvCxnSpPr>
          <p:nvPr/>
        </p:nvCxnSpPr>
        <p:spPr>
          <a:xfrm flipH="1" flipV="1">
            <a:off x="9020229" y="3659795"/>
            <a:ext cx="5671" cy="756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ZoneTexte 57">
            <a:extLst>
              <a:ext uri="{FF2B5EF4-FFF2-40B4-BE49-F238E27FC236}">
                <a16:creationId xmlns:a16="http://schemas.microsoft.com/office/drawing/2014/main" id="{23F6FA01-A411-4961-A48A-6E653794B81A}"/>
              </a:ext>
            </a:extLst>
          </p:cNvPr>
          <p:cNvSpPr txBox="1"/>
          <p:nvPr/>
        </p:nvSpPr>
        <p:spPr>
          <a:xfrm>
            <a:off x="9020229" y="3416102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28%</a:t>
            </a: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0CD4F862-BE54-4378-96D0-85E5D46CD68C}"/>
              </a:ext>
            </a:extLst>
          </p:cNvPr>
          <p:cNvSpPr txBox="1"/>
          <p:nvPr/>
        </p:nvSpPr>
        <p:spPr>
          <a:xfrm>
            <a:off x="7920009" y="2813269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55%</a:t>
            </a:r>
          </a:p>
        </p:txBody>
      </p:sp>
      <p:sp>
        <p:nvSpPr>
          <p:cNvPr id="60" name="ZoneTexte 59">
            <a:extLst>
              <a:ext uri="{FF2B5EF4-FFF2-40B4-BE49-F238E27FC236}">
                <a16:creationId xmlns:a16="http://schemas.microsoft.com/office/drawing/2014/main" id="{340E9A6C-F88B-40FC-9AD8-8D8DB9AB8FC9}"/>
              </a:ext>
            </a:extLst>
          </p:cNvPr>
          <p:cNvSpPr txBox="1"/>
          <p:nvPr/>
        </p:nvSpPr>
        <p:spPr>
          <a:xfrm>
            <a:off x="7482173" y="3199941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48%</a:t>
            </a:r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070EA821-330F-4E2A-89AC-DB740193905C}"/>
              </a:ext>
            </a:extLst>
          </p:cNvPr>
          <p:cNvSpPr txBox="1"/>
          <p:nvPr/>
        </p:nvSpPr>
        <p:spPr>
          <a:xfrm>
            <a:off x="8580242" y="3909604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19%</a:t>
            </a:r>
          </a:p>
        </p:txBody>
      </p:sp>
      <p:cxnSp>
        <p:nvCxnSpPr>
          <p:cNvPr id="17" name="Connecteur droit 16"/>
          <p:cNvCxnSpPr/>
          <p:nvPr/>
        </p:nvCxnSpPr>
        <p:spPr>
          <a:xfrm flipV="1">
            <a:off x="4311688" y="3865960"/>
            <a:ext cx="0" cy="504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ZoneTexte 43">
            <a:extLst>
              <a:ext uri="{FF2B5EF4-FFF2-40B4-BE49-F238E27FC236}">
                <a16:creationId xmlns:a16="http://schemas.microsoft.com/office/drawing/2014/main" id="{703EAACD-0B9B-4E19-8ADC-C6E3CDA46B61}"/>
              </a:ext>
            </a:extLst>
          </p:cNvPr>
          <p:cNvSpPr txBox="1"/>
          <p:nvPr/>
        </p:nvSpPr>
        <p:spPr>
          <a:xfrm>
            <a:off x="4315803" y="3534901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21%</a:t>
            </a: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09E300B2-6B3D-416D-B572-36A02438BB1C}"/>
              </a:ext>
            </a:extLst>
          </p:cNvPr>
          <p:cNvSpPr txBox="1"/>
          <p:nvPr/>
        </p:nvSpPr>
        <p:spPr>
          <a:xfrm>
            <a:off x="3926614" y="4124046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10%</a:t>
            </a: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09E300B2-6B3D-416D-B572-36A02438BB1C}"/>
              </a:ext>
            </a:extLst>
          </p:cNvPr>
          <p:cNvSpPr txBox="1"/>
          <p:nvPr/>
        </p:nvSpPr>
        <p:spPr>
          <a:xfrm>
            <a:off x="9692218" y="4148723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10%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703EAACD-0B9B-4E19-8ADC-C6E3CDA46B61}"/>
              </a:ext>
            </a:extLst>
          </p:cNvPr>
          <p:cNvSpPr txBox="1"/>
          <p:nvPr/>
        </p:nvSpPr>
        <p:spPr>
          <a:xfrm>
            <a:off x="10066876" y="3655054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17%</a:t>
            </a:r>
          </a:p>
        </p:txBody>
      </p:sp>
      <p:cxnSp>
        <p:nvCxnSpPr>
          <p:cNvPr id="54" name="Connecteur droit 53"/>
          <p:cNvCxnSpPr/>
          <p:nvPr/>
        </p:nvCxnSpPr>
        <p:spPr>
          <a:xfrm flipV="1">
            <a:off x="10111852" y="3945586"/>
            <a:ext cx="0" cy="468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49"/>
            <a:ext cx="9909228" cy="621135"/>
          </a:xfrm>
        </p:spPr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62" name="Espace réservé du texte 13">
            <a:extLst>
              <a:ext uri="{FF2B5EF4-FFF2-40B4-BE49-F238E27FC236}">
                <a16:creationId xmlns:a16="http://schemas.microsoft.com/office/drawing/2014/main" id="{D3AAA3A7-B9B2-4BD3-848A-BCF15442C64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91046" y="5468783"/>
            <a:ext cx="11449036" cy="760384"/>
          </a:xfrm>
        </p:spPr>
        <p:txBody>
          <a:bodyPr/>
          <a:lstStyle/>
          <a:p>
            <a:r>
              <a:rPr lang="fr-FR" sz="1800" dirty="0"/>
              <a:t>Le bénéfice en </a:t>
            </a:r>
            <a:r>
              <a:rPr lang="fr-FR" sz="1800" b="1" dirty="0">
                <a:solidFill>
                  <a:schemeClr val="accent2"/>
                </a:solidFill>
              </a:rPr>
              <a:t>survie globale </a:t>
            </a:r>
            <a:r>
              <a:rPr lang="fr-FR" sz="1800" dirty="0"/>
              <a:t>est maintenu dans le groupe NIVO + Chimio </a:t>
            </a:r>
            <a:r>
              <a:rPr lang="fr-FR" sz="1800" i="1" dirty="0"/>
              <a:t>vs</a:t>
            </a:r>
            <a:r>
              <a:rPr lang="fr-FR" sz="1800" dirty="0"/>
              <a:t> chimio avec une survie supérieure chez les patients CPS PD-L1 ≥ 5 et dans la population globale</a:t>
            </a:r>
          </a:p>
        </p:txBody>
      </p:sp>
    </p:spTree>
    <p:extLst>
      <p:ext uri="{BB962C8B-B14F-4D97-AF65-F5344CB8AC3E}">
        <p14:creationId xmlns:p14="http://schemas.microsoft.com/office/powerpoint/2010/main" val="11972064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32BB736E-CB14-46D6-AD76-FBC6F6672E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046" y="-9135"/>
            <a:ext cx="11449036" cy="693686"/>
          </a:xfrm>
        </p:spPr>
        <p:txBody>
          <a:bodyPr/>
          <a:lstStyle/>
          <a:p>
            <a:r>
              <a:rPr lang="fr-FR" dirty="0" err="1"/>
              <a:t>Nivolumab</a:t>
            </a:r>
            <a:r>
              <a:rPr lang="fr-FR" dirty="0"/>
              <a:t> +/- CT en L1 des ADK œsogastriques avancés</a:t>
            </a:r>
          </a:p>
        </p:txBody>
      </p:sp>
      <p:sp>
        <p:nvSpPr>
          <p:cNvPr id="5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A5097ACC-DC10-449B-98C2-8453F56A852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Nivo + Chimio </a:t>
            </a:r>
            <a:r>
              <a:rPr lang="fr-FR" i="1" dirty="0"/>
              <a:t>vs</a:t>
            </a:r>
            <a:r>
              <a:rPr lang="fr-FR" dirty="0"/>
              <a:t> Chimio </a:t>
            </a:r>
            <a:r>
              <a:rPr lang="fr-FR" sz="2000" b="0" dirty="0"/>
              <a:t>(Survie sans progression) </a:t>
            </a:r>
            <a:r>
              <a:rPr lang="fr-FR" dirty="0"/>
              <a:t>avec 36 mois de suivi</a:t>
            </a:r>
          </a:p>
        </p:txBody>
      </p:sp>
      <p:grpSp>
        <p:nvGrpSpPr>
          <p:cNvPr id="33" name="Groupe 32"/>
          <p:cNvGrpSpPr/>
          <p:nvPr/>
        </p:nvGrpSpPr>
        <p:grpSpPr>
          <a:xfrm>
            <a:off x="441299" y="1953163"/>
            <a:ext cx="5395989" cy="3009137"/>
            <a:chOff x="505081" y="2485881"/>
            <a:chExt cx="5395989" cy="3143309"/>
          </a:xfrm>
        </p:grpSpPr>
        <p:graphicFrame>
          <p:nvGraphicFramePr>
            <p:cNvPr id="12" name="Graphique 11"/>
            <p:cNvGraphicFramePr/>
            <p:nvPr/>
          </p:nvGraphicFramePr>
          <p:xfrm>
            <a:off x="595611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0" name="Text Box 4"/>
            <p:cNvSpPr txBox="1">
              <a:spLocks noChangeArrowheads="1"/>
            </p:cNvSpPr>
            <p:nvPr/>
          </p:nvSpPr>
          <p:spPr bwMode="auto">
            <a:xfrm rot="16200000">
              <a:off x="-627478" y="3703913"/>
              <a:ext cx="2519034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Survie sans progression  (%)</a:t>
              </a:r>
            </a:p>
          </p:txBody>
        </p:sp>
        <p:sp>
          <p:nvSpPr>
            <p:cNvPr id="21" name="Text Box 4"/>
            <p:cNvSpPr txBox="1">
              <a:spLocks noChangeArrowheads="1"/>
            </p:cNvSpPr>
            <p:nvPr/>
          </p:nvSpPr>
          <p:spPr bwMode="auto">
            <a:xfrm>
              <a:off x="1693806" y="5363952"/>
              <a:ext cx="3306656" cy="265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Tps (mois) </a:t>
              </a:r>
            </a:p>
          </p:txBody>
        </p:sp>
      </p:grpSp>
      <p:graphicFrame>
        <p:nvGraphicFramePr>
          <p:cNvPr id="22" name="Tableau 21"/>
          <p:cNvGraphicFramePr>
            <a:graphicFrameLocks noGrp="1"/>
          </p:cNvGraphicFramePr>
          <p:nvPr/>
        </p:nvGraphicFramePr>
        <p:xfrm>
          <a:off x="2174033" y="1831781"/>
          <a:ext cx="3600503" cy="7471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20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86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97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9839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Médiane, mois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HR, %</a:t>
                      </a:r>
                      <a:b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CT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(n=473)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8,3 (7,0-9,3)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0,70 (0,60-0,81)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(n=482)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6,1 (5,6-6,9)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9" name="Groupe 48"/>
          <p:cNvGrpSpPr/>
          <p:nvPr/>
        </p:nvGrpSpPr>
        <p:grpSpPr>
          <a:xfrm>
            <a:off x="6264039" y="1953163"/>
            <a:ext cx="5374324" cy="3009137"/>
            <a:chOff x="526746" y="2485881"/>
            <a:chExt cx="5374324" cy="3143309"/>
          </a:xfrm>
        </p:grpSpPr>
        <p:graphicFrame>
          <p:nvGraphicFramePr>
            <p:cNvPr id="50" name="Graphique 49"/>
            <p:cNvGraphicFramePr/>
            <p:nvPr/>
          </p:nvGraphicFramePr>
          <p:xfrm>
            <a:off x="595611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51" name="Text Box 4"/>
            <p:cNvSpPr txBox="1">
              <a:spLocks noChangeArrowheads="1"/>
            </p:cNvSpPr>
            <p:nvPr/>
          </p:nvSpPr>
          <p:spPr bwMode="auto">
            <a:xfrm rot="16200000">
              <a:off x="-605811" y="3694548"/>
              <a:ext cx="2519030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Survie sans progression  (%)</a:t>
              </a:r>
            </a:p>
          </p:txBody>
        </p:sp>
        <p:sp>
          <p:nvSpPr>
            <p:cNvPr id="52" name="Text Box 4"/>
            <p:cNvSpPr txBox="1">
              <a:spLocks noChangeArrowheads="1"/>
            </p:cNvSpPr>
            <p:nvPr/>
          </p:nvSpPr>
          <p:spPr bwMode="auto">
            <a:xfrm>
              <a:off x="1693806" y="5363952"/>
              <a:ext cx="3306656" cy="265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Tps (mois) </a:t>
              </a:r>
            </a:p>
          </p:txBody>
        </p:sp>
      </p:grpSp>
      <p:graphicFrame>
        <p:nvGraphicFramePr>
          <p:cNvPr id="28" name="Tableau 27">
            <a:extLst>
              <a:ext uri="{FF2B5EF4-FFF2-40B4-BE49-F238E27FC236}">
                <a16:creationId xmlns:a16="http://schemas.microsoft.com/office/drawing/2014/main" id="{1408DC56-83DC-4A7B-A830-5859D019853D}"/>
              </a:ext>
            </a:extLst>
          </p:cNvPr>
          <p:cNvGraphicFramePr>
            <a:graphicFrameLocks noGrp="1"/>
          </p:cNvGraphicFramePr>
          <p:nvPr/>
        </p:nvGraphicFramePr>
        <p:xfrm>
          <a:off x="6705602" y="4991229"/>
          <a:ext cx="4932758" cy="2853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02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03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27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867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024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694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0851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14815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789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640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431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295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209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166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126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96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74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53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98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792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552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213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96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75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9" name="Tableau 28">
            <a:extLst>
              <a:ext uri="{FF2B5EF4-FFF2-40B4-BE49-F238E27FC236}">
                <a16:creationId xmlns:a16="http://schemas.microsoft.com/office/drawing/2014/main" id="{7205BA5A-4B6C-4719-BD43-52321BF7999B}"/>
              </a:ext>
            </a:extLst>
          </p:cNvPr>
          <p:cNvGraphicFramePr>
            <a:graphicFrameLocks noGrp="1"/>
          </p:cNvGraphicFramePr>
          <p:nvPr/>
        </p:nvGraphicFramePr>
        <p:xfrm>
          <a:off x="892391" y="5003726"/>
          <a:ext cx="4944898" cy="274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80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2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343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87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05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70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09277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6141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473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385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260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187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142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114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92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74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58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42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482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331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204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82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49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1" name="Tableau 30">
            <a:extLst>
              <a:ext uri="{FF2B5EF4-FFF2-40B4-BE49-F238E27FC236}">
                <a16:creationId xmlns:a16="http://schemas.microsoft.com/office/drawing/2014/main" id="{D669A83C-29BB-4D07-B80F-0284386D7B2B}"/>
              </a:ext>
            </a:extLst>
          </p:cNvPr>
          <p:cNvGraphicFramePr>
            <a:graphicFrameLocks noGrp="1"/>
          </p:cNvGraphicFramePr>
          <p:nvPr/>
        </p:nvGraphicFramePr>
        <p:xfrm>
          <a:off x="7954347" y="1831781"/>
          <a:ext cx="3582258" cy="7471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103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13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05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9839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Médiane, mois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HR, %</a:t>
                      </a:r>
                      <a:b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CT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(n=789)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7,7 (7,1-8,6)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0,79 (0,71-0,89)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(n=792)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6,9 (6,7-7,2)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6EDC96EA-E45A-48F5-AA26-0770BD75B559}"/>
              </a:ext>
            </a:extLst>
          </p:cNvPr>
          <p:cNvCxnSpPr>
            <a:cxnSpLocks/>
          </p:cNvCxnSpPr>
          <p:nvPr/>
        </p:nvCxnSpPr>
        <p:spPr>
          <a:xfrm flipV="1">
            <a:off x="2289842" y="3544489"/>
            <a:ext cx="0" cy="900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>
            <a:extLst>
              <a:ext uri="{FF2B5EF4-FFF2-40B4-BE49-F238E27FC236}">
                <a16:creationId xmlns:a16="http://schemas.microsoft.com/office/drawing/2014/main" id="{F1D8033B-A7AF-4A5E-A12A-7614203FD240}"/>
              </a:ext>
            </a:extLst>
          </p:cNvPr>
          <p:cNvCxnSpPr>
            <a:cxnSpLocks/>
          </p:cNvCxnSpPr>
          <p:nvPr/>
        </p:nvCxnSpPr>
        <p:spPr>
          <a:xfrm flipH="1" flipV="1">
            <a:off x="3511327" y="3991899"/>
            <a:ext cx="1" cy="432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ZoneTexte 39">
            <a:extLst>
              <a:ext uri="{FF2B5EF4-FFF2-40B4-BE49-F238E27FC236}">
                <a16:creationId xmlns:a16="http://schemas.microsoft.com/office/drawing/2014/main" id="{703EAACD-0B9B-4E19-8ADC-C6E3CDA46B61}"/>
              </a:ext>
            </a:extLst>
          </p:cNvPr>
          <p:cNvSpPr txBox="1"/>
          <p:nvPr/>
        </p:nvSpPr>
        <p:spPr>
          <a:xfrm>
            <a:off x="3511327" y="3711805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19%</a:t>
            </a: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2EDAE41A-E881-4C44-80BF-E0F8AA2D63E2}"/>
              </a:ext>
            </a:extLst>
          </p:cNvPr>
          <p:cNvSpPr txBox="1"/>
          <p:nvPr/>
        </p:nvSpPr>
        <p:spPr>
          <a:xfrm>
            <a:off x="2274791" y="3283232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37%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09E300B2-6B3D-416D-B572-36A02438BB1C}"/>
              </a:ext>
            </a:extLst>
          </p:cNvPr>
          <p:cNvSpPr txBox="1"/>
          <p:nvPr/>
        </p:nvSpPr>
        <p:spPr>
          <a:xfrm>
            <a:off x="3044533" y="4121255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11%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46FB1A4A-4162-423E-8829-DF539AAD0663}"/>
              </a:ext>
            </a:extLst>
          </p:cNvPr>
          <p:cNvSpPr txBox="1"/>
          <p:nvPr/>
        </p:nvSpPr>
        <p:spPr>
          <a:xfrm>
            <a:off x="1836955" y="3831278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23%</a:t>
            </a:r>
          </a:p>
        </p:txBody>
      </p: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7A887521-0684-401B-A8FF-D5FDD6D4D259}"/>
              </a:ext>
            </a:extLst>
          </p:cNvPr>
          <p:cNvCxnSpPr>
            <a:cxnSpLocks/>
          </p:cNvCxnSpPr>
          <p:nvPr/>
        </p:nvCxnSpPr>
        <p:spPr>
          <a:xfrm flipH="1" flipV="1">
            <a:off x="8073911" y="3597614"/>
            <a:ext cx="15052" cy="828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7EC2B109-9949-4BD9-9C3C-979C1323DAE3}"/>
              </a:ext>
            </a:extLst>
          </p:cNvPr>
          <p:cNvCxnSpPr>
            <a:cxnSpLocks/>
          </p:cNvCxnSpPr>
          <p:nvPr/>
        </p:nvCxnSpPr>
        <p:spPr>
          <a:xfrm flipV="1">
            <a:off x="9318987" y="4017723"/>
            <a:ext cx="0" cy="396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ZoneTexte 57">
            <a:extLst>
              <a:ext uri="{FF2B5EF4-FFF2-40B4-BE49-F238E27FC236}">
                <a16:creationId xmlns:a16="http://schemas.microsoft.com/office/drawing/2014/main" id="{23F6FA01-A411-4961-A48A-6E653794B81A}"/>
              </a:ext>
            </a:extLst>
          </p:cNvPr>
          <p:cNvSpPr txBox="1"/>
          <p:nvPr/>
        </p:nvSpPr>
        <p:spPr>
          <a:xfrm>
            <a:off x="9318987" y="3760955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16%</a:t>
            </a: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0CD4F862-BE54-4378-96D0-85E5D46CD68C}"/>
              </a:ext>
            </a:extLst>
          </p:cNvPr>
          <p:cNvSpPr txBox="1"/>
          <p:nvPr/>
        </p:nvSpPr>
        <p:spPr>
          <a:xfrm>
            <a:off x="8073911" y="3340846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33%</a:t>
            </a:r>
          </a:p>
        </p:txBody>
      </p:sp>
      <p:sp>
        <p:nvSpPr>
          <p:cNvPr id="60" name="ZoneTexte 59">
            <a:extLst>
              <a:ext uri="{FF2B5EF4-FFF2-40B4-BE49-F238E27FC236}">
                <a16:creationId xmlns:a16="http://schemas.microsoft.com/office/drawing/2014/main" id="{340E9A6C-F88B-40FC-9AD8-8D8DB9AB8FC9}"/>
              </a:ext>
            </a:extLst>
          </p:cNvPr>
          <p:cNvSpPr txBox="1"/>
          <p:nvPr/>
        </p:nvSpPr>
        <p:spPr>
          <a:xfrm>
            <a:off x="7636075" y="3797559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24%</a:t>
            </a:r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070EA821-330F-4E2A-89AC-DB740193905C}"/>
              </a:ext>
            </a:extLst>
          </p:cNvPr>
          <p:cNvSpPr txBox="1"/>
          <p:nvPr/>
        </p:nvSpPr>
        <p:spPr>
          <a:xfrm>
            <a:off x="8879000" y="4155029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10%</a:t>
            </a: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14151740-915E-4508-9A6D-C03E52DBD636}"/>
              </a:ext>
            </a:extLst>
          </p:cNvPr>
          <p:cNvGrpSpPr/>
          <p:nvPr/>
        </p:nvGrpSpPr>
        <p:grpSpPr>
          <a:xfrm>
            <a:off x="1035050" y="2047149"/>
            <a:ext cx="4638675" cy="2369364"/>
            <a:chOff x="1035050" y="1765300"/>
            <a:chExt cx="4638675" cy="2498725"/>
          </a:xfrm>
        </p:grpSpPr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C06ED2B3-3A97-419B-BF25-262A8826165E}"/>
                </a:ext>
              </a:extLst>
            </p:cNvPr>
            <p:cNvSpPr/>
            <p:nvPr/>
          </p:nvSpPr>
          <p:spPr>
            <a:xfrm>
              <a:off x="1038225" y="1765300"/>
              <a:ext cx="4635500" cy="2498725"/>
            </a:xfrm>
            <a:custGeom>
              <a:avLst/>
              <a:gdLst>
                <a:gd name="connsiteX0" fmla="*/ 0 w 4635500"/>
                <a:gd name="connsiteY0" fmla="*/ 0 h 2498725"/>
                <a:gd name="connsiteX1" fmla="*/ 85725 w 4635500"/>
                <a:gd name="connsiteY1" fmla="*/ 28575 h 2498725"/>
                <a:gd name="connsiteX2" fmla="*/ 107950 w 4635500"/>
                <a:gd name="connsiteY2" fmla="*/ 47625 h 2498725"/>
                <a:gd name="connsiteX3" fmla="*/ 111125 w 4635500"/>
                <a:gd name="connsiteY3" fmla="*/ 57150 h 2498725"/>
                <a:gd name="connsiteX4" fmla="*/ 130175 w 4635500"/>
                <a:gd name="connsiteY4" fmla="*/ 73025 h 2498725"/>
                <a:gd name="connsiteX5" fmla="*/ 133350 w 4635500"/>
                <a:gd name="connsiteY5" fmla="*/ 82550 h 2498725"/>
                <a:gd name="connsiteX6" fmla="*/ 146050 w 4635500"/>
                <a:gd name="connsiteY6" fmla="*/ 104775 h 2498725"/>
                <a:gd name="connsiteX7" fmla="*/ 152400 w 4635500"/>
                <a:gd name="connsiteY7" fmla="*/ 142875 h 2498725"/>
                <a:gd name="connsiteX8" fmla="*/ 155575 w 4635500"/>
                <a:gd name="connsiteY8" fmla="*/ 155575 h 2498725"/>
                <a:gd name="connsiteX9" fmla="*/ 161925 w 4635500"/>
                <a:gd name="connsiteY9" fmla="*/ 165100 h 2498725"/>
                <a:gd name="connsiteX10" fmla="*/ 168275 w 4635500"/>
                <a:gd name="connsiteY10" fmla="*/ 177800 h 2498725"/>
                <a:gd name="connsiteX11" fmla="*/ 184150 w 4635500"/>
                <a:gd name="connsiteY11" fmla="*/ 209550 h 2498725"/>
                <a:gd name="connsiteX12" fmla="*/ 196850 w 4635500"/>
                <a:gd name="connsiteY12" fmla="*/ 219075 h 2498725"/>
                <a:gd name="connsiteX13" fmla="*/ 206375 w 4635500"/>
                <a:gd name="connsiteY13" fmla="*/ 228600 h 2498725"/>
                <a:gd name="connsiteX14" fmla="*/ 212725 w 4635500"/>
                <a:gd name="connsiteY14" fmla="*/ 238125 h 2498725"/>
                <a:gd name="connsiteX15" fmla="*/ 225425 w 4635500"/>
                <a:gd name="connsiteY15" fmla="*/ 244475 h 2498725"/>
                <a:gd name="connsiteX16" fmla="*/ 228600 w 4635500"/>
                <a:gd name="connsiteY16" fmla="*/ 254000 h 2498725"/>
                <a:gd name="connsiteX17" fmla="*/ 250825 w 4635500"/>
                <a:gd name="connsiteY17" fmla="*/ 263525 h 2498725"/>
                <a:gd name="connsiteX18" fmla="*/ 273050 w 4635500"/>
                <a:gd name="connsiteY18" fmla="*/ 269875 h 2498725"/>
                <a:gd name="connsiteX19" fmla="*/ 285750 w 4635500"/>
                <a:gd name="connsiteY19" fmla="*/ 276225 h 2498725"/>
                <a:gd name="connsiteX20" fmla="*/ 301625 w 4635500"/>
                <a:gd name="connsiteY20" fmla="*/ 276225 h 2498725"/>
                <a:gd name="connsiteX21" fmla="*/ 320675 w 4635500"/>
                <a:gd name="connsiteY21" fmla="*/ 400050 h 2498725"/>
                <a:gd name="connsiteX22" fmla="*/ 400050 w 4635500"/>
                <a:gd name="connsiteY22" fmla="*/ 409575 h 2498725"/>
                <a:gd name="connsiteX23" fmla="*/ 444500 w 4635500"/>
                <a:gd name="connsiteY23" fmla="*/ 457200 h 2498725"/>
                <a:gd name="connsiteX24" fmla="*/ 447675 w 4635500"/>
                <a:gd name="connsiteY24" fmla="*/ 527050 h 2498725"/>
                <a:gd name="connsiteX25" fmla="*/ 457200 w 4635500"/>
                <a:gd name="connsiteY25" fmla="*/ 549275 h 2498725"/>
                <a:gd name="connsiteX26" fmla="*/ 463550 w 4635500"/>
                <a:gd name="connsiteY26" fmla="*/ 568325 h 2498725"/>
                <a:gd name="connsiteX27" fmla="*/ 473075 w 4635500"/>
                <a:gd name="connsiteY27" fmla="*/ 600075 h 2498725"/>
                <a:gd name="connsiteX28" fmla="*/ 476250 w 4635500"/>
                <a:gd name="connsiteY28" fmla="*/ 609600 h 2498725"/>
                <a:gd name="connsiteX29" fmla="*/ 479425 w 4635500"/>
                <a:gd name="connsiteY29" fmla="*/ 619125 h 2498725"/>
                <a:gd name="connsiteX30" fmla="*/ 485775 w 4635500"/>
                <a:gd name="connsiteY30" fmla="*/ 628650 h 2498725"/>
                <a:gd name="connsiteX31" fmla="*/ 488950 w 4635500"/>
                <a:gd name="connsiteY31" fmla="*/ 638175 h 2498725"/>
                <a:gd name="connsiteX32" fmla="*/ 504825 w 4635500"/>
                <a:gd name="connsiteY32" fmla="*/ 647700 h 2498725"/>
                <a:gd name="connsiteX33" fmla="*/ 520700 w 4635500"/>
                <a:gd name="connsiteY33" fmla="*/ 660400 h 2498725"/>
                <a:gd name="connsiteX34" fmla="*/ 527050 w 4635500"/>
                <a:gd name="connsiteY34" fmla="*/ 669925 h 2498725"/>
                <a:gd name="connsiteX35" fmla="*/ 546100 w 4635500"/>
                <a:gd name="connsiteY35" fmla="*/ 685800 h 2498725"/>
                <a:gd name="connsiteX36" fmla="*/ 561975 w 4635500"/>
                <a:gd name="connsiteY36" fmla="*/ 704850 h 2498725"/>
                <a:gd name="connsiteX37" fmla="*/ 568325 w 4635500"/>
                <a:gd name="connsiteY37" fmla="*/ 711200 h 2498725"/>
                <a:gd name="connsiteX38" fmla="*/ 603250 w 4635500"/>
                <a:gd name="connsiteY38" fmla="*/ 885825 h 2498725"/>
                <a:gd name="connsiteX39" fmla="*/ 650875 w 4635500"/>
                <a:gd name="connsiteY39" fmla="*/ 962025 h 2498725"/>
                <a:gd name="connsiteX40" fmla="*/ 736600 w 4635500"/>
                <a:gd name="connsiteY40" fmla="*/ 1060450 h 2498725"/>
                <a:gd name="connsiteX41" fmla="*/ 749300 w 4635500"/>
                <a:gd name="connsiteY41" fmla="*/ 1149350 h 2498725"/>
                <a:gd name="connsiteX42" fmla="*/ 803275 w 4635500"/>
                <a:gd name="connsiteY42" fmla="*/ 1247775 h 2498725"/>
                <a:gd name="connsiteX43" fmla="*/ 863600 w 4635500"/>
                <a:gd name="connsiteY43" fmla="*/ 1247775 h 2498725"/>
                <a:gd name="connsiteX44" fmla="*/ 892175 w 4635500"/>
                <a:gd name="connsiteY44" fmla="*/ 1292225 h 2498725"/>
                <a:gd name="connsiteX45" fmla="*/ 892175 w 4635500"/>
                <a:gd name="connsiteY45" fmla="*/ 1336675 h 2498725"/>
                <a:gd name="connsiteX46" fmla="*/ 962025 w 4635500"/>
                <a:gd name="connsiteY46" fmla="*/ 1336675 h 2498725"/>
                <a:gd name="connsiteX47" fmla="*/ 1022350 w 4635500"/>
                <a:gd name="connsiteY47" fmla="*/ 1425575 h 2498725"/>
                <a:gd name="connsiteX48" fmla="*/ 1022350 w 4635500"/>
                <a:gd name="connsiteY48" fmla="*/ 1485900 h 2498725"/>
                <a:gd name="connsiteX49" fmla="*/ 1069975 w 4635500"/>
                <a:gd name="connsiteY49" fmla="*/ 1514475 h 2498725"/>
                <a:gd name="connsiteX50" fmla="*/ 1143000 w 4635500"/>
                <a:gd name="connsiteY50" fmla="*/ 1514475 h 2498725"/>
                <a:gd name="connsiteX51" fmla="*/ 1171575 w 4635500"/>
                <a:gd name="connsiteY51" fmla="*/ 1552575 h 2498725"/>
                <a:gd name="connsiteX52" fmla="*/ 1228725 w 4635500"/>
                <a:gd name="connsiteY52" fmla="*/ 1587500 h 2498725"/>
                <a:gd name="connsiteX53" fmla="*/ 1298575 w 4635500"/>
                <a:gd name="connsiteY53" fmla="*/ 1587500 h 2498725"/>
                <a:gd name="connsiteX54" fmla="*/ 1327150 w 4635500"/>
                <a:gd name="connsiteY54" fmla="*/ 1638300 h 2498725"/>
                <a:gd name="connsiteX55" fmla="*/ 1431925 w 4635500"/>
                <a:gd name="connsiteY55" fmla="*/ 1638300 h 2498725"/>
                <a:gd name="connsiteX56" fmla="*/ 1479550 w 4635500"/>
                <a:gd name="connsiteY56" fmla="*/ 1743075 h 2498725"/>
                <a:gd name="connsiteX57" fmla="*/ 1701800 w 4635500"/>
                <a:gd name="connsiteY57" fmla="*/ 1787525 h 2498725"/>
                <a:gd name="connsiteX58" fmla="*/ 1701800 w 4635500"/>
                <a:gd name="connsiteY58" fmla="*/ 1831975 h 2498725"/>
                <a:gd name="connsiteX59" fmla="*/ 1755775 w 4635500"/>
                <a:gd name="connsiteY59" fmla="*/ 1831975 h 2498725"/>
                <a:gd name="connsiteX60" fmla="*/ 1781175 w 4635500"/>
                <a:gd name="connsiteY60" fmla="*/ 1844675 h 2498725"/>
                <a:gd name="connsiteX61" fmla="*/ 1860550 w 4635500"/>
                <a:gd name="connsiteY61" fmla="*/ 1889125 h 2498725"/>
                <a:gd name="connsiteX62" fmla="*/ 1987550 w 4635500"/>
                <a:gd name="connsiteY62" fmla="*/ 1889125 h 2498725"/>
                <a:gd name="connsiteX63" fmla="*/ 2066925 w 4635500"/>
                <a:gd name="connsiteY63" fmla="*/ 1949450 h 2498725"/>
                <a:gd name="connsiteX64" fmla="*/ 2171700 w 4635500"/>
                <a:gd name="connsiteY64" fmla="*/ 1949450 h 2498725"/>
                <a:gd name="connsiteX65" fmla="*/ 2254250 w 4635500"/>
                <a:gd name="connsiteY65" fmla="*/ 1962150 h 2498725"/>
                <a:gd name="connsiteX66" fmla="*/ 2359025 w 4635500"/>
                <a:gd name="connsiteY66" fmla="*/ 2025650 h 2498725"/>
                <a:gd name="connsiteX67" fmla="*/ 2520950 w 4635500"/>
                <a:gd name="connsiteY67" fmla="*/ 2025650 h 2498725"/>
                <a:gd name="connsiteX68" fmla="*/ 2600325 w 4635500"/>
                <a:gd name="connsiteY68" fmla="*/ 2079625 h 2498725"/>
                <a:gd name="connsiteX69" fmla="*/ 2873375 w 4635500"/>
                <a:gd name="connsiteY69" fmla="*/ 2079625 h 2498725"/>
                <a:gd name="connsiteX70" fmla="*/ 2914650 w 4635500"/>
                <a:gd name="connsiteY70" fmla="*/ 2092325 h 2498725"/>
                <a:gd name="connsiteX71" fmla="*/ 3082925 w 4635500"/>
                <a:gd name="connsiteY71" fmla="*/ 2092325 h 2498725"/>
                <a:gd name="connsiteX72" fmla="*/ 3082925 w 4635500"/>
                <a:gd name="connsiteY72" fmla="*/ 2114550 h 2498725"/>
                <a:gd name="connsiteX73" fmla="*/ 3530600 w 4635500"/>
                <a:gd name="connsiteY73" fmla="*/ 2114550 h 2498725"/>
                <a:gd name="connsiteX74" fmla="*/ 3530600 w 4635500"/>
                <a:gd name="connsiteY74" fmla="*/ 2146300 h 2498725"/>
                <a:gd name="connsiteX75" fmla="*/ 3711575 w 4635500"/>
                <a:gd name="connsiteY75" fmla="*/ 2146300 h 2498725"/>
                <a:gd name="connsiteX76" fmla="*/ 3711575 w 4635500"/>
                <a:gd name="connsiteY76" fmla="*/ 2178050 h 2498725"/>
                <a:gd name="connsiteX77" fmla="*/ 4635500 w 4635500"/>
                <a:gd name="connsiteY77" fmla="*/ 2178050 h 2498725"/>
                <a:gd name="connsiteX78" fmla="*/ 4635500 w 4635500"/>
                <a:gd name="connsiteY78" fmla="*/ 2498725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635500" h="2498725">
                  <a:moveTo>
                    <a:pt x="0" y="0"/>
                  </a:moveTo>
                  <a:lnTo>
                    <a:pt x="85725" y="28575"/>
                  </a:lnTo>
                  <a:cubicBezTo>
                    <a:pt x="93133" y="34925"/>
                    <a:pt x="101468" y="40332"/>
                    <a:pt x="107950" y="47625"/>
                  </a:cubicBezTo>
                  <a:cubicBezTo>
                    <a:pt x="110173" y="50126"/>
                    <a:pt x="109465" y="54244"/>
                    <a:pt x="111125" y="57150"/>
                  </a:cubicBezTo>
                  <a:cubicBezTo>
                    <a:pt x="119266" y="71397"/>
                    <a:pt x="117775" y="68892"/>
                    <a:pt x="130175" y="73025"/>
                  </a:cubicBezTo>
                  <a:cubicBezTo>
                    <a:pt x="131233" y="76200"/>
                    <a:pt x="131853" y="79557"/>
                    <a:pt x="133350" y="82550"/>
                  </a:cubicBezTo>
                  <a:cubicBezTo>
                    <a:pt x="142562" y="100973"/>
                    <a:pt x="137701" y="82510"/>
                    <a:pt x="146050" y="104775"/>
                  </a:cubicBezTo>
                  <a:cubicBezTo>
                    <a:pt x="150337" y="116207"/>
                    <a:pt x="150556" y="131811"/>
                    <a:pt x="152400" y="142875"/>
                  </a:cubicBezTo>
                  <a:cubicBezTo>
                    <a:pt x="153117" y="147179"/>
                    <a:pt x="153856" y="151564"/>
                    <a:pt x="155575" y="155575"/>
                  </a:cubicBezTo>
                  <a:cubicBezTo>
                    <a:pt x="157078" y="159082"/>
                    <a:pt x="160032" y="161787"/>
                    <a:pt x="161925" y="165100"/>
                  </a:cubicBezTo>
                  <a:cubicBezTo>
                    <a:pt x="164273" y="169209"/>
                    <a:pt x="166517" y="173406"/>
                    <a:pt x="168275" y="177800"/>
                  </a:cubicBezTo>
                  <a:cubicBezTo>
                    <a:pt x="175167" y="195029"/>
                    <a:pt x="171504" y="196904"/>
                    <a:pt x="184150" y="209550"/>
                  </a:cubicBezTo>
                  <a:cubicBezTo>
                    <a:pt x="187892" y="213292"/>
                    <a:pt x="192832" y="215631"/>
                    <a:pt x="196850" y="219075"/>
                  </a:cubicBezTo>
                  <a:cubicBezTo>
                    <a:pt x="200259" y="221997"/>
                    <a:pt x="203500" y="225151"/>
                    <a:pt x="206375" y="228600"/>
                  </a:cubicBezTo>
                  <a:cubicBezTo>
                    <a:pt x="208818" y="231531"/>
                    <a:pt x="209794" y="235682"/>
                    <a:pt x="212725" y="238125"/>
                  </a:cubicBezTo>
                  <a:cubicBezTo>
                    <a:pt x="216361" y="241155"/>
                    <a:pt x="221192" y="242358"/>
                    <a:pt x="225425" y="244475"/>
                  </a:cubicBezTo>
                  <a:cubicBezTo>
                    <a:pt x="226483" y="247650"/>
                    <a:pt x="226233" y="251633"/>
                    <a:pt x="228600" y="254000"/>
                  </a:cubicBezTo>
                  <a:cubicBezTo>
                    <a:pt x="231987" y="257387"/>
                    <a:pt x="245512" y="262007"/>
                    <a:pt x="250825" y="263525"/>
                  </a:cubicBezTo>
                  <a:cubicBezTo>
                    <a:pt x="258881" y="265827"/>
                    <a:pt x="265437" y="266612"/>
                    <a:pt x="273050" y="269875"/>
                  </a:cubicBezTo>
                  <a:cubicBezTo>
                    <a:pt x="277400" y="271739"/>
                    <a:pt x="281130" y="275198"/>
                    <a:pt x="285750" y="276225"/>
                  </a:cubicBezTo>
                  <a:cubicBezTo>
                    <a:pt x="290916" y="277373"/>
                    <a:pt x="296333" y="276225"/>
                    <a:pt x="301625" y="276225"/>
                  </a:cubicBezTo>
                  <a:lnTo>
                    <a:pt x="320675" y="400050"/>
                  </a:lnTo>
                  <a:lnTo>
                    <a:pt x="400050" y="409575"/>
                  </a:lnTo>
                  <a:lnTo>
                    <a:pt x="444500" y="457200"/>
                  </a:lnTo>
                  <a:cubicBezTo>
                    <a:pt x="445558" y="480483"/>
                    <a:pt x="445816" y="503817"/>
                    <a:pt x="447675" y="527050"/>
                  </a:cubicBezTo>
                  <a:cubicBezTo>
                    <a:pt x="448186" y="533438"/>
                    <a:pt x="455237" y="544369"/>
                    <a:pt x="457200" y="549275"/>
                  </a:cubicBezTo>
                  <a:cubicBezTo>
                    <a:pt x="459686" y="555490"/>
                    <a:pt x="461927" y="561831"/>
                    <a:pt x="463550" y="568325"/>
                  </a:cubicBezTo>
                  <a:cubicBezTo>
                    <a:pt x="468348" y="587519"/>
                    <a:pt x="465345" y="576885"/>
                    <a:pt x="473075" y="600075"/>
                  </a:cubicBezTo>
                  <a:lnTo>
                    <a:pt x="476250" y="609600"/>
                  </a:lnTo>
                  <a:cubicBezTo>
                    <a:pt x="477308" y="612775"/>
                    <a:pt x="477569" y="616340"/>
                    <a:pt x="479425" y="619125"/>
                  </a:cubicBezTo>
                  <a:cubicBezTo>
                    <a:pt x="481542" y="622300"/>
                    <a:pt x="484068" y="625237"/>
                    <a:pt x="485775" y="628650"/>
                  </a:cubicBezTo>
                  <a:cubicBezTo>
                    <a:pt x="487272" y="631643"/>
                    <a:pt x="486583" y="635808"/>
                    <a:pt x="488950" y="638175"/>
                  </a:cubicBezTo>
                  <a:cubicBezTo>
                    <a:pt x="493314" y="642539"/>
                    <a:pt x="499533" y="644525"/>
                    <a:pt x="504825" y="647700"/>
                  </a:cubicBezTo>
                  <a:cubicBezTo>
                    <a:pt x="523023" y="674997"/>
                    <a:pt x="498792" y="642873"/>
                    <a:pt x="520700" y="660400"/>
                  </a:cubicBezTo>
                  <a:cubicBezTo>
                    <a:pt x="523680" y="662784"/>
                    <a:pt x="524607" y="666994"/>
                    <a:pt x="527050" y="669925"/>
                  </a:cubicBezTo>
                  <a:cubicBezTo>
                    <a:pt x="539699" y="685104"/>
                    <a:pt x="532477" y="674448"/>
                    <a:pt x="546100" y="685800"/>
                  </a:cubicBezTo>
                  <a:cubicBezTo>
                    <a:pt x="559676" y="697113"/>
                    <a:pt x="551985" y="692363"/>
                    <a:pt x="561975" y="704850"/>
                  </a:cubicBezTo>
                  <a:cubicBezTo>
                    <a:pt x="563845" y="707187"/>
                    <a:pt x="566208" y="709083"/>
                    <a:pt x="568325" y="711200"/>
                  </a:cubicBezTo>
                  <a:lnTo>
                    <a:pt x="603250" y="885825"/>
                  </a:lnTo>
                  <a:lnTo>
                    <a:pt x="650875" y="962025"/>
                  </a:lnTo>
                  <a:lnTo>
                    <a:pt x="736600" y="1060450"/>
                  </a:lnTo>
                  <a:lnTo>
                    <a:pt x="749300" y="1149350"/>
                  </a:lnTo>
                  <a:lnTo>
                    <a:pt x="803275" y="1247775"/>
                  </a:lnTo>
                  <a:lnTo>
                    <a:pt x="863600" y="1247775"/>
                  </a:lnTo>
                  <a:lnTo>
                    <a:pt x="892175" y="1292225"/>
                  </a:lnTo>
                  <a:lnTo>
                    <a:pt x="892175" y="1336675"/>
                  </a:lnTo>
                  <a:lnTo>
                    <a:pt x="962025" y="1336675"/>
                  </a:lnTo>
                  <a:lnTo>
                    <a:pt x="1022350" y="1425575"/>
                  </a:lnTo>
                  <a:lnTo>
                    <a:pt x="1022350" y="1485900"/>
                  </a:lnTo>
                  <a:lnTo>
                    <a:pt x="1069975" y="1514475"/>
                  </a:lnTo>
                  <a:lnTo>
                    <a:pt x="1143000" y="1514475"/>
                  </a:lnTo>
                  <a:lnTo>
                    <a:pt x="1171575" y="1552575"/>
                  </a:lnTo>
                  <a:lnTo>
                    <a:pt x="1228725" y="1587500"/>
                  </a:lnTo>
                  <a:lnTo>
                    <a:pt x="1298575" y="1587500"/>
                  </a:lnTo>
                  <a:lnTo>
                    <a:pt x="1327150" y="1638300"/>
                  </a:lnTo>
                  <a:lnTo>
                    <a:pt x="1431925" y="1638300"/>
                  </a:lnTo>
                  <a:lnTo>
                    <a:pt x="1479550" y="1743075"/>
                  </a:lnTo>
                  <a:lnTo>
                    <a:pt x="1701800" y="1787525"/>
                  </a:lnTo>
                  <a:lnTo>
                    <a:pt x="1701800" y="1831975"/>
                  </a:lnTo>
                  <a:lnTo>
                    <a:pt x="1755775" y="1831975"/>
                  </a:lnTo>
                  <a:lnTo>
                    <a:pt x="1781175" y="1844675"/>
                  </a:lnTo>
                  <a:lnTo>
                    <a:pt x="1860550" y="1889125"/>
                  </a:lnTo>
                  <a:lnTo>
                    <a:pt x="1987550" y="1889125"/>
                  </a:lnTo>
                  <a:lnTo>
                    <a:pt x="2066925" y="1949450"/>
                  </a:lnTo>
                  <a:lnTo>
                    <a:pt x="2171700" y="1949450"/>
                  </a:lnTo>
                  <a:lnTo>
                    <a:pt x="2254250" y="1962150"/>
                  </a:lnTo>
                  <a:lnTo>
                    <a:pt x="2359025" y="2025650"/>
                  </a:lnTo>
                  <a:lnTo>
                    <a:pt x="2520950" y="2025650"/>
                  </a:lnTo>
                  <a:lnTo>
                    <a:pt x="2600325" y="2079625"/>
                  </a:lnTo>
                  <a:lnTo>
                    <a:pt x="2873375" y="2079625"/>
                  </a:lnTo>
                  <a:lnTo>
                    <a:pt x="2914650" y="2092325"/>
                  </a:lnTo>
                  <a:lnTo>
                    <a:pt x="3082925" y="2092325"/>
                  </a:lnTo>
                  <a:lnTo>
                    <a:pt x="3082925" y="2114550"/>
                  </a:lnTo>
                  <a:lnTo>
                    <a:pt x="3530600" y="2114550"/>
                  </a:lnTo>
                  <a:lnTo>
                    <a:pt x="3530600" y="2146300"/>
                  </a:lnTo>
                  <a:lnTo>
                    <a:pt x="3711575" y="2146300"/>
                  </a:lnTo>
                  <a:lnTo>
                    <a:pt x="3711575" y="2178050"/>
                  </a:lnTo>
                  <a:lnTo>
                    <a:pt x="4635500" y="2178050"/>
                  </a:lnTo>
                  <a:lnTo>
                    <a:pt x="4635500" y="2498725"/>
                  </a:lnTo>
                </a:path>
              </a:pathLst>
            </a:cu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961F0E6A-D6FB-45CD-9446-3EBF940EA856}"/>
                </a:ext>
              </a:extLst>
            </p:cNvPr>
            <p:cNvSpPr/>
            <p:nvPr/>
          </p:nvSpPr>
          <p:spPr>
            <a:xfrm>
              <a:off x="1035050" y="1765300"/>
              <a:ext cx="4559300" cy="2359025"/>
            </a:xfrm>
            <a:custGeom>
              <a:avLst/>
              <a:gdLst>
                <a:gd name="connsiteX0" fmla="*/ 0 w 4559300"/>
                <a:gd name="connsiteY0" fmla="*/ 0 h 2359025"/>
                <a:gd name="connsiteX1" fmla="*/ 85725 w 4559300"/>
                <a:gd name="connsiteY1" fmla="*/ 31750 h 2359025"/>
                <a:gd name="connsiteX2" fmla="*/ 152400 w 4559300"/>
                <a:gd name="connsiteY2" fmla="*/ 98425 h 2359025"/>
                <a:gd name="connsiteX3" fmla="*/ 168275 w 4559300"/>
                <a:gd name="connsiteY3" fmla="*/ 254000 h 2359025"/>
                <a:gd name="connsiteX4" fmla="*/ 171450 w 4559300"/>
                <a:gd name="connsiteY4" fmla="*/ 285750 h 2359025"/>
                <a:gd name="connsiteX5" fmla="*/ 187325 w 4559300"/>
                <a:gd name="connsiteY5" fmla="*/ 311150 h 2359025"/>
                <a:gd name="connsiteX6" fmla="*/ 203200 w 4559300"/>
                <a:gd name="connsiteY6" fmla="*/ 330200 h 2359025"/>
                <a:gd name="connsiteX7" fmla="*/ 212725 w 4559300"/>
                <a:gd name="connsiteY7" fmla="*/ 355600 h 2359025"/>
                <a:gd name="connsiteX8" fmla="*/ 219075 w 4559300"/>
                <a:gd name="connsiteY8" fmla="*/ 365125 h 2359025"/>
                <a:gd name="connsiteX9" fmla="*/ 225425 w 4559300"/>
                <a:gd name="connsiteY9" fmla="*/ 368300 h 2359025"/>
                <a:gd name="connsiteX10" fmla="*/ 263525 w 4559300"/>
                <a:gd name="connsiteY10" fmla="*/ 384175 h 2359025"/>
                <a:gd name="connsiteX11" fmla="*/ 282575 w 4559300"/>
                <a:gd name="connsiteY11" fmla="*/ 434975 h 2359025"/>
                <a:gd name="connsiteX12" fmla="*/ 314325 w 4559300"/>
                <a:gd name="connsiteY12" fmla="*/ 485775 h 2359025"/>
                <a:gd name="connsiteX13" fmla="*/ 333375 w 4559300"/>
                <a:gd name="connsiteY13" fmla="*/ 596900 h 2359025"/>
                <a:gd name="connsiteX14" fmla="*/ 377825 w 4559300"/>
                <a:gd name="connsiteY14" fmla="*/ 660400 h 2359025"/>
                <a:gd name="connsiteX15" fmla="*/ 431800 w 4559300"/>
                <a:gd name="connsiteY15" fmla="*/ 701675 h 2359025"/>
                <a:gd name="connsiteX16" fmla="*/ 450850 w 4559300"/>
                <a:gd name="connsiteY16" fmla="*/ 746125 h 2359025"/>
                <a:gd name="connsiteX17" fmla="*/ 450850 w 4559300"/>
                <a:gd name="connsiteY17" fmla="*/ 914400 h 2359025"/>
                <a:gd name="connsiteX18" fmla="*/ 495300 w 4559300"/>
                <a:gd name="connsiteY18" fmla="*/ 952500 h 2359025"/>
                <a:gd name="connsiteX19" fmla="*/ 495300 w 4559300"/>
                <a:gd name="connsiteY19" fmla="*/ 990600 h 2359025"/>
                <a:gd name="connsiteX20" fmla="*/ 571500 w 4559300"/>
                <a:gd name="connsiteY20" fmla="*/ 1035050 h 2359025"/>
                <a:gd name="connsiteX21" fmla="*/ 609600 w 4559300"/>
                <a:gd name="connsiteY21" fmla="*/ 1206500 h 2359025"/>
                <a:gd name="connsiteX22" fmla="*/ 644525 w 4559300"/>
                <a:gd name="connsiteY22" fmla="*/ 1257300 h 2359025"/>
                <a:gd name="connsiteX23" fmla="*/ 685800 w 4559300"/>
                <a:gd name="connsiteY23" fmla="*/ 1295400 h 2359025"/>
                <a:gd name="connsiteX24" fmla="*/ 727075 w 4559300"/>
                <a:gd name="connsiteY24" fmla="*/ 1336675 h 2359025"/>
                <a:gd name="connsiteX25" fmla="*/ 727075 w 4559300"/>
                <a:gd name="connsiteY25" fmla="*/ 1438275 h 2359025"/>
                <a:gd name="connsiteX26" fmla="*/ 774700 w 4559300"/>
                <a:gd name="connsiteY26" fmla="*/ 1511300 h 2359025"/>
                <a:gd name="connsiteX27" fmla="*/ 866775 w 4559300"/>
                <a:gd name="connsiteY27" fmla="*/ 1565275 h 2359025"/>
                <a:gd name="connsiteX28" fmla="*/ 889000 w 4559300"/>
                <a:gd name="connsiteY28" fmla="*/ 1679575 h 2359025"/>
                <a:gd name="connsiteX29" fmla="*/ 939800 w 4559300"/>
                <a:gd name="connsiteY29" fmla="*/ 1730375 h 2359025"/>
                <a:gd name="connsiteX30" fmla="*/ 993775 w 4559300"/>
                <a:gd name="connsiteY30" fmla="*/ 1743075 h 2359025"/>
                <a:gd name="connsiteX31" fmla="*/ 1047750 w 4559300"/>
                <a:gd name="connsiteY31" fmla="*/ 1803400 h 2359025"/>
                <a:gd name="connsiteX32" fmla="*/ 1152525 w 4559300"/>
                <a:gd name="connsiteY32" fmla="*/ 1835150 h 2359025"/>
                <a:gd name="connsiteX33" fmla="*/ 1225550 w 4559300"/>
                <a:gd name="connsiteY33" fmla="*/ 1927225 h 2359025"/>
                <a:gd name="connsiteX34" fmla="*/ 1308100 w 4559300"/>
                <a:gd name="connsiteY34" fmla="*/ 1927225 h 2359025"/>
                <a:gd name="connsiteX35" fmla="*/ 1384300 w 4559300"/>
                <a:gd name="connsiteY35" fmla="*/ 1962150 h 2359025"/>
                <a:gd name="connsiteX36" fmla="*/ 1450975 w 4559300"/>
                <a:gd name="connsiteY36" fmla="*/ 2022475 h 2359025"/>
                <a:gd name="connsiteX37" fmla="*/ 1549400 w 4559300"/>
                <a:gd name="connsiteY37" fmla="*/ 2057400 h 2359025"/>
                <a:gd name="connsiteX38" fmla="*/ 1657350 w 4559300"/>
                <a:gd name="connsiteY38" fmla="*/ 2057400 h 2359025"/>
                <a:gd name="connsiteX39" fmla="*/ 1727200 w 4559300"/>
                <a:gd name="connsiteY39" fmla="*/ 2092325 h 2359025"/>
                <a:gd name="connsiteX40" fmla="*/ 1765300 w 4559300"/>
                <a:gd name="connsiteY40" fmla="*/ 2117725 h 2359025"/>
                <a:gd name="connsiteX41" fmla="*/ 1958975 w 4559300"/>
                <a:gd name="connsiteY41" fmla="*/ 2117725 h 2359025"/>
                <a:gd name="connsiteX42" fmla="*/ 1971675 w 4559300"/>
                <a:gd name="connsiteY42" fmla="*/ 2146300 h 2359025"/>
                <a:gd name="connsiteX43" fmla="*/ 2054225 w 4559300"/>
                <a:gd name="connsiteY43" fmla="*/ 2146300 h 2359025"/>
                <a:gd name="connsiteX44" fmla="*/ 2114550 w 4559300"/>
                <a:gd name="connsiteY44" fmla="*/ 2181225 h 2359025"/>
                <a:gd name="connsiteX45" fmla="*/ 2251075 w 4559300"/>
                <a:gd name="connsiteY45" fmla="*/ 2181225 h 2359025"/>
                <a:gd name="connsiteX46" fmla="*/ 2266950 w 4559300"/>
                <a:gd name="connsiteY46" fmla="*/ 2206625 h 2359025"/>
                <a:gd name="connsiteX47" fmla="*/ 2606675 w 4559300"/>
                <a:gd name="connsiteY47" fmla="*/ 2206625 h 2359025"/>
                <a:gd name="connsiteX48" fmla="*/ 2632075 w 4559300"/>
                <a:gd name="connsiteY48" fmla="*/ 2244725 h 2359025"/>
                <a:gd name="connsiteX49" fmla="*/ 3000375 w 4559300"/>
                <a:gd name="connsiteY49" fmla="*/ 2244725 h 2359025"/>
                <a:gd name="connsiteX50" fmla="*/ 3000375 w 4559300"/>
                <a:gd name="connsiteY50" fmla="*/ 2266950 h 2359025"/>
                <a:gd name="connsiteX51" fmla="*/ 3219450 w 4559300"/>
                <a:gd name="connsiteY51" fmla="*/ 2266950 h 2359025"/>
                <a:gd name="connsiteX52" fmla="*/ 3219450 w 4559300"/>
                <a:gd name="connsiteY52" fmla="*/ 2298700 h 2359025"/>
                <a:gd name="connsiteX53" fmla="*/ 3546475 w 4559300"/>
                <a:gd name="connsiteY53" fmla="*/ 2298700 h 2359025"/>
                <a:gd name="connsiteX54" fmla="*/ 3546475 w 4559300"/>
                <a:gd name="connsiteY54" fmla="*/ 2317750 h 2359025"/>
                <a:gd name="connsiteX55" fmla="*/ 3683000 w 4559300"/>
                <a:gd name="connsiteY55" fmla="*/ 2317750 h 2359025"/>
                <a:gd name="connsiteX56" fmla="*/ 3683000 w 4559300"/>
                <a:gd name="connsiteY56" fmla="*/ 2336800 h 2359025"/>
                <a:gd name="connsiteX57" fmla="*/ 3952875 w 4559300"/>
                <a:gd name="connsiteY57" fmla="*/ 2336800 h 2359025"/>
                <a:gd name="connsiteX58" fmla="*/ 3952875 w 4559300"/>
                <a:gd name="connsiteY58" fmla="*/ 2359025 h 2359025"/>
                <a:gd name="connsiteX59" fmla="*/ 4559300 w 4559300"/>
                <a:gd name="connsiteY59" fmla="*/ 2359025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59300" h="2359025">
                  <a:moveTo>
                    <a:pt x="0" y="0"/>
                  </a:moveTo>
                  <a:lnTo>
                    <a:pt x="85725" y="31750"/>
                  </a:lnTo>
                  <a:lnTo>
                    <a:pt x="152400" y="98425"/>
                  </a:lnTo>
                  <a:lnTo>
                    <a:pt x="168275" y="254000"/>
                  </a:lnTo>
                  <a:cubicBezTo>
                    <a:pt x="169333" y="264583"/>
                    <a:pt x="169221" y="275350"/>
                    <a:pt x="171450" y="285750"/>
                  </a:cubicBezTo>
                  <a:cubicBezTo>
                    <a:pt x="173549" y="295544"/>
                    <a:pt x="182359" y="303205"/>
                    <a:pt x="187325" y="311150"/>
                  </a:cubicBezTo>
                  <a:cubicBezTo>
                    <a:pt x="198834" y="329565"/>
                    <a:pt x="186953" y="319369"/>
                    <a:pt x="203200" y="330200"/>
                  </a:cubicBezTo>
                  <a:cubicBezTo>
                    <a:pt x="206673" y="344090"/>
                    <a:pt x="205346" y="342687"/>
                    <a:pt x="212725" y="355600"/>
                  </a:cubicBezTo>
                  <a:cubicBezTo>
                    <a:pt x="214618" y="358913"/>
                    <a:pt x="216377" y="362427"/>
                    <a:pt x="219075" y="365125"/>
                  </a:cubicBezTo>
                  <a:cubicBezTo>
                    <a:pt x="220748" y="366798"/>
                    <a:pt x="223308" y="367242"/>
                    <a:pt x="225425" y="368300"/>
                  </a:cubicBezTo>
                  <a:lnTo>
                    <a:pt x="263525" y="384175"/>
                  </a:lnTo>
                  <a:lnTo>
                    <a:pt x="282575" y="434975"/>
                  </a:lnTo>
                  <a:lnTo>
                    <a:pt x="314325" y="485775"/>
                  </a:lnTo>
                  <a:lnTo>
                    <a:pt x="333375" y="596900"/>
                  </a:lnTo>
                  <a:lnTo>
                    <a:pt x="377825" y="660400"/>
                  </a:lnTo>
                  <a:lnTo>
                    <a:pt x="431800" y="701675"/>
                  </a:lnTo>
                  <a:lnTo>
                    <a:pt x="450850" y="746125"/>
                  </a:lnTo>
                  <a:lnTo>
                    <a:pt x="450850" y="914400"/>
                  </a:lnTo>
                  <a:lnTo>
                    <a:pt x="495300" y="952500"/>
                  </a:lnTo>
                  <a:lnTo>
                    <a:pt x="495300" y="990600"/>
                  </a:lnTo>
                  <a:lnTo>
                    <a:pt x="571500" y="1035050"/>
                  </a:lnTo>
                  <a:lnTo>
                    <a:pt x="609600" y="1206500"/>
                  </a:lnTo>
                  <a:lnTo>
                    <a:pt x="644525" y="1257300"/>
                  </a:lnTo>
                  <a:lnTo>
                    <a:pt x="685800" y="1295400"/>
                  </a:lnTo>
                  <a:lnTo>
                    <a:pt x="727075" y="1336675"/>
                  </a:lnTo>
                  <a:lnTo>
                    <a:pt x="727075" y="1438275"/>
                  </a:lnTo>
                  <a:lnTo>
                    <a:pt x="774700" y="1511300"/>
                  </a:lnTo>
                  <a:lnTo>
                    <a:pt x="866775" y="1565275"/>
                  </a:lnTo>
                  <a:lnTo>
                    <a:pt x="889000" y="1679575"/>
                  </a:lnTo>
                  <a:lnTo>
                    <a:pt x="939800" y="1730375"/>
                  </a:lnTo>
                  <a:lnTo>
                    <a:pt x="993775" y="1743075"/>
                  </a:lnTo>
                  <a:lnTo>
                    <a:pt x="1047750" y="1803400"/>
                  </a:lnTo>
                  <a:lnTo>
                    <a:pt x="1152525" y="1835150"/>
                  </a:lnTo>
                  <a:lnTo>
                    <a:pt x="1225550" y="1927225"/>
                  </a:lnTo>
                  <a:lnTo>
                    <a:pt x="1308100" y="1927225"/>
                  </a:lnTo>
                  <a:lnTo>
                    <a:pt x="1384300" y="1962150"/>
                  </a:lnTo>
                  <a:lnTo>
                    <a:pt x="1450975" y="2022475"/>
                  </a:lnTo>
                  <a:lnTo>
                    <a:pt x="1549400" y="2057400"/>
                  </a:lnTo>
                  <a:lnTo>
                    <a:pt x="1657350" y="2057400"/>
                  </a:lnTo>
                  <a:lnTo>
                    <a:pt x="1727200" y="2092325"/>
                  </a:lnTo>
                  <a:lnTo>
                    <a:pt x="1765300" y="2117725"/>
                  </a:lnTo>
                  <a:lnTo>
                    <a:pt x="1958975" y="2117725"/>
                  </a:lnTo>
                  <a:lnTo>
                    <a:pt x="1971675" y="2146300"/>
                  </a:lnTo>
                  <a:lnTo>
                    <a:pt x="2054225" y="2146300"/>
                  </a:lnTo>
                  <a:lnTo>
                    <a:pt x="2114550" y="2181225"/>
                  </a:lnTo>
                  <a:lnTo>
                    <a:pt x="2251075" y="2181225"/>
                  </a:lnTo>
                  <a:lnTo>
                    <a:pt x="2266950" y="2206625"/>
                  </a:lnTo>
                  <a:lnTo>
                    <a:pt x="2606675" y="2206625"/>
                  </a:lnTo>
                  <a:lnTo>
                    <a:pt x="2632075" y="2244725"/>
                  </a:lnTo>
                  <a:lnTo>
                    <a:pt x="3000375" y="2244725"/>
                  </a:lnTo>
                  <a:lnTo>
                    <a:pt x="3000375" y="2266950"/>
                  </a:lnTo>
                  <a:lnTo>
                    <a:pt x="3219450" y="2266950"/>
                  </a:lnTo>
                  <a:lnTo>
                    <a:pt x="3219450" y="2298700"/>
                  </a:lnTo>
                  <a:lnTo>
                    <a:pt x="3546475" y="2298700"/>
                  </a:lnTo>
                  <a:lnTo>
                    <a:pt x="3546475" y="2317750"/>
                  </a:lnTo>
                  <a:lnTo>
                    <a:pt x="3683000" y="2317750"/>
                  </a:lnTo>
                  <a:lnTo>
                    <a:pt x="3683000" y="2336800"/>
                  </a:lnTo>
                  <a:lnTo>
                    <a:pt x="3952875" y="2336800"/>
                  </a:lnTo>
                  <a:lnTo>
                    <a:pt x="3952875" y="2359025"/>
                  </a:lnTo>
                  <a:lnTo>
                    <a:pt x="4559300" y="2359025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A6657792-F972-4A4D-A069-9438730EB9A6}"/>
              </a:ext>
            </a:extLst>
          </p:cNvPr>
          <p:cNvGrpSpPr/>
          <p:nvPr/>
        </p:nvGrpSpPr>
        <p:grpSpPr>
          <a:xfrm>
            <a:off x="6870700" y="2041456"/>
            <a:ext cx="4587875" cy="2381407"/>
            <a:chOff x="6870700" y="1758950"/>
            <a:chExt cx="4587875" cy="2511425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C66B780C-D13E-4B7A-BF3D-EDB95B89A486}"/>
                </a:ext>
              </a:extLst>
            </p:cNvPr>
            <p:cNvSpPr/>
            <p:nvPr/>
          </p:nvSpPr>
          <p:spPr>
            <a:xfrm>
              <a:off x="6873875" y="1762125"/>
              <a:ext cx="4584700" cy="2508250"/>
            </a:xfrm>
            <a:custGeom>
              <a:avLst/>
              <a:gdLst>
                <a:gd name="connsiteX0" fmla="*/ 0 w 4584700"/>
                <a:gd name="connsiteY0" fmla="*/ 0 h 2508250"/>
                <a:gd name="connsiteX1" fmla="*/ 0 w 4584700"/>
                <a:gd name="connsiteY1" fmla="*/ 0 h 2508250"/>
                <a:gd name="connsiteX2" fmla="*/ 28575 w 4584700"/>
                <a:gd name="connsiteY2" fmla="*/ 9525 h 2508250"/>
                <a:gd name="connsiteX3" fmla="*/ 34925 w 4584700"/>
                <a:gd name="connsiteY3" fmla="*/ 19050 h 2508250"/>
                <a:gd name="connsiteX4" fmla="*/ 47625 w 4584700"/>
                <a:gd name="connsiteY4" fmla="*/ 22225 h 2508250"/>
                <a:gd name="connsiteX5" fmla="*/ 60325 w 4584700"/>
                <a:gd name="connsiteY5" fmla="*/ 31750 h 2508250"/>
                <a:gd name="connsiteX6" fmla="*/ 73025 w 4584700"/>
                <a:gd name="connsiteY6" fmla="*/ 38100 h 2508250"/>
                <a:gd name="connsiteX7" fmla="*/ 82550 w 4584700"/>
                <a:gd name="connsiteY7" fmla="*/ 44450 h 2508250"/>
                <a:gd name="connsiteX8" fmla="*/ 88900 w 4584700"/>
                <a:gd name="connsiteY8" fmla="*/ 53975 h 2508250"/>
                <a:gd name="connsiteX9" fmla="*/ 98425 w 4584700"/>
                <a:gd name="connsiteY9" fmla="*/ 60325 h 2508250"/>
                <a:gd name="connsiteX10" fmla="*/ 101600 w 4584700"/>
                <a:gd name="connsiteY10" fmla="*/ 69850 h 2508250"/>
                <a:gd name="connsiteX11" fmla="*/ 120650 w 4584700"/>
                <a:gd name="connsiteY11" fmla="*/ 88900 h 2508250"/>
                <a:gd name="connsiteX12" fmla="*/ 136525 w 4584700"/>
                <a:gd name="connsiteY12" fmla="*/ 111125 h 2508250"/>
                <a:gd name="connsiteX13" fmla="*/ 142875 w 4584700"/>
                <a:gd name="connsiteY13" fmla="*/ 142875 h 2508250"/>
                <a:gd name="connsiteX14" fmla="*/ 149225 w 4584700"/>
                <a:gd name="connsiteY14" fmla="*/ 152400 h 2508250"/>
                <a:gd name="connsiteX15" fmla="*/ 155575 w 4584700"/>
                <a:gd name="connsiteY15" fmla="*/ 177800 h 2508250"/>
                <a:gd name="connsiteX16" fmla="*/ 161925 w 4584700"/>
                <a:gd name="connsiteY16" fmla="*/ 190500 h 2508250"/>
                <a:gd name="connsiteX17" fmla="*/ 168275 w 4584700"/>
                <a:gd name="connsiteY17" fmla="*/ 206375 h 2508250"/>
                <a:gd name="connsiteX18" fmla="*/ 184150 w 4584700"/>
                <a:gd name="connsiteY18" fmla="*/ 225425 h 2508250"/>
                <a:gd name="connsiteX19" fmla="*/ 203200 w 4584700"/>
                <a:gd name="connsiteY19" fmla="*/ 234950 h 2508250"/>
                <a:gd name="connsiteX20" fmla="*/ 225425 w 4584700"/>
                <a:gd name="connsiteY20" fmla="*/ 250825 h 2508250"/>
                <a:gd name="connsiteX21" fmla="*/ 250825 w 4584700"/>
                <a:gd name="connsiteY21" fmla="*/ 266700 h 2508250"/>
                <a:gd name="connsiteX22" fmla="*/ 269875 w 4584700"/>
                <a:gd name="connsiteY22" fmla="*/ 288925 h 2508250"/>
                <a:gd name="connsiteX23" fmla="*/ 279400 w 4584700"/>
                <a:gd name="connsiteY23" fmla="*/ 298450 h 2508250"/>
                <a:gd name="connsiteX24" fmla="*/ 292100 w 4584700"/>
                <a:gd name="connsiteY24" fmla="*/ 327025 h 2508250"/>
                <a:gd name="connsiteX25" fmla="*/ 298450 w 4584700"/>
                <a:gd name="connsiteY25" fmla="*/ 336550 h 2508250"/>
                <a:gd name="connsiteX26" fmla="*/ 307975 w 4584700"/>
                <a:gd name="connsiteY26" fmla="*/ 361950 h 2508250"/>
                <a:gd name="connsiteX27" fmla="*/ 314325 w 4584700"/>
                <a:gd name="connsiteY27" fmla="*/ 371475 h 2508250"/>
                <a:gd name="connsiteX28" fmla="*/ 317500 w 4584700"/>
                <a:gd name="connsiteY28" fmla="*/ 381000 h 2508250"/>
                <a:gd name="connsiteX29" fmla="*/ 336550 w 4584700"/>
                <a:gd name="connsiteY29" fmla="*/ 400050 h 2508250"/>
                <a:gd name="connsiteX30" fmla="*/ 339725 w 4584700"/>
                <a:gd name="connsiteY30" fmla="*/ 409575 h 2508250"/>
                <a:gd name="connsiteX31" fmla="*/ 361950 w 4584700"/>
                <a:gd name="connsiteY31" fmla="*/ 431800 h 2508250"/>
                <a:gd name="connsiteX32" fmla="*/ 371475 w 4584700"/>
                <a:gd name="connsiteY32" fmla="*/ 441325 h 2508250"/>
                <a:gd name="connsiteX33" fmla="*/ 381000 w 4584700"/>
                <a:gd name="connsiteY33" fmla="*/ 454025 h 2508250"/>
                <a:gd name="connsiteX34" fmla="*/ 393700 w 4584700"/>
                <a:gd name="connsiteY34" fmla="*/ 457200 h 2508250"/>
                <a:gd name="connsiteX35" fmla="*/ 396875 w 4584700"/>
                <a:gd name="connsiteY35" fmla="*/ 466725 h 2508250"/>
                <a:gd name="connsiteX36" fmla="*/ 419100 w 4584700"/>
                <a:gd name="connsiteY36" fmla="*/ 492125 h 2508250"/>
                <a:gd name="connsiteX37" fmla="*/ 438150 w 4584700"/>
                <a:gd name="connsiteY37" fmla="*/ 527050 h 2508250"/>
                <a:gd name="connsiteX38" fmla="*/ 444500 w 4584700"/>
                <a:gd name="connsiteY38" fmla="*/ 536575 h 2508250"/>
                <a:gd name="connsiteX39" fmla="*/ 454025 w 4584700"/>
                <a:gd name="connsiteY39" fmla="*/ 558800 h 2508250"/>
                <a:gd name="connsiteX40" fmla="*/ 457200 w 4584700"/>
                <a:gd name="connsiteY40" fmla="*/ 571500 h 2508250"/>
                <a:gd name="connsiteX41" fmla="*/ 463550 w 4584700"/>
                <a:gd name="connsiteY41" fmla="*/ 593725 h 2508250"/>
                <a:gd name="connsiteX42" fmla="*/ 469900 w 4584700"/>
                <a:gd name="connsiteY42" fmla="*/ 622300 h 2508250"/>
                <a:gd name="connsiteX43" fmla="*/ 476250 w 4584700"/>
                <a:gd name="connsiteY43" fmla="*/ 631825 h 2508250"/>
                <a:gd name="connsiteX44" fmla="*/ 485775 w 4584700"/>
                <a:gd name="connsiteY44" fmla="*/ 666750 h 2508250"/>
                <a:gd name="connsiteX45" fmla="*/ 492125 w 4584700"/>
                <a:gd name="connsiteY45" fmla="*/ 679450 h 2508250"/>
                <a:gd name="connsiteX46" fmla="*/ 501650 w 4584700"/>
                <a:gd name="connsiteY46" fmla="*/ 701675 h 2508250"/>
                <a:gd name="connsiteX47" fmla="*/ 511175 w 4584700"/>
                <a:gd name="connsiteY47" fmla="*/ 714375 h 2508250"/>
                <a:gd name="connsiteX48" fmla="*/ 536575 w 4584700"/>
                <a:gd name="connsiteY48" fmla="*/ 739775 h 2508250"/>
                <a:gd name="connsiteX49" fmla="*/ 555625 w 4584700"/>
                <a:gd name="connsiteY49" fmla="*/ 765175 h 2508250"/>
                <a:gd name="connsiteX50" fmla="*/ 561975 w 4584700"/>
                <a:gd name="connsiteY50" fmla="*/ 777875 h 2508250"/>
                <a:gd name="connsiteX51" fmla="*/ 581025 w 4584700"/>
                <a:gd name="connsiteY51" fmla="*/ 809625 h 2508250"/>
                <a:gd name="connsiteX52" fmla="*/ 587375 w 4584700"/>
                <a:gd name="connsiteY52" fmla="*/ 838200 h 2508250"/>
                <a:gd name="connsiteX53" fmla="*/ 593725 w 4584700"/>
                <a:gd name="connsiteY53" fmla="*/ 847725 h 2508250"/>
                <a:gd name="connsiteX54" fmla="*/ 596900 w 4584700"/>
                <a:gd name="connsiteY54" fmla="*/ 860425 h 2508250"/>
                <a:gd name="connsiteX55" fmla="*/ 603250 w 4584700"/>
                <a:gd name="connsiteY55" fmla="*/ 892175 h 2508250"/>
                <a:gd name="connsiteX56" fmla="*/ 609600 w 4584700"/>
                <a:gd name="connsiteY56" fmla="*/ 904875 h 2508250"/>
                <a:gd name="connsiteX57" fmla="*/ 615950 w 4584700"/>
                <a:gd name="connsiteY57" fmla="*/ 933450 h 2508250"/>
                <a:gd name="connsiteX58" fmla="*/ 619125 w 4584700"/>
                <a:gd name="connsiteY58" fmla="*/ 942975 h 2508250"/>
                <a:gd name="connsiteX59" fmla="*/ 625475 w 4584700"/>
                <a:gd name="connsiteY59" fmla="*/ 955675 h 2508250"/>
                <a:gd name="connsiteX60" fmla="*/ 635000 w 4584700"/>
                <a:gd name="connsiteY60" fmla="*/ 962025 h 2508250"/>
                <a:gd name="connsiteX61" fmla="*/ 647700 w 4584700"/>
                <a:gd name="connsiteY61" fmla="*/ 974725 h 2508250"/>
                <a:gd name="connsiteX62" fmla="*/ 650875 w 4584700"/>
                <a:gd name="connsiteY62" fmla="*/ 987425 h 2508250"/>
                <a:gd name="connsiteX63" fmla="*/ 673100 w 4584700"/>
                <a:gd name="connsiteY63" fmla="*/ 1003300 h 2508250"/>
                <a:gd name="connsiteX64" fmla="*/ 679450 w 4584700"/>
                <a:gd name="connsiteY64" fmla="*/ 1016000 h 2508250"/>
                <a:gd name="connsiteX65" fmla="*/ 701675 w 4584700"/>
                <a:gd name="connsiteY65" fmla="*/ 1047750 h 2508250"/>
                <a:gd name="connsiteX66" fmla="*/ 714375 w 4584700"/>
                <a:gd name="connsiteY66" fmla="*/ 1073150 h 2508250"/>
                <a:gd name="connsiteX67" fmla="*/ 720725 w 4584700"/>
                <a:gd name="connsiteY67" fmla="*/ 1098550 h 2508250"/>
                <a:gd name="connsiteX68" fmla="*/ 727075 w 4584700"/>
                <a:gd name="connsiteY68" fmla="*/ 1111250 h 2508250"/>
                <a:gd name="connsiteX69" fmla="*/ 730250 w 4584700"/>
                <a:gd name="connsiteY69" fmla="*/ 1127125 h 2508250"/>
                <a:gd name="connsiteX70" fmla="*/ 736600 w 4584700"/>
                <a:gd name="connsiteY70" fmla="*/ 1139825 h 2508250"/>
                <a:gd name="connsiteX71" fmla="*/ 739775 w 4584700"/>
                <a:gd name="connsiteY71" fmla="*/ 1149350 h 2508250"/>
                <a:gd name="connsiteX72" fmla="*/ 746125 w 4584700"/>
                <a:gd name="connsiteY72" fmla="*/ 1158875 h 2508250"/>
                <a:gd name="connsiteX73" fmla="*/ 752475 w 4584700"/>
                <a:gd name="connsiteY73" fmla="*/ 1171575 h 2508250"/>
                <a:gd name="connsiteX74" fmla="*/ 765175 w 4584700"/>
                <a:gd name="connsiteY74" fmla="*/ 1190625 h 2508250"/>
                <a:gd name="connsiteX75" fmla="*/ 781050 w 4584700"/>
                <a:gd name="connsiteY75" fmla="*/ 1222375 h 2508250"/>
                <a:gd name="connsiteX76" fmla="*/ 784225 w 4584700"/>
                <a:gd name="connsiteY76" fmla="*/ 1238250 h 2508250"/>
                <a:gd name="connsiteX77" fmla="*/ 800100 w 4584700"/>
                <a:gd name="connsiteY77" fmla="*/ 1257300 h 2508250"/>
                <a:gd name="connsiteX78" fmla="*/ 806450 w 4584700"/>
                <a:gd name="connsiteY78" fmla="*/ 1266825 h 2508250"/>
                <a:gd name="connsiteX79" fmla="*/ 819150 w 4584700"/>
                <a:gd name="connsiteY79" fmla="*/ 1273175 h 2508250"/>
                <a:gd name="connsiteX80" fmla="*/ 828675 w 4584700"/>
                <a:gd name="connsiteY80" fmla="*/ 1279525 h 2508250"/>
                <a:gd name="connsiteX81" fmla="*/ 838200 w 4584700"/>
                <a:gd name="connsiteY81" fmla="*/ 1282700 h 2508250"/>
                <a:gd name="connsiteX82" fmla="*/ 860425 w 4584700"/>
                <a:gd name="connsiteY82" fmla="*/ 1289050 h 2508250"/>
                <a:gd name="connsiteX83" fmla="*/ 869950 w 4584700"/>
                <a:gd name="connsiteY83" fmla="*/ 1295400 h 2508250"/>
                <a:gd name="connsiteX84" fmla="*/ 876300 w 4584700"/>
                <a:gd name="connsiteY84" fmla="*/ 1311275 h 2508250"/>
                <a:gd name="connsiteX85" fmla="*/ 882650 w 4584700"/>
                <a:gd name="connsiteY85" fmla="*/ 1320800 h 2508250"/>
                <a:gd name="connsiteX86" fmla="*/ 885825 w 4584700"/>
                <a:gd name="connsiteY86" fmla="*/ 1333500 h 2508250"/>
                <a:gd name="connsiteX87" fmla="*/ 895350 w 4584700"/>
                <a:gd name="connsiteY87" fmla="*/ 1339850 h 2508250"/>
                <a:gd name="connsiteX88" fmla="*/ 901700 w 4584700"/>
                <a:gd name="connsiteY88" fmla="*/ 1349375 h 2508250"/>
                <a:gd name="connsiteX89" fmla="*/ 904875 w 4584700"/>
                <a:gd name="connsiteY89" fmla="*/ 1358900 h 2508250"/>
                <a:gd name="connsiteX90" fmla="*/ 920750 w 4584700"/>
                <a:gd name="connsiteY90" fmla="*/ 1387475 h 2508250"/>
                <a:gd name="connsiteX91" fmla="*/ 930275 w 4584700"/>
                <a:gd name="connsiteY91" fmla="*/ 1397000 h 2508250"/>
                <a:gd name="connsiteX92" fmla="*/ 939800 w 4584700"/>
                <a:gd name="connsiteY92" fmla="*/ 1409700 h 2508250"/>
                <a:gd name="connsiteX93" fmla="*/ 949325 w 4584700"/>
                <a:gd name="connsiteY93" fmla="*/ 1419225 h 2508250"/>
                <a:gd name="connsiteX94" fmla="*/ 958850 w 4584700"/>
                <a:gd name="connsiteY94" fmla="*/ 1431925 h 2508250"/>
                <a:gd name="connsiteX95" fmla="*/ 965200 w 4584700"/>
                <a:gd name="connsiteY95" fmla="*/ 1441450 h 2508250"/>
                <a:gd name="connsiteX96" fmla="*/ 974725 w 4584700"/>
                <a:gd name="connsiteY96" fmla="*/ 1450975 h 2508250"/>
                <a:gd name="connsiteX97" fmla="*/ 984250 w 4584700"/>
                <a:gd name="connsiteY97" fmla="*/ 1470025 h 2508250"/>
                <a:gd name="connsiteX98" fmla="*/ 1000125 w 4584700"/>
                <a:gd name="connsiteY98" fmla="*/ 1495425 h 2508250"/>
                <a:gd name="connsiteX99" fmla="*/ 1016000 w 4584700"/>
                <a:gd name="connsiteY99" fmla="*/ 1517650 h 2508250"/>
                <a:gd name="connsiteX100" fmla="*/ 1047750 w 4584700"/>
                <a:gd name="connsiteY100" fmla="*/ 1543050 h 2508250"/>
                <a:gd name="connsiteX101" fmla="*/ 1069975 w 4584700"/>
                <a:gd name="connsiteY101" fmla="*/ 1565275 h 2508250"/>
                <a:gd name="connsiteX102" fmla="*/ 1123950 w 4584700"/>
                <a:gd name="connsiteY102" fmla="*/ 1565275 h 2508250"/>
                <a:gd name="connsiteX103" fmla="*/ 1222375 w 4584700"/>
                <a:gd name="connsiteY103" fmla="*/ 1676400 h 2508250"/>
                <a:gd name="connsiteX104" fmla="*/ 1285875 w 4584700"/>
                <a:gd name="connsiteY104" fmla="*/ 1676400 h 2508250"/>
                <a:gd name="connsiteX105" fmla="*/ 1311275 w 4584700"/>
                <a:gd name="connsiteY105" fmla="*/ 1714500 h 2508250"/>
                <a:gd name="connsiteX106" fmla="*/ 1381125 w 4584700"/>
                <a:gd name="connsiteY106" fmla="*/ 1714500 h 2508250"/>
                <a:gd name="connsiteX107" fmla="*/ 1431925 w 4584700"/>
                <a:gd name="connsiteY107" fmla="*/ 1762125 h 2508250"/>
                <a:gd name="connsiteX108" fmla="*/ 1466850 w 4584700"/>
                <a:gd name="connsiteY108" fmla="*/ 1819275 h 2508250"/>
                <a:gd name="connsiteX109" fmla="*/ 1533525 w 4584700"/>
                <a:gd name="connsiteY109" fmla="*/ 1819275 h 2508250"/>
                <a:gd name="connsiteX110" fmla="*/ 1574800 w 4584700"/>
                <a:gd name="connsiteY110" fmla="*/ 1860550 h 2508250"/>
                <a:gd name="connsiteX111" fmla="*/ 1670050 w 4584700"/>
                <a:gd name="connsiteY111" fmla="*/ 1860550 h 2508250"/>
                <a:gd name="connsiteX112" fmla="*/ 1714500 w 4584700"/>
                <a:gd name="connsiteY112" fmla="*/ 1917700 h 2508250"/>
                <a:gd name="connsiteX113" fmla="*/ 1828800 w 4584700"/>
                <a:gd name="connsiteY113" fmla="*/ 1971675 h 2508250"/>
                <a:gd name="connsiteX114" fmla="*/ 1936750 w 4584700"/>
                <a:gd name="connsiteY114" fmla="*/ 1990725 h 2508250"/>
                <a:gd name="connsiteX115" fmla="*/ 1978025 w 4584700"/>
                <a:gd name="connsiteY115" fmla="*/ 2003425 h 2508250"/>
                <a:gd name="connsiteX116" fmla="*/ 2032000 w 4584700"/>
                <a:gd name="connsiteY116" fmla="*/ 2054225 h 2508250"/>
                <a:gd name="connsiteX117" fmla="*/ 2178050 w 4584700"/>
                <a:gd name="connsiteY117" fmla="*/ 2054225 h 2508250"/>
                <a:gd name="connsiteX118" fmla="*/ 2219325 w 4584700"/>
                <a:gd name="connsiteY118" fmla="*/ 2079625 h 2508250"/>
                <a:gd name="connsiteX119" fmla="*/ 2320925 w 4584700"/>
                <a:gd name="connsiteY119" fmla="*/ 2111375 h 2508250"/>
                <a:gd name="connsiteX120" fmla="*/ 2498725 w 4584700"/>
                <a:gd name="connsiteY120" fmla="*/ 2111375 h 2508250"/>
                <a:gd name="connsiteX121" fmla="*/ 2552700 w 4584700"/>
                <a:gd name="connsiteY121" fmla="*/ 2152650 h 2508250"/>
                <a:gd name="connsiteX122" fmla="*/ 2794000 w 4584700"/>
                <a:gd name="connsiteY122" fmla="*/ 2152650 h 2508250"/>
                <a:gd name="connsiteX123" fmla="*/ 2851150 w 4584700"/>
                <a:gd name="connsiteY123" fmla="*/ 2159000 h 2508250"/>
                <a:gd name="connsiteX124" fmla="*/ 2933700 w 4584700"/>
                <a:gd name="connsiteY124" fmla="*/ 2159000 h 2508250"/>
                <a:gd name="connsiteX125" fmla="*/ 2974975 w 4584700"/>
                <a:gd name="connsiteY125" fmla="*/ 2178050 h 2508250"/>
                <a:gd name="connsiteX126" fmla="*/ 3054350 w 4584700"/>
                <a:gd name="connsiteY126" fmla="*/ 2178050 h 2508250"/>
                <a:gd name="connsiteX127" fmla="*/ 3095625 w 4584700"/>
                <a:gd name="connsiteY127" fmla="*/ 2200275 h 2508250"/>
                <a:gd name="connsiteX128" fmla="*/ 3492500 w 4584700"/>
                <a:gd name="connsiteY128" fmla="*/ 2200275 h 2508250"/>
                <a:gd name="connsiteX129" fmla="*/ 3492500 w 4584700"/>
                <a:gd name="connsiteY129" fmla="*/ 2225675 h 2508250"/>
                <a:gd name="connsiteX130" fmla="*/ 3698875 w 4584700"/>
                <a:gd name="connsiteY130" fmla="*/ 2225675 h 2508250"/>
                <a:gd name="connsiteX131" fmla="*/ 3698875 w 4584700"/>
                <a:gd name="connsiteY131" fmla="*/ 2238375 h 2508250"/>
                <a:gd name="connsiteX132" fmla="*/ 4584700 w 4584700"/>
                <a:gd name="connsiteY132" fmla="*/ 2238375 h 2508250"/>
                <a:gd name="connsiteX133" fmla="*/ 4584700 w 4584700"/>
                <a:gd name="connsiteY133" fmla="*/ 250825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4584700" h="2508250">
                  <a:moveTo>
                    <a:pt x="0" y="0"/>
                  </a:moveTo>
                  <a:lnTo>
                    <a:pt x="0" y="0"/>
                  </a:lnTo>
                  <a:cubicBezTo>
                    <a:pt x="9525" y="3175"/>
                    <a:pt x="19761" y="4717"/>
                    <a:pt x="28575" y="9525"/>
                  </a:cubicBezTo>
                  <a:cubicBezTo>
                    <a:pt x="31925" y="11352"/>
                    <a:pt x="31750" y="16933"/>
                    <a:pt x="34925" y="19050"/>
                  </a:cubicBezTo>
                  <a:cubicBezTo>
                    <a:pt x="38556" y="21471"/>
                    <a:pt x="43392" y="21167"/>
                    <a:pt x="47625" y="22225"/>
                  </a:cubicBezTo>
                  <a:cubicBezTo>
                    <a:pt x="51858" y="25400"/>
                    <a:pt x="55838" y="28945"/>
                    <a:pt x="60325" y="31750"/>
                  </a:cubicBezTo>
                  <a:cubicBezTo>
                    <a:pt x="64339" y="34258"/>
                    <a:pt x="68916" y="35752"/>
                    <a:pt x="73025" y="38100"/>
                  </a:cubicBezTo>
                  <a:cubicBezTo>
                    <a:pt x="76338" y="39993"/>
                    <a:pt x="79375" y="42333"/>
                    <a:pt x="82550" y="44450"/>
                  </a:cubicBezTo>
                  <a:cubicBezTo>
                    <a:pt x="84667" y="47625"/>
                    <a:pt x="86202" y="51277"/>
                    <a:pt x="88900" y="53975"/>
                  </a:cubicBezTo>
                  <a:cubicBezTo>
                    <a:pt x="91598" y="56673"/>
                    <a:pt x="96041" y="57345"/>
                    <a:pt x="98425" y="60325"/>
                  </a:cubicBezTo>
                  <a:cubicBezTo>
                    <a:pt x="100516" y="62938"/>
                    <a:pt x="99545" y="67208"/>
                    <a:pt x="101600" y="69850"/>
                  </a:cubicBezTo>
                  <a:cubicBezTo>
                    <a:pt x="107113" y="76939"/>
                    <a:pt x="116634" y="80868"/>
                    <a:pt x="120650" y="88900"/>
                  </a:cubicBezTo>
                  <a:cubicBezTo>
                    <a:pt x="129008" y="105616"/>
                    <a:pt x="123653" y="98253"/>
                    <a:pt x="136525" y="111125"/>
                  </a:cubicBezTo>
                  <a:cubicBezTo>
                    <a:pt x="137241" y="115423"/>
                    <a:pt x="140292" y="136847"/>
                    <a:pt x="142875" y="142875"/>
                  </a:cubicBezTo>
                  <a:cubicBezTo>
                    <a:pt x="144378" y="146382"/>
                    <a:pt x="147108" y="149225"/>
                    <a:pt x="149225" y="152400"/>
                  </a:cubicBezTo>
                  <a:cubicBezTo>
                    <a:pt x="151089" y="161718"/>
                    <a:pt x="151914" y="169257"/>
                    <a:pt x="155575" y="177800"/>
                  </a:cubicBezTo>
                  <a:cubicBezTo>
                    <a:pt x="157439" y="182150"/>
                    <a:pt x="160003" y="186175"/>
                    <a:pt x="161925" y="190500"/>
                  </a:cubicBezTo>
                  <a:cubicBezTo>
                    <a:pt x="164240" y="195708"/>
                    <a:pt x="165726" y="201277"/>
                    <a:pt x="168275" y="206375"/>
                  </a:cubicBezTo>
                  <a:cubicBezTo>
                    <a:pt x="171843" y="213511"/>
                    <a:pt x="178131" y="220409"/>
                    <a:pt x="184150" y="225425"/>
                  </a:cubicBezTo>
                  <a:cubicBezTo>
                    <a:pt x="197799" y="236799"/>
                    <a:pt x="188881" y="227790"/>
                    <a:pt x="203200" y="234950"/>
                  </a:cubicBezTo>
                  <a:cubicBezTo>
                    <a:pt x="209917" y="238308"/>
                    <a:pt x="219672" y="247230"/>
                    <a:pt x="225425" y="250825"/>
                  </a:cubicBezTo>
                  <a:cubicBezTo>
                    <a:pt x="245439" y="263334"/>
                    <a:pt x="231453" y="250095"/>
                    <a:pt x="250825" y="266700"/>
                  </a:cubicBezTo>
                  <a:cubicBezTo>
                    <a:pt x="263552" y="277608"/>
                    <a:pt x="258293" y="275412"/>
                    <a:pt x="269875" y="288925"/>
                  </a:cubicBezTo>
                  <a:cubicBezTo>
                    <a:pt x="272797" y="292334"/>
                    <a:pt x="276225" y="295275"/>
                    <a:pt x="279400" y="298450"/>
                  </a:cubicBezTo>
                  <a:cubicBezTo>
                    <a:pt x="283936" y="309790"/>
                    <a:pt x="286167" y="316643"/>
                    <a:pt x="292100" y="327025"/>
                  </a:cubicBezTo>
                  <a:cubicBezTo>
                    <a:pt x="293993" y="330338"/>
                    <a:pt x="296557" y="333237"/>
                    <a:pt x="298450" y="336550"/>
                  </a:cubicBezTo>
                  <a:cubicBezTo>
                    <a:pt x="316590" y="368296"/>
                    <a:pt x="294581" y="330697"/>
                    <a:pt x="307975" y="361950"/>
                  </a:cubicBezTo>
                  <a:cubicBezTo>
                    <a:pt x="309478" y="365457"/>
                    <a:pt x="312618" y="368062"/>
                    <a:pt x="314325" y="371475"/>
                  </a:cubicBezTo>
                  <a:cubicBezTo>
                    <a:pt x="315822" y="374468"/>
                    <a:pt x="315445" y="378358"/>
                    <a:pt x="317500" y="381000"/>
                  </a:cubicBezTo>
                  <a:cubicBezTo>
                    <a:pt x="323013" y="388089"/>
                    <a:pt x="336550" y="400050"/>
                    <a:pt x="336550" y="400050"/>
                  </a:cubicBezTo>
                  <a:cubicBezTo>
                    <a:pt x="337608" y="403225"/>
                    <a:pt x="337634" y="406962"/>
                    <a:pt x="339725" y="409575"/>
                  </a:cubicBezTo>
                  <a:cubicBezTo>
                    <a:pt x="346270" y="417756"/>
                    <a:pt x="354542" y="424392"/>
                    <a:pt x="361950" y="431800"/>
                  </a:cubicBezTo>
                  <a:cubicBezTo>
                    <a:pt x="365125" y="434975"/>
                    <a:pt x="368781" y="437733"/>
                    <a:pt x="371475" y="441325"/>
                  </a:cubicBezTo>
                  <a:cubicBezTo>
                    <a:pt x="374650" y="445558"/>
                    <a:pt x="376694" y="450949"/>
                    <a:pt x="381000" y="454025"/>
                  </a:cubicBezTo>
                  <a:cubicBezTo>
                    <a:pt x="384551" y="456561"/>
                    <a:pt x="389467" y="456142"/>
                    <a:pt x="393700" y="457200"/>
                  </a:cubicBezTo>
                  <a:cubicBezTo>
                    <a:pt x="394758" y="460375"/>
                    <a:pt x="395215" y="463819"/>
                    <a:pt x="396875" y="466725"/>
                  </a:cubicBezTo>
                  <a:cubicBezTo>
                    <a:pt x="402705" y="476927"/>
                    <a:pt x="410903" y="483928"/>
                    <a:pt x="419100" y="492125"/>
                  </a:cubicBezTo>
                  <a:cubicBezTo>
                    <a:pt x="428284" y="515086"/>
                    <a:pt x="422289" y="503258"/>
                    <a:pt x="438150" y="527050"/>
                  </a:cubicBezTo>
                  <a:lnTo>
                    <a:pt x="444500" y="536575"/>
                  </a:lnTo>
                  <a:cubicBezTo>
                    <a:pt x="453615" y="573036"/>
                    <a:pt x="440869" y="528103"/>
                    <a:pt x="454025" y="558800"/>
                  </a:cubicBezTo>
                  <a:cubicBezTo>
                    <a:pt x="455744" y="562811"/>
                    <a:pt x="456052" y="567290"/>
                    <a:pt x="457200" y="571500"/>
                  </a:cubicBezTo>
                  <a:cubicBezTo>
                    <a:pt x="459227" y="578933"/>
                    <a:pt x="461818" y="586218"/>
                    <a:pt x="463550" y="593725"/>
                  </a:cubicBezTo>
                  <a:cubicBezTo>
                    <a:pt x="465640" y="602784"/>
                    <a:pt x="465539" y="613578"/>
                    <a:pt x="469900" y="622300"/>
                  </a:cubicBezTo>
                  <a:cubicBezTo>
                    <a:pt x="471607" y="625713"/>
                    <a:pt x="474133" y="628650"/>
                    <a:pt x="476250" y="631825"/>
                  </a:cubicBezTo>
                  <a:cubicBezTo>
                    <a:pt x="477221" y="635710"/>
                    <a:pt x="482214" y="658441"/>
                    <a:pt x="485775" y="666750"/>
                  </a:cubicBezTo>
                  <a:cubicBezTo>
                    <a:pt x="487639" y="671100"/>
                    <a:pt x="490261" y="675100"/>
                    <a:pt x="492125" y="679450"/>
                  </a:cubicBezTo>
                  <a:cubicBezTo>
                    <a:pt x="498017" y="693199"/>
                    <a:pt x="492077" y="686358"/>
                    <a:pt x="501650" y="701675"/>
                  </a:cubicBezTo>
                  <a:cubicBezTo>
                    <a:pt x="504455" y="706162"/>
                    <a:pt x="508140" y="710040"/>
                    <a:pt x="511175" y="714375"/>
                  </a:cubicBezTo>
                  <a:cubicBezTo>
                    <a:pt x="527679" y="737953"/>
                    <a:pt x="516318" y="729646"/>
                    <a:pt x="536575" y="739775"/>
                  </a:cubicBezTo>
                  <a:cubicBezTo>
                    <a:pt x="551945" y="770516"/>
                    <a:pt x="531555" y="733082"/>
                    <a:pt x="555625" y="765175"/>
                  </a:cubicBezTo>
                  <a:cubicBezTo>
                    <a:pt x="558465" y="768961"/>
                    <a:pt x="559627" y="773766"/>
                    <a:pt x="561975" y="777875"/>
                  </a:cubicBezTo>
                  <a:cubicBezTo>
                    <a:pt x="568098" y="788591"/>
                    <a:pt x="581025" y="809625"/>
                    <a:pt x="581025" y="809625"/>
                  </a:cubicBezTo>
                  <a:cubicBezTo>
                    <a:pt x="581590" y="812450"/>
                    <a:pt x="585694" y="834277"/>
                    <a:pt x="587375" y="838200"/>
                  </a:cubicBezTo>
                  <a:cubicBezTo>
                    <a:pt x="588878" y="841707"/>
                    <a:pt x="591608" y="844550"/>
                    <a:pt x="593725" y="847725"/>
                  </a:cubicBezTo>
                  <a:cubicBezTo>
                    <a:pt x="594783" y="851958"/>
                    <a:pt x="596044" y="856146"/>
                    <a:pt x="596900" y="860425"/>
                  </a:cubicBezTo>
                  <a:cubicBezTo>
                    <a:pt x="598468" y="868263"/>
                    <a:pt x="600089" y="883747"/>
                    <a:pt x="603250" y="892175"/>
                  </a:cubicBezTo>
                  <a:cubicBezTo>
                    <a:pt x="604912" y="896607"/>
                    <a:pt x="607483" y="900642"/>
                    <a:pt x="609600" y="904875"/>
                  </a:cubicBezTo>
                  <a:cubicBezTo>
                    <a:pt x="611782" y="915787"/>
                    <a:pt x="612961" y="922988"/>
                    <a:pt x="615950" y="933450"/>
                  </a:cubicBezTo>
                  <a:cubicBezTo>
                    <a:pt x="616869" y="936668"/>
                    <a:pt x="617807" y="939899"/>
                    <a:pt x="619125" y="942975"/>
                  </a:cubicBezTo>
                  <a:cubicBezTo>
                    <a:pt x="620989" y="947325"/>
                    <a:pt x="622445" y="952039"/>
                    <a:pt x="625475" y="955675"/>
                  </a:cubicBezTo>
                  <a:cubicBezTo>
                    <a:pt x="627918" y="958606"/>
                    <a:pt x="632103" y="959542"/>
                    <a:pt x="635000" y="962025"/>
                  </a:cubicBezTo>
                  <a:cubicBezTo>
                    <a:pt x="639546" y="965921"/>
                    <a:pt x="643467" y="970492"/>
                    <a:pt x="647700" y="974725"/>
                  </a:cubicBezTo>
                  <a:cubicBezTo>
                    <a:pt x="648758" y="978958"/>
                    <a:pt x="648339" y="983874"/>
                    <a:pt x="650875" y="987425"/>
                  </a:cubicBezTo>
                  <a:cubicBezTo>
                    <a:pt x="652665" y="989931"/>
                    <a:pt x="669241" y="1000727"/>
                    <a:pt x="673100" y="1003300"/>
                  </a:cubicBezTo>
                  <a:cubicBezTo>
                    <a:pt x="675217" y="1007533"/>
                    <a:pt x="676942" y="1011986"/>
                    <a:pt x="679450" y="1016000"/>
                  </a:cubicBezTo>
                  <a:cubicBezTo>
                    <a:pt x="685687" y="1025980"/>
                    <a:pt x="697385" y="1037026"/>
                    <a:pt x="701675" y="1047750"/>
                  </a:cubicBezTo>
                  <a:cubicBezTo>
                    <a:pt x="709442" y="1067168"/>
                    <a:pt x="704864" y="1058883"/>
                    <a:pt x="714375" y="1073150"/>
                  </a:cubicBezTo>
                  <a:cubicBezTo>
                    <a:pt x="716239" y="1082468"/>
                    <a:pt x="717064" y="1090007"/>
                    <a:pt x="720725" y="1098550"/>
                  </a:cubicBezTo>
                  <a:cubicBezTo>
                    <a:pt x="722589" y="1102900"/>
                    <a:pt x="724958" y="1107017"/>
                    <a:pt x="727075" y="1111250"/>
                  </a:cubicBezTo>
                  <a:cubicBezTo>
                    <a:pt x="728133" y="1116542"/>
                    <a:pt x="728543" y="1122005"/>
                    <a:pt x="730250" y="1127125"/>
                  </a:cubicBezTo>
                  <a:cubicBezTo>
                    <a:pt x="731747" y="1131615"/>
                    <a:pt x="734736" y="1135475"/>
                    <a:pt x="736600" y="1139825"/>
                  </a:cubicBezTo>
                  <a:cubicBezTo>
                    <a:pt x="737918" y="1142901"/>
                    <a:pt x="738278" y="1146357"/>
                    <a:pt x="739775" y="1149350"/>
                  </a:cubicBezTo>
                  <a:cubicBezTo>
                    <a:pt x="741482" y="1152763"/>
                    <a:pt x="744232" y="1155562"/>
                    <a:pt x="746125" y="1158875"/>
                  </a:cubicBezTo>
                  <a:cubicBezTo>
                    <a:pt x="748473" y="1162984"/>
                    <a:pt x="750040" y="1167516"/>
                    <a:pt x="752475" y="1171575"/>
                  </a:cubicBezTo>
                  <a:cubicBezTo>
                    <a:pt x="756402" y="1178119"/>
                    <a:pt x="765175" y="1190625"/>
                    <a:pt x="765175" y="1190625"/>
                  </a:cubicBezTo>
                  <a:cubicBezTo>
                    <a:pt x="772450" y="1219727"/>
                    <a:pt x="764263" y="1211184"/>
                    <a:pt x="781050" y="1222375"/>
                  </a:cubicBezTo>
                  <a:cubicBezTo>
                    <a:pt x="782108" y="1227667"/>
                    <a:pt x="782330" y="1233197"/>
                    <a:pt x="784225" y="1238250"/>
                  </a:cubicBezTo>
                  <a:cubicBezTo>
                    <a:pt x="787450" y="1246850"/>
                    <a:pt x="794485" y="1250562"/>
                    <a:pt x="800100" y="1257300"/>
                  </a:cubicBezTo>
                  <a:cubicBezTo>
                    <a:pt x="802543" y="1260231"/>
                    <a:pt x="803519" y="1264382"/>
                    <a:pt x="806450" y="1266825"/>
                  </a:cubicBezTo>
                  <a:cubicBezTo>
                    <a:pt x="810086" y="1269855"/>
                    <a:pt x="815041" y="1270827"/>
                    <a:pt x="819150" y="1273175"/>
                  </a:cubicBezTo>
                  <a:cubicBezTo>
                    <a:pt x="822463" y="1275068"/>
                    <a:pt x="825262" y="1277818"/>
                    <a:pt x="828675" y="1279525"/>
                  </a:cubicBezTo>
                  <a:cubicBezTo>
                    <a:pt x="831668" y="1281022"/>
                    <a:pt x="834994" y="1281738"/>
                    <a:pt x="838200" y="1282700"/>
                  </a:cubicBezTo>
                  <a:cubicBezTo>
                    <a:pt x="845580" y="1284914"/>
                    <a:pt x="853017" y="1286933"/>
                    <a:pt x="860425" y="1289050"/>
                  </a:cubicBezTo>
                  <a:cubicBezTo>
                    <a:pt x="863600" y="1291167"/>
                    <a:pt x="867732" y="1292295"/>
                    <a:pt x="869950" y="1295400"/>
                  </a:cubicBezTo>
                  <a:cubicBezTo>
                    <a:pt x="873263" y="1300038"/>
                    <a:pt x="873751" y="1306177"/>
                    <a:pt x="876300" y="1311275"/>
                  </a:cubicBezTo>
                  <a:cubicBezTo>
                    <a:pt x="878007" y="1314688"/>
                    <a:pt x="880533" y="1317625"/>
                    <a:pt x="882650" y="1320800"/>
                  </a:cubicBezTo>
                  <a:cubicBezTo>
                    <a:pt x="883708" y="1325033"/>
                    <a:pt x="883404" y="1329869"/>
                    <a:pt x="885825" y="1333500"/>
                  </a:cubicBezTo>
                  <a:cubicBezTo>
                    <a:pt x="887942" y="1336675"/>
                    <a:pt x="892652" y="1337152"/>
                    <a:pt x="895350" y="1339850"/>
                  </a:cubicBezTo>
                  <a:cubicBezTo>
                    <a:pt x="898048" y="1342548"/>
                    <a:pt x="899993" y="1345962"/>
                    <a:pt x="901700" y="1349375"/>
                  </a:cubicBezTo>
                  <a:cubicBezTo>
                    <a:pt x="903197" y="1352368"/>
                    <a:pt x="903557" y="1355824"/>
                    <a:pt x="904875" y="1358900"/>
                  </a:cubicBezTo>
                  <a:cubicBezTo>
                    <a:pt x="907891" y="1365936"/>
                    <a:pt x="916736" y="1382123"/>
                    <a:pt x="920750" y="1387475"/>
                  </a:cubicBezTo>
                  <a:cubicBezTo>
                    <a:pt x="923444" y="1391067"/>
                    <a:pt x="927353" y="1393591"/>
                    <a:pt x="930275" y="1397000"/>
                  </a:cubicBezTo>
                  <a:cubicBezTo>
                    <a:pt x="933719" y="1401018"/>
                    <a:pt x="936356" y="1405682"/>
                    <a:pt x="939800" y="1409700"/>
                  </a:cubicBezTo>
                  <a:cubicBezTo>
                    <a:pt x="942722" y="1413109"/>
                    <a:pt x="946403" y="1415816"/>
                    <a:pt x="949325" y="1419225"/>
                  </a:cubicBezTo>
                  <a:cubicBezTo>
                    <a:pt x="952769" y="1423243"/>
                    <a:pt x="955774" y="1427619"/>
                    <a:pt x="958850" y="1431925"/>
                  </a:cubicBezTo>
                  <a:cubicBezTo>
                    <a:pt x="961068" y="1435030"/>
                    <a:pt x="962757" y="1438519"/>
                    <a:pt x="965200" y="1441450"/>
                  </a:cubicBezTo>
                  <a:cubicBezTo>
                    <a:pt x="968075" y="1444899"/>
                    <a:pt x="971550" y="1447800"/>
                    <a:pt x="974725" y="1450975"/>
                  </a:cubicBezTo>
                  <a:cubicBezTo>
                    <a:pt x="980546" y="1468439"/>
                    <a:pt x="974402" y="1452791"/>
                    <a:pt x="984250" y="1470025"/>
                  </a:cubicBezTo>
                  <a:cubicBezTo>
                    <a:pt x="1001299" y="1499861"/>
                    <a:pt x="978444" y="1465072"/>
                    <a:pt x="1000125" y="1495425"/>
                  </a:cubicBezTo>
                  <a:cubicBezTo>
                    <a:pt x="1005879" y="1503481"/>
                    <a:pt x="1009082" y="1510041"/>
                    <a:pt x="1016000" y="1517650"/>
                  </a:cubicBezTo>
                  <a:cubicBezTo>
                    <a:pt x="1037384" y="1541172"/>
                    <a:pt x="1029310" y="1536903"/>
                    <a:pt x="1047750" y="1543050"/>
                  </a:cubicBezTo>
                  <a:lnTo>
                    <a:pt x="1069975" y="1565275"/>
                  </a:lnTo>
                  <a:lnTo>
                    <a:pt x="1123950" y="1565275"/>
                  </a:lnTo>
                  <a:lnTo>
                    <a:pt x="1222375" y="1676400"/>
                  </a:lnTo>
                  <a:lnTo>
                    <a:pt x="1285875" y="1676400"/>
                  </a:lnTo>
                  <a:lnTo>
                    <a:pt x="1311275" y="1714500"/>
                  </a:lnTo>
                  <a:lnTo>
                    <a:pt x="1381125" y="1714500"/>
                  </a:lnTo>
                  <a:lnTo>
                    <a:pt x="1431925" y="1762125"/>
                  </a:lnTo>
                  <a:lnTo>
                    <a:pt x="1466850" y="1819275"/>
                  </a:lnTo>
                  <a:lnTo>
                    <a:pt x="1533525" y="1819275"/>
                  </a:lnTo>
                  <a:lnTo>
                    <a:pt x="1574800" y="1860550"/>
                  </a:lnTo>
                  <a:lnTo>
                    <a:pt x="1670050" y="1860550"/>
                  </a:lnTo>
                  <a:lnTo>
                    <a:pt x="1714500" y="1917700"/>
                  </a:lnTo>
                  <a:lnTo>
                    <a:pt x="1828800" y="1971675"/>
                  </a:lnTo>
                  <a:lnTo>
                    <a:pt x="1936750" y="1990725"/>
                  </a:lnTo>
                  <a:lnTo>
                    <a:pt x="1978025" y="2003425"/>
                  </a:lnTo>
                  <a:lnTo>
                    <a:pt x="2032000" y="2054225"/>
                  </a:lnTo>
                  <a:lnTo>
                    <a:pt x="2178050" y="2054225"/>
                  </a:lnTo>
                  <a:lnTo>
                    <a:pt x="2219325" y="2079625"/>
                  </a:lnTo>
                  <a:lnTo>
                    <a:pt x="2320925" y="2111375"/>
                  </a:lnTo>
                  <a:lnTo>
                    <a:pt x="2498725" y="2111375"/>
                  </a:lnTo>
                  <a:lnTo>
                    <a:pt x="2552700" y="2152650"/>
                  </a:lnTo>
                  <a:lnTo>
                    <a:pt x="2794000" y="2152650"/>
                  </a:lnTo>
                  <a:lnTo>
                    <a:pt x="2851150" y="2159000"/>
                  </a:lnTo>
                  <a:lnTo>
                    <a:pt x="2933700" y="2159000"/>
                  </a:lnTo>
                  <a:lnTo>
                    <a:pt x="2974975" y="2178050"/>
                  </a:lnTo>
                  <a:lnTo>
                    <a:pt x="3054350" y="2178050"/>
                  </a:lnTo>
                  <a:lnTo>
                    <a:pt x="3095625" y="2200275"/>
                  </a:lnTo>
                  <a:lnTo>
                    <a:pt x="3492500" y="2200275"/>
                  </a:lnTo>
                  <a:lnTo>
                    <a:pt x="3492500" y="2225675"/>
                  </a:lnTo>
                  <a:lnTo>
                    <a:pt x="3698875" y="2225675"/>
                  </a:lnTo>
                  <a:lnTo>
                    <a:pt x="3698875" y="2238375"/>
                  </a:lnTo>
                  <a:lnTo>
                    <a:pt x="4584700" y="2238375"/>
                  </a:lnTo>
                  <a:lnTo>
                    <a:pt x="4584700" y="2508250"/>
                  </a:lnTo>
                </a:path>
              </a:pathLst>
            </a:cu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3E929A6-3F37-48E8-8CAB-21BC8CA26282}"/>
                </a:ext>
              </a:extLst>
            </p:cNvPr>
            <p:cNvSpPr/>
            <p:nvPr/>
          </p:nvSpPr>
          <p:spPr>
            <a:xfrm>
              <a:off x="6870700" y="1758950"/>
              <a:ext cx="4530725" cy="2397125"/>
            </a:xfrm>
            <a:custGeom>
              <a:avLst/>
              <a:gdLst>
                <a:gd name="connsiteX0" fmla="*/ 0 w 4530725"/>
                <a:gd name="connsiteY0" fmla="*/ 0 h 2397125"/>
                <a:gd name="connsiteX1" fmla="*/ 0 w 4530725"/>
                <a:gd name="connsiteY1" fmla="*/ 0 h 2397125"/>
                <a:gd name="connsiteX2" fmla="*/ 25400 w 4530725"/>
                <a:gd name="connsiteY2" fmla="*/ 9525 h 2397125"/>
                <a:gd name="connsiteX3" fmla="*/ 47625 w 4530725"/>
                <a:gd name="connsiteY3" fmla="*/ 31750 h 2397125"/>
                <a:gd name="connsiteX4" fmla="*/ 57150 w 4530725"/>
                <a:gd name="connsiteY4" fmla="*/ 38100 h 2397125"/>
                <a:gd name="connsiteX5" fmla="*/ 76200 w 4530725"/>
                <a:gd name="connsiteY5" fmla="*/ 50800 h 2397125"/>
                <a:gd name="connsiteX6" fmla="*/ 92075 w 4530725"/>
                <a:gd name="connsiteY6" fmla="*/ 63500 h 2397125"/>
                <a:gd name="connsiteX7" fmla="*/ 114300 w 4530725"/>
                <a:gd name="connsiteY7" fmla="*/ 101600 h 2397125"/>
                <a:gd name="connsiteX8" fmla="*/ 117475 w 4530725"/>
                <a:gd name="connsiteY8" fmla="*/ 117475 h 2397125"/>
                <a:gd name="connsiteX9" fmla="*/ 120650 w 4530725"/>
                <a:gd name="connsiteY9" fmla="*/ 127000 h 2397125"/>
                <a:gd name="connsiteX10" fmla="*/ 127000 w 4530725"/>
                <a:gd name="connsiteY10" fmla="*/ 155575 h 2397125"/>
                <a:gd name="connsiteX11" fmla="*/ 136525 w 4530725"/>
                <a:gd name="connsiteY11" fmla="*/ 177800 h 2397125"/>
                <a:gd name="connsiteX12" fmla="*/ 149225 w 4530725"/>
                <a:gd name="connsiteY12" fmla="*/ 219075 h 2397125"/>
                <a:gd name="connsiteX13" fmla="*/ 152400 w 4530725"/>
                <a:gd name="connsiteY13" fmla="*/ 231775 h 2397125"/>
                <a:gd name="connsiteX14" fmla="*/ 155575 w 4530725"/>
                <a:gd name="connsiteY14" fmla="*/ 247650 h 2397125"/>
                <a:gd name="connsiteX15" fmla="*/ 161925 w 4530725"/>
                <a:gd name="connsiteY15" fmla="*/ 257175 h 2397125"/>
                <a:gd name="connsiteX16" fmla="*/ 165100 w 4530725"/>
                <a:gd name="connsiteY16" fmla="*/ 266700 h 2397125"/>
                <a:gd name="connsiteX17" fmla="*/ 180975 w 4530725"/>
                <a:gd name="connsiteY17" fmla="*/ 292100 h 2397125"/>
                <a:gd name="connsiteX18" fmla="*/ 190500 w 4530725"/>
                <a:gd name="connsiteY18" fmla="*/ 307975 h 2397125"/>
                <a:gd name="connsiteX19" fmla="*/ 200025 w 4530725"/>
                <a:gd name="connsiteY19" fmla="*/ 317500 h 2397125"/>
                <a:gd name="connsiteX20" fmla="*/ 231775 w 4530725"/>
                <a:gd name="connsiteY20" fmla="*/ 352425 h 2397125"/>
                <a:gd name="connsiteX21" fmla="*/ 234950 w 4530725"/>
                <a:gd name="connsiteY21" fmla="*/ 361950 h 2397125"/>
                <a:gd name="connsiteX22" fmla="*/ 254000 w 4530725"/>
                <a:gd name="connsiteY22" fmla="*/ 384175 h 2397125"/>
                <a:gd name="connsiteX23" fmla="*/ 276225 w 4530725"/>
                <a:gd name="connsiteY23" fmla="*/ 412750 h 2397125"/>
                <a:gd name="connsiteX24" fmla="*/ 279400 w 4530725"/>
                <a:gd name="connsiteY24" fmla="*/ 422275 h 2397125"/>
                <a:gd name="connsiteX25" fmla="*/ 285750 w 4530725"/>
                <a:gd name="connsiteY25" fmla="*/ 434975 h 2397125"/>
                <a:gd name="connsiteX26" fmla="*/ 288925 w 4530725"/>
                <a:gd name="connsiteY26" fmla="*/ 447675 h 2397125"/>
                <a:gd name="connsiteX27" fmla="*/ 295275 w 4530725"/>
                <a:gd name="connsiteY27" fmla="*/ 466725 h 2397125"/>
                <a:gd name="connsiteX28" fmla="*/ 298450 w 4530725"/>
                <a:gd name="connsiteY28" fmla="*/ 482600 h 2397125"/>
                <a:gd name="connsiteX29" fmla="*/ 307975 w 4530725"/>
                <a:gd name="connsiteY29" fmla="*/ 508000 h 2397125"/>
                <a:gd name="connsiteX30" fmla="*/ 311150 w 4530725"/>
                <a:gd name="connsiteY30" fmla="*/ 520700 h 2397125"/>
                <a:gd name="connsiteX31" fmla="*/ 320675 w 4530725"/>
                <a:gd name="connsiteY31" fmla="*/ 533400 h 2397125"/>
                <a:gd name="connsiteX32" fmla="*/ 327025 w 4530725"/>
                <a:gd name="connsiteY32" fmla="*/ 552450 h 2397125"/>
                <a:gd name="connsiteX33" fmla="*/ 336550 w 4530725"/>
                <a:gd name="connsiteY33" fmla="*/ 561975 h 2397125"/>
                <a:gd name="connsiteX34" fmla="*/ 349250 w 4530725"/>
                <a:gd name="connsiteY34" fmla="*/ 581025 h 2397125"/>
                <a:gd name="connsiteX35" fmla="*/ 358775 w 4530725"/>
                <a:gd name="connsiteY35" fmla="*/ 593725 h 2397125"/>
                <a:gd name="connsiteX36" fmla="*/ 374650 w 4530725"/>
                <a:gd name="connsiteY36" fmla="*/ 615950 h 2397125"/>
                <a:gd name="connsiteX37" fmla="*/ 384175 w 4530725"/>
                <a:gd name="connsiteY37" fmla="*/ 625475 h 2397125"/>
                <a:gd name="connsiteX38" fmla="*/ 390525 w 4530725"/>
                <a:gd name="connsiteY38" fmla="*/ 635000 h 2397125"/>
                <a:gd name="connsiteX39" fmla="*/ 406400 w 4530725"/>
                <a:gd name="connsiteY39" fmla="*/ 647700 h 2397125"/>
                <a:gd name="connsiteX40" fmla="*/ 415925 w 4530725"/>
                <a:gd name="connsiteY40" fmla="*/ 673100 h 2397125"/>
                <a:gd name="connsiteX41" fmla="*/ 425450 w 4530725"/>
                <a:gd name="connsiteY41" fmla="*/ 688975 h 2397125"/>
                <a:gd name="connsiteX42" fmla="*/ 431800 w 4530725"/>
                <a:gd name="connsiteY42" fmla="*/ 714375 h 2397125"/>
                <a:gd name="connsiteX43" fmla="*/ 441325 w 4530725"/>
                <a:gd name="connsiteY43" fmla="*/ 733425 h 2397125"/>
                <a:gd name="connsiteX44" fmla="*/ 444500 w 4530725"/>
                <a:gd name="connsiteY44" fmla="*/ 752475 h 2397125"/>
                <a:gd name="connsiteX45" fmla="*/ 450850 w 4530725"/>
                <a:gd name="connsiteY45" fmla="*/ 762000 h 2397125"/>
                <a:gd name="connsiteX46" fmla="*/ 454025 w 4530725"/>
                <a:gd name="connsiteY46" fmla="*/ 771525 h 2397125"/>
                <a:gd name="connsiteX47" fmla="*/ 457200 w 4530725"/>
                <a:gd name="connsiteY47" fmla="*/ 787400 h 2397125"/>
                <a:gd name="connsiteX48" fmla="*/ 460375 w 4530725"/>
                <a:gd name="connsiteY48" fmla="*/ 796925 h 2397125"/>
                <a:gd name="connsiteX49" fmla="*/ 463550 w 4530725"/>
                <a:gd name="connsiteY49" fmla="*/ 812800 h 2397125"/>
                <a:gd name="connsiteX50" fmla="*/ 476250 w 4530725"/>
                <a:gd name="connsiteY50" fmla="*/ 835025 h 2397125"/>
                <a:gd name="connsiteX51" fmla="*/ 479425 w 4530725"/>
                <a:gd name="connsiteY51" fmla="*/ 847725 h 2397125"/>
                <a:gd name="connsiteX52" fmla="*/ 498475 w 4530725"/>
                <a:gd name="connsiteY52" fmla="*/ 876300 h 2397125"/>
                <a:gd name="connsiteX53" fmla="*/ 508000 w 4530725"/>
                <a:gd name="connsiteY53" fmla="*/ 885825 h 2397125"/>
                <a:gd name="connsiteX54" fmla="*/ 520700 w 4530725"/>
                <a:gd name="connsiteY54" fmla="*/ 908050 h 2397125"/>
                <a:gd name="connsiteX55" fmla="*/ 536575 w 4530725"/>
                <a:gd name="connsiteY55" fmla="*/ 933450 h 2397125"/>
                <a:gd name="connsiteX56" fmla="*/ 552450 w 4530725"/>
                <a:gd name="connsiteY56" fmla="*/ 952500 h 2397125"/>
                <a:gd name="connsiteX57" fmla="*/ 561975 w 4530725"/>
                <a:gd name="connsiteY57" fmla="*/ 977900 h 2397125"/>
                <a:gd name="connsiteX58" fmla="*/ 571500 w 4530725"/>
                <a:gd name="connsiteY58" fmla="*/ 990600 h 2397125"/>
                <a:gd name="connsiteX59" fmla="*/ 584200 w 4530725"/>
                <a:gd name="connsiteY59" fmla="*/ 1019175 h 2397125"/>
                <a:gd name="connsiteX60" fmla="*/ 596900 w 4530725"/>
                <a:gd name="connsiteY60" fmla="*/ 1035050 h 2397125"/>
                <a:gd name="connsiteX61" fmla="*/ 609600 w 4530725"/>
                <a:gd name="connsiteY61" fmla="*/ 1066800 h 2397125"/>
                <a:gd name="connsiteX62" fmla="*/ 615950 w 4530725"/>
                <a:gd name="connsiteY62" fmla="*/ 1085850 h 2397125"/>
                <a:gd name="connsiteX63" fmla="*/ 628650 w 4530725"/>
                <a:gd name="connsiteY63" fmla="*/ 1111250 h 2397125"/>
                <a:gd name="connsiteX64" fmla="*/ 657225 w 4530725"/>
                <a:gd name="connsiteY64" fmla="*/ 1146175 h 2397125"/>
                <a:gd name="connsiteX65" fmla="*/ 666750 w 4530725"/>
                <a:gd name="connsiteY65" fmla="*/ 1152525 h 2397125"/>
                <a:gd name="connsiteX66" fmla="*/ 673100 w 4530725"/>
                <a:gd name="connsiteY66" fmla="*/ 1162050 h 2397125"/>
                <a:gd name="connsiteX67" fmla="*/ 676275 w 4530725"/>
                <a:gd name="connsiteY67" fmla="*/ 1171575 h 2397125"/>
                <a:gd name="connsiteX68" fmla="*/ 688975 w 4530725"/>
                <a:gd name="connsiteY68" fmla="*/ 1181100 h 2397125"/>
                <a:gd name="connsiteX69" fmla="*/ 701675 w 4530725"/>
                <a:gd name="connsiteY69" fmla="*/ 1193800 h 2397125"/>
                <a:gd name="connsiteX70" fmla="*/ 708025 w 4530725"/>
                <a:gd name="connsiteY70" fmla="*/ 1206500 h 2397125"/>
                <a:gd name="connsiteX71" fmla="*/ 717550 w 4530725"/>
                <a:gd name="connsiteY71" fmla="*/ 1219200 h 2397125"/>
                <a:gd name="connsiteX72" fmla="*/ 723900 w 4530725"/>
                <a:gd name="connsiteY72" fmla="*/ 1235075 h 2397125"/>
                <a:gd name="connsiteX73" fmla="*/ 730250 w 4530725"/>
                <a:gd name="connsiteY73" fmla="*/ 1247775 h 2397125"/>
                <a:gd name="connsiteX74" fmla="*/ 733425 w 4530725"/>
                <a:gd name="connsiteY74" fmla="*/ 1270000 h 2397125"/>
                <a:gd name="connsiteX75" fmla="*/ 742950 w 4530725"/>
                <a:gd name="connsiteY75" fmla="*/ 1292225 h 2397125"/>
                <a:gd name="connsiteX76" fmla="*/ 752475 w 4530725"/>
                <a:gd name="connsiteY76" fmla="*/ 1320800 h 2397125"/>
                <a:gd name="connsiteX77" fmla="*/ 758825 w 4530725"/>
                <a:gd name="connsiteY77" fmla="*/ 1346200 h 2397125"/>
                <a:gd name="connsiteX78" fmla="*/ 765175 w 4530725"/>
                <a:gd name="connsiteY78" fmla="*/ 1355725 h 2397125"/>
                <a:gd name="connsiteX79" fmla="*/ 771525 w 4530725"/>
                <a:gd name="connsiteY79" fmla="*/ 1371600 h 2397125"/>
                <a:gd name="connsiteX80" fmla="*/ 774700 w 4530725"/>
                <a:gd name="connsiteY80" fmla="*/ 1384300 h 2397125"/>
                <a:gd name="connsiteX81" fmla="*/ 784225 w 4530725"/>
                <a:gd name="connsiteY81" fmla="*/ 1393825 h 2397125"/>
                <a:gd name="connsiteX82" fmla="*/ 790575 w 4530725"/>
                <a:gd name="connsiteY82" fmla="*/ 1403350 h 2397125"/>
                <a:gd name="connsiteX83" fmla="*/ 793750 w 4530725"/>
                <a:gd name="connsiteY83" fmla="*/ 1412875 h 2397125"/>
                <a:gd name="connsiteX84" fmla="*/ 806450 w 4530725"/>
                <a:gd name="connsiteY84" fmla="*/ 1422400 h 2397125"/>
                <a:gd name="connsiteX85" fmla="*/ 822325 w 4530725"/>
                <a:gd name="connsiteY85" fmla="*/ 1450975 h 2397125"/>
                <a:gd name="connsiteX86" fmla="*/ 825500 w 4530725"/>
                <a:gd name="connsiteY86" fmla="*/ 1460500 h 2397125"/>
                <a:gd name="connsiteX87" fmla="*/ 831850 w 4530725"/>
                <a:gd name="connsiteY87" fmla="*/ 1470025 h 2397125"/>
                <a:gd name="connsiteX88" fmla="*/ 838200 w 4530725"/>
                <a:gd name="connsiteY88" fmla="*/ 1482725 h 2397125"/>
                <a:gd name="connsiteX89" fmla="*/ 847725 w 4530725"/>
                <a:gd name="connsiteY89" fmla="*/ 1489075 h 2397125"/>
                <a:gd name="connsiteX90" fmla="*/ 860425 w 4530725"/>
                <a:gd name="connsiteY90" fmla="*/ 1514475 h 2397125"/>
                <a:gd name="connsiteX91" fmla="*/ 863600 w 4530725"/>
                <a:gd name="connsiteY91" fmla="*/ 1530350 h 2397125"/>
                <a:gd name="connsiteX92" fmla="*/ 876300 w 4530725"/>
                <a:gd name="connsiteY92" fmla="*/ 1552575 h 2397125"/>
                <a:gd name="connsiteX93" fmla="*/ 885825 w 4530725"/>
                <a:gd name="connsiteY93" fmla="*/ 1574800 h 2397125"/>
                <a:gd name="connsiteX94" fmla="*/ 933450 w 4530725"/>
                <a:gd name="connsiteY94" fmla="*/ 1616075 h 2397125"/>
                <a:gd name="connsiteX95" fmla="*/ 942975 w 4530725"/>
                <a:gd name="connsiteY95" fmla="*/ 1622425 h 2397125"/>
                <a:gd name="connsiteX96" fmla="*/ 968375 w 4530725"/>
                <a:gd name="connsiteY96" fmla="*/ 1644650 h 2397125"/>
                <a:gd name="connsiteX97" fmla="*/ 987425 w 4530725"/>
                <a:gd name="connsiteY97" fmla="*/ 1673225 h 2397125"/>
                <a:gd name="connsiteX98" fmla="*/ 996950 w 4530725"/>
                <a:gd name="connsiteY98" fmla="*/ 1682750 h 2397125"/>
                <a:gd name="connsiteX99" fmla="*/ 1003300 w 4530725"/>
                <a:gd name="connsiteY99" fmla="*/ 1692275 h 2397125"/>
                <a:gd name="connsiteX100" fmla="*/ 1012825 w 4530725"/>
                <a:gd name="connsiteY100" fmla="*/ 1704975 h 2397125"/>
                <a:gd name="connsiteX101" fmla="*/ 1028700 w 4530725"/>
                <a:gd name="connsiteY101" fmla="*/ 1733550 h 2397125"/>
                <a:gd name="connsiteX102" fmla="*/ 1038225 w 4530725"/>
                <a:gd name="connsiteY102" fmla="*/ 1743075 h 2397125"/>
                <a:gd name="connsiteX103" fmla="*/ 1047750 w 4530725"/>
                <a:gd name="connsiteY103" fmla="*/ 1762125 h 2397125"/>
                <a:gd name="connsiteX104" fmla="*/ 1123950 w 4530725"/>
                <a:gd name="connsiteY104" fmla="*/ 1790700 h 2397125"/>
                <a:gd name="connsiteX105" fmla="*/ 1177925 w 4530725"/>
                <a:gd name="connsiteY105" fmla="*/ 1898650 h 2397125"/>
                <a:gd name="connsiteX106" fmla="*/ 1298575 w 4530725"/>
                <a:gd name="connsiteY106" fmla="*/ 1920875 h 2397125"/>
                <a:gd name="connsiteX107" fmla="*/ 1428750 w 4530725"/>
                <a:gd name="connsiteY107" fmla="*/ 1984375 h 2397125"/>
                <a:gd name="connsiteX108" fmla="*/ 1450975 w 4530725"/>
                <a:gd name="connsiteY108" fmla="*/ 2028825 h 2397125"/>
                <a:gd name="connsiteX109" fmla="*/ 1504950 w 4530725"/>
                <a:gd name="connsiteY109" fmla="*/ 2038350 h 2397125"/>
                <a:gd name="connsiteX110" fmla="*/ 1606550 w 4530725"/>
                <a:gd name="connsiteY110" fmla="*/ 2076450 h 2397125"/>
                <a:gd name="connsiteX111" fmla="*/ 1727200 w 4530725"/>
                <a:gd name="connsiteY111" fmla="*/ 2117725 h 2397125"/>
                <a:gd name="connsiteX112" fmla="*/ 1765300 w 4530725"/>
                <a:gd name="connsiteY112" fmla="*/ 2139950 h 2397125"/>
                <a:gd name="connsiteX113" fmla="*/ 1933575 w 4530725"/>
                <a:gd name="connsiteY113" fmla="*/ 2139950 h 2397125"/>
                <a:gd name="connsiteX114" fmla="*/ 1955800 w 4530725"/>
                <a:gd name="connsiteY114" fmla="*/ 2165350 h 2397125"/>
                <a:gd name="connsiteX115" fmla="*/ 2009775 w 4530725"/>
                <a:gd name="connsiteY115" fmla="*/ 2165350 h 2397125"/>
                <a:gd name="connsiteX116" fmla="*/ 2066925 w 4530725"/>
                <a:gd name="connsiteY116" fmla="*/ 2193925 h 2397125"/>
                <a:gd name="connsiteX117" fmla="*/ 2225675 w 4530725"/>
                <a:gd name="connsiteY117" fmla="*/ 2193925 h 2397125"/>
                <a:gd name="connsiteX118" fmla="*/ 2263775 w 4530725"/>
                <a:gd name="connsiteY118" fmla="*/ 2216150 h 2397125"/>
                <a:gd name="connsiteX119" fmla="*/ 2311400 w 4530725"/>
                <a:gd name="connsiteY119" fmla="*/ 2238375 h 2397125"/>
                <a:gd name="connsiteX120" fmla="*/ 2409825 w 4530725"/>
                <a:gd name="connsiteY120" fmla="*/ 2238375 h 2397125"/>
                <a:gd name="connsiteX121" fmla="*/ 2428875 w 4530725"/>
                <a:gd name="connsiteY121" fmla="*/ 2254250 h 2397125"/>
                <a:gd name="connsiteX122" fmla="*/ 2549525 w 4530725"/>
                <a:gd name="connsiteY122" fmla="*/ 2254250 h 2397125"/>
                <a:gd name="connsiteX123" fmla="*/ 2597150 w 4530725"/>
                <a:gd name="connsiteY123" fmla="*/ 2289175 h 2397125"/>
                <a:gd name="connsiteX124" fmla="*/ 2828925 w 4530725"/>
                <a:gd name="connsiteY124" fmla="*/ 2289175 h 2397125"/>
                <a:gd name="connsiteX125" fmla="*/ 2863850 w 4530725"/>
                <a:gd name="connsiteY125" fmla="*/ 2317750 h 2397125"/>
                <a:gd name="connsiteX126" fmla="*/ 2952750 w 4530725"/>
                <a:gd name="connsiteY126" fmla="*/ 2317750 h 2397125"/>
                <a:gd name="connsiteX127" fmla="*/ 2984500 w 4530725"/>
                <a:gd name="connsiteY127" fmla="*/ 2333625 h 2397125"/>
                <a:gd name="connsiteX128" fmla="*/ 3168650 w 4530725"/>
                <a:gd name="connsiteY128" fmla="*/ 2333625 h 2397125"/>
                <a:gd name="connsiteX129" fmla="*/ 3200400 w 4530725"/>
                <a:gd name="connsiteY129" fmla="*/ 2359025 h 2397125"/>
                <a:gd name="connsiteX130" fmla="*/ 3524250 w 4530725"/>
                <a:gd name="connsiteY130" fmla="*/ 2359025 h 2397125"/>
                <a:gd name="connsiteX131" fmla="*/ 3524250 w 4530725"/>
                <a:gd name="connsiteY131" fmla="*/ 2378075 h 2397125"/>
                <a:gd name="connsiteX132" fmla="*/ 3921125 w 4530725"/>
                <a:gd name="connsiteY132" fmla="*/ 2378075 h 2397125"/>
                <a:gd name="connsiteX133" fmla="*/ 3921125 w 4530725"/>
                <a:gd name="connsiteY133" fmla="*/ 2397125 h 2397125"/>
                <a:gd name="connsiteX134" fmla="*/ 4530725 w 4530725"/>
                <a:gd name="connsiteY134" fmla="*/ 2397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4530725" h="2397125">
                  <a:moveTo>
                    <a:pt x="0" y="0"/>
                  </a:moveTo>
                  <a:lnTo>
                    <a:pt x="0" y="0"/>
                  </a:lnTo>
                  <a:cubicBezTo>
                    <a:pt x="8467" y="3175"/>
                    <a:pt x="17876" y="4509"/>
                    <a:pt x="25400" y="9525"/>
                  </a:cubicBezTo>
                  <a:cubicBezTo>
                    <a:pt x="34117" y="15337"/>
                    <a:pt x="38908" y="25938"/>
                    <a:pt x="47625" y="31750"/>
                  </a:cubicBezTo>
                  <a:lnTo>
                    <a:pt x="57150" y="38100"/>
                  </a:lnTo>
                  <a:cubicBezTo>
                    <a:pt x="70561" y="58216"/>
                    <a:pt x="54492" y="38740"/>
                    <a:pt x="76200" y="50800"/>
                  </a:cubicBezTo>
                  <a:cubicBezTo>
                    <a:pt x="82124" y="54091"/>
                    <a:pt x="86783" y="59267"/>
                    <a:pt x="92075" y="63500"/>
                  </a:cubicBezTo>
                  <a:cubicBezTo>
                    <a:pt x="107142" y="93633"/>
                    <a:pt x="99095" y="81327"/>
                    <a:pt x="114300" y="101600"/>
                  </a:cubicBezTo>
                  <a:cubicBezTo>
                    <a:pt x="115358" y="106892"/>
                    <a:pt x="116166" y="112240"/>
                    <a:pt x="117475" y="117475"/>
                  </a:cubicBezTo>
                  <a:cubicBezTo>
                    <a:pt x="118287" y="120722"/>
                    <a:pt x="119838" y="123753"/>
                    <a:pt x="120650" y="127000"/>
                  </a:cubicBezTo>
                  <a:cubicBezTo>
                    <a:pt x="122159" y="133035"/>
                    <a:pt x="124556" y="149056"/>
                    <a:pt x="127000" y="155575"/>
                  </a:cubicBezTo>
                  <a:cubicBezTo>
                    <a:pt x="132700" y="170775"/>
                    <a:pt x="133371" y="164134"/>
                    <a:pt x="136525" y="177800"/>
                  </a:cubicBezTo>
                  <a:cubicBezTo>
                    <a:pt x="145294" y="215797"/>
                    <a:pt x="136298" y="199684"/>
                    <a:pt x="149225" y="219075"/>
                  </a:cubicBezTo>
                  <a:cubicBezTo>
                    <a:pt x="150283" y="223308"/>
                    <a:pt x="151453" y="227515"/>
                    <a:pt x="152400" y="231775"/>
                  </a:cubicBezTo>
                  <a:cubicBezTo>
                    <a:pt x="153571" y="237043"/>
                    <a:pt x="153680" y="242597"/>
                    <a:pt x="155575" y="247650"/>
                  </a:cubicBezTo>
                  <a:cubicBezTo>
                    <a:pt x="156915" y="251223"/>
                    <a:pt x="160218" y="253762"/>
                    <a:pt x="161925" y="257175"/>
                  </a:cubicBezTo>
                  <a:cubicBezTo>
                    <a:pt x="163422" y="260168"/>
                    <a:pt x="163603" y="263707"/>
                    <a:pt x="165100" y="266700"/>
                  </a:cubicBezTo>
                  <a:cubicBezTo>
                    <a:pt x="170966" y="278432"/>
                    <a:pt x="174678" y="282025"/>
                    <a:pt x="180975" y="292100"/>
                  </a:cubicBezTo>
                  <a:cubicBezTo>
                    <a:pt x="184246" y="297333"/>
                    <a:pt x="186797" y="303038"/>
                    <a:pt x="190500" y="307975"/>
                  </a:cubicBezTo>
                  <a:cubicBezTo>
                    <a:pt x="193194" y="311567"/>
                    <a:pt x="197182" y="314025"/>
                    <a:pt x="200025" y="317500"/>
                  </a:cubicBezTo>
                  <a:cubicBezTo>
                    <a:pt x="227479" y="351055"/>
                    <a:pt x="207994" y="334589"/>
                    <a:pt x="231775" y="352425"/>
                  </a:cubicBezTo>
                  <a:cubicBezTo>
                    <a:pt x="232833" y="355600"/>
                    <a:pt x="233290" y="359044"/>
                    <a:pt x="234950" y="361950"/>
                  </a:cubicBezTo>
                  <a:cubicBezTo>
                    <a:pt x="243598" y="377083"/>
                    <a:pt x="243764" y="371891"/>
                    <a:pt x="254000" y="384175"/>
                  </a:cubicBezTo>
                  <a:cubicBezTo>
                    <a:pt x="261725" y="393445"/>
                    <a:pt x="276225" y="412750"/>
                    <a:pt x="276225" y="412750"/>
                  </a:cubicBezTo>
                  <a:cubicBezTo>
                    <a:pt x="277283" y="415925"/>
                    <a:pt x="278082" y="419199"/>
                    <a:pt x="279400" y="422275"/>
                  </a:cubicBezTo>
                  <a:cubicBezTo>
                    <a:pt x="281264" y="426625"/>
                    <a:pt x="284088" y="430543"/>
                    <a:pt x="285750" y="434975"/>
                  </a:cubicBezTo>
                  <a:cubicBezTo>
                    <a:pt x="287282" y="439061"/>
                    <a:pt x="287671" y="443495"/>
                    <a:pt x="288925" y="447675"/>
                  </a:cubicBezTo>
                  <a:cubicBezTo>
                    <a:pt x="290848" y="454086"/>
                    <a:pt x="293514" y="460267"/>
                    <a:pt x="295275" y="466725"/>
                  </a:cubicBezTo>
                  <a:cubicBezTo>
                    <a:pt x="296695" y="471931"/>
                    <a:pt x="297141" y="477365"/>
                    <a:pt x="298450" y="482600"/>
                  </a:cubicBezTo>
                  <a:cubicBezTo>
                    <a:pt x="300679" y="491517"/>
                    <a:pt x="305062" y="499260"/>
                    <a:pt x="307975" y="508000"/>
                  </a:cubicBezTo>
                  <a:cubicBezTo>
                    <a:pt x="309355" y="512140"/>
                    <a:pt x="309199" y="516797"/>
                    <a:pt x="311150" y="520700"/>
                  </a:cubicBezTo>
                  <a:cubicBezTo>
                    <a:pt x="313517" y="525433"/>
                    <a:pt x="317500" y="529167"/>
                    <a:pt x="320675" y="533400"/>
                  </a:cubicBezTo>
                  <a:cubicBezTo>
                    <a:pt x="322792" y="539750"/>
                    <a:pt x="322292" y="547717"/>
                    <a:pt x="327025" y="552450"/>
                  </a:cubicBezTo>
                  <a:cubicBezTo>
                    <a:pt x="330200" y="555625"/>
                    <a:pt x="333793" y="558431"/>
                    <a:pt x="336550" y="561975"/>
                  </a:cubicBezTo>
                  <a:cubicBezTo>
                    <a:pt x="341235" y="567999"/>
                    <a:pt x="344671" y="574920"/>
                    <a:pt x="349250" y="581025"/>
                  </a:cubicBezTo>
                  <a:cubicBezTo>
                    <a:pt x="352425" y="585258"/>
                    <a:pt x="355699" y="589419"/>
                    <a:pt x="358775" y="593725"/>
                  </a:cubicBezTo>
                  <a:cubicBezTo>
                    <a:pt x="365954" y="603776"/>
                    <a:pt x="365756" y="605574"/>
                    <a:pt x="374650" y="615950"/>
                  </a:cubicBezTo>
                  <a:cubicBezTo>
                    <a:pt x="377572" y="619359"/>
                    <a:pt x="381300" y="622026"/>
                    <a:pt x="384175" y="625475"/>
                  </a:cubicBezTo>
                  <a:cubicBezTo>
                    <a:pt x="386618" y="628406"/>
                    <a:pt x="387827" y="632302"/>
                    <a:pt x="390525" y="635000"/>
                  </a:cubicBezTo>
                  <a:cubicBezTo>
                    <a:pt x="395317" y="639792"/>
                    <a:pt x="401108" y="643467"/>
                    <a:pt x="406400" y="647700"/>
                  </a:cubicBezTo>
                  <a:cubicBezTo>
                    <a:pt x="409148" y="655944"/>
                    <a:pt x="412129" y="665507"/>
                    <a:pt x="415925" y="673100"/>
                  </a:cubicBezTo>
                  <a:cubicBezTo>
                    <a:pt x="418685" y="678620"/>
                    <a:pt x="422275" y="683683"/>
                    <a:pt x="425450" y="688975"/>
                  </a:cubicBezTo>
                  <a:cubicBezTo>
                    <a:pt x="426658" y="695013"/>
                    <a:pt x="428546" y="707866"/>
                    <a:pt x="431800" y="714375"/>
                  </a:cubicBezTo>
                  <a:cubicBezTo>
                    <a:pt x="438650" y="728075"/>
                    <a:pt x="438133" y="719060"/>
                    <a:pt x="441325" y="733425"/>
                  </a:cubicBezTo>
                  <a:cubicBezTo>
                    <a:pt x="442722" y="739709"/>
                    <a:pt x="442464" y="746368"/>
                    <a:pt x="444500" y="752475"/>
                  </a:cubicBezTo>
                  <a:cubicBezTo>
                    <a:pt x="445707" y="756095"/>
                    <a:pt x="449143" y="758587"/>
                    <a:pt x="450850" y="762000"/>
                  </a:cubicBezTo>
                  <a:cubicBezTo>
                    <a:pt x="452347" y="764993"/>
                    <a:pt x="453213" y="768278"/>
                    <a:pt x="454025" y="771525"/>
                  </a:cubicBezTo>
                  <a:cubicBezTo>
                    <a:pt x="455334" y="776760"/>
                    <a:pt x="455891" y="782165"/>
                    <a:pt x="457200" y="787400"/>
                  </a:cubicBezTo>
                  <a:cubicBezTo>
                    <a:pt x="458012" y="790647"/>
                    <a:pt x="459563" y="793678"/>
                    <a:pt x="460375" y="796925"/>
                  </a:cubicBezTo>
                  <a:cubicBezTo>
                    <a:pt x="461684" y="802160"/>
                    <a:pt x="461843" y="807680"/>
                    <a:pt x="463550" y="812800"/>
                  </a:cubicBezTo>
                  <a:cubicBezTo>
                    <a:pt x="466236" y="820857"/>
                    <a:pt x="471605" y="828057"/>
                    <a:pt x="476250" y="835025"/>
                  </a:cubicBezTo>
                  <a:cubicBezTo>
                    <a:pt x="477308" y="839258"/>
                    <a:pt x="477893" y="843639"/>
                    <a:pt x="479425" y="847725"/>
                  </a:cubicBezTo>
                  <a:cubicBezTo>
                    <a:pt x="483933" y="859746"/>
                    <a:pt x="489795" y="866380"/>
                    <a:pt x="498475" y="876300"/>
                  </a:cubicBezTo>
                  <a:cubicBezTo>
                    <a:pt x="501432" y="879679"/>
                    <a:pt x="504825" y="882650"/>
                    <a:pt x="508000" y="885825"/>
                  </a:cubicBezTo>
                  <a:cubicBezTo>
                    <a:pt x="513659" y="902801"/>
                    <a:pt x="507886" y="888828"/>
                    <a:pt x="520700" y="908050"/>
                  </a:cubicBezTo>
                  <a:cubicBezTo>
                    <a:pt x="522765" y="911148"/>
                    <a:pt x="532628" y="928714"/>
                    <a:pt x="536575" y="933450"/>
                  </a:cubicBezTo>
                  <a:cubicBezTo>
                    <a:pt x="556947" y="957896"/>
                    <a:pt x="536684" y="928851"/>
                    <a:pt x="552450" y="952500"/>
                  </a:cubicBezTo>
                  <a:cubicBezTo>
                    <a:pt x="555497" y="964689"/>
                    <a:pt x="555057" y="966831"/>
                    <a:pt x="561975" y="977900"/>
                  </a:cubicBezTo>
                  <a:cubicBezTo>
                    <a:pt x="564780" y="982387"/>
                    <a:pt x="568930" y="985974"/>
                    <a:pt x="571500" y="990600"/>
                  </a:cubicBezTo>
                  <a:cubicBezTo>
                    <a:pt x="580667" y="1007100"/>
                    <a:pt x="574422" y="1004508"/>
                    <a:pt x="584200" y="1019175"/>
                  </a:cubicBezTo>
                  <a:cubicBezTo>
                    <a:pt x="587959" y="1024814"/>
                    <a:pt x="592667" y="1029758"/>
                    <a:pt x="596900" y="1035050"/>
                  </a:cubicBezTo>
                  <a:cubicBezTo>
                    <a:pt x="603334" y="1067221"/>
                    <a:pt x="594955" y="1034582"/>
                    <a:pt x="609600" y="1066800"/>
                  </a:cubicBezTo>
                  <a:cubicBezTo>
                    <a:pt x="612370" y="1072894"/>
                    <a:pt x="612237" y="1080281"/>
                    <a:pt x="615950" y="1085850"/>
                  </a:cubicBezTo>
                  <a:cubicBezTo>
                    <a:pt x="635862" y="1115718"/>
                    <a:pt x="605348" y="1068531"/>
                    <a:pt x="628650" y="1111250"/>
                  </a:cubicBezTo>
                  <a:cubicBezTo>
                    <a:pt x="636810" y="1126211"/>
                    <a:pt x="644476" y="1135019"/>
                    <a:pt x="657225" y="1146175"/>
                  </a:cubicBezTo>
                  <a:cubicBezTo>
                    <a:pt x="660097" y="1148688"/>
                    <a:pt x="663575" y="1150408"/>
                    <a:pt x="666750" y="1152525"/>
                  </a:cubicBezTo>
                  <a:cubicBezTo>
                    <a:pt x="668867" y="1155700"/>
                    <a:pt x="671393" y="1158637"/>
                    <a:pt x="673100" y="1162050"/>
                  </a:cubicBezTo>
                  <a:cubicBezTo>
                    <a:pt x="674597" y="1165043"/>
                    <a:pt x="674132" y="1169004"/>
                    <a:pt x="676275" y="1171575"/>
                  </a:cubicBezTo>
                  <a:cubicBezTo>
                    <a:pt x="679663" y="1175640"/>
                    <a:pt x="684993" y="1177615"/>
                    <a:pt x="688975" y="1181100"/>
                  </a:cubicBezTo>
                  <a:cubicBezTo>
                    <a:pt x="693481" y="1185042"/>
                    <a:pt x="698083" y="1189011"/>
                    <a:pt x="701675" y="1193800"/>
                  </a:cubicBezTo>
                  <a:cubicBezTo>
                    <a:pt x="704515" y="1197586"/>
                    <a:pt x="705517" y="1202486"/>
                    <a:pt x="708025" y="1206500"/>
                  </a:cubicBezTo>
                  <a:cubicBezTo>
                    <a:pt x="710830" y="1210987"/>
                    <a:pt x="714980" y="1214574"/>
                    <a:pt x="717550" y="1219200"/>
                  </a:cubicBezTo>
                  <a:cubicBezTo>
                    <a:pt x="720318" y="1224182"/>
                    <a:pt x="721585" y="1229867"/>
                    <a:pt x="723900" y="1235075"/>
                  </a:cubicBezTo>
                  <a:cubicBezTo>
                    <a:pt x="725822" y="1239400"/>
                    <a:pt x="728133" y="1243542"/>
                    <a:pt x="730250" y="1247775"/>
                  </a:cubicBezTo>
                  <a:cubicBezTo>
                    <a:pt x="731308" y="1255183"/>
                    <a:pt x="731957" y="1262662"/>
                    <a:pt x="733425" y="1270000"/>
                  </a:cubicBezTo>
                  <a:cubicBezTo>
                    <a:pt x="734982" y="1277786"/>
                    <a:pt x="739508" y="1285341"/>
                    <a:pt x="742950" y="1292225"/>
                  </a:cubicBezTo>
                  <a:cubicBezTo>
                    <a:pt x="752049" y="1337721"/>
                    <a:pt x="739330" y="1281365"/>
                    <a:pt x="752475" y="1320800"/>
                  </a:cubicBezTo>
                  <a:cubicBezTo>
                    <a:pt x="756098" y="1331669"/>
                    <a:pt x="754073" y="1336696"/>
                    <a:pt x="758825" y="1346200"/>
                  </a:cubicBezTo>
                  <a:cubicBezTo>
                    <a:pt x="760532" y="1349613"/>
                    <a:pt x="763468" y="1352312"/>
                    <a:pt x="765175" y="1355725"/>
                  </a:cubicBezTo>
                  <a:cubicBezTo>
                    <a:pt x="767724" y="1360823"/>
                    <a:pt x="769723" y="1366193"/>
                    <a:pt x="771525" y="1371600"/>
                  </a:cubicBezTo>
                  <a:cubicBezTo>
                    <a:pt x="772905" y="1375740"/>
                    <a:pt x="772535" y="1380511"/>
                    <a:pt x="774700" y="1384300"/>
                  </a:cubicBezTo>
                  <a:cubicBezTo>
                    <a:pt x="776928" y="1388199"/>
                    <a:pt x="781350" y="1390376"/>
                    <a:pt x="784225" y="1393825"/>
                  </a:cubicBezTo>
                  <a:cubicBezTo>
                    <a:pt x="786668" y="1396756"/>
                    <a:pt x="788868" y="1399937"/>
                    <a:pt x="790575" y="1403350"/>
                  </a:cubicBezTo>
                  <a:cubicBezTo>
                    <a:pt x="792072" y="1406343"/>
                    <a:pt x="791607" y="1410304"/>
                    <a:pt x="793750" y="1412875"/>
                  </a:cubicBezTo>
                  <a:cubicBezTo>
                    <a:pt x="797138" y="1416940"/>
                    <a:pt x="802217" y="1419225"/>
                    <a:pt x="806450" y="1422400"/>
                  </a:cubicBezTo>
                  <a:cubicBezTo>
                    <a:pt x="822511" y="1462552"/>
                    <a:pt x="802189" y="1415737"/>
                    <a:pt x="822325" y="1450975"/>
                  </a:cubicBezTo>
                  <a:cubicBezTo>
                    <a:pt x="823985" y="1453881"/>
                    <a:pt x="824003" y="1457507"/>
                    <a:pt x="825500" y="1460500"/>
                  </a:cubicBezTo>
                  <a:cubicBezTo>
                    <a:pt x="827207" y="1463913"/>
                    <a:pt x="829957" y="1466712"/>
                    <a:pt x="831850" y="1470025"/>
                  </a:cubicBezTo>
                  <a:cubicBezTo>
                    <a:pt x="834198" y="1474134"/>
                    <a:pt x="835170" y="1479089"/>
                    <a:pt x="838200" y="1482725"/>
                  </a:cubicBezTo>
                  <a:cubicBezTo>
                    <a:pt x="840643" y="1485656"/>
                    <a:pt x="844550" y="1486958"/>
                    <a:pt x="847725" y="1489075"/>
                  </a:cubicBezTo>
                  <a:cubicBezTo>
                    <a:pt x="857429" y="1527889"/>
                    <a:pt x="841921" y="1472841"/>
                    <a:pt x="860425" y="1514475"/>
                  </a:cubicBezTo>
                  <a:cubicBezTo>
                    <a:pt x="862617" y="1519406"/>
                    <a:pt x="861893" y="1525230"/>
                    <a:pt x="863600" y="1530350"/>
                  </a:cubicBezTo>
                  <a:cubicBezTo>
                    <a:pt x="869166" y="1547049"/>
                    <a:pt x="869332" y="1538640"/>
                    <a:pt x="876300" y="1552575"/>
                  </a:cubicBezTo>
                  <a:cubicBezTo>
                    <a:pt x="881652" y="1563279"/>
                    <a:pt x="877016" y="1563789"/>
                    <a:pt x="885825" y="1574800"/>
                  </a:cubicBezTo>
                  <a:cubicBezTo>
                    <a:pt x="896531" y="1588183"/>
                    <a:pt x="920464" y="1607417"/>
                    <a:pt x="933450" y="1616075"/>
                  </a:cubicBezTo>
                  <a:cubicBezTo>
                    <a:pt x="936625" y="1618192"/>
                    <a:pt x="940277" y="1619727"/>
                    <a:pt x="942975" y="1622425"/>
                  </a:cubicBezTo>
                  <a:cubicBezTo>
                    <a:pt x="967226" y="1646676"/>
                    <a:pt x="935107" y="1624689"/>
                    <a:pt x="968375" y="1644650"/>
                  </a:cubicBezTo>
                  <a:cubicBezTo>
                    <a:pt x="975481" y="1656493"/>
                    <a:pt x="978607" y="1662937"/>
                    <a:pt x="987425" y="1673225"/>
                  </a:cubicBezTo>
                  <a:cubicBezTo>
                    <a:pt x="990347" y="1676634"/>
                    <a:pt x="994075" y="1679301"/>
                    <a:pt x="996950" y="1682750"/>
                  </a:cubicBezTo>
                  <a:cubicBezTo>
                    <a:pt x="999393" y="1685681"/>
                    <a:pt x="1001082" y="1689170"/>
                    <a:pt x="1003300" y="1692275"/>
                  </a:cubicBezTo>
                  <a:cubicBezTo>
                    <a:pt x="1006376" y="1696581"/>
                    <a:pt x="1010020" y="1700488"/>
                    <a:pt x="1012825" y="1704975"/>
                  </a:cubicBezTo>
                  <a:cubicBezTo>
                    <a:pt x="1024133" y="1723068"/>
                    <a:pt x="1013873" y="1713781"/>
                    <a:pt x="1028700" y="1733550"/>
                  </a:cubicBezTo>
                  <a:cubicBezTo>
                    <a:pt x="1031394" y="1737142"/>
                    <a:pt x="1035050" y="1739900"/>
                    <a:pt x="1038225" y="1743075"/>
                  </a:cubicBezTo>
                  <a:cubicBezTo>
                    <a:pt x="1042607" y="1756220"/>
                    <a:pt x="1039544" y="1749815"/>
                    <a:pt x="1047750" y="1762125"/>
                  </a:cubicBezTo>
                  <a:lnTo>
                    <a:pt x="1123950" y="1790700"/>
                  </a:lnTo>
                  <a:lnTo>
                    <a:pt x="1177925" y="1898650"/>
                  </a:lnTo>
                  <a:lnTo>
                    <a:pt x="1298575" y="1920875"/>
                  </a:lnTo>
                  <a:lnTo>
                    <a:pt x="1428750" y="1984375"/>
                  </a:lnTo>
                  <a:lnTo>
                    <a:pt x="1450975" y="2028825"/>
                  </a:lnTo>
                  <a:lnTo>
                    <a:pt x="1504950" y="2038350"/>
                  </a:lnTo>
                  <a:lnTo>
                    <a:pt x="1606550" y="2076450"/>
                  </a:lnTo>
                  <a:lnTo>
                    <a:pt x="1727200" y="2117725"/>
                  </a:lnTo>
                  <a:lnTo>
                    <a:pt x="1765300" y="2139950"/>
                  </a:lnTo>
                  <a:lnTo>
                    <a:pt x="1933575" y="2139950"/>
                  </a:lnTo>
                  <a:lnTo>
                    <a:pt x="1955800" y="2165350"/>
                  </a:lnTo>
                  <a:lnTo>
                    <a:pt x="2009775" y="2165350"/>
                  </a:lnTo>
                  <a:lnTo>
                    <a:pt x="2066925" y="2193925"/>
                  </a:lnTo>
                  <a:lnTo>
                    <a:pt x="2225675" y="2193925"/>
                  </a:lnTo>
                  <a:lnTo>
                    <a:pt x="2263775" y="2216150"/>
                  </a:lnTo>
                  <a:lnTo>
                    <a:pt x="2311400" y="2238375"/>
                  </a:lnTo>
                  <a:lnTo>
                    <a:pt x="2409825" y="2238375"/>
                  </a:lnTo>
                  <a:lnTo>
                    <a:pt x="2428875" y="2254250"/>
                  </a:lnTo>
                  <a:lnTo>
                    <a:pt x="2549525" y="2254250"/>
                  </a:lnTo>
                  <a:lnTo>
                    <a:pt x="2597150" y="2289175"/>
                  </a:lnTo>
                  <a:lnTo>
                    <a:pt x="2828925" y="2289175"/>
                  </a:lnTo>
                  <a:lnTo>
                    <a:pt x="2863850" y="2317750"/>
                  </a:lnTo>
                  <a:lnTo>
                    <a:pt x="2952750" y="2317750"/>
                  </a:lnTo>
                  <a:lnTo>
                    <a:pt x="2984500" y="2333625"/>
                  </a:lnTo>
                  <a:lnTo>
                    <a:pt x="3168650" y="2333625"/>
                  </a:lnTo>
                  <a:lnTo>
                    <a:pt x="3200400" y="2359025"/>
                  </a:lnTo>
                  <a:lnTo>
                    <a:pt x="3524250" y="2359025"/>
                  </a:lnTo>
                  <a:lnTo>
                    <a:pt x="3524250" y="2378075"/>
                  </a:lnTo>
                  <a:lnTo>
                    <a:pt x="3921125" y="2378075"/>
                  </a:lnTo>
                  <a:lnTo>
                    <a:pt x="3921125" y="2397125"/>
                  </a:lnTo>
                  <a:lnTo>
                    <a:pt x="4530725" y="2397125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Espace réservé du texte 13">
            <a:extLst>
              <a:ext uri="{FF2B5EF4-FFF2-40B4-BE49-F238E27FC236}">
                <a16:creationId xmlns:a16="http://schemas.microsoft.com/office/drawing/2014/main" id="{D3AAA3A7-B9B2-4BD3-848A-BCF15442C645}"/>
              </a:ext>
            </a:extLst>
          </p:cNvPr>
          <p:cNvSpPr txBox="1">
            <a:spLocks/>
          </p:cNvSpPr>
          <p:nvPr/>
        </p:nvSpPr>
        <p:spPr>
          <a:xfrm>
            <a:off x="391046" y="5468783"/>
            <a:ext cx="11449036" cy="760384"/>
          </a:xfrm>
          <a:prstGeom prst="rect">
            <a:avLst/>
          </a:prstGeom>
        </p:spPr>
        <p:txBody>
          <a:bodyPr/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0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70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0000"/>
              <a:buFont typeface="Wingdings 3" panose="05040102010807070707" pitchFamily="18" charset="2"/>
              <a:buChar char="u"/>
              <a:defRPr sz="1600" b="0" i="0" kern="120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0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 bénéfice en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 sans progression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est maintenu dans le groupe NIVO + Chimio </a:t>
            </a: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vs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chimio avec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une survie supérieure chez les patients CPS PD-L1 ≥ 5 et dans la population globale</a:t>
            </a: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703EAACD-0B9B-4E19-8ADC-C6E3CDA46B61}"/>
              </a:ext>
            </a:extLst>
          </p:cNvPr>
          <p:cNvSpPr txBox="1"/>
          <p:nvPr/>
        </p:nvSpPr>
        <p:spPr>
          <a:xfrm>
            <a:off x="4608981" y="3805374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13%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09E300B2-6B3D-416D-B572-36A02438BB1C}"/>
              </a:ext>
            </a:extLst>
          </p:cNvPr>
          <p:cNvSpPr txBox="1"/>
          <p:nvPr/>
        </p:nvSpPr>
        <p:spPr>
          <a:xfrm>
            <a:off x="4296755" y="4219474"/>
            <a:ext cx="388248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8%</a:t>
            </a:r>
          </a:p>
        </p:txBody>
      </p:sp>
      <p:cxnSp>
        <p:nvCxnSpPr>
          <p:cNvPr id="7" name="Connecteur droit 6"/>
          <p:cNvCxnSpPr/>
          <p:nvPr/>
        </p:nvCxnSpPr>
        <p:spPr>
          <a:xfrm flipH="1" flipV="1">
            <a:off x="4756691" y="4072720"/>
            <a:ext cx="923" cy="3600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onnecteur droit 9"/>
          <p:cNvCxnSpPr>
            <a:cxnSpLocks/>
          </p:cNvCxnSpPr>
          <p:nvPr/>
        </p:nvCxnSpPr>
        <p:spPr>
          <a:xfrm flipV="1">
            <a:off x="10575819" y="3862873"/>
            <a:ext cx="0" cy="544961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ZoneTexte 43">
            <a:extLst>
              <a:ext uri="{FF2B5EF4-FFF2-40B4-BE49-F238E27FC236}">
                <a16:creationId xmlns:a16="http://schemas.microsoft.com/office/drawing/2014/main" id="{23F6FA01-A411-4961-A48A-6E653794B81A}"/>
              </a:ext>
            </a:extLst>
          </p:cNvPr>
          <p:cNvSpPr txBox="1"/>
          <p:nvPr/>
        </p:nvSpPr>
        <p:spPr>
          <a:xfrm>
            <a:off x="10422886" y="3617241"/>
            <a:ext cx="466795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11%</a:t>
            </a: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070EA821-330F-4E2A-89AC-DB740193905C}"/>
              </a:ext>
            </a:extLst>
          </p:cNvPr>
          <p:cNvSpPr txBox="1"/>
          <p:nvPr/>
        </p:nvSpPr>
        <p:spPr>
          <a:xfrm flipH="1">
            <a:off x="10552555" y="3913553"/>
            <a:ext cx="387589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7%</a:t>
            </a:r>
          </a:p>
        </p:txBody>
      </p:sp>
      <p:sp>
        <p:nvSpPr>
          <p:cNvPr id="32" name="Rectangle à coins arrondis 10">
            <a:extLst>
              <a:ext uri="{FF2B5EF4-FFF2-40B4-BE49-F238E27FC236}">
                <a16:creationId xmlns:a16="http://schemas.microsoft.com/office/drawing/2014/main" id="{3607FAB1-49CE-EC8E-C9AE-4B2883610739}"/>
              </a:ext>
            </a:extLst>
          </p:cNvPr>
          <p:cNvSpPr/>
          <p:nvPr/>
        </p:nvSpPr>
        <p:spPr>
          <a:xfrm>
            <a:off x="391046" y="1647865"/>
            <a:ext cx="5499407" cy="371723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C18D0A1E-675B-D2AB-14C9-E4B7C4A8B2C7}"/>
              </a:ext>
            </a:extLst>
          </p:cNvPr>
          <p:cNvSpPr txBox="1"/>
          <p:nvPr/>
        </p:nvSpPr>
        <p:spPr>
          <a:xfrm>
            <a:off x="499584" y="1487799"/>
            <a:ext cx="1641731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PD-L1 CPS ≥ 5</a:t>
            </a:r>
          </a:p>
        </p:txBody>
      </p:sp>
      <p:sp>
        <p:nvSpPr>
          <p:cNvPr id="35" name="Rectangle à coins arrondis 44">
            <a:extLst>
              <a:ext uri="{FF2B5EF4-FFF2-40B4-BE49-F238E27FC236}">
                <a16:creationId xmlns:a16="http://schemas.microsoft.com/office/drawing/2014/main" id="{D03850B5-66BB-C46F-FEE6-2F773172801F}"/>
              </a:ext>
            </a:extLst>
          </p:cNvPr>
          <p:cNvSpPr/>
          <p:nvPr/>
        </p:nvSpPr>
        <p:spPr>
          <a:xfrm>
            <a:off x="6192121" y="1647865"/>
            <a:ext cx="5499407" cy="371723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30D51EF5-328C-2C5D-79F7-7223F0B177E3}"/>
              </a:ext>
            </a:extLst>
          </p:cNvPr>
          <p:cNvSpPr txBox="1"/>
          <p:nvPr/>
        </p:nvSpPr>
        <p:spPr>
          <a:xfrm>
            <a:off x="6289077" y="1487799"/>
            <a:ext cx="1795782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Population globale</a:t>
            </a:r>
          </a:p>
        </p:txBody>
      </p:sp>
    </p:spTree>
    <p:extLst>
      <p:ext uri="{BB962C8B-B14F-4D97-AF65-F5344CB8AC3E}">
        <p14:creationId xmlns:p14="http://schemas.microsoft.com/office/powerpoint/2010/main" val="21643159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32BB736E-CB14-46D6-AD76-FBC6F6672E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Nivolumab</a:t>
            </a:r>
            <a:r>
              <a:rPr lang="fr-FR" dirty="0"/>
              <a:t> +/- CT en L1 des ADK œsogastriques avancés</a:t>
            </a:r>
          </a:p>
        </p:txBody>
      </p:sp>
      <p:sp>
        <p:nvSpPr>
          <p:cNvPr id="5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A5097ACC-DC10-449B-98C2-8453F56A852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1046" y="828393"/>
            <a:ext cx="11729236" cy="677209"/>
          </a:xfrm>
        </p:spPr>
        <p:txBody>
          <a:bodyPr/>
          <a:lstStyle/>
          <a:p>
            <a:pPr>
              <a:lnSpc>
                <a:spcPts val="2200"/>
              </a:lnSpc>
            </a:pPr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Nivo + Chimio </a:t>
            </a:r>
            <a:r>
              <a:rPr lang="fr-FR" i="1" dirty="0"/>
              <a:t>vs</a:t>
            </a:r>
            <a:r>
              <a:rPr lang="fr-FR" dirty="0"/>
              <a:t> Chimio</a:t>
            </a:r>
            <a:br>
              <a:rPr lang="fr-FR" dirty="0"/>
            </a:br>
            <a:r>
              <a:rPr lang="fr-FR" sz="2000" b="0" dirty="0"/>
              <a:t>(Analyse de sous-groupe de la SG dans la population globale)</a:t>
            </a:r>
            <a:r>
              <a:rPr lang="fr-FR" dirty="0"/>
              <a:t> avec 36 mois de suivi</a:t>
            </a:r>
          </a:p>
        </p:txBody>
      </p:sp>
      <p:graphicFrame>
        <p:nvGraphicFramePr>
          <p:cNvPr id="13" name="Tableau 12">
            <a:extLst>
              <a:ext uri="{FF2B5EF4-FFF2-40B4-BE49-F238E27FC236}">
                <a16:creationId xmlns:a16="http://schemas.microsoft.com/office/drawing/2014/main" id="{EE929E2A-503C-0033-D938-D37992FBFB0A}"/>
              </a:ext>
            </a:extLst>
          </p:cNvPr>
          <p:cNvGraphicFramePr>
            <a:graphicFrameLocks noGrp="1"/>
          </p:cNvGraphicFramePr>
          <p:nvPr/>
        </p:nvGraphicFramePr>
        <p:xfrm>
          <a:off x="1152135" y="1550893"/>
          <a:ext cx="9887730" cy="44554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443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8518">
                  <a:extLst>
                    <a:ext uri="{9D8B030D-6E8A-4147-A177-3AD203B41FA5}">
                      <a16:colId xmlns:a16="http://schemas.microsoft.com/office/drawing/2014/main" val="2058153469"/>
                    </a:ext>
                  </a:extLst>
                </a:gridCol>
                <a:gridCol w="13118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1836">
                  <a:extLst>
                    <a:ext uri="{9D8B030D-6E8A-4147-A177-3AD203B41FA5}">
                      <a16:colId xmlns:a16="http://schemas.microsoft.com/office/drawing/2014/main" val="933984673"/>
                    </a:ext>
                  </a:extLst>
                </a:gridCol>
                <a:gridCol w="13118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469339">
                  <a:extLst>
                    <a:ext uri="{9D8B030D-6E8A-4147-A177-3AD203B41FA5}">
                      <a16:colId xmlns:a16="http://schemas.microsoft.com/office/drawing/2014/main" val="2038556353"/>
                    </a:ext>
                  </a:extLst>
                </a:gridCol>
              </a:tblGrid>
              <a:tr h="199261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900" b="1" dirty="0">
                          <a:latin typeface="+mn-lt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900" b="1" dirty="0">
                          <a:latin typeface="+mn-lt"/>
                          <a:cs typeface="Arial" panose="020B0604020202020204" pitchFamily="34" charset="0"/>
                        </a:rPr>
                        <a:t>Sous groupe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SG médiane, mois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HR non </a:t>
                      </a:r>
                      <a:r>
                        <a:rPr lang="da-DK" sz="9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stratifié</a:t>
                      </a: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da-DK" sz="9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pour</a:t>
                      </a: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le </a:t>
                      </a:r>
                      <a:r>
                        <a:rPr lang="da-DK" sz="9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décès</a:t>
                      </a:r>
                      <a:endParaRPr lang="fr-FR" sz="9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1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HR non </a:t>
                      </a:r>
                      <a:r>
                        <a:rPr lang="da-DK" sz="900" b="1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stratifié</a:t>
                      </a:r>
                      <a:r>
                        <a:rPr lang="da-DK" sz="900" b="1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900" b="1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261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100" b="0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1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NIVO + chimio</a:t>
                      </a:r>
                      <a:endParaRPr lang="fr-FR" sz="900" b="1" kern="1200" baseline="300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9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7904129"/>
                  </a:ext>
                </a:extLst>
              </a:tr>
              <a:tr h="169247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en-US" sz="900" b="1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Tous</a:t>
                      </a:r>
                      <a:r>
                        <a:rPr lang="en-US" sz="9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(n=1581)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100"/>
                        </a:spcBef>
                      </a:pPr>
                      <a:endParaRPr lang="en-US" sz="9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1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13.7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1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11.6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1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0.78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en-US" sz="9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Age (années)</a:t>
                      </a:r>
                      <a:endParaRPr lang="en-US" sz="9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&lt;65 (n=961)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≥65 (n=620)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12.9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14.4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11.3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0.81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0.75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Sexe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Homme (n=1100)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Femme (n=481)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14.0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12.6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12.1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0.76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0.83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7149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Région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Asie</a:t>
                      </a:r>
                      <a:r>
                        <a:rPr lang="en-US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(n=356)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US/Canada (n=263)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ROW (n=962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16.3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15.3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12.1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12.1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10.9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0.76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0.65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0.83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en-US" sz="9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ECOG PS</a:t>
                      </a:r>
                      <a:endParaRPr lang="en-US" sz="9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0 (n=664)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1 (n=913)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16.8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11.5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14.2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9.8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0.83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37149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fr-FR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Tumeur primaire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GC (n=1110)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GEJC (n=260)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EAC (n=211)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14.2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12.6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12.3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11.6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0.89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0.84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fr-FR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Cellules en bagues </a:t>
                      </a:r>
                      <a:br>
                        <a:rPr lang="fr-FR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</a:br>
                      <a:r>
                        <a:rPr lang="fr-FR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chaton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Oui (n=282)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Non (n=1299)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11.1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14.3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11.2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11.8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0.90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0.76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fr-FR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Métastases </a:t>
                      </a:r>
                      <a:br>
                        <a:rPr lang="fr-FR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</a:br>
                      <a:r>
                        <a:rPr lang="fr-FR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hépatiques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Oui (n=614)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Non (n=918)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14.2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10.6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12.3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0.72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0.84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5858197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fr-FR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TC PDL1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&lt;1% (n=1324)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≥1% (n=253)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13.1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16.1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12.0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9.8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0.84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0.55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8308569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fr-FR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MSI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MSS (n=1378)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fr-FR" sz="8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MSI-H (n=44)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13.8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38.7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12.3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0.79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0.34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624351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da-DK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Chimiothérapie</a:t>
                      </a:r>
                      <a:endParaRPr lang="en-US" sz="900" baseline="300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FOLFOX (n=828)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lang="en-US" sz="8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XELOX (n=721)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13.7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13.8</a:t>
                      </a: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11.7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0.77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900" b="1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0.80</a:t>
                      </a: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pSp>
        <p:nvGrpSpPr>
          <p:cNvPr id="96" name="Groupe 95">
            <a:extLst>
              <a:ext uri="{FF2B5EF4-FFF2-40B4-BE49-F238E27FC236}">
                <a16:creationId xmlns:a16="http://schemas.microsoft.com/office/drawing/2014/main" id="{EDD58C83-195F-3F0D-9A03-E2A691EFB802}"/>
              </a:ext>
            </a:extLst>
          </p:cNvPr>
          <p:cNvGrpSpPr/>
          <p:nvPr/>
        </p:nvGrpSpPr>
        <p:grpSpPr>
          <a:xfrm>
            <a:off x="7682248" y="5994528"/>
            <a:ext cx="3206839" cy="215444"/>
            <a:chOff x="7682248" y="6067074"/>
            <a:chExt cx="3206839" cy="215444"/>
          </a:xfrm>
        </p:grpSpPr>
        <p:cxnSp>
          <p:nvCxnSpPr>
            <p:cNvPr id="15" name="Connecteur droit 14">
              <a:extLst>
                <a:ext uri="{FF2B5EF4-FFF2-40B4-BE49-F238E27FC236}">
                  <a16:creationId xmlns:a16="http://schemas.microsoft.com/office/drawing/2014/main" id="{28BB81CE-7AA9-AA3F-7D3A-B0A020C560B4}"/>
                </a:ext>
              </a:extLst>
            </p:cNvPr>
            <p:cNvCxnSpPr>
              <a:cxnSpLocks/>
            </p:cNvCxnSpPr>
            <p:nvPr/>
          </p:nvCxnSpPr>
          <p:spPr>
            <a:xfrm>
              <a:off x="7682248" y="6078828"/>
              <a:ext cx="3206839" cy="0"/>
            </a:xfrm>
            <a:prstGeom prst="line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3E4BC714-61B4-93AE-C50A-9F54C1F3EB6F}"/>
                </a:ext>
              </a:extLst>
            </p:cNvPr>
            <p:cNvSpPr txBox="1"/>
            <p:nvPr/>
          </p:nvSpPr>
          <p:spPr>
            <a:xfrm>
              <a:off x="7911499" y="6067074"/>
              <a:ext cx="38664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0.25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34571A01-83BF-E078-D234-922755546D5C}"/>
                </a:ext>
              </a:extLst>
            </p:cNvPr>
            <p:cNvSpPr txBox="1"/>
            <p:nvPr/>
          </p:nvSpPr>
          <p:spPr>
            <a:xfrm>
              <a:off x="8964225" y="6067074"/>
              <a:ext cx="32893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0.5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8AF46338-EC96-73B3-5BD5-84AACC77BC7D}"/>
                </a:ext>
              </a:extLst>
            </p:cNvPr>
            <p:cNvSpPr txBox="1"/>
            <p:nvPr/>
          </p:nvSpPr>
          <p:spPr>
            <a:xfrm>
              <a:off x="10610926" y="6067074"/>
              <a:ext cx="24237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0022AAC7-B02F-BC0D-B81A-4A03F4F42B10}"/>
                </a:ext>
              </a:extLst>
            </p:cNvPr>
            <p:cNvSpPr txBox="1"/>
            <p:nvPr/>
          </p:nvSpPr>
          <p:spPr>
            <a:xfrm>
              <a:off x="9899546" y="6067074"/>
              <a:ext cx="24237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cxnSp>
        <p:nvCxnSpPr>
          <p:cNvPr id="21" name="Connecteur droit 20">
            <a:extLst>
              <a:ext uri="{FF2B5EF4-FFF2-40B4-BE49-F238E27FC236}">
                <a16:creationId xmlns:a16="http://schemas.microsoft.com/office/drawing/2014/main" id="{D2CA7A3A-3C35-5912-BE17-F6EAF9307DEB}"/>
              </a:ext>
            </a:extLst>
          </p:cNvPr>
          <p:cNvCxnSpPr>
            <a:cxnSpLocks/>
          </p:cNvCxnSpPr>
          <p:nvPr/>
        </p:nvCxnSpPr>
        <p:spPr>
          <a:xfrm>
            <a:off x="9994006" y="1927412"/>
            <a:ext cx="0" cy="4069976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28643C69-E5B1-55D7-8526-B4E5BC21D270}"/>
              </a:ext>
            </a:extLst>
          </p:cNvPr>
          <p:cNvGrpSpPr/>
          <p:nvPr/>
        </p:nvGrpSpPr>
        <p:grpSpPr>
          <a:xfrm>
            <a:off x="9387840" y="1939133"/>
            <a:ext cx="396000" cy="93785"/>
            <a:chOff x="9387840" y="1992923"/>
            <a:chExt cx="396000" cy="93785"/>
          </a:xfrm>
        </p:grpSpPr>
        <p:cxnSp>
          <p:nvCxnSpPr>
            <p:cNvPr id="27" name="Connecteur droit 26">
              <a:extLst>
                <a:ext uri="{FF2B5EF4-FFF2-40B4-BE49-F238E27FC236}">
                  <a16:creationId xmlns:a16="http://schemas.microsoft.com/office/drawing/2014/main" id="{0C0B7B52-891D-CBA9-ED8E-387D47ACF2BA}"/>
                </a:ext>
              </a:extLst>
            </p:cNvPr>
            <p:cNvCxnSpPr/>
            <p:nvPr/>
          </p:nvCxnSpPr>
          <p:spPr>
            <a:xfrm>
              <a:off x="9387840" y="2039815"/>
              <a:ext cx="39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Ellipse 22">
              <a:extLst>
                <a:ext uri="{FF2B5EF4-FFF2-40B4-BE49-F238E27FC236}">
                  <a16:creationId xmlns:a16="http://schemas.microsoft.com/office/drawing/2014/main" id="{59025E36-97CD-B91B-BDB9-E5450A947879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C5DB9CAD-77B9-90E5-CF8D-AD873D8CBE2E}"/>
              </a:ext>
            </a:extLst>
          </p:cNvPr>
          <p:cNvGrpSpPr/>
          <p:nvPr/>
        </p:nvGrpSpPr>
        <p:grpSpPr>
          <a:xfrm>
            <a:off x="9420664" y="2126702"/>
            <a:ext cx="468000" cy="93785"/>
            <a:chOff x="9387840" y="1992923"/>
            <a:chExt cx="468000" cy="93785"/>
          </a:xfrm>
        </p:grpSpPr>
        <p:cxnSp>
          <p:nvCxnSpPr>
            <p:cNvPr id="30" name="Connecteur droit 29">
              <a:extLst>
                <a:ext uri="{FF2B5EF4-FFF2-40B4-BE49-F238E27FC236}">
                  <a16:creationId xmlns:a16="http://schemas.microsoft.com/office/drawing/2014/main" id="{332D4C9A-E180-8E61-B20B-ACF49A5BDDBD}"/>
                </a:ext>
              </a:extLst>
            </p:cNvPr>
            <p:cNvCxnSpPr/>
            <p:nvPr/>
          </p:nvCxnSpPr>
          <p:spPr>
            <a:xfrm>
              <a:off x="9387840" y="2039815"/>
              <a:ext cx="46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llipse 30">
              <a:extLst>
                <a:ext uri="{FF2B5EF4-FFF2-40B4-BE49-F238E27FC236}">
                  <a16:creationId xmlns:a16="http://schemas.microsoft.com/office/drawing/2014/main" id="{05105D73-6731-AD41-7611-1A0C7394B895}"/>
                </a:ext>
              </a:extLst>
            </p:cNvPr>
            <p:cNvSpPr/>
            <p:nvPr/>
          </p:nvSpPr>
          <p:spPr>
            <a:xfrm>
              <a:off x="9556651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B55FFED6-67D3-CC67-465E-17AC0C7128DC}"/>
              </a:ext>
            </a:extLst>
          </p:cNvPr>
          <p:cNvGrpSpPr/>
          <p:nvPr/>
        </p:nvGrpSpPr>
        <p:grpSpPr>
          <a:xfrm>
            <a:off x="9219027" y="2300204"/>
            <a:ext cx="576000" cy="93785"/>
            <a:chOff x="9294055" y="1992923"/>
            <a:chExt cx="576000" cy="93785"/>
          </a:xfrm>
        </p:grpSpPr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136FABC3-665B-84B0-9CBA-D46CCB717CDE}"/>
                </a:ext>
              </a:extLst>
            </p:cNvPr>
            <p:cNvCxnSpPr/>
            <p:nvPr/>
          </p:nvCxnSpPr>
          <p:spPr>
            <a:xfrm>
              <a:off x="9294055" y="2039815"/>
              <a:ext cx="57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Ellipse 33">
              <a:extLst>
                <a:ext uri="{FF2B5EF4-FFF2-40B4-BE49-F238E27FC236}">
                  <a16:creationId xmlns:a16="http://schemas.microsoft.com/office/drawing/2014/main" id="{F8AAE122-CA45-6154-2016-999F38779B34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18433864-37A2-CF74-595D-D5BA46925F51}"/>
              </a:ext>
            </a:extLst>
          </p:cNvPr>
          <p:cNvGrpSpPr/>
          <p:nvPr/>
        </p:nvGrpSpPr>
        <p:grpSpPr>
          <a:xfrm>
            <a:off x="9331569" y="2478394"/>
            <a:ext cx="396000" cy="93785"/>
            <a:chOff x="9387840" y="1992923"/>
            <a:chExt cx="396000" cy="93785"/>
          </a:xfrm>
        </p:grpSpPr>
        <p:cxnSp>
          <p:nvCxnSpPr>
            <p:cNvPr id="36" name="Connecteur droit 35">
              <a:extLst>
                <a:ext uri="{FF2B5EF4-FFF2-40B4-BE49-F238E27FC236}">
                  <a16:creationId xmlns:a16="http://schemas.microsoft.com/office/drawing/2014/main" id="{7DD675BC-D4AD-60FC-B041-271375D30B14}"/>
                </a:ext>
              </a:extLst>
            </p:cNvPr>
            <p:cNvCxnSpPr/>
            <p:nvPr/>
          </p:nvCxnSpPr>
          <p:spPr>
            <a:xfrm>
              <a:off x="9387840" y="2039815"/>
              <a:ext cx="39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Ellipse 36">
              <a:extLst>
                <a:ext uri="{FF2B5EF4-FFF2-40B4-BE49-F238E27FC236}">
                  <a16:creationId xmlns:a16="http://schemas.microsoft.com/office/drawing/2014/main" id="{59875E44-DD7A-146F-0E9C-F618991A7E3E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D1498C2E-D0D2-F4EB-E621-3C614F3B097D}"/>
              </a:ext>
            </a:extLst>
          </p:cNvPr>
          <p:cNvGrpSpPr/>
          <p:nvPr/>
        </p:nvGrpSpPr>
        <p:grpSpPr>
          <a:xfrm>
            <a:off x="9373772" y="2665963"/>
            <a:ext cx="648000" cy="93785"/>
            <a:chOff x="9270609" y="1992923"/>
            <a:chExt cx="648000" cy="93785"/>
          </a:xfrm>
        </p:grpSpPr>
        <p:cxnSp>
          <p:nvCxnSpPr>
            <p:cNvPr id="39" name="Connecteur droit 38">
              <a:extLst>
                <a:ext uri="{FF2B5EF4-FFF2-40B4-BE49-F238E27FC236}">
                  <a16:creationId xmlns:a16="http://schemas.microsoft.com/office/drawing/2014/main" id="{DE4370A5-7CD7-E3AB-D85E-039366B66C57}"/>
                </a:ext>
              </a:extLst>
            </p:cNvPr>
            <p:cNvCxnSpPr/>
            <p:nvPr/>
          </p:nvCxnSpPr>
          <p:spPr>
            <a:xfrm>
              <a:off x="9270609" y="2039815"/>
              <a:ext cx="64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Ellipse 39">
              <a:extLst>
                <a:ext uri="{FF2B5EF4-FFF2-40B4-BE49-F238E27FC236}">
                  <a16:creationId xmlns:a16="http://schemas.microsoft.com/office/drawing/2014/main" id="{FACF1AB6-CC60-4138-51A3-AB04C89FD401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92109F7D-918A-CBE0-671F-80BE92320294}"/>
              </a:ext>
            </a:extLst>
          </p:cNvPr>
          <p:cNvGrpSpPr/>
          <p:nvPr/>
        </p:nvGrpSpPr>
        <p:grpSpPr>
          <a:xfrm>
            <a:off x="9162757" y="2848843"/>
            <a:ext cx="756000" cy="93785"/>
            <a:chOff x="9209649" y="1992923"/>
            <a:chExt cx="756000" cy="93785"/>
          </a:xfrm>
        </p:grpSpPr>
        <p:cxnSp>
          <p:nvCxnSpPr>
            <p:cNvPr id="42" name="Connecteur droit 41">
              <a:extLst>
                <a:ext uri="{FF2B5EF4-FFF2-40B4-BE49-F238E27FC236}">
                  <a16:creationId xmlns:a16="http://schemas.microsoft.com/office/drawing/2014/main" id="{6D1833F8-6CB0-AF79-9AC3-AEFD7074D0D6}"/>
                </a:ext>
              </a:extLst>
            </p:cNvPr>
            <p:cNvCxnSpPr/>
            <p:nvPr/>
          </p:nvCxnSpPr>
          <p:spPr>
            <a:xfrm>
              <a:off x="9209649" y="2039815"/>
              <a:ext cx="75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Ellipse 42">
              <a:extLst>
                <a:ext uri="{FF2B5EF4-FFF2-40B4-BE49-F238E27FC236}">
                  <a16:creationId xmlns:a16="http://schemas.microsoft.com/office/drawing/2014/main" id="{2FA72D3F-10F8-BE13-E08B-2B834575CF94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roupe 43">
            <a:extLst>
              <a:ext uri="{FF2B5EF4-FFF2-40B4-BE49-F238E27FC236}">
                <a16:creationId xmlns:a16="http://schemas.microsoft.com/office/drawing/2014/main" id="{ADBC90B6-D911-D52E-3CC2-1593D498C365}"/>
              </a:ext>
            </a:extLst>
          </p:cNvPr>
          <p:cNvGrpSpPr/>
          <p:nvPr/>
        </p:nvGrpSpPr>
        <p:grpSpPr>
          <a:xfrm>
            <a:off x="8815754" y="3031723"/>
            <a:ext cx="900000" cy="93785"/>
            <a:chOff x="9139311" y="1992923"/>
            <a:chExt cx="900000" cy="93785"/>
          </a:xfrm>
        </p:grpSpPr>
        <p:cxnSp>
          <p:nvCxnSpPr>
            <p:cNvPr id="45" name="Connecteur droit 44">
              <a:extLst>
                <a:ext uri="{FF2B5EF4-FFF2-40B4-BE49-F238E27FC236}">
                  <a16:creationId xmlns:a16="http://schemas.microsoft.com/office/drawing/2014/main" id="{4DCB1933-0DD0-FB4B-EDC0-A95340F1C913}"/>
                </a:ext>
              </a:extLst>
            </p:cNvPr>
            <p:cNvCxnSpPr/>
            <p:nvPr/>
          </p:nvCxnSpPr>
          <p:spPr>
            <a:xfrm>
              <a:off x="9139311" y="2039815"/>
              <a:ext cx="900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Ellipse 45">
              <a:extLst>
                <a:ext uri="{FF2B5EF4-FFF2-40B4-BE49-F238E27FC236}">
                  <a16:creationId xmlns:a16="http://schemas.microsoft.com/office/drawing/2014/main" id="{3D4B2B52-D4B0-E5B3-EDF8-742D4C7AEB40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7" name="Groupe 46">
            <a:extLst>
              <a:ext uri="{FF2B5EF4-FFF2-40B4-BE49-F238E27FC236}">
                <a16:creationId xmlns:a16="http://schemas.microsoft.com/office/drawing/2014/main" id="{49D1A106-33DE-122B-C5EC-4858DE9747E1}"/>
              </a:ext>
            </a:extLst>
          </p:cNvPr>
          <p:cNvGrpSpPr/>
          <p:nvPr/>
        </p:nvGrpSpPr>
        <p:grpSpPr>
          <a:xfrm>
            <a:off x="9444111" y="3205224"/>
            <a:ext cx="468000" cy="93785"/>
            <a:chOff x="9331569" y="1992923"/>
            <a:chExt cx="468000" cy="93785"/>
          </a:xfrm>
        </p:grpSpPr>
        <p:cxnSp>
          <p:nvCxnSpPr>
            <p:cNvPr id="48" name="Connecteur droit 47">
              <a:extLst>
                <a:ext uri="{FF2B5EF4-FFF2-40B4-BE49-F238E27FC236}">
                  <a16:creationId xmlns:a16="http://schemas.microsoft.com/office/drawing/2014/main" id="{30EA4A16-B722-9006-37C8-E000B46F6CDD}"/>
                </a:ext>
              </a:extLst>
            </p:cNvPr>
            <p:cNvCxnSpPr/>
            <p:nvPr/>
          </p:nvCxnSpPr>
          <p:spPr>
            <a:xfrm>
              <a:off x="9331569" y="2039815"/>
              <a:ext cx="46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Ellipse 48">
              <a:extLst>
                <a:ext uri="{FF2B5EF4-FFF2-40B4-BE49-F238E27FC236}">
                  <a16:creationId xmlns:a16="http://schemas.microsoft.com/office/drawing/2014/main" id="{0AE8179E-4E9A-F4D5-2B9B-D173F929DA17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B9009AAB-9CB6-5840-E341-A4BBF9F50492}"/>
              </a:ext>
            </a:extLst>
          </p:cNvPr>
          <p:cNvGrpSpPr/>
          <p:nvPr/>
        </p:nvGrpSpPr>
        <p:grpSpPr>
          <a:xfrm>
            <a:off x="9401908" y="3383415"/>
            <a:ext cx="540000" cy="93785"/>
            <a:chOff x="9308123" y="1992923"/>
            <a:chExt cx="540000" cy="93785"/>
          </a:xfrm>
        </p:grpSpPr>
        <p:cxnSp>
          <p:nvCxnSpPr>
            <p:cNvPr id="51" name="Connecteur droit 50">
              <a:extLst>
                <a:ext uri="{FF2B5EF4-FFF2-40B4-BE49-F238E27FC236}">
                  <a16:creationId xmlns:a16="http://schemas.microsoft.com/office/drawing/2014/main" id="{2801CB68-D088-877F-BB54-DB11E3CB6A65}"/>
                </a:ext>
              </a:extLst>
            </p:cNvPr>
            <p:cNvCxnSpPr/>
            <p:nvPr/>
          </p:nvCxnSpPr>
          <p:spPr>
            <a:xfrm>
              <a:off x="9308123" y="2039815"/>
              <a:ext cx="540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Ellipse 51">
              <a:extLst>
                <a:ext uri="{FF2B5EF4-FFF2-40B4-BE49-F238E27FC236}">
                  <a16:creationId xmlns:a16="http://schemas.microsoft.com/office/drawing/2014/main" id="{E67BA8CF-86C4-2A81-9F6D-ECD90C9F619E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3" name="Groupe 52">
            <a:extLst>
              <a:ext uri="{FF2B5EF4-FFF2-40B4-BE49-F238E27FC236}">
                <a16:creationId xmlns:a16="http://schemas.microsoft.com/office/drawing/2014/main" id="{FB1A5B16-2C3A-1B68-496A-99179F009FE1}"/>
              </a:ext>
            </a:extLst>
          </p:cNvPr>
          <p:cNvGrpSpPr/>
          <p:nvPr/>
        </p:nvGrpSpPr>
        <p:grpSpPr>
          <a:xfrm>
            <a:off x="9233097" y="3566295"/>
            <a:ext cx="468000" cy="93785"/>
            <a:chOff x="9331570" y="1992923"/>
            <a:chExt cx="468000" cy="93785"/>
          </a:xfrm>
        </p:grpSpPr>
        <p:cxnSp>
          <p:nvCxnSpPr>
            <p:cNvPr id="55" name="Connecteur droit 54">
              <a:extLst>
                <a:ext uri="{FF2B5EF4-FFF2-40B4-BE49-F238E27FC236}">
                  <a16:creationId xmlns:a16="http://schemas.microsoft.com/office/drawing/2014/main" id="{DBE5EB94-7834-F364-B96F-A86839FFA8AF}"/>
                </a:ext>
              </a:extLst>
            </p:cNvPr>
            <p:cNvCxnSpPr/>
            <p:nvPr/>
          </p:nvCxnSpPr>
          <p:spPr>
            <a:xfrm>
              <a:off x="9331570" y="2039815"/>
              <a:ext cx="46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Ellipse 55">
              <a:extLst>
                <a:ext uri="{FF2B5EF4-FFF2-40B4-BE49-F238E27FC236}">
                  <a16:creationId xmlns:a16="http://schemas.microsoft.com/office/drawing/2014/main" id="{8F26976A-5B7D-0C64-DD72-A5603A6596BD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7" name="Groupe 56">
            <a:extLst>
              <a:ext uri="{FF2B5EF4-FFF2-40B4-BE49-F238E27FC236}">
                <a16:creationId xmlns:a16="http://schemas.microsoft.com/office/drawing/2014/main" id="{1CA1604B-C60D-3437-09B9-90351F1664AE}"/>
              </a:ext>
            </a:extLst>
          </p:cNvPr>
          <p:cNvGrpSpPr/>
          <p:nvPr/>
        </p:nvGrpSpPr>
        <p:grpSpPr>
          <a:xfrm>
            <a:off x="9312813" y="3744486"/>
            <a:ext cx="396000" cy="93785"/>
            <a:chOff x="9387840" y="1992923"/>
            <a:chExt cx="396000" cy="93785"/>
          </a:xfrm>
        </p:grpSpPr>
        <p:cxnSp>
          <p:nvCxnSpPr>
            <p:cNvPr id="58" name="Connecteur droit 57">
              <a:extLst>
                <a:ext uri="{FF2B5EF4-FFF2-40B4-BE49-F238E27FC236}">
                  <a16:creationId xmlns:a16="http://schemas.microsoft.com/office/drawing/2014/main" id="{10C46001-CD6F-27F8-A86A-D91BAAD19E02}"/>
                </a:ext>
              </a:extLst>
            </p:cNvPr>
            <p:cNvCxnSpPr/>
            <p:nvPr/>
          </p:nvCxnSpPr>
          <p:spPr>
            <a:xfrm>
              <a:off x="9387840" y="2039815"/>
              <a:ext cx="39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Ellipse 58">
              <a:extLst>
                <a:ext uri="{FF2B5EF4-FFF2-40B4-BE49-F238E27FC236}">
                  <a16:creationId xmlns:a16="http://schemas.microsoft.com/office/drawing/2014/main" id="{9F095F4A-E94B-D364-E0C7-F3DC1E34EDB0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60" name="Groupe 59">
            <a:extLst>
              <a:ext uri="{FF2B5EF4-FFF2-40B4-BE49-F238E27FC236}">
                <a16:creationId xmlns:a16="http://schemas.microsoft.com/office/drawing/2014/main" id="{4FA48C93-F419-8D60-650F-0151288B299D}"/>
              </a:ext>
            </a:extLst>
          </p:cNvPr>
          <p:cNvGrpSpPr/>
          <p:nvPr/>
        </p:nvGrpSpPr>
        <p:grpSpPr>
          <a:xfrm>
            <a:off x="9359705" y="3932055"/>
            <a:ext cx="900000" cy="93785"/>
            <a:chOff x="9139311" y="1992923"/>
            <a:chExt cx="900000" cy="93785"/>
          </a:xfrm>
        </p:grpSpPr>
        <p:cxnSp>
          <p:nvCxnSpPr>
            <p:cNvPr id="61" name="Connecteur droit 60">
              <a:extLst>
                <a:ext uri="{FF2B5EF4-FFF2-40B4-BE49-F238E27FC236}">
                  <a16:creationId xmlns:a16="http://schemas.microsoft.com/office/drawing/2014/main" id="{371539F2-6086-9C27-DBE5-5E9B5C924254}"/>
                </a:ext>
              </a:extLst>
            </p:cNvPr>
            <p:cNvCxnSpPr/>
            <p:nvPr/>
          </p:nvCxnSpPr>
          <p:spPr>
            <a:xfrm>
              <a:off x="9139311" y="2039815"/>
              <a:ext cx="900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52BFD858-4E5E-7538-FBED-67AAC26D79E9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63" name="Groupe 62">
            <a:extLst>
              <a:ext uri="{FF2B5EF4-FFF2-40B4-BE49-F238E27FC236}">
                <a16:creationId xmlns:a16="http://schemas.microsoft.com/office/drawing/2014/main" id="{4204523A-8C9A-E6F4-658B-88D448F267CC}"/>
              </a:ext>
            </a:extLst>
          </p:cNvPr>
          <p:cNvGrpSpPr/>
          <p:nvPr/>
        </p:nvGrpSpPr>
        <p:grpSpPr>
          <a:xfrm>
            <a:off x="9228406" y="4105556"/>
            <a:ext cx="972000" cy="93785"/>
            <a:chOff x="9106486" y="1992923"/>
            <a:chExt cx="972000" cy="93785"/>
          </a:xfrm>
        </p:grpSpPr>
        <p:cxnSp>
          <p:nvCxnSpPr>
            <p:cNvPr id="64" name="Connecteur droit 63">
              <a:extLst>
                <a:ext uri="{FF2B5EF4-FFF2-40B4-BE49-F238E27FC236}">
                  <a16:creationId xmlns:a16="http://schemas.microsoft.com/office/drawing/2014/main" id="{265BF2F4-0EDB-AE37-2F7C-3D41E25BF3D4}"/>
                </a:ext>
              </a:extLst>
            </p:cNvPr>
            <p:cNvCxnSpPr/>
            <p:nvPr/>
          </p:nvCxnSpPr>
          <p:spPr>
            <a:xfrm>
              <a:off x="9106486" y="2039815"/>
              <a:ext cx="972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A25E5949-4860-23C0-9F58-DFD2AACFBD0E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66" name="Groupe 65">
            <a:extLst>
              <a:ext uri="{FF2B5EF4-FFF2-40B4-BE49-F238E27FC236}">
                <a16:creationId xmlns:a16="http://schemas.microsoft.com/office/drawing/2014/main" id="{6D812F6F-0F68-86BF-A115-F26E25605C4A}"/>
              </a:ext>
            </a:extLst>
          </p:cNvPr>
          <p:cNvGrpSpPr/>
          <p:nvPr/>
        </p:nvGrpSpPr>
        <p:grpSpPr>
          <a:xfrm>
            <a:off x="9434732" y="4283747"/>
            <a:ext cx="792000" cy="93785"/>
            <a:chOff x="9190892" y="1992923"/>
            <a:chExt cx="792000" cy="93785"/>
          </a:xfrm>
        </p:grpSpPr>
        <p:cxnSp>
          <p:nvCxnSpPr>
            <p:cNvPr id="67" name="Connecteur droit 66">
              <a:extLst>
                <a:ext uri="{FF2B5EF4-FFF2-40B4-BE49-F238E27FC236}">
                  <a16:creationId xmlns:a16="http://schemas.microsoft.com/office/drawing/2014/main" id="{F222983B-E9D8-3844-CFE1-559E458817CB}"/>
                </a:ext>
              </a:extLst>
            </p:cNvPr>
            <p:cNvCxnSpPr/>
            <p:nvPr/>
          </p:nvCxnSpPr>
          <p:spPr>
            <a:xfrm>
              <a:off x="9190892" y="2039815"/>
              <a:ext cx="792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F1901AF4-97D4-2B18-3A9D-1B7553A25271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69" name="Groupe 68">
            <a:extLst>
              <a:ext uri="{FF2B5EF4-FFF2-40B4-BE49-F238E27FC236}">
                <a16:creationId xmlns:a16="http://schemas.microsoft.com/office/drawing/2014/main" id="{379746D3-3332-E3BB-233C-578607A2C98C}"/>
              </a:ext>
            </a:extLst>
          </p:cNvPr>
          <p:cNvGrpSpPr/>
          <p:nvPr/>
        </p:nvGrpSpPr>
        <p:grpSpPr>
          <a:xfrm>
            <a:off x="9331569" y="4461938"/>
            <a:ext cx="396000" cy="93785"/>
            <a:chOff x="9387840" y="1992923"/>
            <a:chExt cx="396000" cy="93785"/>
          </a:xfrm>
        </p:grpSpPr>
        <p:cxnSp>
          <p:nvCxnSpPr>
            <p:cNvPr id="70" name="Connecteur droit 69">
              <a:extLst>
                <a:ext uri="{FF2B5EF4-FFF2-40B4-BE49-F238E27FC236}">
                  <a16:creationId xmlns:a16="http://schemas.microsoft.com/office/drawing/2014/main" id="{705590CF-FAD8-73A1-288A-259481B6BA33}"/>
                </a:ext>
              </a:extLst>
            </p:cNvPr>
            <p:cNvCxnSpPr/>
            <p:nvPr/>
          </p:nvCxnSpPr>
          <p:spPr>
            <a:xfrm>
              <a:off x="9387840" y="2039815"/>
              <a:ext cx="39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5DAADEFA-12CA-7281-C791-F598C9C309D3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2" name="Groupe 71">
            <a:extLst>
              <a:ext uri="{FF2B5EF4-FFF2-40B4-BE49-F238E27FC236}">
                <a16:creationId xmlns:a16="http://schemas.microsoft.com/office/drawing/2014/main" id="{769CBEDA-AFE0-F831-5C23-957D4599641E}"/>
              </a:ext>
            </a:extLst>
          </p:cNvPr>
          <p:cNvGrpSpPr/>
          <p:nvPr/>
        </p:nvGrpSpPr>
        <p:grpSpPr>
          <a:xfrm>
            <a:off x="9129932" y="4649507"/>
            <a:ext cx="576000" cy="93785"/>
            <a:chOff x="9265920" y="1992923"/>
            <a:chExt cx="576000" cy="93785"/>
          </a:xfrm>
        </p:grpSpPr>
        <p:cxnSp>
          <p:nvCxnSpPr>
            <p:cNvPr id="73" name="Connecteur droit 72">
              <a:extLst>
                <a:ext uri="{FF2B5EF4-FFF2-40B4-BE49-F238E27FC236}">
                  <a16:creationId xmlns:a16="http://schemas.microsoft.com/office/drawing/2014/main" id="{99CC6F44-5714-852D-69E3-D6D1CE506F30}"/>
                </a:ext>
              </a:extLst>
            </p:cNvPr>
            <p:cNvCxnSpPr/>
            <p:nvPr/>
          </p:nvCxnSpPr>
          <p:spPr>
            <a:xfrm>
              <a:off x="9265920" y="2039815"/>
              <a:ext cx="57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Ellipse 73">
              <a:extLst>
                <a:ext uri="{FF2B5EF4-FFF2-40B4-BE49-F238E27FC236}">
                  <a16:creationId xmlns:a16="http://schemas.microsoft.com/office/drawing/2014/main" id="{F6B6E329-5788-A143-B104-211E489D076C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5" name="Groupe 74">
            <a:extLst>
              <a:ext uri="{FF2B5EF4-FFF2-40B4-BE49-F238E27FC236}">
                <a16:creationId xmlns:a16="http://schemas.microsoft.com/office/drawing/2014/main" id="{74613EA0-B9B4-490B-5002-757968A24367}"/>
              </a:ext>
            </a:extLst>
          </p:cNvPr>
          <p:cNvGrpSpPr/>
          <p:nvPr/>
        </p:nvGrpSpPr>
        <p:grpSpPr>
          <a:xfrm>
            <a:off x="9467555" y="4827698"/>
            <a:ext cx="468000" cy="93785"/>
            <a:chOff x="9345636" y="1992923"/>
            <a:chExt cx="468000" cy="93785"/>
          </a:xfrm>
        </p:grpSpPr>
        <p:cxnSp>
          <p:nvCxnSpPr>
            <p:cNvPr id="76" name="Connecteur droit 75">
              <a:extLst>
                <a:ext uri="{FF2B5EF4-FFF2-40B4-BE49-F238E27FC236}">
                  <a16:creationId xmlns:a16="http://schemas.microsoft.com/office/drawing/2014/main" id="{43428B99-D6A9-44BF-3481-033E620159A3}"/>
                </a:ext>
              </a:extLst>
            </p:cNvPr>
            <p:cNvCxnSpPr/>
            <p:nvPr/>
          </p:nvCxnSpPr>
          <p:spPr>
            <a:xfrm>
              <a:off x="9345636" y="2039815"/>
              <a:ext cx="46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Ellipse 76">
              <a:extLst>
                <a:ext uri="{FF2B5EF4-FFF2-40B4-BE49-F238E27FC236}">
                  <a16:creationId xmlns:a16="http://schemas.microsoft.com/office/drawing/2014/main" id="{83F7F3C5-76A9-0114-4F42-7F4376B3BD7D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8" name="Groupe 77">
            <a:extLst>
              <a:ext uri="{FF2B5EF4-FFF2-40B4-BE49-F238E27FC236}">
                <a16:creationId xmlns:a16="http://schemas.microsoft.com/office/drawing/2014/main" id="{1246C99F-8DE9-D350-29A8-FDC1187F8022}"/>
              </a:ext>
            </a:extLst>
          </p:cNvPr>
          <p:cNvGrpSpPr/>
          <p:nvPr/>
        </p:nvGrpSpPr>
        <p:grpSpPr>
          <a:xfrm>
            <a:off x="9514449" y="5015267"/>
            <a:ext cx="396000" cy="93785"/>
            <a:chOff x="9387840" y="1992923"/>
            <a:chExt cx="396000" cy="93785"/>
          </a:xfrm>
        </p:grpSpPr>
        <p:cxnSp>
          <p:nvCxnSpPr>
            <p:cNvPr id="79" name="Connecteur droit 78">
              <a:extLst>
                <a:ext uri="{FF2B5EF4-FFF2-40B4-BE49-F238E27FC236}">
                  <a16:creationId xmlns:a16="http://schemas.microsoft.com/office/drawing/2014/main" id="{932613C6-619D-1072-D1FC-26F538E7D4DE}"/>
                </a:ext>
              </a:extLst>
            </p:cNvPr>
            <p:cNvCxnSpPr/>
            <p:nvPr/>
          </p:nvCxnSpPr>
          <p:spPr>
            <a:xfrm>
              <a:off x="9387840" y="2039815"/>
              <a:ext cx="39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Ellipse 79">
              <a:extLst>
                <a:ext uri="{FF2B5EF4-FFF2-40B4-BE49-F238E27FC236}">
                  <a16:creationId xmlns:a16="http://schemas.microsoft.com/office/drawing/2014/main" id="{F032362E-F07E-9613-23D2-A38C56CBFE3E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81" name="Groupe 80">
            <a:extLst>
              <a:ext uri="{FF2B5EF4-FFF2-40B4-BE49-F238E27FC236}">
                <a16:creationId xmlns:a16="http://schemas.microsoft.com/office/drawing/2014/main" id="{ED079FFE-544A-AA67-528D-5DBBDD6E21AE}"/>
              </a:ext>
            </a:extLst>
          </p:cNvPr>
          <p:cNvGrpSpPr/>
          <p:nvPr/>
        </p:nvGrpSpPr>
        <p:grpSpPr>
          <a:xfrm>
            <a:off x="8525021" y="5184079"/>
            <a:ext cx="936000" cy="93785"/>
            <a:chOff x="9139311" y="1992923"/>
            <a:chExt cx="936000" cy="93785"/>
          </a:xfrm>
        </p:grpSpPr>
        <p:cxnSp>
          <p:nvCxnSpPr>
            <p:cNvPr id="82" name="Connecteur droit 81">
              <a:extLst>
                <a:ext uri="{FF2B5EF4-FFF2-40B4-BE49-F238E27FC236}">
                  <a16:creationId xmlns:a16="http://schemas.microsoft.com/office/drawing/2014/main" id="{B128016C-A56B-3475-2AA8-7F40126452D0}"/>
                </a:ext>
              </a:extLst>
            </p:cNvPr>
            <p:cNvCxnSpPr/>
            <p:nvPr/>
          </p:nvCxnSpPr>
          <p:spPr>
            <a:xfrm>
              <a:off x="9139311" y="2039815"/>
              <a:ext cx="93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Ellipse 82">
              <a:extLst>
                <a:ext uri="{FF2B5EF4-FFF2-40B4-BE49-F238E27FC236}">
                  <a16:creationId xmlns:a16="http://schemas.microsoft.com/office/drawing/2014/main" id="{4C423041-A8FC-21B2-4D5B-A55755F2354E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84" name="Groupe 83">
            <a:extLst>
              <a:ext uri="{FF2B5EF4-FFF2-40B4-BE49-F238E27FC236}">
                <a16:creationId xmlns:a16="http://schemas.microsoft.com/office/drawing/2014/main" id="{3F6FEB97-FB0C-8D12-2E84-2E4F41B7633A}"/>
              </a:ext>
            </a:extLst>
          </p:cNvPr>
          <p:cNvGrpSpPr/>
          <p:nvPr/>
        </p:nvGrpSpPr>
        <p:grpSpPr>
          <a:xfrm>
            <a:off x="9406597" y="5366959"/>
            <a:ext cx="396000" cy="93785"/>
            <a:chOff x="9387840" y="1992923"/>
            <a:chExt cx="396000" cy="93785"/>
          </a:xfrm>
        </p:grpSpPr>
        <p:cxnSp>
          <p:nvCxnSpPr>
            <p:cNvPr id="85" name="Connecteur droit 84">
              <a:extLst>
                <a:ext uri="{FF2B5EF4-FFF2-40B4-BE49-F238E27FC236}">
                  <a16:creationId xmlns:a16="http://schemas.microsoft.com/office/drawing/2014/main" id="{087F5402-CA80-1AE0-CAFC-8D546D2431D1}"/>
                </a:ext>
              </a:extLst>
            </p:cNvPr>
            <p:cNvCxnSpPr/>
            <p:nvPr/>
          </p:nvCxnSpPr>
          <p:spPr>
            <a:xfrm>
              <a:off x="9387840" y="2039815"/>
              <a:ext cx="39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Ellipse 85">
              <a:extLst>
                <a:ext uri="{FF2B5EF4-FFF2-40B4-BE49-F238E27FC236}">
                  <a16:creationId xmlns:a16="http://schemas.microsoft.com/office/drawing/2014/main" id="{020FC5CF-D9E5-FF4F-6F30-FE8EF8C27618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87" name="Groupe 86">
            <a:extLst>
              <a:ext uri="{FF2B5EF4-FFF2-40B4-BE49-F238E27FC236}">
                <a16:creationId xmlns:a16="http://schemas.microsoft.com/office/drawing/2014/main" id="{E863E355-386F-A566-AFCB-507131011D66}"/>
              </a:ext>
            </a:extLst>
          </p:cNvPr>
          <p:cNvGrpSpPr/>
          <p:nvPr/>
        </p:nvGrpSpPr>
        <p:grpSpPr>
          <a:xfrm>
            <a:off x="9298745" y="5723341"/>
            <a:ext cx="504000" cy="93785"/>
            <a:chOff x="9336259" y="1992923"/>
            <a:chExt cx="504000" cy="93785"/>
          </a:xfrm>
        </p:grpSpPr>
        <p:cxnSp>
          <p:nvCxnSpPr>
            <p:cNvPr id="88" name="Connecteur droit 87">
              <a:extLst>
                <a:ext uri="{FF2B5EF4-FFF2-40B4-BE49-F238E27FC236}">
                  <a16:creationId xmlns:a16="http://schemas.microsoft.com/office/drawing/2014/main" id="{069D9F9D-4F35-EB93-BFB3-709A131EB633}"/>
                </a:ext>
              </a:extLst>
            </p:cNvPr>
            <p:cNvCxnSpPr/>
            <p:nvPr/>
          </p:nvCxnSpPr>
          <p:spPr>
            <a:xfrm>
              <a:off x="9336259" y="2039815"/>
              <a:ext cx="504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Ellipse 88">
              <a:extLst>
                <a:ext uri="{FF2B5EF4-FFF2-40B4-BE49-F238E27FC236}">
                  <a16:creationId xmlns:a16="http://schemas.microsoft.com/office/drawing/2014/main" id="{7FCDF1CA-4BC5-48D2-CF4C-E19D9AEA683D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0" name="Groupe 89">
            <a:extLst>
              <a:ext uri="{FF2B5EF4-FFF2-40B4-BE49-F238E27FC236}">
                <a16:creationId xmlns:a16="http://schemas.microsoft.com/office/drawing/2014/main" id="{A0FCB68C-7C07-830E-DA49-DFCC5BF8E8B2}"/>
              </a:ext>
            </a:extLst>
          </p:cNvPr>
          <p:cNvGrpSpPr/>
          <p:nvPr/>
        </p:nvGrpSpPr>
        <p:grpSpPr>
          <a:xfrm>
            <a:off x="9373772" y="5882775"/>
            <a:ext cx="504000" cy="93785"/>
            <a:chOff x="9326880" y="1992923"/>
            <a:chExt cx="504000" cy="93785"/>
          </a:xfrm>
        </p:grpSpPr>
        <p:cxnSp>
          <p:nvCxnSpPr>
            <p:cNvPr id="91" name="Connecteur droit 90">
              <a:extLst>
                <a:ext uri="{FF2B5EF4-FFF2-40B4-BE49-F238E27FC236}">
                  <a16:creationId xmlns:a16="http://schemas.microsoft.com/office/drawing/2014/main" id="{FB122E8D-8998-F2A0-3C81-D006814CA5B1}"/>
                </a:ext>
              </a:extLst>
            </p:cNvPr>
            <p:cNvCxnSpPr/>
            <p:nvPr/>
          </p:nvCxnSpPr>
          <p:spPr>
            <a:xfrm>
              <a:off x="9326880" y="2039815"/>
              <a:ext cx="504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Ellipse 91">
              <a:extLst>
                <a:ext uri="{FF2B5EF4-FFF2-40B4-BE49-F238E27FC236}">
                  <a16:creationId xmlns:a16="http://schemas.microsoft.com/office/drawing/2014/main" id="{06E89B7B-D2C0-4337-4D35-82058010E362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3" name="Groupe 92">
            <a:extLst>
              <a:ext uri="{FF2B5EF4-FFF2-40B4-BE49-F238E27FC236}">
                <a16:creationId xmlns:a16="http://schemas.microsoft.com/office/drawing/2014/main" id="{CF0DEED1-5865-26E3-5D6E-A745150C6EFB}"/>
              </a:ext>
            </a:extLst>
          </p:cNvPr>
          <p:cNvGrpSpPr/>
          <p:nvPr/>
        </p:nvGrpSpPr>
        <p:grpSpPr>
          <a:xfrm>
            <a:off x="7915421" y="5540460"/>
            <a:ext cx="1548000" cy="93785"/>
            <a:chOff x="9359704" y="1992923"/>
            <a:chExt cx="1548000" cy="93785"/>
          </a:xfrm>
        </p:grpSpPr>
        <p:cxnSp>
          <p:nvCxnSpPr>
            <p:cNvPr id="94" name="Connecteur droit 93">
              <a:extLst>
                <a:ext uri="{FF2B5EF4-FFF2-40B4-BE49-F238E27FC236}">
                  <a16:creationId xmlns:a16="http://schemas.microsoft.com/office/drawing/2014/main" id="{B8F1F399-E5F0-91C1-5563-8E6B6A369505}"/>
                </a:ext>
              </a:extLst>
            </p:cNvPr>
            <p:cNvCxnSpPr/>
            <p:nvPr/>
          </p:nvCxnSpPr>
          <p:spPr>
            <a:xfrm>
              <a:off x="9359704" y="2039815"/>
              <a:ext cx="1548000" cy="0"/>
            </a:xfrm>
            <a:prstGeom prst="line">
              <a:avLst/>
            </a:prstGeom>
            <a:ln w="28575">
              <a:solidFill>
                <a:schemeClr val="tx2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Ellipse 94">
              <a:extLst>
                <a:ext uri="{FF2B5EF4-FFF2-40B4-BE49-F238E27FC236}">
                  <a16:creationId xmlns:a16="http://schemas.microsoft.com/office/drawing/2014/main" id="{EDB7C4FB-239D-7F53-2A39-8B513FAC39A7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99" name="Connecteur droit 98">
            <a:extLst>
              <a:ext uri="{FF2B5EF4-FFF2-40B4-BE49-F238E27FC236}">
                <a16:creationId xmlns:a16="http://schemas.microsoft.com/office/drawing/2014/main" id="{B7A50517-54B6-BBEE-0B9C-924056C9DF1D}"/>
              </a:ext>
            </a:extLst>
          </p:cNvPr>
          <p:cNvCxnSpPr>
            <a:cxnSpLocks/>
            <a:stCxn id="103" idx="3"/>
          </p:cNvCxnSpPr>
          <p:nvPr/>
        </p:nvCxnSpPr>
        <p:spPr>
          <a:xfrm flipV="1">
            <a:off x="9138536" y="1859356"/>
            <a:ext cx="1189654" cy="2959"/>
          </a:xfrm>
          <a:prstGeom prst="line">
            <a:avLst/>
          </a:prstGeom>
          <a:ln w="12700">
            <a:solidFill>
              <a:schemeClr val="tx2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ZoneTexte 101">
            <a:extLst>
              <a:ext uri="{FF2B5EF4-FFF2-40B4-BE49-F238E27FC236}">
                <a16:creationId xmlns:a16="http://schemas.microsoft.com/office/drawing/2014/main" id="{8F1DE1AA-B88F-CAB3-E41C-F279EEC63656}"/>
              </a:ext>
            </a:extLst>
          </p:cNvPr>
          <p:cNvSpPr txBox="1"/>
          <p:nvPr/>
        </p:nvSpPr>
        <p:spPr>
          <a:xfrm>
            <a:off x="10299975" y="1731510"/>
            <a:ext cx="66236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Chimio</a:t>
            </a:r>
          </a:p>
        </p:txBody>
      </p:sp>
      <p:sp>
        <p:nvSpPr>
          <p:cNvPr id="103" name="ZoneTexte 102">
            <a:extLst>
              <a:ext uri="{FF2B5EF4-FFF2-40B4-BE49-F238E27FC236}">
                <a16:creationId xmlns:a16="http://schemas.microsoft.com/office/drawing/2014/main" id="{AE385186-8A59-DDAB-D098-910DEFF67FE8}"/>
              </a:ext>
            </a:extLst>
          </p:cNvPr>
          <p:cNvSpPr txBox="1"/>
          <p:nvPr/>
        </p:nvSpPr>
        <p:spPr>
          <a:xfrm>
            <a:off x="7972832" y="1731510"/>
            <a:ext cx="116570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NIVO + Chimio</a:t>
            </a:r>
          </a:p>
        </p:txBody>
      </p:sp>
    </p:spTree>
    <p:extLst>
      <p:ext uri="{BB962C8B-B14F-4D97-AF65-F5344CB8AC3E}">
        <p14:creationId xmlns:p14="http://schemas.microsoft.com/office/powerpoint/2010/main" val="20569227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32BB736E-CB14-46D6-AD76-FBC6F6672E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Nivolumab</a:t>
            </a:r>
            <a:r>
              <a:rPr lang="fr-FR" dirty="0"/>
              <a:t> +/- CT en L1 des ADK œsogastriques avancés</a:t>
            </a:r>
          </a:p>
        </p:txBody>
      </p:sp>
      <p:sp>
        <p:nvSpPr>
          <p:cNvPr id="5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A5097ACC-DC10-449B-98C2-8453F56A852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Nivo + Chimio </a:t>
            </a:r>
            <a:r>
              <a:rPr lang="fr-FR" i="1" dirty="0"/>
              <a:t>vs</a:t>
            </a:r>
            <a:r>
              <a:rPr lang="fr-FR" dirty="0"/>
              <a:t> Chimio </a:t>
            </a:r>
            <a:r>
              <a:rPr lang="fr-FR" sz="2000" b="0" dirty="0"/>
              <a:t>(analyse selon le CPS PD-L1) </a:t>
            </a:r>
            <a:r>
              <a:rPr lang="fr-FR" dirty="0"/>
              <a:t>avec 36 mois de suivi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394447" y="1918504"/>
            <a:ext cx="1385048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Survie globale</a:t>
            </a:r>
          </a:p>
        </p:txBody>
      </p:sp>
      <p:sp>
        <p:nvSpPr>
          <p:cNvPr id="22" name="Espace réservé du texte 13">
            <a:extLst>
              <a:ext uri="{FF2B5EF4-FFF2-40B4-BE49-F238E27FC236}">
                <a16:creationId xmlns:a16="http://schemas.microsoft.com/office/drawing/2014/main" id="{43FA2F26-02A9-774E-7745-AC9A0C9F62D0}"/>
              </a:ext>
            </a:extLst>
          </p:cNvPr>
          <p:cNvSpPr txBox="1">
            <a:spLocks/>
          </p:cNvSpPr>
          <p:nvPr/>
        </p:nvSpPr>
        <p:spPr>
          <a:xfrm>
            <a:off x="391046" y="5468783"/>
            <a:ext cx="11449036" cy="760384"/>
          </a:xfrm>
          <a:prstGeom prst="rect">
            <a:avLst/>
          </a:prstGeom>
        </p:spPr>
        <p:txBody>
          <a:bodyPr/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0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70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0000"/>
              <a:buFont typeface="Wingdings 3" panose="05040102010807070707" pitchFamily="18" charset="2"/>
              <a:buChar char="u"/>
              <a:defRPr sz="1600" b="0" i="0" kern="120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0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 bénéfice de l’association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NIVO+chimio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sur la survie globale augmente avec le score CPS PD-L1</a:t>
            </a:r>
          </a:p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0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 taux de réponse objective est supérieur pour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NIVO+chimio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quel que soit le score CPS PD-L1</a:t>
            </a:r>
          </a:p>
        </p:txBody>
      </p:sp>
      <p:graphicFrame>
        <p:nvGraphicFramePr>
          <p:cNvPr id="23" name="Tableau 22">
            <a:extLst>
              <a:ext uri="{FF2B5EF4-FFF2-40B4-BE49-F238E27FC236}">
                <a16:creationId xmlns:a16="http://schemas.microsoft.com/office/drawing/2014/main" id="{EBFCD78A-E4BD-14E8-4805-A6A706ED3084}"/>
              </a:ext>
            </a:extLst>
          </p:cNvPr>
          <p:cNvGraphicFramePr>
            <a:graphicFrameLocks noGrp="1"/>
          </p:cNvGraphicFramePr>
          <p:nvPr/>
        </p:nvGraphicFramePr>
        <p:xfrm>
          <a:off x="1896206" y="1389528"/>
          <a:ext cx="9780847" cy="16227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60000">
                  <a:extLst>
                    <a:ext uri="{9D8B030D-6E8A-4147-A177-3AD203B41FA5}">
                      <a16:colId xmlns:a16="http://schemas.microsoft.com/office/drawing/2014/main" val="2058153469"/>
                    </a:ext>
                  </a:extLst>
                </a:gridCol>
                <a:gridCol w="13118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1836">
                  <a:extLst>
                    <a:ext uri="{9D8B030D-6E8A-4147-A177-3AD203B41FA5}">
                      <a16:colId xmlns:a16="http://schemas.microsoft.com/office/drawing/2014/main" val="933984673"/>
                    </a:ext>
                  </a:extLst>
                </a:gridCol>
                <a:gridCol w="13118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469339">
                  <a:extLst>
                    <a:ext uri="{9D8B030D-6E8A-4147-A177-3AD203B41FA5}">
                      <a16:colId xmlns:a16="http://schemas.microsoft.com/office/drawing/2014/main" val="2038556353"/>
                    </a:ext>
                  </a:extLst>
                </a:gridCol>
              </a:tblGrid>
              <a:tr h="199261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900" b="1" dirty="0">
                          <a:latin typeface="+mn-lt"/>
                          <a:cs typeface="Arial" panose="020B0604020202020204" pitchFamily="34" charset="0"/>
                        </a:rPr>
                        <a:t>PD-L1 CPS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900" b="1" dirty="0">
                          <a:latin typeface="+mn-lt"/>
                          <a:cs typeface="Arial" panose="020B0604020202020204" pitchFamily="34" charset="0"/>
                        </a:rPr>
                        <a:t>Nombre de patients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SG médiane, mois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HR non </a:t>
                      </a:r>
                      <a:r>
                        <a:rPr lang="da-DK" sz="9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stratifié</a:t>
                      </a: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pour</a:t>
                      </a: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le </a:t>
                      </a:r>
                      <a:r>
                        <a:rPr lang="da-DK" sz="9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décès</a:t>
                      </a:r>
                      <a:endParaRPr lang="fr-FR" sz="9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HR non stratifié (95 % CI)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261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100" b="0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1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NIVO + chimio</a:t>
                      </a:r>
                      <a:endParaRPr lang="fr-FR" sz="900" b="1" kern="1200" baseline="300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9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7904129"/>
                  </a:ext>
                </a:extLst>
              </a:tr>
              <a:tr h="169247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en-US" sz="900" b="1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Tous</a:t>
                      </a:r>
                      <a:r>
                        <a:rPr lang="en-US" sz="9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(n=1581)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100"/>
                        </a:spcBef>
                      </a:pPr>
                      <a:endParaRPr lang="en-US" sz="9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1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13.7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1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11.6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1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0.78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0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&lt; 1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≥ 1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265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1297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13.1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13.8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11.3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0.95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0.75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0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&lt; 5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0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≥ 5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607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955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12.4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14.4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11.1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0.95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0.69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da-DK" sz="10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&lt; 10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da-DK" sz="10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≥ 10</a:t>
                      </a:r>
                      <a:endParaRPr lang="en-US" sz="1000" baseline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794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768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12.4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15.0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12.5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10.9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0.91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0.66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pSp>
        <p:nvGrpSpPr>
          <p:cNvPr id="24" name="Groupe 23">
            <a:extLst>
              <a:ext uri="{FF2B5EF4-FFF2-40B4-BE49-F238E27FC236}">
                <a16:creationId xmlns:a16="http://schemas.microsoft.com/office/drawing/2014/main" id="{C2A7CD28-0A80-E7CB-E01C-A2F02164BD6C}"/>
              </a:ext>
            </a:extLst>
          </p:cNvPr>
          <p:cNvGrpSpPr/>
          <p:nvPr/>
        </p:nvGrpSpPr>
        <p:grpSpPr>
          <a:xfrm>
            <a:off x="8426319" y="3009869"/>
            <a:ext cx="3206839" cy="215444"/>
            <a:chOff x="7682248" y="6067074"/>
            <a:chExt cx="3206839" cy="215444"/>
          </a:xfrm>
        </p:grpSpPr>
        <p:cxnSp>
          <p:nvCxnSpPr>
            <p:cNvPr id="25" name="Connecteur droit 24">
              <a:extLst>
                <a:ext uri="{FF2B5EF4-FFF2-40B4-BE49-F238E27FC236}">
                  <a16:creationId xmlns:a16="http://schemas.microsoft.com/office/drawing/2014/main" id="{E0488C9B-1B2B-5115-CD4E-A4F762F53C6A}"/>
                </a:ext>
              </a:extLst>
            </p:cNvPr>
            <p:cNvCxnSpPr>
              <a:cxnSpLocks/>
            </p:cNvCxnSpPr>
            <p:nvPr/>
          </p:nvCxnSpPr>
          <p:spPr>
            <a:xfrm>
              <a:off x="7682248" y="6078828"/>
              <a:ext cx="3206839" cy="0"/>
            </a:xfrm>
            <a:prstGeom prst="line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7AB3E2DA-F132-A986-B2B0-0D6FC29B2063}"/>
                </a:ext>
              </a:extLst>
            </p:cNvPr>
            <p:cNvSpPr txBox="1"/>
            <p:nvPr/>
          </p:nvSpPr>
          <p:spPr>
            <a:xfrm>
              <a:off x="7940353" y="6067074"/>
              <a:ext cx="32893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0.5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23A0A845-80C1-80A3-99A3-C4838816B93D}"/>
                </a:ext>
              </a:extLst>
            </p:cNvPr>
            <p:cNvSpPr txBox="1"/>
            <p:nvPr/>
          </p:nvSpPr>
          <p:spPr>
            <a:xfrm>
              <a:off x="10610926" y="6067074"/>
              <a:ext cx="24237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EFE14E6D-C832-B62E-CC82-AF6700B11123}"/>
                </a:ext>
              </a:extLst>
            </p:cNvPr>
            <p:cNvSpPr txBox="1"/>
            <p:nvPr/>
          </p:nvSpPr>
          <p:spPr>
            <a:xfrm>
              <a:off x="9278822" y="6067074"/>
              <a:ext cx="24237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cxnSp>
        <p:nvCxnSpPr>
          <p:cNvPr id="30" name="Connecteur droit 29">
            <a:extLst>
              <a:ext uri="{FF2B5EF4-FFF2-40B4-BE49-F238E27FC236}">
                <a16:creationId xmlns:a16="http://schemas.microsoft.com/office/drawing/2014/main" id="{40AAD7DB-D3DB-9FDB-1E7C-B49DCB544E5C}"/>
              </a:ext>
            </a:extLst>
          </p:cNvPr>
          <p:cNvCxnSpPr>
            <a:cxnSpLocks/>
          </p:cNvCxnSpPr>
          <p:nvPr/>
        </p:nvCxnSpPr>
        <p:spPr>
          <a:xfrm>
            <a:off x="10144051" y="1766047"/>
            <a:ext cx="0" cy="1188641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81B2D0D5-73FE-A824-17EA-8C9D82570A0A}"/>
              </a:ext>
            </a:extLst>
          </p:cNvPr>
          <p:cNvGrpSpPr/>
          <p:nvPr/>
        </p:nvGrpSpPr>
        <p:grpSpPr>
          <a:xfrm>
            <a:off x="9471141" y="1837838"/>
            <a:ext cx="396000" cy="93785"/>
            <a:chOff x="9387840" y="1992923"/>
            <a:chExt cx="396000" cy="93785"/>
          </a:xfrm>
        </p:grpSpPr>
        <p:cxnSp>
          <p:nvCxnSpPr>
            <p:cNvPr id="32" name="Connecteur droit 31">
              <a:extLst>
                <a:ext uri="{FF2B5EF4-FFF2-40B4-BE49-F238E27FC236}">
                  <a16:creationId xmlns:a16="http://schemas.microsoft.com/office/drawing/2014/main" id="{D1CFD547-1027-62A1-B4E4-5E5CE9B4624B}"/>
                </a:ext>
              </a:extLst>
            </p:cNvPr>
            <p:cNvCxnSpPr/>
            <p:nvPr/>
          </p:nvCxnSpPr>
          <p:spPr>
            <a:xfrm>
              <a:off x="9387840" y="2039815"/>
              <a:ext cx="39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Ellipse 32">
              <a:extLst>
                <a:ext uri="{FF2B5EF4-FFF2-40B4-BE49-F238E27FC236}">
                  <a16:creationId xmlns:a16="http://schemas.microsoft.com/office/drawing/2014/main" id="{717D8E51-549A-D033-F0E2-93C1DDF7533E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B4DDC946-4159-6248-0061-1E2F942B3388}"/>
              </a:ext>
            </a:extLst>
          </p:cNvPr>
          <p:cNvGrpSpPr/>
          <p:nvPr/>
        </p:nvGrpSpPr>
        <p:grpSpPr>
          <a:xfrm>
            <a:off x="9564612" y="2005383"/>
            <a:ext cx="1008000" cy="93785"/>
            <a:chOff x="9121440" y="1992923"/>
            <a:chExt cx="1008000" cy="93785"/>
          </a:xfrm>
        </p:grpSpPr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39005F38-D836-41D9-A372-F7BDF20C4244}"/>
                </a:ext>
              </a:extLst>
            </p:cNvPr>
            <p:cNvCxnSpPr/>
            <p:nvPr/>
          </p:nvCxnSpPr>
          <p:spPr>
            <a:xfrm>
              <a:off x="9121440" y="2039815"/>
              <a:ext cx="100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42232849-4740-1BC8-2569-69B0A1931642}"/>
                </a:ext>
              </a:extLst>
            </p:cNvPr>
            <p:cNvSpPr/>
            <p:nvPr/>
          </p:nvSpPr>
          <p:spPr>
            <a:xfrm>
              <a:off x="9556651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DE39086C-6B7A-D20B-8F6F-8C7D2CB5E838}"/>
              </a:ext>
            </a:extLst>
          </p:cNvPr>
          <p:cNvGrpSpPr/>
          <p:nvPr/>
        </p:nvGrpSpPr>
        <p:grpSpPr>
          <a:xfrm>
            <a:off x="9338327" y="2172212"/>
            <a:ext cx="468000" cy="93785"/>
            <a:chOff x="9330055" y="1992923"/>
            <a:chExt cx="468000" cy="93785"/>
          </a:xfrm>
        </p:grpSpPr>
        <p:cxnSp>
          <p:nvCxnSpPr>
            <p:cNvPr id="38" name="Connecteur droit 37">
              <a:extLst>
                <a:ext uri="{FF2B5EF4-FFF2-40B4-BE49-F238E27FC236}">
                  <a16:creationId xmlns:a16="http://schemas.microsoft.com/office/drawing/2014/main" id="{13ABB97D-C8A8-126E-0CC3-8412C7AE5589}"/>
                </a:ext>
              </a:extLst>
            </p:cNvPr>
            <p:cNvCxnSpPr/>
            <p:nvPr/>
          </p:nvCxnSpPr>
          <p:spPr>
            <a:xfrm>
              <a:off x="9330055" y="2039815"/>
              <a:ext cx="46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id="{D72F194D-EC4C-83C6-FED0-0E3F0393B86C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F9C313E0-768A-CC36-6A05-9D112AAB8510}"/>
              </a:ext>
            </a:extLst>
          </p:cNvPr>
          <p:cNvGrpSpPr/>
          <p:nvPr/>
        </p:nvGrpSpPr>
        <p:grpSpPr>
          <a:xfrm>
            <a:off x="9729383" y="2337053"/>
            <a:ext cx="612000" cy="93785"/>
            <a:chOff x="9261840" y="1992923"/>
            <a:chExt cx="612000" cy="93785"/>
          </a:xfrm>
        </p:grpSpPr>
        <p:cxnSp>
          <p:nvCxnSpPr>
            <p:cNvPr id="41" name="Connecteur droit 40">
              <a:extLst>
                <a:ext uri="{FF2B5EF4-FFF2-40B4-BE49-F238E27FC236}">
                  <a16:creationId xmlns:a16="http://schemas.microsoft.com/office/drawing/2014/main" id="{B24D41E9-FD47-F7AF-B1D0-9D71972F4EAB}"/>
                </a:ext>
              </a:extLst>
            </p:cNvPr>
            <p:cNvCxnSpPr/>
            <p:nvPr/>
          </p:nvCxnSpPr>
          <p:spPr>
            <a:xfrm>
              <a:off x="9261840" y="2039815"/>
              <a:ext cx="612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Ellipse 41">
              <a:extLst>
                <a:ext uri="{FF2B5EF4-FFF2-40B4-BE49-F238E27FC236}">
                  <a16:creationId xmlns:a16="http://schemas.microsoft.com/office/drawing/2014/main" id="{08493B2D-620B-65B3-F2EC-7F791B7592C2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3" name="Groupe 42">
            <a:extLst>
              <a:ext uri="{FF2B5EF4-FFF2-40B4-BE49-F238E27FC236}">
                <a16:creationId xmlns:a16="http://schemas.microsoft.com/office/drawing/2014/main" id="{C369399C-481F-7200-3EDE-9F68505081C3}"/>
              </a:ext>
            </a:extLst>
          </p:cNvPr>
          <p:cNvGrpSpPr/>
          <p:nvPr/>
        </p:nvGrpSpPr>
        <p:grpSpPr>
          <a:xfrm>
            <a:off x="9162424" y="2497924"/>
            <a:ext cx="504000" cy="93785"/>
            <a:chOff x="9303009" y="1992923"/>
            <a:chExt cx="504000" cy="93785"/>
          </a:xfrm>
        </p:grpSpPr>
        <p:cxnSp>
          <p:nvCxnSpPr>
            <p:cNvPr id="44" name="Connecteur droit 43">
              <a:extLst>
                <a:ext uri="{FF2B5EF4-FFF2-40B4-BE49-F238E27FC236}">
                  <a16:creationId xmlns:a16="http://schemas.microsoft.com/office/drawing/2014/main" id="{D20E4009-476D-F1BA-8B9B-D5713EA92A06}"/>
                </a:ext>
              </a:extLst>
            </p:cNvPr>
            <p:cNvCxnSpPr/>
            <p:nvPr/>
          </p:nvCxnSpPr>
          <p:spPr>
            <a:xfrm>
              <a:off x="9303009" y="2039815"/>
              <a:ext cx="504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Ellipse 44">
              <a:extLst>
                <a:ext uri="{FF2B5EF4-FFF2-40B4-BE49-F238E27FC236}">
                  <a16:creationId xmlns:a16="http://schemas.microsoft.com/office/drawing/2014/main" id="{476ACE3B-3143-D2CA-1837-2DE7AB12C5DF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6" name="Groupe 45">
            <a:extLst>
              <a:ext uri="{FF2B5EF4-FFF2-40B4-BE49-F238E27FC236}">
                <a16:creationId xmlns:a16="http://schemas.microsoft.com/office/drawing/2014/main" id="{62F8E682-554C-A7E3-9E0B-79753E2BEA9B}"/>
              </a:ext>
            </a:extLst>
          </p:cNvPr>
          <p:cNvGrpSpPr/>
          <p:nvPr/>
        </p:nvGrpSpPr>
        <p:grpSpPr>
          <a:xfrm>
            <a:off x="9681552" y="2667455"/>
            <a:ext cx="576000" cy="93785"/>
            <a:chOff x="9278049" y="1992923"/>
            <a:chExt cx="576000" cy="93785"/>
          </a:xfrm>
        </p:grpSpPr>
        <p:cxnSp>
          <p:nvCxnSpPr>
            <p:cNvPr id="47" name="Connecteur droit 46">
              <a:extLst>
                <a:ext uri="{FF2B5EF4-FFF2-40B4-BE49-F238E27FC236}">
                  <a16:creationId xmlns:a16="http://schemas.microsoft.com/office/drawing/2014/main" id="{ABEFC624-904D-22AB-2BCF-F74A0D8F8A9E}"/>
                </a:ext>
              </a:extLst>
            </p:cNvPr>
            <p:cNvCxnSpPr/>
            <p:nvPr/>
          </p:nvCxnSpPr>
          <p:spPr>
            <a:xfrm>
              <a:off x="9278049" y="2039815"/>
              <a:ext cx="57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Ellipse 47">
              <a:extLst>
                <a:ext uri="{FF2B5EF4-FFF2-40B4-BE49-F238E27FC236}">
                  <a16:creationId xmlns:a16="http://schemas.microsoft.com/office/drawing/2014/main" id="{38D34FAE-ED9C-A59C-9C55-ECB94C084631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9" name="Groupe 48">
            <a:extLst>
              <a:ext uri="{FF2B5EF4-FFF2-40B4-BE49-F238E27FC236}">
                <a16:creationId xmlns:a16="http://schemas.microsoft.com/office/drawing/2014/main" id="{9E0B0D48-718A-6112-F2ED-C58A70F49FBE}"/>
              </a:ext>
            </a:extLst>
          </p:cNvPr>
          <p:cNvGrpSpPr/>
          <p:nvPr/>
        </p:nvGrpSpPr>
        <p:grpSpPr>
          <a:xfrm>
            <a:off x="9056403" y="2850334"/>
            <a:ext cx="576000" cy="93785"/>
            <a:chOff x="9283311" y="1992923"/>
            <a:chExt cx="576000" cy="93785"/>
          </a:xfrm>
        </p:grpSpPr>
        <p:cxnSp>
          <p:nvCxnSpPr>
            <p:cNvPr id="50" name="Connecteur droit 49">
              <a:extLst>
                <a:ext uri="{FF2B5EF4-FFF2-40B4-BE49-F238E27FC236}">
                  <a16:creationId xmlns:a16="http://schemas.microsoft.com/office/drawing/2014/main" id="{C7D1B5AF-73BC-CE29-096D-484DE18E9132}"/>
                </a:ext>
              </a:extLst>
            </p:cNvPr>
            <p:cNvCxnSpPr/>
            <p:nvPr/>
          </p:nvCxnSpPr>
          <p:spPr>
            <a:xfrm>
              <a:off x="9283311" y="2039815"/>
              <a:ext cx="576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Ellipse 50">
              <a:extLst>
                <a:ext uri="{FF2B5EF4-FFF2-40B4-BE49-F238E27FC236}">
                  <a16:creationId xmlns:a16="http://schemas.microsoft.com/office/drawing/2014/main" id="{723E5195-B58A-2107-6BD1-69ED07E7B992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101" name="Connecteur droit 100">
            <a:extLst>
              <a:ext uri="{FF2B5EF4-FFF2-40B4-BE49-F238E27FC236}">
                <a16:creationId xmlns:a16="http://schemas.microsoft.com/office/drawing/2014/main" id="{A57CC6A8-DAB0-D60E-52B0-5116AA28A1D7}"/>
              </a:ext>
            </a:extLst>
          </p:cNvPr>
          <p:cNvCxnSpPr>
            <a:cxnSpLocks/>
            <a:stCxn id="103" idx="3"/>
          </p:cNvCxnSpPr>
          <p:nvPr/>
        </p:nvCxnSpPr>
        <p:spPr>
          <a:xfrm>
            <a:off x="9803407" y="1688676"/>
            <a:ext cx="646264" cy="0"/>
          </a:xfrm>
          <a:prstGeom prst="line">
            <a:avLst/>
          </a:prstGeom>
          <a:ln w="12700">
            <a:solidFill>
              <a:schemeClr val="tx2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ZoneTexte 101">
            <a:extLst>
              <a:ext uri="{FF2B5EF4-FFF2-40B4-BE49-F238E27FC236}">
                <a16:creationId xmlns:a16="http://schemas.microsoft.com/office/drawing/2014/main" id="{75E6B58A-344B-BAAF-7DEF-5024EBB5558D}"/>
              </a:ext>
            </a:extLst>
          </p:cNvPr>
          <p:cNvSpPr txBox="1"/>
          <p:nvPr/>
        </p:nvSpPr>
        <p:spPr>
          <a:xfrm>
            <a:off x="10453646" y="1557871"/>
            <a:ext cx="66236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Chimio</a:t>
            </a:r>
          </a:p>
        </p:txBody>
      </p:sp>
      <p:sp>
        <p:nvSpPr>
          <p:cNvPr id="103" name="ZoneTexte 102">
            <a:extLst>
              <a:ext uri="{FF2B5EF4-FFF2-40B4-BE49-F238E27FC236}">
                <a16:creationId xmlns:a16="http://schemas.microsoft.com/office/drawing/2014/main" id="{6EF3FF68-F85A-518B-DF80-9B9359FD7A82}"/>
              </a:ext>
            </a:extLst>
          </p:cNvPr>
          <p:cNvSpPr txBox="1"/>
          <p:nvPr/>
        </p:nvSpPr>
        <p:spPr>
          <a:xfrm>
            <a:off x="8637703" y="1557871"/>
            <a:ext cx="116570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NIVO + Chimio</a:t>
            </a:r>
          </a:p>
        </p:txBody>
      </p:sp>
      <p:sp>
        <p:nvSpPr>
          <p:cNvPr id="109" name="ZoneTexte 108">
            <a:extLst>
              <a:ext uri="{FF2B5EF4-FFF2-40B4-BE49-F238E27FC236}">
                <a16:creationId xmlns:a16="http://schemas.microsoft.com/office/drawing/2014/main" id="{9C53A343-3216-4243-33B3-98B2DF6F2A65}"/>
              </a:ext>
            </a:extLst>
          </p:cNvPr>
          <p:cNvSpPr txBox="1"/>
          <p:nvPr/>
        </p:nvSpPr>
        <p:spPr>
          <a:xfrm>
            <a:off x="224118" y="3836662"/>
            <a:ext cx="15553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Taux de réponse objective</a:t>
            </a:r>
          </a:p>
        </p:txBody>
      </p:sp>
      <p:graphicFrame>
        <p:nvGraphicFramePr>
          <p:cNvPr id="110" name="Tableau 109">
            <a:extLst>
              <a:ext uri="{FF2B5EF4-FFF2-40B4-BE49-F238E27FC236}">
                <a16:creationId xmlns:a16="http://schemas.microsoft.com/office/drawing/2014/main" id="{666F100A-4479-2A28-CC3D-66CB2374929F}"/>
              </a:ext>
            </a:extLst>
          </p:cNvPr>
          <p:cNvGraphicFramePr>
            <a:graphicFrameLocks noGrp="1"/>
          </p:cNvGraphicFramePr>
          <p:nvPr/>
        </p:nvGraphicFramePr>
        <p:xfrm>
          <a:off x="1896206" y="3523129"/>
          <a:ext cx="9780847" cy="16227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60000">
                  <a:extLst>
                    <a:ext uri="{9D8B030D-6E8A-4147-A177-3AD203B41FA5}">
                      <a16:colId xmlns:a16="http://schemas.microsoft.com/office/drawing/2014/main" val="2058153469"/>
                    </a:ext>
                  </a:extLst>
                </a:gridCol>
                <a:gridCol w="13118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1836">
                  <a:extLst>
                    <a:ext uri="{9D8B030D-6E8A-4147-A177-3AD203B41FA5}">
                      <a16:colId xmlns:a16="http://schemas.microsoft.com/office/drawing/2014/main" val="933984673"/>
                    </a:ext>
                  </a:extLst>
                </a:gridCol>
                <a:gridCol w="13118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469339">
                  <a:extLst>
                    <a:ext uri="{9D8B030D-6E8A-4147-A177-3AD203B41FA5}">
                      <a16:colId xmlns:a16="http://schemas.microsoft.com/office/drawing/2014/main" val="2038556353"/>
                    </a:ext>
                  </a:extLst>
                </a:gridCol>
              </a:tblGrid>
              <a:tr h="199261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900" b="1" dirty="0">
                          <a:latin typeface="+mn-lt"/>
                          <a:cs typeface="Arial" panose="020B0604020202020204" pitchFamily="34" charset="0"/>
                        </a:rPr>
                        <a:t>PD-L1 CPS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900" b="1" dirty="0">
                          <a:latin typeface="+mn-lt"/>
                          <a:cs typeface="Arial" panose="020B0604020202020204" pitchFamily="34" charset="0"/>
                        </a:rPr>
                        <a:t>Nombre de patients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Taux de réponse objective, %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Différence</a:t>
                      </a: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ORR</a:t>
                      </a:r>
                      <a:b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%</a:t>
                      </a:r>
                      <a:endParaRPr lang="fr-FR" sz="9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Différence ORR, % (95% CI)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261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100" b="0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1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NIVO + chimio</a:t>
                      </a:r>
                      <a:endParaRPr lang="fr-FR" sz="900" b="1" kern="1200" baseline="300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Chimio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9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7904129"/>
                  </a:ext>
                </a:extLst>
              </a:tr>
              <a:tr h="169247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300"/>
                        </a:spcBef>
                      </a:pPr>
                      <a:r>
                        <a:rPr lang="en-US" sz="900" b="1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Tous</a:t>
                      </a:r>
                      <a:r>
                        <a:rPr lang="en-US" sz="9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 (n=1209)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100"/>
                        </a:spcBef>
                      </a:pPr>
                      <a:endParaRPr lang="en-US" sz="9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1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58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1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46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200"/>
                        </a:lnSpc>
                        <a:spcBef>
                          <a:spcPts val="10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0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&lt; 1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≥ 1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179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1016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51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41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46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10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0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&lt; 5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0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≥ 5</a:t>
                      </a: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427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768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56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46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9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1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da-DK" sz="10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&lt; 10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da-DK" sz="10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≥ 10</a:t>
                      </a:r>
                      <a:endParaRPr lang="en-US" sz="1000" baseline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</a:endParaRPr>
                    </a:p>
                  </a:txBody>
                  <a:tcPr marL="108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577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9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</a:rPr>
                        <a:t>618</a:t>
                      </a:r>
                    </a:p>
                  </a:txBody>
                  <a:tcPr marL="108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59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47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44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11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cxnSp>
        <p:nvCxnSpPr>
          <p:cNvPr id="108" name="Connecteur droit 107">
            <a:extLst>
              <a:ext uri="{FF2B5EF4-FFF2-40B4-BE49-F238E27FC236}">
                <a16:creationId xmlns:a16="http://schemas.microsoft.com/office/drawing/2014/main" id="{EC3286ED-4B69-CB9E-A65B-6EDA9118494C}"/>
              </a:ext>
            </a:extLst>
          </p:cNvPr>
          <p:cNvCxnSpPr/>
          <p:nvPr/>
        </p:nvCxnSpPr>
        <p:spPr>
          <a:xfrm flipH="1">
            <a:off x="206188" y="2268070"/>
            <a:ext cx="1497107" cy="0"/>
          </a:xfrm>
          <a:prstGeom prst="line">
            <a:avLst/>
          </a:prstGeom>
          <a:ln w="19050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Connecteur droit 140">
            <a:extLst>
              <a:ext uri="{FF2B5EF4-FFF2-40B4-BE49-F238E27FC236}">
                <a16:creationId xmlns:a16="http://schemas.microsoft.com/office/drawing/2014/main" id="{6EFA9C69-7F96-9418-B466-8B83BDBFBE27}"/>
              </a:ext>
            </a:extLst>
          </p:cNvPr>
          <p:cNvCxnSpPr/>
          <p:nvPr/>
        </p:nvCxnSpPr>
        <p:spPr>
          <a:xfrm flipH="1">
            <a:off x="206188" y="4401671"/>
            <a:ext cx="1497107" cy="0"/>
          </a:xfrm>
          <a:prstGeom prst="line">
            <a:avLst/>
          </a:prstGeom>
          <a:ln w="19050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1" name="Groupe 110">
            <a:extLst>
              <a:ext uri="{FF2B5EF4-FFF2-40B4-BE49-F238E27FC236}">
                <a16:creationId xmlns:a16="http://schemas.microsoft.com/office/drawing/2014/main" id="{2E7F03FD-C5EA-0D53-C44B-F033530CDBED}"/>
              </a:ext>
            </a:extLst>
          </p:cNvPr>
          <p:cNvGrpSpPr/>
          <p:nvPr/>
        </p:nvGrpSpPr>
        <p:grpSpPr>
          <a:xfrm>
            <a:off x="8426319" y="5143470"/>
            <a:ext cx="3216739" cy="215444"/>
            <a:chOff x="7682248" y="6067074"/>
            <a:chExt cx="3216739" cy="215444"/>
          </a:xfrm>
        </p:grpSpPr>
        <p:cxnSp>
          <p:nvCxnSpPr>
            <p:cNvPr id="112" name="Connecteur droit 111">
              <a:extLst>
                <a:ext uri="{FF2B5EF4-FFF2-40B4-BE49-F238E27FC236}">
                  <a16:creationId xmlns:a16="http://schemas.microsoft.com/office/drawing/2014/main" id="{9C7DD56F-E470-2EAB-19D4-C6DAC4DC2A1B}"/>
                </a:ext>
              </a:extLst>
            </p:cNvPr>
            <p:cNvCxnSpPr>
              <a:cxnSpLocks/>
            </p:cNvCxnSpPr>
            <p:nvPr/>
          </p:nvCxnSpPr>
          <p:spPr>
            <a:xfrm>
              <a:off x="7682248" y="6078828"/>
              <a:ext cx="3206839" cy="0"/>
            </a:xfrm>
            <a:prstGeom prst="line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ZoneTexte 112">
              <a:extLst>
                <a:ext uri="{FF2B5EF4-FFF2-40B4-BE49-F238E27FC236}">
                  <a16:creationId xmlns:a16="http://schemas.microsoft.com/office/drawing/2014/main" id="{1F745072-081C-D7C1-8FE4-8BB277B012BA}"/>
                </a:ext>
              </a:extLst>
            </p:cNvPr>
            <p:cNvSpPr txBox="1"/>
            <p:nvPr/>
          </p:nvSpPr>
          <p:spPr>
            <a:xfrm>
              <a:off x="7954780" y="6067074"/>
              <a:ext cx="30008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114" name="ZoneTexte 113">
              <a:extLst>
                <a:ext uri="{FF2B5EF4-FFF2-40B4-BE49-F238E27FC236}">
                  <a16:creationId xmlns:a16="http://schemas.microsoft.com/office/drawing/2014/main" id="{88598644-D833-0D4A-BB41-A3563C03BF19}"/>
                </a:ext>
              </a:extLst>
            </p:cNvPr>
            <p:cNvSpPr txBox="1"/>
            <p:nvPr/>
          </p:nvSpPr>
          <p:spPr>
            <a:xfrm>
              <a:off x="10565241" y="6067074"/>
              <a:ext cx="33374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-20</a:t>
              </a:r>
            </a:p>
          </p:txBody>
        </p:sp>
        <p:sp>
          <p:nvSpPr>
            <p:cNvPr id="115" name="ZoneTexte 114">
              <a:extLst>
                <a:ext uri="{FF2B5EF4-FFF2-40B4-BE49-F238E27FC236}">
                  <a16:creationId xmlns:a16="http://schemas.microsoft.com/office/drawing/2014/main" id="{BE6EAA01-096C-749A-2A8C-B19642B2D682}"/>
                </a:ext>
              </a:extLst>
            </p:cNvPr>
            <p:cNvSpPr txBox="1"/>
            <p:nvPr/>
          </p:nvSpPr>
          <p:spPr>
            <a:xfrm>
              <a:off x="9554790" y="6067074"/>
              <a:ext cx="24237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143" name="ZoneTexte 142">
              <a:extLst>
                <a:ext uri="{FF2B5EF4-FFF2-40B4-BE49-F238E27FC236}">
                  <a16:creationId xmlns:a16="http://schemas.microsoft.com/office/drawing/2014/main" id="{67A9C9C3-5272-9E8A-1608-8AD9B5839984}"/>
                </a:ext>
              </a:extLst>
            </p:cNvPr>
            <p:cNvSpPr txBox="1"/>
            <p:nvPr/>
          </p:nvSpPr>
          <p:spPr>
            <a:xfrm>
              <a:off x="9805688" y="6067074"/>
              <a:ext cx="27603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-5</a:t>
              </a:r>
            </a:p>
          </p:txBody>
        </p:sp>
        <p:sp>
          <p:nvSpPr>
            <p:cNvPr id="145" name="ZoneTexte 144">
              <a:extLst>
                <a:ext uri="{FF2B5EF4-FFF2-40B4-BE49-F238E27FC236}">
                  <a16:creationId xmlns:a16="http://schemas.microsoft.com/office/drawing/2014/main" id="{E7D36293-078A-79FC-7544-B5D6088774CF}"/>
                </a:ext>
              </a:extLst>
            </p:cNvPr>
            <p:cNvSpPr txBox="1"/>
            <p:nvPr/>
          </p:nvSpPr>
          <p:spPr>
            <a:xfrm>
              <a:off x="10301630" y="6067074"/>
              <a:ext cx="33374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-15</a:t>
              </a:r>
            </a:p>
          </p:txBody>
        </p:sp>
        <p:sp>
          <p:nvSpPr>
            <p:cNvPr id="146" name="ZoneTexte 145">
              <a:extLst>
                <a:ext uri="{FF2B5EF4-FFF2-40B4-BE49-F238E27FC236}">
                  <a16:creationId xmlns:a16="http://schemas.microsoft.com/office/drawing/2014/main" id="{E5693249-4A69-6760-C81D-006CB422B14D}"/>
                </a:ext>
              </a:extLst>
            </p:cNvPr>
            <p:cNvSpPr txBox="1"/>
            <p:nvPr/>
          </p:nvSpPr>
          <p:spPr>
            <a:xfrm>
              <a:off x="10029782" y="6067074"/>
              <a:ext cx="33374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-10</a:t>
              </a:r>
            </a:p>
          </p:txBody>
        </p:sp>
        <p:sp>
          <p:nvSpPr>
            <p:cNvPr id="147" name="ZoneTexte 146">
              <a:extLst>
                <a:ext uri="{FF2B5EF4-FFF2-40B4-BE49-F238E27FC236}">
                  <a16:creationId xmlns:a16="http://schemas.microsoft.com/office/drawing/2014/main" id="{4D3AD7EB-1E68-87D5-8137-6BA410DB5703}"/>
                </a:ext>
              </a:extLst>
            </p:cNvPr>
            <p:cNvSpPr txBox="1"/>
            <p:nvPr/>
          </p:nvSpPr>
          <p:spPr>
            <a:xfrm>
              <a:off x="9295298" y="6067074"/>
              <a:ext cx="2423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148" name="ZoneTexte 147">
              <a:extLst>
                <a:ext uri="{FF2B5EF4-FFF2-40B4-BE49-F238E27FC236}">
                  <a16:creationId xmlns:a16="http://schemas.microsoft.com/office/drawing/2014/main" id="{D7D1B6E0-AE82-A96B-E0B6-104182189788}"/>
                </a:ext>
              </a:extLst>
            </p:cNvPr>
            <p:cNvSpPr txBox="1"/>
            <p:nvPr/>
          </p:nvSpPr>
          <p:spPr>
            <a:xfrm>
              <a:off x="9006953" y="6067074"/>
              <a:ext cx="30008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149" name="ZoneTexte 148">
              <a:extLst>
                <a:ext uri="{FF2B5EF4-FFF2-40B4-BE49-F238E27FC236}">
                  <a16:creationId xmlns:a16="http://schemas.microsoft.com/office/drawing/2014/main" id="{5830BDD1-5FFC-FFCA-7D31-77E71EE402A6}"/>
                </a:ext>
              </a:extLst>
            </p:cNvPr>
            <p:cNvSpPr txBox="1"/>
            <p:nvPr/>
          </p:nvSpPr>
          <p:spPr>
            <a:xfrm>
              <a:off x="8743342" y="6067074"/>
              <a:ext cx="30008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</a:t>
              </a:r>
            </a:p>
          </p:txBody>
        </p:sp>
        <p:sp>
          <p:nvSpPr>
            <p:cNvPr id="150" name="ZoneTexte 149">
              <a:extLst>
                <a:ext uri="{FF2B5EF4-FFF2-40B4-BE49-F238E27FC236}">
                  <a16:creationId xmlns:a16="http://schemas.microsoft.com/office/drawing/2014/main" id="{76DA6571-5AA7-C9D4-88A3-F73949A4C45A}"/>
                </a:ext>
              </a:extLst>
            </p:cNvPr>
            <p:cNvSpPr txBox="1"/>
            <p:nvPr/>
          </p:nvSpPr>
          <p:spPr>
            <a:xfrm>
              <a:off x="8483850" y="6067074"/>
              <a:ext cx="30008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151" name="ZoneTexte 150">
              <a:extLst>
                <a:ext uri="{FF2B5EF4-FFF2-40B4-BE49-F238E27FC236}">
                  <a16:creationId xmlns:a16="http://schemas.microsoft.com/office/drawing/2014/main" id="{4F884B24-C6A2-D6EE-6348-F4A70373036B}"/>
                </a:ext>
              </a:extLst>
            </p:cNvPr>
            <p:cNvSpPr txBox="1"/>
            <p:nvPr/>
          </p:nvSpPr>
          <p:spPr>
            <a:xfrm>
              <a:off x="8212001" y="6067074"/>
              <a:ext cx="30008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25</a:t>
              </a:r>
            </a:p>
          </p:txBody>
        </p:sp>
      </p:grpSp>
      <p:cxnSp>
        <p:nvCxnSpPr>
          <p:cNvPr id="116" name="Connecteur droit 115">
            <a:extLst>
              <a:ext uri="{FF2B5EF4-FFF2-40B4-BE49-F238E27FC236}">
                <a16:creationId xmlns:a16="http://schemas.microsoft.com/office/drawing/2014/main" id="{1B94838F-F871-BD25-83AC-2068A21A206A}"/>
              </a:ext>
            </a:extLst>
          </p:cNvPr>
          <p:cNvCxnSpPr>
            <a:cxnSpLocks/>
          </p:cNvCxnSpPr>
          <p:nvPr/>
        </p:nvCxnSpPr>
        <p:spPr>
          <a:xfrm>
            <a:off x="10415900" y="3899648"/>
            <a:ext cx="0" cy="1188641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7" name="Groupe 116">
            <a:extLst>
              <a:ext uri="{FF2B5EF4-FFF2-40B4-BE49-F238E27FC236}">
                <a16:creationId xmlns:a16="http://schemas.microsoft.com/office/drawing/2014/main" id="{E79F7E23-8C63-5E0A-17C9-C133B520802A}"/>
              </a:ext>
            </a:extLst>
          </p:cNvPr>
          <p:cNvGrpSpPr/>
          <p:nvPr/>
        </p:nvGrpSpPr>
        <p:grpSpPr>
          <a:xfrm>
            <a:off x="9471140" y="3971439"/>
            <a:ext cx="612000" cy="93785"/>
            <a:chOff x="9260153" y="1992923"/>
            <a:chExt cx="612000" cy="93785"/>
          </a:xfrm>
        </p:grpSpPr>
        <p:cxnSp>
          <p:nvCxnSpPr>
            <p:cNvPr id="118" name="Connecteur droit 117">
              <a:extLst>
                <a:ext uri="{FF2B5EF4-FFF2-40B4-BE49-F238E27FC236}">
                  <a16:creationId xmlns:a16="http://schemas.microsoft.com/office/drawing/2014/main" id="{5592D5BD-8786-6D22-31C4-A783AEA517F5}"/>
                </a:ext>
              </a:extLst>
            </p:cNvPr>
            <p:cNvCxnSpPr/>
            <p:nvPr/>
          </p:nvCxnSpPr>
          <p:spPr>
            <a:xfrm>
              <a:off x="9260153" y="2039815"/>
              <a:ext cx="612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Ellipse 118">
              <a:extLst>
                <a:ext uri="{FF2B5EF4-FFF2-40B4-BE49-F238E27FC236}">
                  <a16:creationId xmlns:a16="http://schemas.microsoft.com/office/drawing/2014/main" id="{90473DA3-F1FB-7ACD-1B06-363CC010D530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0" name="Groupe 119">
            <a:extLst>
              <a:ext uri="{FF2B5EF4-FFF2-40B4-BE49-F238E27FC236}">
                <a16:creationId xmlns:a16="http://schemas.microsoft.com/office/drawing/2014/main" id="{A1D81C0F-F646-8900-AE68-1467BA3F48E2}"/>
              </a:ext>
            </a:extLst>
          </p:cNvPr>
          <p:cNvGrpSpPr/>
          <p:nvPr/>
        </p:nvGrpSpPr>
        <p:grpSpPr>
          <a:xfrm>
            <a:off x="9156839" y="4138984"/>
            <a:ext cx="1512000" cy="93785"/>
            <a:chOff x="8870186" y="1992923"/>
            <a:chExt cx="1512000" cy="93785"/>
          </a:xfrm>
        </p:grpSpPr>
        <p:cxnSp>
          <p:nvCxnSpPr>
            <p:cNvPr id="121" name="Connecteur droit 120">
              <a:extLst>
                <a:ext uri="{FF2B5EF4-FFF2-40B4-BE49-F238E27FC236}">
                  <a16:creationId xmlns:a16="http://schemas.microsoft.com/office/drawing/2014/main" id="{1D82A53B-0B80-866C-8318-DD48424B2765}"/>
                </a:ext>
              </a:extLst>
            </p:cNvPr>
            <p:cNvCxnSpPr/>
            <p:nvPr/>
          </p:nvCxnSpPr>
          <p:spPr>
            <a:xfrm>
              <a:off x="8870186" y="2039815"/>
              <a:ext cx="1512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Ellipse 121">
              <a:extLst>
                <a:ext uri="{FF2B5EF4-FFF2-40B4-BE49-F238E27FC236}">
                  <a16:creationId xmlns:a16="http://schemas.microsoft.com/office/drawing/2014/main" id="{A449029E-2130-D2C0-59AF-B88B82C620EC}"/>
                </a:ext>
              </a:extLst>
            </p:cNvPr>
            <p:cNvSpPr/>
            <p:nvPr/>
          </p:nvSpPr>
          <p:spPr>
            <a:xfrm>
              <a:off x="9556651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3" name="Groupe 122">
            <a:extLst>
              <a:ext uri="{FF2B5EF4-FFF2-40B4-BE49-F238E27FC236}">
                <a16:creationId xmlns:a16="http://schemas.microsoft.com/office/drawing/2014/main" id="{9A72DD23-9B45-2821-2139-6E89E04F4565}"/>
              </a:ext>
            </a:extLst>
          </p:cNvPr>
          <p:cNvGrpSpPr/>
          <p:nvPr/>
        </p:nvGrpSpPr>
        <p:grpSpPr>
          <a:xfrm>
            <a:off x="9412468" y="4305813"/>
            <a:ext cx="612000" cy="93785"/>
            <a:chOff x="9276509" y="1992923"/>
            <a:chExt cx="612000" cy="93785"/>
          </a:xfrm>
        </p:grpSpPr>
        <p:cxnSp>
          <p:nvCxnSpPr>
            <p:cNvPr id="124" name="Connecteur droit 123">
              <a:extLst>
                <a:ext uri="{FF2B5EF4-FFF2-40B4-BE49-F238E27FC236}">
                  <a16:creationId xmlns:a16="http://schemas.microsoft.com/office/drawing/2014/main" id="{AE4B7102-1EB9-5398-5E0C-E8561001BBBC}"/>
                </a:ext>
              </a:extLst>
            </p:cNvPr>
            <p:cNvCxnSpPr/>
            <p:nvPr/>
          </p:nvCxnSpPr>
          <p:spPr>
            <a:xfrm>
              <a:off x="9276509" y="2039815"/>
              <a:ext cx="612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Ellipse 124">
              <a:extLst>
                <a:ext uri="{FF2B5EF4-FFF2-40B4-BE49-F238E27FC236}">
                  <a16:creationId xmlns:a16="http://schemas.microsoft.com/office/drawing/2014/main" id="{45C7BAA0-9AD1-CF7A-74A2-CD16D66A3F90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6" name="Groupe 125">
            <a:extLst>
              <a:ext uri="{FF2B5EF4-FFF2-40B4-BE49-F238E27FC236}">
                <a16:creationId xmlns:a16="http://schemas.microsoft.com/office/drawing/2014/main" id="{A9C941B8-F723-5E20-73F7-B90CA5856B4D}"/>
              </a:ext>
            </a:extLst>
          </p:cNvPr>
          <p:cNvGrpSpPr/>
          <p:nvPr/>
        </p:nvGrpSpPr>
        <p:grpSpPr>
          <a:xfrm>
            <a:off x="9449296" y="4470654"/>
            <a:ext cx="1008000" cy="93785"/>
            <a:chOff x="9084726" y="1992923"/>
            <a:chExt cx="1008000" cy="93785"/>
          </a:xfrm>
        </p:grpSpPr>
        <p:cxnSp>
          <p:nvCxnSpPr>
            <p:cNvPr id="127" name="Connecteur droit 126">
              <a:extLst>
                <a:ext uri="{FF2B5EF4-FFF2-40B4-BE49-F238E27FC236}">
                  <a16:creationId xmlns:a16="http://schemas.microsoft.com/office/drawing/2014/main" id="{D0B9A20D-55D6-E55C-6A0C-1C8F319C48A9}"/>
                </a:ext>
              </a:extLst>
            </p:cNvPr>
            <p:cNvCxnSpPr/>
            <p:nvPr/>
          </p:nvCxnSpPr>
          <p:spPr>
            <a:xfrm>
              <a:off x="9084726" y="2039815"/>
              <a:ext cx="100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" name="Ellipse 127">
              <a:extLst>
                <a:ext uri="{FF2B5EF4-FFF2-40B4-BE49-F238E27FC236}">
                  <a16:creationId xmlns:a16="http://schemas.microsoft.com/office/drawing/2014/main" id="{7DAC969C-80AE-C5AE-B799-5301E41183E5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9" name="Groupe 128">
            <a:extLst>
              <a:ext uri="{FF2B5EF4-FFF2-40B4-BE49-F238E27FC236}">
                <a16:creationId xmlns:a16="http://schemas.microsoft.com/office/drawing/2014/main" id="{004C1C00-93B9-F47D-9D36-E752D8F369F9}"/>
              </a:ext>
            </a:extLst>
          </p:cNvPr>
          <p:cNvGrpSpPr/>
          <p:nvPr/>
        </p:nvGrpSpPr>
        <p:grpSpPr>
          <a:xfrm>
            <a:off x="9285991" y="4631525"/>
            <a:ext cx="720000" cy="93785"/>
            <a:chOff x="9208274" y="1992923"/>
            <a:chExt cx="720000" cy="93785"/>
          </a:xfrm>
        </p:grpSpPr>
        <p:cxnSp>
          <p:nvCxnSpPr>
            <p:cNvPr id="130" name="Connecteur droit 129">
              <a:extLst>
                <a:ext uri="{FF2B5EF4-FFF2-40B4-BE49-F238E27FC236}">
                  <a16:creationId xmlns:a16="http://schemas.microsoft.com/office/drawing/2014/main" id="{3B32018E-9546-ED7F-9428-17F16A9FDA65}"/>
                </a:ext>
              </a:extLst>
            </p:cNvPr>
            <p:cNvCxnSpPr/>
            <p:nvPr/>
          </p:nvCxnSpPr>
          <p:spPr>
            <a:xfrm>
              <a:off x="9208274" y="2039815"/>
              <a:ext cx="720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Ellipse 130">
              <a:extLst>
                <a:ext uri="{FF2B5EF4-FFF2-40B4-BE49-F238E27FC236}">
                  <a16:creationId xmlns:a16="http://schemas.microsoft.com/office/drawing/2014/main" id="{C4AE52E6-705E-A880-2855-F8720D2FBBDD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2" name="Groupe 131">
            <a:extLst>
              <a:ext uri="{FF2B5EF4-FFF2-40B4-BE49-F238E27FC236}">
                <a16:creationId xmlns:a16="http://schemas.microsoft.com/office/drawing/2014/main" id="{27E8E5AA-A8E8-A245-F5FF-33D2EA7A76F5}"/>
              </a:ext>
            </a:extLst>
          </p:cNvPr>
          <p:cNvGrpSpPr/>
          <p:nvPr/>
        </p:nvGrpSpPr>
        <p:grpSpPr>
          <a:xfrm>
            <a:off x="9434416" y="4801056"/>
            <a:ext cx="828000" cy="93785"/>
            <a:chOff x="9158600" y="1992923"/>
            <a:chExt cx="828000" cy="93785"/>
          </a:xfrm>
        </p:grpSpPr>
        <p:cxnSp>
          <p:nvCxnSpPr>
            <p:cNvPr id="133" name="Connecteur droit 132">
              <a:extLst>
                <a:ext uri="{FF2B5EF4-FFF2-40B4-BE49-F238E27FC236}">
                  <a16:creationId xmlns:a16="http://schemas.microsoft.com/office/drawing/2014/main" id="{F62FFAD2-9B6E-0697-C433-D3FE6639A7F9}"/>
                </a:ext>
              </a:extLst>
            </p:cNvPr>
            <p:cNvCxnSpPr/>
            <p:nvPr/>
          </p:nvCxnSpPr>
          <p:spPr>
            <a:xfrm>
              <a:off x="9158600" y="2039815"/>
              <a:ext cx="82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Ellipse 133">
              <a:extLst>
                <a:ext uri="{FF2B5EF4-FFF2-40B4-BE49-F238E27FC236}">
                  <a16:creationId xmlns:a16="http://schemas.microsoft.com/office/drawing/2014/main" id="{74E54A74-AA99-49EE-3253-5F3A1F0BDE1A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5" name="Groupe 134">
            <a:extLst>
              <a:ext uri="{FF2B5EF4-FFF2-40B4-BE49-F238E27FC236}">
                <a16:creationId xmlns:a16="http://schemas.microsoft.com/office/drawing/2014/main" id="{30E1EB42-C840-B593-5F6D-7A577E2A3E2F}"/>
              </a:ext>
            </a:extLst>
          </p:cNvPr>
          <p:cNvGrpSpPr/>
          <p:nvPr/>
        </p:nvGrpSpPr>
        <p:grpSpPr>
          <a:xfrm>
            <a:off x="9254112" y="4983935"/>
            <a:ext cx="828000" cy="93785"/>
            <a:chOff x="9163863" y="1992923"/>
            <a:chExt cx="828000" cy="93785"/>
          </a:xfrm>
        </p:grpSpPr>
        <p:cxnSp>
          <p:nvCxnSpPr>
            <p:cNvPr id="136" name="Connecteur droit 135">
              <a:extLst>
                <a:ext uri="{FF2B5EF4-FFF2-40B4-BE49-F238E27FC236}">
                  <a16:creationId xmlns:a16="http://schemas.microsoft.com/office/drawing/2014/main" id="{EFCD4ACE-23DD-B7EC-6ED0-CFBB333620BB}"/>
                </a:ext>
              </a:extLst>
            </p:cNvPr>
            <p:cNvCxnSpPr/>
            <p:nvPr/>
          </p:nvCxnSpPr>
          <p:spPr>
            <a:xfrm>
              <a:off x="9163863" y="2039815"/>
              <a:ext cx="828000" cy="0"/>
            </a:xfrm>
            <a:prstGeom prst="line">
              <a:avLst/>
            </a:prstGeom>
            <a:ln w="285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CDEFC171-D7AB-C050-4D88-68F5735C5F73}"/>
                </a:ext>
              </a:extLst>
            </p:cNvPr>
            <p:cNvSpPr/>
            <p:nvPr/>
          </p:nvSpPr>
          <p:spPr>
            <a:xfrm>
              <a:off x="9528516" y="1992923"/>
              <a:ext cx="93785" cy="93785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138" name="Connecteur droit 137">
            <a:extLst>
              <a:ext uri="{FF2B5EF4-FFF2-40B4-BE49-F238E27FC236}">
                <a16:creationId xmlns:a16="http://schemas.microsoft.com/office/drawing/2014/main" id="{DCB06988-06A9-0CD8-9A1A-A4F6DEA09AED}"/>
              </a:ext>
            </a:extLst>
          </p:cNvPr>
          <p:cNvCxnSpPr>
            <a:cxnSpLocks/>
            <a:stCxn id="140" idx="3"/>
          </p:cNvCxnSpPr>
          <p:nvPr/>
        </p:nvCxnSpPr>
        <p:spPr>
          <a:xfrm>
            <a:off x="10098829" y="3826966"/>
            <a:ext cx="646264" cy="0"/>
          </a:xfrm>
          <a:prstGeom prst="line">
            <a:avLst/>
          </a:prstGeom>
          <a:ln w="12700">
            <a:solidFill>
              <a:schemeClr val="tx2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ZoneTexte 138">
            <a:extLst>
              <a:ext uri="{FF2B5EF4-FFF2-40B4-BE49-F238E27FC236}">
                <a16:creationId xmlns:a16="http://schemas.microsoft.com/office/drawing/2014/main" id="{D16E8635-4F22-1FE8-7FF0-5837186B4CCD}"/>
              </a:ext>
            </a:extLst>
          </p:cNvPr>
          <p:cNvSpPr txBox="1"/>
          <p:nvPr/>
        </p:nvSpPr>
        <p:spPr>
          <a:xfrm>
            <a:off x="10749068" y="3696161"/>
            <a:ext cx="66236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2258B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Chimio</a:t>
            </a:r>
          </a:p>
        </p:txBody>
      </p:sp>
      <p:sp>
        <p:nvSpPr>
          <p:cNvPr id="140" name="ZoneTexte 139">
            <a:extLst>
              <a:ext uri="{FF2B5EF4-FFF2-40B4-BE49-F238E27FC236}">
                <a16:creationId xmlns:a16="http://schemas.microsoft.com/office/drawing/2014/main" id="{C44AF952-82F5-B114-5ECF-B789A58FA5B7}"/>
              </a:ext>
            </a:extLst>
          </p:cNvPr>
          <p:cNvSpPr txBox="1"/>
          <p:nvPr/>
        </p:nvSpPr>
        <p:spPr>
          <a:xfrm>
            <a:off x="8933125" y="3696161"/>
            <a:ext cx="116570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468A7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NIVO + Chimio</a:t>
            </a:r>
          </a:p>
        </p:txBody>
      </p:sp>
    </p:spTree>
    <p:extLst>
      <p:ext uri="{BB962C8B-B14F-4D97-AF65-F5344CB8AC3E}">
        <p14:creationId xmlns:p14="http://schemas.microsoft.com/office/powerpoint/2010/main" val="28797580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L’influence du nombre de dissection sous muqueuse gastrique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JG Kim et al., ASCO GI</a:t>
            </a:r>
            <a:r>
              <a:rPr lang="fr-FR" baseline="30000" dirty="0"/>
              <a:t>®</a:t>
            </a:r>
            <a:r>
              <a:rPr lang="fr-FR" dirty="0"/>
              <a:t> 2023, Abs #285</a:t>
            </a:r>
          </a:p>
        </p:txBody>
      </p:sp>
      <p:sp>
        <p:nvSpPr>
          <p:cNvPr id="2" name="Rectangle à coins arrondis 10">
            <a:extLst>
              <a:ext uri="{FF2B5EF4-FFF2-40B4-BE49-F238E27FC236}">
                <a16:creationId xmlns:a16="http://schemas.microsoft.com/office/drawing/2014/main" id="{1A63353A-A22B-99C2-66B1-6CAEF2FD26F6}"/>
              </a:ext>
            </a:extLst>
          </p:cNvPr>
          <p:cNvSpPr/>
          <p:nvPr/>
        </p:nvSpPr>
        <p:spPr>
          <a:xfrm>
            <a:off x="336853" y="1169976"/>
            <a:ext cx="5499407" cy="470830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C2A26C4-CE6B-61B0-37B1-D956A5BFD8A5}"/>
              </a:ext>
            </a:extLst>
          </p:cNvPr>
          <p:cNvSpPr txBox="1"/>
          <p:nvPr/>
        </p:nvSpPr>
        <p:spPr>
          <a:xfrm>
            <a:off x="646713" y="979134"/>
            <a:ext cx="1476001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Flow chart</a:t>
            </a:r>
            <a:endParaRPr kumimoji="0" lang="fr-FR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 à coins arrondis 10">
            <a:extLst>
              <a:ext uri="{FF2B5EF4-FFF2-40B4-BE49-F238E27FC236}">
                <a16:creationId xmlns:a16="http://schemas.microsoft.com/office/drawing/2014/main" id="{3C2D6D58-83D6-269B-E356-242C3DA8F087}"/>
              </a:ext>
            </a:extLst>
          </p:cNvPr>
          <p:cNvSpPr/>
          <p:nvPr/>
        </p:nvSpPr>
        <p:spPr>
          <a:xfrm>
            <a:off x="6240016" y="1169976"/>
            <a:ext cx="5499407" cy="470830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9FC048B-6B1B-9BF8-82FA-8C322CBB6878}"/>
              </a:ext>
            </a:extLst>
          </p:cNvPr>
          <p:cNvSpPr txBox="1"/>
          <p:nvPr/>
        </p:nvSpPr>
        <p:spPr>
          <a:xfrm>
            <a:off x="6549876" y="840637"/>
            <a:ext cx="4303181" cy="6463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Résections et chirurgies pour lésions gastriques en 2019</a:t>
            </a:r>
            <a:endParaRPr kumimoji="0" lang="fr-FR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922EFCB6-BDFC-EC48-ADBC-F6ADBE155B63}"/>
              </a:ext>
            </a:extLst>
          </p:cNvPr>
          <p:cNvGraphicFramePr>
            <a:graphicFrameLocks noGrp="1"/>
          </p:cNvGraphicFramePr>
          <p:nvPr/>
        </p:nvGraphicFramePr>
        <p:xfrm>
          <a:off x="6388893" y="3905042"/>
          <a:ext cx="5223679" cy="1920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21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8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332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4345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2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Codes de procédure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Codes des accessoires ESD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Classification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104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QZ933 (ESD)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Q7652 (EMR)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 ou Non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ESD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ESD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3104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QX704 (ESD)</a:t>
                      </a:r>
                    </a:p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QX701 (EMR)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 ou Non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 ou Non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ESD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ESD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4345">
                <a:tc>
                  <a:txBody>
                    <a:bodyPr/>
                    <a:lstStyle/>
                    <a:p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Q7652 (EMR)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EMR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4" name="Rectangle : coins arrondis 13">
            <a:extLst>
              <a:ext uri="{FF2B5EF4-FFF2-40B4-BE49-F238E27FC236}">
                <a16:creationId xmlns:a16="http://schemas.microsoft.com/office/drawing/2014/main" id="{BD8DCD5D-8B7E-754F-BACA-A75A230610DD}"/>
              </a:ext>
            </a:extLst>
          </p:cNvPr>
          <p:cNvSpPr/>
          <p:nvPr/>
        </p:nvSpPr>
        <p:spPr>
          <a:xfrm>
            <a:off x="952957" y="1415142"/>
            <a:ext cx="4267199" cy="598715"/>
          </a:xfrm>
          <a:prstGeom prst="roundRect">
            <a:avLst>
              <a:gd name="adj" fmla="val 25142"/>
            </a:avLst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ESD gastrique en 2011.11-2017.12 : 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107,317 patients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(114,417 cas)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C85E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Rectangle : coins arrondis 14">
            <a:extLst>
              <a:ext uri="{FF2B5EF4-FFF2-40B4-BE49-F238E27FC236}">
                <a16:creationId xmlns:a16="http://schemas.microsoft.com/office/drawing/2014/main" id="{47917A8B-3D7A-BF88-E6E6-8752FA858A8A}"/>
              </a:ext>
            </a:extLst>
          </p:cNvPr>
          <p:cNvSpPr/>
          <p:nvPr/>
        </p:nvSpPr>
        <p:spPr>
          <a:xfrm>
            <a:off x="952957" y="2334984"/>
            <a:ext cx="4267199" cy="598715"/>
          </a:xfrm>
          <a:prstGeom prst="roundRect">
            <a:avLst>
              <a:gd name="adj" fmla="val 25142"/>
            </a:avLst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Codes de diagnostic pour GC ou dysplasie :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102,703 patients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(109,475 cas)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C85E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Rectangle : coins arrondis 15">
            <a:extLst>
              <a:ext uri="{FF2B5EF4-FFF2-40B4-BE49-F238E27FC236}">
                <a16:creationId xmlns:a16="http://schemas.microsoft.com/office/drawing/2014/main" id="{B18071D2-5E9E-F1AB-D8AE-047E55856719}"/>
              </a:ext>
            </a:extLst>
          </p:cNvPr>
          <p:cNvSpPr/>
          <p:nvPr/>
        </p:nvSpPr>
        <p:spPr>
          <a:xfrm>
            <a:off x="952957" y="3254826"/>
            <a:ext cx="4267199" cy="598715"/>
          </a:xfrm>
          <a:prstGeom prst="roundRect">
            <a:avLst>
              <a:gd name="adj" fmla="val 25142"/>
            </a:avLst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Date du diagnostic &lt; 1 ans depuis ESD : 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89,788 patients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(95,514 cas)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C85E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Rectangle : coins arrondis 16">
            <a:extLst>
              <a:ext uri="{FF2B5EF4-FFF2-40B4-BE49-F238E27FC236}">
                <a16:creationId xmlns:a16="http://schemas.microsoft.com/office/drawing/2014/main" id="{80C20EA6-1650-917A-E3B5-CCE4A5AB7663}"/>
              </a:ext>
            </a:extLst>
          </p:cNvPr>
          <p:cNvSpPr/>
          <p:nvPr/>
        </p:nvSpPr>
        <p:spPr>
          <a:xfrm>
            <a:off x="952957" y="4174668"/>
            <a:ext cx="4267199" cy="598715"/>
          </a:xfrm>
          <a:prstGeom prst="roundRect">
            <a:avLst>
              <a:gd name="adj" fmla="val 25142"/>
            </a:avLst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Âge </a:t>
            </a:r>
            <a:r>
              <a:rPr kumimoji="0" lang="fr-FR" sz="1600" b="0" i="0" u="sng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&gt;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19 : 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89,782 patients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(95,508 cas)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C85E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Rectangle : coins arrondis 17">
            <a:extLst>
              <a:ext uri="{FF2B5EF4-FFF2-40B4-BE49-F238E27FC236}">
                <a16:creationId xmlns:a16="http://schemas.microsoft.com/office/drawing/2014/main" id="{C6BA4315-3204-F0F0-8B61-2FEED09DDB19}"/>
              </a:ext>
            </a:extLst>
          </p:cNvPr>
          <p:cNvSpPr/>
          <p:nvPr/>
        </p:nvSpPr>
        <p:spPr>
          <a:xfrm>
            <a:off x="952957" y="5094513"/>
            <a:ext cx="4267199" cy="598715"/>
          </a:xfrm>
          <a:prstGeom prst="roundRect">
            <a:avLst>
              <a:gd name="adj" fmla="val 25142"/>
            </a:avLst>
          </a:prstGeom>
          <a:solidFill>
            <a:schemeClr val="accent3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Patients cibles : 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89,780 patients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(95,411 cas)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C85E23">
                  <a:lumMod val="60000"/>
                  <a:lumOff val="4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0E72A8B2-D447-CEE0-07D4-419081F1734C}"/>
              </a:ext>
            </a:extLst>
          </p:cNvPr>
          <p:cNvSpPr/>
          <p:nvPr/>
        </p:nvSpPr>
        <p:spPr>
          <a:xfrm rot="10800000">
            <a:off x="2895600" y="2076449"/>
            <a:ext cx="533400" cy="195943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781F8E9D-A205-B272-C99D-ECA9ED507208}"/>
              </a:ext>
            </a:extLst>
          </p:cNvPr>
          <p:cNvSpPr/>
          <p:nvPr/>
        </p:nvSpPr>
        <p:spPr>
          <a:xfrm rot="10800000">
            <a:off x="2895600" y="2996291"/>
            <a:ext cx="533400" cy="195943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F0F36D31-B8B0-1B0F-95A1-73FF54A74466}"/>
              </a:ext>
            </a:extLst>
          </p:cNvPr>
          <p:cNvSpPr/>
          <p:nvPr/>
        </p:nvSpPr>
        <p:spPr>
          <a:xfrm rot="10800000">
            <a:off x="2895600" y="3916133"/>
            <a:ext cx="533400" cy="195943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C7404F38-7BAA-2CA8-1ECA-7B2BC78D70E4}"/>
              </a:ext>
            </a:extLst>
          </p:cNvPr>
          <p:cNvSpPr/>
          <p:nvPr/>
        </p:nvSpPr>
        <p:spPr>
          <a:xfrm rot="10800000">
            <a:off x="2895600" y="4835975"/>
            <a:ext cx="533400" cy="195943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DAEC3EBD-85F4-FFA9-2EB2-567789385FAA}"/>
              </a:ext>
            </a:extLst>
          </p:cNvPr>
          <p:cNvGrpSpPr/>
          <p:nvPr/>
        </p:nvGrpSpPr>
        <p:grpSpPr>
          <a:xfrm>
            <a:off x="6391667" y="1537398"/>
            <a:ext cx="5196860" cy="2340761"/>
            <a:chOff x="6391667" y="1537398"/>
            <a:chExt cx="5196860" cy="2340761"/>
          </a:xfrm>
        </p:grpSpPr>
        <p:sp>
          <p:nvSpPr>
            <p:cNvPr id="11" name="Rectangle à coins arrondis 10">
              <a:extLst>
                <a:ext uri="{FF2B5EF4-FFF2-40B4-BE49-F238E27FC236}">
                  <a16:creationId xmlns:a16="http://schemas.microsoft.com/office/drawing/2014/main" id="{37818843-3644-46F6-5F27-157C82FD1E72}"/>
                </a:ext>
              </a:extLst>
            </p:cNvPr>
            <p:cNvSpPr/>
            <p:nvPr/>
          </p:nvSpPr>
          <p:spPr>
            <a:xfrm>
              <a:off x="6391667" y="1537398"/>
              <a:ext cx="5196860" cy="2340761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89" name="Groupe 88">
              <a:extLst>
                <a:ext uri="{FF2B5EF4-FFF2-40B4-BE49-F238E27FC236}">
                  <a16:creationId xmlns:a16="http://schemas.microsoft.com/office/drawing/2014/main" id="{321FC909-A23F-31A1-AC46-5D962EE015CE}"/>
                </a:ext>
              </a:extLst>
            </p:cNvPr>
            <p:cNvGrpSpPr/>
            <p:nvPr/>
          </p:nvGrpSpPr>
          <p:grpSpPr>
            <a:xfrm>
              <a:off x="6455276" y="1593056"/>
              <a:ext cx="5031489" cy="1905054"/>
              <a:chOff x="6455276" y="1480735"/>
              <a:chExt cx="5031489" cy="2204482"/>
            </a:xfrm>
          </p:grpSpPr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id="{D31974B2-84F9-D46E-1099-D1BDDACFFCBA}"/>
                  </a:ext>
                </a:extLst>
              </p:cNvPr>
              <p:cNvSpPr/>
              <p:nvPr/>
            </p:nvSpPr>
            <p:spPr>
              <a:xfrm>
                <a:off x="10215029" y="2815378"/>
                <a:ext cx="478736" cy="62337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" name="ZoneTexte 12">
                <a:extLst>
                  <a:ext uri="{FF2B5EF4-FFF2-40B4-BE49-F238E27FC236}">
                    <a16:creationId xmlns:a16="http://schemas.microsoft.com/office/drawing/2014/main" id="{DAC44329-51C1-C80F-409D-B3A5D3F83D3F}"/>
                  </a:ext>
                </a:extLst>
              </p:cNvPr>
              <p:cNvSpPr txBox="1"/>
              <p:nvPr/>
            </p:nvSpPr>
            <p:spPr>
              <a:xfrm>
                <a:off x="6507395" y="1858478"/>
                <a:ext cx="439544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120</a:t>
                </a:r>
              </a:p>
            </p:txBody>
          </p:sp>
          <p:sp>
            <p:nvSpPr>
              <p:cNvPr id="24" name="ZoneTexte 23">
                <a:extLst>
                  <a:ext uri="{FF2B5EF4-FFF2-40B4-BE49-F238E27FC236}">
                    <a16:creationId xmlns:a16="http://schemas.microsoft.com/office/drawing/2014/main" id="{EF89D999-E8C9-DA00-A64F-A034AC34C4AD}"/>
                  </a:ext>
                </a:extLst>
              </p:cNvPr>
              <p:cNvSpPr txBox="1"/>
              <p:nvPr/>
            </p:nvSpPr>
            <p:spPr>
              <a:xfrm>
                <a:off x="6507395" y="2097832"/>
                <a:ext cx="439544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100</a:t>
                </a:r>
              </a:p>
            </p:txBody>
          </p:sp>
          <p:sp>
            <p:nvSpPr>
              <p:cNvPr id="25" name="ZoneTexte 24">
                <a:extLst>
                  <a:ext uri="{FF2B5EF4-FFF2-40B4-BE49-F238E27FC236}">
                    <a16:creationId xmlns:a16="http://schemas.microsoft.com/office/drawing/2014/main" id="{693E9965-5934-2991-6065-E7F48B281ECE}"/>
                  </a:ext>
                </a:extLst>
              </p:cNvPr>
              <p:cNvSpPr txBox="1"/>
              <p:nvPr/>
            </p:nvSpPr>
            <p:spPr>
              <a:xfrm>
                <a:off x="6677313" y="3287768"/>
                <a:ext cx="269626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26" name="ZoneTexte 25">
                <a:extLst>
                  <a:ext uri="{FF2B5EF4-FFF2-40B4-BE49-F238E27FC236}">
                    <a16:creationId xmlns:a16="http://schemas.microsoft.com/office/drawing/2014/main" id="{B31F055C-0528-ACF9-6670-AA3F341A74B9}"/>
                  </a:ext>
                </a:extLst>
              </p:cNvPr>
              <p:cNvSpPr txBox="1"/>
              <p:nvPr/>
            </p:nvSpPr>
            <p:spPr>
              <a:xfrm>
                <a:off x="6592355" y="2330353"/>
                <a:ext cx="354584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80</a:t>
                </a:r>
              </a:p>
            </p:txBody>
          </p:sp>
          <p:sp>
            <p:nvSpPr>
              <p:cNvPr id="27" name="ZoneTexte 26">
                <a:extLst>
                  <a:ext uri="{FF2B5EF4-FFF2-40B4-BE49-F238E27FC236}">
                    <a16:creationId xmlns:a16="http://schemas.microsoft.com/office/drawing/2014/main" id="{70ED7A3C-39FC-4BB1-01DE-AA4C46606DAB}"/>
                  </a:ext>
                </a:extLst>
              </p:cNvPr>
              <p:cNvSpPr txBox="1"/>
              <p:nvPr/>
            </p:nvSpPr>
            <p:spPr>
              <a:xfrm>
                <a:off x="6592355" y="2817852"/>
                <a:ext cx="354584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40</a:t>
                </a:r>
              </a:p>
            </p:txBody>
          </p:sp>
          <p:sp>
            <p:nvSpPr>
              <p:cNvPr id="29" name="ZoneTexte 28">
                <a:extLst>
                  <a:ext uri="{FF2B5EF4-FFF2-40B4-BE49-F238E27FC236}">
                    <a16:creationId xmlns:a16="http://schemas.microsoft.com/office/drawing/2014/main" id="{3B65FF42-E82C-6E1F-786B-2E696B4E7374}"/>
                  </a:ext>
                </a:extLst>
              </p:cNvPr>
              <p:cNvSpPr txBox="1"/>
              <p:nvPr/>
            </p:nvSpPr>
            <p:spPr>
              <a:xfrm>
                <a:off x="6592355" y="2565311"/>
                <a:ext cx="354584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60</a:t>
                </a:r>
              </a:p>
            </p:txBody>
          </p:sp>
          <p:sp>
            <p:nvSpPr>
              <p:cNvPr id="31" name="ZoneTexte 30">
                <a:extLst>
                  <a:ext uri="{FF2B5EF4-FFF2-40B4-BE49-F238E27FC236}">
                    <a16:creationId xmlns:a16="http://schemas.microsoft.com/office/drawing/2014/main" id="{F70B0C7C-63F8-B4F8-DBE0-11FA65E2F139}"/>
                  </a:ext>
                </a:extLst>
              </p:cNvPr>
              <p:cNvSpPr txBox="1"/>
              <p:nvPr/>
            </p:nvSpPr>
            <p:spPr>
              <a:xfrm>
                <a:off x="7071604" y="3464644"/>
                <a:ext cx="380233" cy="220573"/>
              </a:xfrm>
              <a:prstGeom prst="rect">
                <a:avLst/>
              </a:prstGeom>
              <a:noFill/>
            </p:spPr>
            <p:txBody>
              <a:bodyPr wrap="non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&lt;10</a:t>
                </a:r>
                <a:endPara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2" name="ZoneTexte 31">
                <a:extLst>
                  <a:ext uri="{FF2B5EF4-FFF2-40B4-BE49-F238E27FC236}">
                    <a16:creationId xmlns:a16="http://schemas.microsoft.com/office/drawing/2014/main" id="{82B80B37-3CB6-6E43-25EE-EBD99A8457FD}"/>
                  </a:ext>
                </a:extLst>
              </p:cNvPr>
              <p:cNvSpPr txBox="1"/>
              <p:nvPr/>
            </p:nvSpPr>
            <p:spPr>
              <a:xfrm>
                <a:off x="7686674" y="3464644"/>
                <a:ext cx="728996" cy="220573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10-100</a:t>
                </a:r>
                <a:endPara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ZoneTexte 32">
                <a:extLst>
                  <a:ext uri="{FF2B5EF4-FFF2-40B4-BE49-F238E27FC236}">
                    <a16:creationId xmlns:a16="http://schemas.microsoft.com/office/drawing/2014/main" id="{93A26698-C808-3CB2-B5C2-F69E552D2190}"/>
                  </a:ext>
                </a:extLst>
              </p:cNvPr>
              <p:cNvSpPr txBox="1"/>
              <p:nvPr/>
            </p:nvSpPr>
            <p:spPr>
              <a:xfrm>
                <a:off x="8532628" y="3464644"/>
                <a:ext cx="653902" cy="220573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100-500</a:t>
                </a:r>
                <a:endPara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ZoneTexte 33">
                <a:extLst>
                  <a:ext uri="{FF2B5EF4-FFF2-40B4-BE49-F238E27FC236}">
                    <a16:creationId xmlns:a16="http://schemas.microsoft.com/office/drawing/2014/main" id="{C5144745-20BF-290B-0372-C53626E79514}"/>
                  </a:ext>
                </a:extLst>
              </p:cNvPr>
              <p:cNvSpPr txBox="1"/>
              <p:nvPr/>
            </p:nvSpPr>
            <p:spPr>
              <a:xfrm>
                <a:off x="10200160" y="3464644"/>
                <a:ext cx="508474" cy="220573"/>
              </a:xfrm>
              <a:prstGeom prst="rect">
                <a:avLst/>
              </a:prstGeom>
              <a:noFill/>
            </p:spPr>
            <p:txBody>
              <a:bodyPr wrap="non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sng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&gt;</a:t>
                </a: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1000</a:t>
                </a:r>
                <a:endPara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" name="ZoneTexte 34">
                <a:extLst>
                  <a:ext uri="{FF2B5EF4-FFF2-40B4-BE49-F238E27FC236}">
                    <a16:creationId xmlns:a16="http://schemas.microsoft.com/office/drawing/2014/main" id="{1A4E5546-8D86-6261-0174-3F160D89DE97}"/>
                  </a:ext>
                </a:extLst>
              </p:cNvPr>
              <p:cNvSpPr txBox="1"/>
              <p:nvPr/>
            </p:nvSpPr>
            <p:spPr>
              <a:xfrm>
                <a:off x="6455276" y="1502500"/>
                <a:ext cx="1087703" cy="27699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Institutions</a:t>
                </a: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51" name="ZoneTexte 50">
                <a:extLst>
                  <a:ext uri="{FF2B5EF4-FFF2-40B4-BE49-F238E27FC236}">
                    <a16:creationId xmlns:a16="http://schemas.microsoft.com/office/drawing/2014/main" id="{0E8238FE-A63A-515A-E520-D5BFEFDEE267}"/>
                  </a:ext>
                </a:extLst>
              </p:cNvPr>
              <p:cNvSpPr txBox="1"/>
              <p:nvPr/>
            </p:nvSpPr>
            <p:spPr>
              <a:xfrm>
                <a:off x="6592355" y="3042584"/>
                <a:ext cx="354584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52" name="ZoneTexte 51">
                <a:extLst>
                  <a:ext uri="{FF2B5EF4-FFF2-40B4-BE49-F238E27FC236}">
                    <a16:creationId xmlns:a16="http://schemas.microsoft.com/office/drawing/2014/main" id="{3A5E788E-F9CF-A65E-F711-EA239D1CD7B7}"/>
                  </a:ext>
                </a:extLst>
              </p:cNvPr>
              <p:cNvSpPr txBox="1"/>
              <p:nvPr/>
            </p:nvSpPr>
            <p:spPr>
              <a:xfrm>
                <a:off x="9308804" y="3464644"/>
                <a:ext cx="691118" cy="220573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500-1000</a:t>
                </a:r>
                <a:endPara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35581119-2EDC-7264-ABF3-0D875AF69F77}"/>
                  </a:ext>
                </a:extLst>
              </p:cNvPr>
              <p:cNvSpPr/>
              <p:nvPr/>
            </p:nvSpPr>
            <p:spPr>
              <a:xfrm>
                <a:off x="9417239" y="2885717"/>
                <a:ext cx="478736" cy="55304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4A46D0A9-E00A-CD7A-6559-4E09EAF86688}"/>
                  </a:ext>
                </a:extLst>
              </p:cNvPr>
              <p:cNvSpPr/>
              <p:nvPr/>
            </p:nvSpPr>
            <p:spPr>
              <a:xfrm>
                <a:off x="8619448" y="2191124"/>
                <a:ext cx="478736" cy="124763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CE52A4E0-6B91-054C-E903-C825583094F9}"/>
                  </a:ext>
                </a:extLst>
              </p:cNvPr>
              <p:cNvSpPr/>
              <p:nvPr/>
            </p:nvSpPr>
            <p:spPr>
              <a:xfrm>
                <a:off x="7821657" y="3140694"/>
                <a:ext cx="478736" cy="29806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65BDD53D-0D40-4441-4249-F818F22DE0F5}"/>
                  </a:ext>
                </a:extLst>
              </p:cNvPr>
              <p:cNvSpPr/>
              <p:nvPr/>
            </p:nvSpPr>
            <p:spPr>
              <a:xfrm>
                <a:off x="7023866" y="3391274"/>
                <a:ext cx="478736" cy="4748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5" name="ZoneTexte 74">
                <a:extLst>
                  <a:ext uri="{FF2B5EF4-FFF2-40B4-BE49-F238E27FC236}">
                    <a16:creationId xmlns:a16="http://schemas.microsoft.com/office/drawing/2014/main" id="{897C99A9-44FB-2FBE-4F62-41301F86B6FB}"/>
                  </a:ext>
                </a:extLst>
              </p:cNvPr>
              <p:cNvSpPr txBox="1"/>
              <p:nvPr/>
            </p:nvSpPr>
            <p:spPr>
              <a:xfrm>
                <a:off x="10877303" y="1858478"/>
                <a:ext cx="609462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12000</a:t>
                </a:r>
              </a:p>
            </p:txBody>
          </p:sp>
          <p:sp>
            <p:nvSpPr>
              <p:cNvPr id="76" name="ZoneTexte 75">
                <a:extLst>
                  <a:ext uri="{FF2B5EF4-FFF2-40B4-BE49-F238E27FC236}">
                    <a16:creationId xmlns:a16="http://schemas.microsoft.com/office/drawing/2014/main" id="{043AAE75-900E-24C4-ADD1-F545E2D6E580}"/>
                  </a:ext>
                </a:extLst>
              </p:cNvPr>
              <p:cNvSpPr txBox="1"/>
              <p:nvPr/>
            </p:nvSpPr>
            <p:spPr>
              <a:xfrm>
                <a:off x="10877303" y="2329624"/>
                <a:ext cx="524503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8000</a:t>
                </a:r>
              </a:p>
            </p:txBody>
          </p:sp>
          <p:sp>
            <p:nvSpPr>
              <p:cNvPr id="77" name="ZoneTexte 76">
                <a:extLst>
                  <a:ext uri="{FF2B5EF4-FFF2-40B4-BE49-F238E27FC236}">
                    <a16:creationId xmlns:a16="http://schemas.microsoft.com/office/drawing/2014/main" id="{F6CEF84A-82F8-D9C1-15D6-36D178E36EF3}"/>
                  </a:ext>
                </a:extLst>
              </p:cNvPr>
              <p:cNvSpPr txBox="1"/>
              <p:nvPr/>
            </p:nvSpPr>
            <p:spPr>
              <a:xfrm>
                <a:off x="10877303" y="2798512"/>
                <a:ext cx="524503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4000</a:t>
                </a:r>
              </a:p>
            </p:txBody>
          </p:sp>
          <p:sp>
            <p:nvSpPr>
              <p:cNvPr id="78" name="ZoneTexte 77">
                <a:extLst>
                  <a:ext uri="{FF2B5EF4-FFF2-40B4-BE49-F238E27FC236}">
                    <a16:creationId xmlns:a16="http://schemas.microsoft.com/office/drawing/2014/main" id="{E9C0302E-6A5A-9567-308A-EC367A0B9CC9}"/>
                  </a:ext>
                </a:extLst>
              </p:cNvPr>
              <p:cNvSpPr txBox="1"/>
              <p:nvPr/>
            </p:nvSpPr>
            <p:spPr>
              <a:xfrm>
                <a:off x="10877303" y="3284984"/>
                <a:ext cx="269626" cy="276999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74" name="Forme libre 73">
                <a:extLst>
                  <a:ext uri="{FF2B5EF4-FFF2-40B4-BE49-F238E27FC236}">
                    <a16:creationId xmlns:a16="http://schemas.microsoft.com/office/drawing/2014/main" id="{DD25D94D-CA8F-E12F-7562-61E8AE3F7B7F}"/>
                  </a:ext>
                </a:extLst>
              </p:cNvPr>
              <p:cNvSpPr/>
              <p:nvPr/>
            </p:nvSpPr>
            <p:spPr>
              <a:xfrm>
                <a:off x="7275634" y="2307981"/>
                <a:ext cx="3208067" cy="1072661"/>
              </a:xfrm>
              <a:custGeom>
                <a:avLst/>
                <a:gdLst>
                  <a:gd name="connsiteX0" fmla="*/ 0 w 2971800"/>
                  <a:gd name="connsiteY0" fmla="*/ 0 h 1072661"/>
                  <a:gd name="connsiteX1" fmla="*/ 716573 w 2971800"/>
                  <a:gd name="connsiteY1" fmla="*/ 400050 h 1072661"/>
                  <a:gd name="connsiteX2" fmla="*/ 1459523 w 2971800"/>
                  <a:gd name="connsiteY2" fmla="*/ 562707 h 1072661"/>
                  <a:gd name="connsiteX3" fmla="*/ 2215661 w 2971800"/>
                  <a:gd name="connsiteY3" fmla="*/ 1050681 h 1072661"/>
                  <a:gd name="connsiteX4" fmla="*/ 2971800 w 2971800"/>
                  <a:gd name="connsiteY4" fmla="*/ 1072661 h 107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1800" h="1072661">
                    <a:moveTo>
                      <a:pt x="0" y="0"/>
                    </a:moveTo>
                    <a:lnTo>
                      <a:pt x="716573" y="400050"/>
                    </a:lnTo>
                    <a:lnTo>
                      <a:pt x="1459523" y="562707"/>
                    </a:lnTo>
                    <a:lnTo>
                      <a:pt x="2215661" y="1050681"/>
                    </a:lnTo>
                    <a:lnTo>
                      <a:pt x="2971800" y="1072661"/>
                    </a:lnTo>
                  </a:path>
                </a:pathLst>
              </a:custGeom>
              <a:noFill/>
              <a:ln w="285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ZoneTexte 78">
                <a:extLst>
                  <a:ext uri="{FF2B5EF4-FFF2-40B4-BE49-F238E27FC236}">
                    <a16:creationId xmlns:a16="http://schemas.microsoft.com/office/drawing/2014/main" id="{0F54FB29-01EA-D581-0FAF-03403DE6DA05}"/>
                  </a:ext>
                </a:extLst>
              </p:cNvPr>
              <p:cNvSpPr txBox="1"/>
              <p:nvPr/>
            </p:nvSpPr>
            <p:spPr>
              <a:xfrm>
                <a:off x="10711542" y="1480735"/>
                <a:ext cx="760341" cy="32053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Cas</a:t>
                </a:r>
              </a:p>
            </p:txBody>
          </p:sp>
          <p:sp>
            <p:nvSpPr>
              <p:cNvPr id="81" name="Forme libre 80">
                <a:extLst>
                  <a:ext uri="{FF2B5EF4-FFF2-40B4-BE49-F238E27FC236}">
                    <a16:creationId xmlns:a16="http://schemas.microsoft.com/office/drawing/2014/main" id="{54136DB8-CC25-9C90-B477-26AB1A9EF447}"/>
                  </a:ext>
                </a:extLst>
              </p:cNvPr>
              <p:cNvSpPr/>
              <p:nvPr/>
            </p:nvSpPr>
            <p:spPr>
              <a:xfrm>
                <a:off x="6911163" y="1855382"/>
                <a:ext cx="4003158" cy="1578935"/>
              </a:xfrm>
              <a:custGeom>
                <a:avLst/>
                <a:gdLst>
                  <a:gd name="connsiteX0" fmla="*/ 0 w 4098851"/>
                  <a:gd name="connsiteY0" fmla="*/ 26581 h 1578935"/>
                  <a:gd name="connsiteX1" fmla="*/ 0 w 4098851"/>
                  <a:gd name="connsiteY1" fmla="*/ 1578935 h 1578935"/>
                  <a:gd name="connsiteX2" fmla="*/ 4003158 w 4098851"/>
                  <a:gd name="connsiteY2" fmla="*/ 1578935 h 1578935"/>
                  <a:gd name="connsiteX3" fmla="*/ 4003158 w 4098851"/>
                  <a:gd name="connsiteY3" fmla="*/ 0 h 1578935"/>
                  <a:gd name="connsiteX4" fmla="*/ 4098851 w 4098851"/>
                  <a:gd name="connsiteY4" fmla="*/ 0 h 1578935"/>
                  <a:gd name="connsiteX0" fmla="*/ 0 w 4003158"/>
                  <a:gd name="connsiteY0" fmla="*/ 26581 h 1578935"/>
                  <a:gd name="connsiteX1" fmla="*/ 0 w 4003158"/>
                  <a:gd name="connsiteY1" fmla="*/ 1578935 h 1578935"/>
                  <a:gd name="connsiteX2" fmla="*/ 4003158 w 4003158"/>
                  <a:gd name="connsiteY2" fmla="*/ 1578935 h 1578935"/>
                  <a:gd name="connsiteX3" fmla="*/ 4003158 w 4003158"/>
                  <a:gd name="connsiteY3" fmla="*/ 0 h 157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03158" h="1578935">
                    <a:moveTo>
                      <a:pt x="0" y="26581"/>
                    </a:moveTo>
                    <a:lnTo>
                      <a:pt x="0" y="1578935"/>
                    </a:lnTo>
                    <a:lnTo>
                      <a:pt x="4003158" y="1578935"/>
                    </a:lnTo>
                    <a:lnTo>
                      <a:pt x="4003158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2" name="Ellipse 81">
                <a:extLst>
                  <a:ext uri="{FF2B5EF4-FFF2-40B4-BE49-F238E27FC236}">
                    <a16:creationId xmlns:a16="http://schemas.microsoft.com/office/drawing/2014/main" id="{E4D1E040-C304-484F-D7FE-602CB1682F47}"/>
                  </a:ext>
                </a:extLst>
              </p:cNvPr>
              <p:cNvSpPr/>
              <p:nvPr/>
            </p:nvSpPr>
            <p:spPr>
              <a:xfrm>
                <a:off x="7985052" y="2599963"/>
                <a:ext cx="144000" cy="166633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Ellipse 82">
                <a:extLst>
                  <a:ext uri="{FF2B5EF4-FFF2-40B4-BE49-F238E27FC236}">
                    <a16:creationId xmlns:a16="http://schemas.microsoft.com/office/drawing/2014/main" id="{FA70D2BB-60E3-F50A-B6A6-9B0E78B8AF63}"/>
                  </a:ext>
                </a:extLst>
              </p:cNvPr>
              <p:cNvSpPr/>
              <p:nvPr/>
            </p:nvSpPr>
            <p:spPr>
              <a:xfrm>
                <a:off x="8771862" y="2759451"/>
                <a:ext cx="144000" cy="166633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4" name="Ellipse 83">
                <a:extLst>
                  <a:ext uri="{FF2B5EF4-FFF2-40B4-BE49-F238E27FC236}">
                    <a16:creationId xmlns:a16="http://schemas.microsoft.com/office/drawing/2014/main" id="{3E18E6F4-721E-CE4F-A7A8-5FF30AE0B4FB}"/>
                  </a:ext>
                </a:extLst>
              </p:cNvPr>
              <p:cNvSpPr/>
              <p:nvPr/>
            </p:nvSpPr>
            <p:spPr>
              <a:xfrm>
                <a:off x="9595885" y="3248550"/>
                <a:ext cx="144000" cy="166633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5" name="Ellipse 84">
                <a:extLst>
                  <a:ext uri="{FF2B5EF4-FFF2-40B4-BE49-F238E27FC236}">
                    <a16:creationId xmlns:a16="http://schemas.microsoft.com/office/drawing/2014/main" id="{DB2B017E-5BEA-EF9F-369B-372202AA3BAD}"/>
                  </a:ext>
                </a:extLst>
              </p:cNvPr>
              <p:cNvSpPr/>
              <p:nvPr/>
            </p:nvSpPr>
            <p:spPr>
              <a:xfrm>
                <a:off x="10393327" y="3269814"/>
                <a:ext cx="144000" cy="166633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6" name="Ellipse 85">
                <a:extLst>
                  <a:ext uri="{FF2B5EF4-FFF2-40B4-BE49-F238E27FC236}">
                    <a16:creationId xmlns:a16="http://schemas.microsoft.com/office/drawing/2014/main" id="{85C053C4-0BAF-0552-0738-CA63829EC13C}"/>
                  </a:ext>
                </a:extLst>
              </p:cNvPr>
              <p:cNvSpPr/>
              <p:nvPr/>
            </p:nvSpPr>
            <p:spPr>
              <a:xfrm>
                <a:off x="7198243" y="2201243"/>
                <a:ext cx="144000" cy="166633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ZoneTexte 96">
                <a:extLst>
                  <a:ext uri="{FF2B5EF4-FFF2-40B4-BE49-F238E27FC236}">
                    <a16:creationId xmlns:a16="http://schemas.microsoft.com/office/drawing/2014/main" id="{3E7C0293-11BF-8827-38F0-53683C77D27E}"/>
                  </a:ext>
                </a:extLst>
              </p:cNvPr>
              <p:cNvSpPr txBox="1"/>
              <p:nvPr/>
            </p:nvSpPr>
            <p:spPr>
              <a:xfrm>
                <a:off x="7041949" y="3111937"/>
                <a:ext cx="439544" cy="258655"/>
              </a:xfrm>
              <a:prstGeom prst="rect">
                <a:avLst/>
              </a:prstGeom>
              <a:noFill/>
            </p:spPr>
            <p:txBody>
              <a:bodyPr wrap="non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302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8" name="ZoneTexte 97">
                <a:extLst>
                  <a:ext uri="{FF2B5EF4-FFF2-40B4-BE49-F238E27FC236}">
                    <a16:creationId xmlns:a16="http://schemas.microsoft.com/office/drawing/2014/main" id="{38964484-82F9-87C5-35F4-D48CCC81FAAF}"/>
                  </a:ext>
                </a:extLst>
              </p:cNvPr>
              <p:cNvSpPr txBox="1"/>
              <p:nvPr/>
            </p:nvSpPr>
            <p:spPr>
              <a:xfrm>
                <a:off x="7686674" y="2861628"/>
                <a:ext cx="728996" cy="258655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2,388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9" name="ZoneTexte 98">
                <a:extLst>
                  <a:ext uri="{FF2B5EF4-FFF2-40B4-BE49-F238E27FC236}">
                    <a16:creationId xmlns:a16="http://schemas.microsoft.com/office/drawing/2014/main" id="{7B89F98B-28BF-B795-8DDC-88A4F3056C49}"/>
                  </a:ext>
                </a:extLst>
              </p:cNvPr>
              <p:cNvSpPr txBox="1"/>
              <p:nvPr/>
            </p:nvSpPr>
            <p:spPr>
              <a:xfrm>
                <a:off x="8532628" y="1871773"/>
                <a:ext cx="653902" cy="258655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10,495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0" name="ZoneTexte 99">
                <a:extLst>
                  <a:ext uri="{FF2B5EF4-FFF2-40B4-BE49-F238E27FC236}">
                    <a16:creationId xmlns:a16="http://schemas.microsoft.com/office/drawing/2014/main" id="{8DBC913E-38E1-2E98-9E63-1B60B16B339C}"/>
                  </a:ext>
                </a:extLst>
              </p:cNvPr>
              <p:cNvSpPr txBox="1"/>
              <p:nvPr/>
            </p:nvSpPr>
            <p:spPr>
              <a:xfrm>
                <a:off x="10174737" y="2520300"/>
                <a:ext cx="559320" cy="258655"/>
              </a:xfrm>
              <a:prstGeom prst="rect">
                <a:avLst/>
              </a:prstGeom>
              <a:noFill/>
            </p:spPr>
            <p:txBody>
              <a:bodyPr wrap="non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5,119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1" name="ZoneTexte 100">
                <a:extLst>
                  <a:ext uri="{FF2B5EF4-FFF2-40B4-BE49-F238E27FC236}">
                    <a16:creationId xmlns:a16="http://schemas.microsoft.com/office/drawing/2014/main" id="{7A6EC357-5C74-AC24-32B8-84977677A573}"/>
                  </a:ext>
                </a:extLst>
              </p:cNvPr>
              <p:cNvSpPr txBox="1"/>
              <p:nvPr/>
            </p:nvSpPr>
            <p:spPr>
              <a:xfrm>
                <a:off x="9308804" y="2588565"/>
                <a:ext cx="691118" cy="258655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4,478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" name="ZoneTexte 101">
                <a:extLst>
                  <a:ext uri="{FF2B5EF4-FFF2-40B4-BE49-F238E27FC236}">
                    <a16:creationId xmlns:a16="http://schemas.microsoft.com/office/drawing/2014/main" id="{E855FDB9-98AD-D5D4-1583-7CA59C5BBF53}"/>
                  </a:ext>
                </a:extLst>
              </p:cNvPr>
              <p:cNvSpPr txBox="1"/>
              <p:nvPr/>
            </p:nvSpPr>
            <p:spPr>
              <a:xfrm>
                <a:off x="7084429" y="1938726"/>
                <a:ext cx="354584" cy="258655"/>
              </a:xfrm>
              <a:prstGeom prst="rect">
                <a:avLst/>
              </a:prstGeom>
              <a:noFill/>
            </p:spPr>
            <p:txBody>
              <a:bodyPr wrap="non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93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" name="ZoneTexte 102">
                <a:extLst>
                  <a:ext uri="{FF2B5EF4-FFF2-40B4-BE49-F238E27FC236}">
                    <a16:creationId xmlns:a16="http://schemas.microsoft.com/office/drawing/2014/main" id="{A5DB5699-ECBD-491C-D18D-5E48C445AC4A}"/>
                  </a:ext>
                </a:extLst>
              </p:cNvPr>
              <p:cNvSpPr txBox="1"/>
              <p:nvPr/>
            </p:nvSpPr>
            <p:spPr>
              <a:xfrm>
                <a:off x="7686674" y="2355356"/>
                <a:ext cx="728996" cy="258655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60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2258B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4" name="ZoneTexte 103">
                <a:extLst>
                  <a:ext uri="{FF2B5EF4-FFF2-40B4-BE49-F238E27FC236}">
                    <a16:creationId xmlns:a16="http://schemas.microsoft.com/office/drawing/2014/main" id="{A055C63D-33A7-B5AA-7E8A-FFEF02F4ED45}"/>
                  </a:ext>
                </a:extLst>
              </p:cNvPr>
              <p:cNvSpPr txBox="1"/>
              <p:nvPr/>
            </p:nvSpPr>
            <p:spPr>
              <a:xfrm>
                <a:off x="8532628" y="2474788"/>
                <a:ext cx="653902" cy="258655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46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5" name="ZoneTexte 104">
                <a:extLst>
                  <a:ext uri="{FF2B5EF4-FFF2-40B4-BE49-F238E27FC236}">
                    <a16:creationId xmlns:a16="http://schemas.microsoft.com/office/drawing/2014/main" id="{5F24339B-17E4-15F1-9A1E-6B9F9526F058}"/>
                  </a:ext>
                </a:extLst>
              </p:cNvPr>
              <p:cNvSpPr txBox="1"/>
              <p:nvPr/>
            </p:nvSpPr>
            <p:spPr>
              <a:xfrm>
                <a:off x="10319584" y="3009539"/>
                <a:ext cx="269626" cy="258655"/>
              </a:xfrm>
              <a:prstGeom prst="rect">
                <a:avLst/>
              </a:prstGeom>
              <a:noFill/>
            </p:spPr>
            <p:txBody>
              <a:bodyPr wrap="non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6" name="ZoneTexte 105">
                <a:extLst>
                  <a:ext uri="{FF2B5EF4-FFF2-40B4-BE49-F238E27FC236}">
                    <a16:creationId xmlns:a16="http://schemas.microsoft.com/office/drawing/2014/main" id="{D47E4507-13A6-76A4-9D52-F80718C4E117}"/>
                  </a:ext>
                </a:extLst>
              </p:cNvPr>
              <p:cNvSpPr txBox="1"/>
              <p:nvPr/>
            </p:nvSpPr>
            <p:spPr>
              <a:xfrm>
                <a:off x="9308804" y="2964029"/>
                <a:ext cx="691118" cy="258655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6</a:t>
                </a: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5" name="Groupe 94">
              <a:extLst>
                <a:ext uri="{FF2B5EF4-FFF2-40B4-BE49-F238E27FC236}">
                  <a16:creationId xmlns:a16="http://schemas.microsoft.com/office/drawing/2014/main" id="{61738611-C1BE-59F6-8D46-2914608DFCE3}"/>
                </a:ext>
              </a:extLst>
            </p:cNvPr>
            <p:cNvGrpSpPr/>
            <p:nvPr/>
          </p:nvGrpSpPr>
          <p:grpSpPr>
            <a:xfrm>
              <a:off x="7354511" y="3580574"/>
              <a:ext cx="1017179" cy="246221"/>
              <a:chOff x="9163495" y="3540114"/>
              <a:chExt cx="1017179" cy="246221"/>
            </a:xfrm>
          </p:grpSpPr>
          <p:sp>
            <p:nvSpPr>
              <p:cNvPr id="91" name="Ellipse 90">
                <a:extLst>
                  <a:ext uri="{FF2B5EF4-FFF2-40B4-BE49-F238E27FC236}">
                    <a16:creationId xmlns:a16="http://schemas.microsoft.com/office/drawing/2014/main" id="{29C907B8-6E15-AD7B-B7AD-F91CEE5D98E0}"/>
                  </a:ext>
                </a:extLst>
              </p:cNvPr>
              <p:cNvSpPr/>
              <p:nvPr/>
            </p:nvSpPr>
            <p:spPr>
              <a:xfrm>
                <a:off x="9163495" y="3591224"/>
                <a:ext cx="144000" cy="144000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2" name="ZoneTexte 91">
                <a:extLst>
                  <a:ext uri="{FF2B5EF4-FFF2-40B4-BE49-F238E27FC236}">
                    <a16:creationId xmlns:a16="http://schemas.microsoft.com/office/drawing/2014/main" id="{67B72DE0-5763-5CC7-FD7E-4ABADA223E8A}"/>
                  </a:ext>
                </a:extLst>
              </p:cNvPr>
              <p:cNvSpPr txBox="1"/>
              <p:nvPr/>
            </p:nvSpPr>
            <p:spPr>
              <a:xfrm>
                <a:off x="9261055" y="3540114"/>
                <a:ext cx="919619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2258B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Institutions</a:t>
                </a:r>
              </a:p>
            </p:txBody>
          </p:sp>
        </p:grpSp>
        <p:grpSp>
          <p:nvGrpSpPr>
            <p:cNvPr id="96" name="Groupe 95">
              <a:extLst>
                <a:ext uri="{FF2B5EF4-FFF2-40B4-BE49-F238E27FC236}">
                  <a16:creationId xmlns:a16="http://schemas.microsoft.com/office/drawing/2014/main" id="{02FCD5FB-902E-208A-2DF4-40ED712097DA}"/>
                </a:ext>
              </a:extLst>
            </p:cNvPr>
            <p:cNvGrpSpPr/>
            <p:nvPr/>
          </p:nvGrpSpPr>
          <p:grpSpPr>
            <a:xfrm>
              <a:off x="6615548" y="3580574"/>
              <a:ext cx="660989" cy="246221"/>
              <a:chOff x="7967332" y="3540114"/>
              <a:chExt cx="660989" cy="246221"/>
            </a:xfrm>
          </p:grpSpPr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89B423B3-04BE-35BF-99A8-7A45DEE1283D}"/>
                  </a:ext>
                </a:extLst>
              </p:cNvPr>
              <p:cNvSpPr/>
              <p:nvPr/>
            </p:nvSpPr>
            <p:spPr>
              <a:xfrm>
                <a:off x="7967332" y="3591224"/>
                <a:ext cx="144000" cy="144000"/>
              </a:xfrm>
              <a:prstGeom prst="rect">
                <a:avLst/>
              </a:prstGeom>
              <a:solidFill>
                <a:schemeClr val="accent2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4" name="ZoneTexte 93">
                <a:extLst>
                  <a:ext uri="{FF2B5EF4-FFF2-40B4-BE49-F238E27FC236}">
                    <a16:creationId xmlns:a16="http://schemas.microsoft.com/office/drawing/2014/main" id="{D121DBBC-C5D5-BBB6-4ACA-8DC4B39ECD65}"/>
                  </a:ext>
                </a:extLst>
              </p:cNvPr>
              <p:cNvSpPr txBox="1"/>
              <p:nvPr/>
            </p:nvSpPr>
            <p:spPr>
              <a:xfrm>
                <a:off x="8064892" y="3540114"/>
                <a:ext cx="563429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85E23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Cas</a:t>
                </a:r>
              </a:p>
            </p:txBody>
          </p:sp>
        </p:grpSp>
        <p:sp>
          <p:nvSpPr>
            <p:cNvPr id="107" name="Rectangle : coins arrondis 106">
              <a:extLst>
                <a:ext uri="{FF2B5EF4-FFF2-40B4-BE49-F238E27FC236}">
                  <a16:creationId xmlns:a16="http://schemas.microsoft.com/office/drawing/2014/main" id="{6005C0F9-EF84-C70F-192B-AF1387CE11DF}"/>
                </a:ext>
              </a:extLst>
            </p:cNvPr>
            <p:cNvSpPr/>
            <p:nvPr/>
          </p:nvSpPr>
          <p:spPr>
            <a:xfrm>
              <a:off x="9311148" y="1661652"/>
              <a:ext cx="1484671" cy="1927122"/>
            </a:xfrm>
            <a:prstGeom prst="roundRect">
              <a:avLst>
                <a:gd name="adj" fmla="val 6071"/>
              </a:avLst>
            </a:pr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09" name="Connecteur droit 108">
              <a:extLst>
                <a:ext uri="{FF2B5EF4-FFF2-40B4-BE49-F238E27FC236}">
                  <a16:creationId xmlns:a16="http://schemas.microsoft.com/office/drawing/2014/main" id="{459D6059-5EB7-DB47-C22C-AD7EE3927E13}"/>
                </a:ext>
              </a:extLst>
            </p:cNvPr>
            <p:cNvCxnSpPr/>
            <p:nvPr/>
          </p:nvCxnSpPr>
          <p:spPr>
            <a:xfrm>
              <a:off x="6457444" y="3540265"/>
              <a:ext cx="2148436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185085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32BB736E-CB14-46D6-AD76-FBC6F6672E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Nivolumab</a:t>
            </a:r>
            <a:r>
              <a:rPr lang="fr-FR" dirty="0"/>
              <a:t> +/- CT en L1 des ADK œsogastriques avancés</a:t>
            </a:r>
          </a:p>
        </p:txBody>
      </p:sp>
      <p:sp>
        <p:nvSpPr>
          <p:cNvPr id="31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14" name="Espace réservé du texte 13">
            <a:extLst>
              <a:ext uri="{FF2B5EF4-FFF2-40B4-BE49-F238E27FC236}">
                <a16:creationId xmlns:a16="http://schemas.microsoft.com/office/drawing/2014/main" id="{D3AAA3A7-B9B2-4BD3-848A-BCF15442C64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92644" y="5286483"/>
            <a:ext cx="11449036" cy="650511"/>
          </a:xfrm>
        </p:spPr>
        <p:txBody>
          <a:bodyPr/>
          <a:lstStyle/>
          <a:p>
            <a:r>
              <a:rPr lang="fr-FR" sz="1800" dirty="0"/>
              <a:t>SG médiane et </a:t>
            </a:r>
            <a:r>
              <a:rPr lang="fr-FR" sz="1800" dirty="0" err="1"/>
              <a:t>Tx</a:t>
            </a:r>
            <a:r>
              <a:rPr lang="fr-FR" sz="1800" dirty="0"/>
              <a:t> de RO supérieurs dans le groupe NIVO + C </a:t>
            </a:r>
            <a:r>
              <a:rPr lang="fr-FR" sz="1800" i="1" dirty="0"/>
              <a:t>vs</a:t>
            </a:r>
            <a:r>
              <a:rPr lang="fr-FR" sz="1800" dirty="0"/>
              <a:t> C aussi bien dans le groupe MSI que MSS </a:t>
            </a:r>
          </a:p>
          <a:p>
            <a:r>
              <a:rPr lang="fr-FR" sz="1800" dirty="0"/>
              <a:t>Le bénéfice était supérieur dans l’analyse des patients MSI</a:t>
            </a:r>
          </a:p>
          <a:p>
            <a:r>
              <a:rPr lang="fr-FR" sz="1800" dirty="0"/>
              <a:t>Les patients MSS avaient des résultats similaires à ceux de la population globale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A5097ACC-DC10-449B-98C2-8453F56A852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Nivo + Chimio </a:t>
            </a:r>
            <a:r>
              <a:rPr lang="fr-FR" i="1" dirty="0"/>
              <a:t>vs</a:t>
            </a:r>
            <a:r>
              <a:rPr lang="fr-FR" dirty="0"/>
              <a:t> Chimio </a:t>
            </a:r>
            <a:r>
              <a:rPr lang="fr-FR" sz="2000" b="0" dirty="0"/>
              <a:t>(critères secondaires : MSI (analyse pré spécifiée))</a:t>
            </a:r>
            <a:endParaRPr lang="fr-FR" b="0" dirty="0"/>
          </a:p>
        </p:txBody>
      </p:sp>
      <p:sp>
        <p:nvSpPr>
          <p:cNvPr id="11" name="Rectangle à coins arrondis 10"/>
          <p:cNvSpPr/>
          <p:nvPr/>
        </p:nvSpPr>
        <p:spPr>
          <a:xfrm>
            <a:off x="492644" y="1474673"/>
            <a:ext cx="5499407" cy="371723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644727" y="1299219"/>
            <a:ext cx="795061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MSI-H</a:t>
            </a:r>
          </a:p>
        </p:txBody>
      </p:sp>
      <p:grpSp>
        <p:nvGrpSpPr>
          <p:cNvPr id="33" name="Groupe 32"/>
          <p:cNvGrpSpPr/>
          <p:nvPr/>
        </p:nvGrpSpPr>
        <p:grpSpPr>
          <a:xfrm>
            <a:off x="602514" y="1751672"/>
            <a:ext cx="5336372" cy="2944401"/>
            <a:chOff x="564698" y="2485881"/>
            <a:chExt cx="5336372" cy="3075687"/>
          </a:xfrm>
        </p:grpSpPr>
        <p:graphicFrame>
          <p:nvGraphicFramePr>
            <p:cNvPr id="12" name="Graphique 11"/>
            <p:cNvGraphicFramePr/>
            <p:nvPr/>
          </p:nvGraphicFramePr>
          <p:xfrm>
            <a:off x="595611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0" name="Text Box 4"/>
            <p:cNvSpPr txBox="1">
              <a:spLocks noChangeArrowheads="1"/>
            </p:cNvSpPr>
            <p:nvPr/>
          </p:nvSpPr>
          <p:spPr bwMode="auto">
            <a:xfrm rot="16200000">
              <a:off x="-113611" y="3545271"/>
              <a:ext cx="1610533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Survie globale  (%)</a:t>
              </a:r>
            </a:p>
          </p:txBody>
        </p:sp>
        <p:sp>
          <p:nvSpPr>
            <p:cNvPr id="21" name="Text Box 4"/>
            <p:cNvSpPr txBox="1">
              <a:spLocks noChangeArrowheads="1"/>
            </p:cNvSpPr>
            <p:nvPr/>
          </p:nvSpPr>
          <p:spPr bwMode="auto">
            <a:xfrm>
              <a:off x="1693806" y="5296330"/>
              <a:ext cx="3306656" cy="265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Tps (mois) </a:t>
              </a:r>
            </a:p>
          </p:txBody>
        </p:sp>
      </p:grpSp>
      <p:graphicFrame>
        <p:nvGraphicFramePr>
          <p:cNvPr id="22" name="Tableau 21"/>
          <p:cNvGraphicFramePr>
            <a:graphicFrameLocks noGrp="1"/>
          </p:cNvGraphicFramePr>
          <p:nvPr/>
        </p:nvGraphicFramePr>
        <p:xfrm>
          <a:off x="1997692" y="1615948"/>
          <a:ext cx="3872341" cy="7471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26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6071">
                  <a:extLst>
                    <a:ext uri="{9D8B030D-6E8A-4147-A177-3AD203B41FA5}">
                      <a16:colId xmlns:a16="http://schemas.microsoft.com/office/drawing/2014/main" val="2589632329"/>
                    </a:ext>
                  </a:extLst>
                </a:gridCol>
                <a:gridCol w="7475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9839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Médiane, mois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ORR, %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(95%CI)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HR, %</a:t>
                      </a:r>
                      <a:b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CT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(n=23)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38,7 (8,4-44,8)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 (32-77)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0,38 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(0,17-0,84)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(n=21)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12,3 (4,1-16,5)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39 (17-64)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5" name="Rectangle à coins arrondis 44"/>
          <p:cNvSpPr/>
          <p:nvPr/>
        </p:nvSpPr>
        <p:spPr>
          <a:xfrm>
            <a:off x="6192121" y="1474673"/>
            <a:ext cx="5499407" cy="371723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6361650" y="1285876"/>
            <a:ext cx="750352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MSS</a:t>
            </a:r>
          </a:p>
        </p:txBody>
      </p:sp>
      <p:grpSp>
        <p:nvGrpSpPr>
          <p:cNvPr id="49" name="Groupe 48"/>
          <p:cNvGrpSpPr/>
          <p:nvPr/>
        </p:nvGrpSpPr>
        <p:grpSpPr>
          <a:xfrm>
            <a:off x="6271951" y="1751672"/>
            <a:ext cx="5234924" cy="2936567"/>
            <a:chOff x="534658" y="2485881"/>
            <a:chExt cx="5234924" cy="3067504"/>
          </a:xfrm>
        </p:grpSpPr>
        <p:graphicFrame>
          <p:nvGraphicFramePr>
            <p:cNvPr id="50" name="Graphique 49"/>
            <p:cNvGraphicFramePr/>
            <p:nvPr/>
          </p:nvGraphicFramePr>
          <p:xfrm>
            <a:off x="595612" y="2485881"/>
            <a:ext cx="5173970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51" name="Text Box 4"/>
            <p:cNvSpPr txBox="1">
              <a:spLocks noChangeArrowheads="1"/>
            </p:cNvSpPr>
            <p:nvPr/>
          </p:nvSpPr>
          <p:spPr bwMode="auto">
            <a:xfrm rot="16200000">
              <a:off x="-143652" y="3810448"/>
              <a:ext cx="1610535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Survie globale  (%)</a:t>
              </a:r>
            </a:p>
          </p:txBody>
        </p:sp>
        <p:sp>
          <p:nvSpPr>
            <p:cNvPr id="52" name="Text Box 4"/>
            <p:cNvSpPr txBox="1">
              <a:spLocks noChangeArrowheads="1"/>
            </p:cNvSpPr>
            <p:nvPr/>
          </p:nvSpPr>
          <p:spPr bwMode="auto">
            <a:xfrm>
              <a:off x="1664777" y="5288147"/>
              <a:ext cx="3306656" cy="265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Tps (mois) </a:t>
              </a:r>
            </a:p>
          </p:txBody>
        </p:sp>
      </p:grpSp>
      <p:graphicFrame>
        <p:nvGraphicFramePr>
          <p:cNvPr id="29" name="Tableau 28">
            <a:extLst>
              <a:ext uri="{FF2B5EF4-FFF2-40B4-BE49-F238E27FC236}">
                <a16:creationId xmlns:a16="http://schemas.microsoft.com/office/drawing/2014/main" id="{7205BA5A-4B6C-4719-BD43-52321BF7999B}"/>
              </a:ext>
            </a:extLst>
          </p:cNvPr>
          <p:cNvGraphicFramePr>
            <a:graphicFrameLocks noGrp="1"/>
          </p:cNvGraphicFramePr>
          <p:nvPr/>
        </p:nvGraphicFramePr>
        <p:xfrm>
          <a:off x="1023403" y="4732488"/>
          <a:ext cx="4820581" cy="3329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59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489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79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37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46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914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16649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11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11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11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10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9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6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4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5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49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21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5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5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4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3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1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1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accent3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7" name="Tableau 46">
            <a:extLst>
              <a:ext uri="{FF2B5EF4-FFF2-40B4-BE49-F238E27FC236}">
                <a16:creationId xmlns:a16="http://schemas.microsoft.com/office/drawing/2014/main" id="{36C28DC6-C78D-4D7E-AFC5-0E082E75ADFA}"/>
              </a:ext>
            </a:extLst>
          </p:cNvPr>
          <p:cNvGraphicFramePr>
            <a:graphicFrameLocks noGrp="1"/>
          </p:cNvGraphicFramePr>
          <p:nvPr/>
        </p:nvGraphicFramePr>
        <p:xfrm>
          <a:off x="7779843" y="1615948"/>
          <a:ext cx="3817827" cy="7471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12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0934">
                  <a:extLst>
                    <a:ext uri="{9D8B030D-6E8A-4147-A177-3AD203B41FA5}">
                      <a16:colId xmlns:a16="http://schemas.microsoft.com/office/drawing/2014/main" val="2589632329"/>
                    </a:ext>
                  </a:extLst>
                </a:gridCol>
                <a:gridCol w="7395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9839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SG Médiane, mois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ORR, %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(95%CI)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HR, %</a:t>
                      </a:r>
                      <a:b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CT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(n=696)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13,8 (12,4-14,5)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59 (55-63)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0,78 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0,70-0,88)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6128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 </a:t>
                      </a:r>
                      <a:r>
                        <a:rPr lang="fr-FR" sz="9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(n=682)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11,5 (10,8-12,5)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 (42-51)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Forme libre 8"/>
          <p:cNvSpPr/>
          <p:nvPr/>
        </p:nvSpPr>
        <p:spPr>
          <a:xfrm>
            <a:off x="1194023" y="1875940"/>
            <a:ext cx="3924637" cy="1375646"/>
          </a:xfrm>
          <a:custGeom>
            <a:avLst/>
            <a:gdLst>
              <a:gd name="connsiteX0" fmla="*/ 3924637 w 3924637"/>
              <a:gd name="connsiteY0" fmla="*/ 1375646 h 1375646"/>
              <a:gd name="connsiteX1" fmla="*/ 3188262 w 3924637"/>
              <a:gd name="connsiteY1" fmla="*/ 1375646 h 1375646"/>
              <a:gd name="connsiteX2" fmla="*/ 3188262 w 3924637"/>
              <a:gd name="connsiteY2" fmla="*/ 1205714 h 1375646"/>
              <a:gd name="connsiteX3" fmla="*/ 2743200 w 3924637"/>
              <a:gd name="connsiteY3" fmla="*/ 1205714 h 1375646"/>
              <a:gd name="connsiteX4" fmla="*/ 2743200 w 3924637"/>
              <a:gd name="connsiteY4" fmla="*/ 1108609 h 1375646"/>
              <a:gd name="connsiteX5" fmla="*/ 1723603 w 3924637"/>
              <a:gd name="connsiteY5" fmla="*/ 1108609 h 1375646"/>
              <a:gd name="connsiteX6" fmla="*/ 1723603 w 3924637"/>
              <a:gd name="connsiteY6" fmla="*/ 1003413 h 1375646"/>
              <a:gd name="connsiteX7" fmla="*/ 1683143 w 3924637"/>
              <a:gd name="connsiteY7" fmla="*/ 1003413 h 1375646"/>
              <a:gd name="connsiteX8" fmla="*/ 1683143 w 3924637"/>
              <a:gd name="connsiteY8" fmla="*/ 865848 h 1375646"/>
              <a:gd name="connsiteX9" fmla="*/ 1205713 w 3924637"/>
              <a:gd name="connsiteY9" fmla="*/ 865848 h 1375646"/>
              <a:gd name="connsiteX10" fmla="*/ 1205713 w 3924637"/>
              <a:gd name="connsiteY10" fmla="*/ 760652 h 1375646"/>
              <a:gd name="connsiteX11" fmla="*/ 1157161 w 3924637"/>
              <a:gd name="connsiteY11" fmla="*/ 760652 h 1375646"/>
              <a:gd name="connsiteX12" fmla="*/ 1157161 w 3924637"/>
              <a:gd name="connsiteY12" fmla="*/ 639271 h 1375646"/>
              <a:gd name="connsiteX13" fmla="*/ 558350 w 3924637"/>
              <a:gd name="connsiteY13" fmla="*/ 639271 h 1375646"/>
              <a:gd name="connsiteX14" fmla="*/ 558350 w 3924637"/>
              <a:gd name="connsiteY14" fmla="*/ 534075 h 1375646"/>
              <a:gd name="connsiteX15" fmla="*/ 339865 w 3924637"/>
              <a:gd name="connsiteY15" fmla="*/ 534075 h 1375646"/>
              <a:gd name="connsiteX16" fmla="*/ 339865 w 3924637"/>
              <a:gd name="connsiteY16" fmla="*/ 436970 h 1375646"/>
              <a:gd name="connsiteX17" fmla="*/ 267037 w 3924637"/>
              <a:gd name="connsiteY17" fmla="*/ 436970 h 1375646"/>
              <a:gd name="connsiteX18" fmla="*/ 267037 w 3924637"/>
              <a:gd name="connsiteY18" fmla="*/ 210393 h 1375646"/>
              <a:gd name="connsiteX19" fmla="*/ 153748 w 3924637"/>
              <a:gd name="connsiteY19" fmla="*/ 210393 h 1375646"/>
              <a:gd name="connsiteX20" fmla="*/ 153748 w 3924637"/>
              <a:gd name="connsiteY20" fmla="*/ 129473 h 1375646"/>
              <a:gd name="connsiteX21" fmla="*/ 113288 w 3924637"/>
              <a:gd name="connsiteY21" fmla="*/ 129473 h 1375646"/>
              <a:gd name="connsiteX22" fmla="*/ 113288 w 3924637"/>
              <a:gd name="connsiteY22" fmla="*/ 0 h 1375646"/>
              <a:gd name="connsiteX23" fmla="*/ 0 w 3924637"/>
              <a:gd name="connsiteY23" fmla="*/ 0 h 1375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924637" h="1375646">
                <a:moveTo>
                  <a:pt x="3924637" y="1375646"/>
                </a:moveTo>
                <a:lnTo>
                  <a:pt x="3188262" y="1375646"/>
                </a:lnTo>
                <a:lnTo>
                  <a:pt x="3188262" y="1205714"/>
                </a:lnTo>
                <a:lnTo>
                  <a:pt x="2743200" y="1205714"/>
                </a:lnTo>
                <a:lnTo>
                  <a:pt x="2743200" y="1108609"/>
                </a:lnTo>
                <a:lnTo>
                  <a:pt x="1723603" y="1108609"/>
                </a:lnTo>
                <a:lnTo>
                  <a:pt x="1723603" y="1003413"/>
                </a:lnTo>
                <a:lnTo>
                  <a:pt x="1683143" y="1003413"/>
                </a:lnTo>
                <a:lnTo>
                  <a:pt x="1683143" y="865848"/>
                </a:lnTo>
                <a:lnTo>
                  <a:pt x="1205713" y="865848"/>
                </a:lnTo>
                <a:lnTo>
                  <a:pt x="1205713" y="760652"/>
                </a:lnTo>
                <a:lnTo>
                  <a:pt x="1157161" y="760652"/>
                </a:lnTo>
                <a:lnTo>
                  <a:pt x="1157161" y="639271"/>
                </a:lnTo>
                <a:lnTo>
                  <a:pt x="558350" y="639271"/>
                </a:lnTo>
                <a:lnTo>
                  <a:pt x="558350" y="534075"/>
                </a:lnTo>
                <a:lnTo>
                  <a:pt x="339865" y="534075"/>
                </a:lnTo>
                <a:lnTo>
                  <a:pt x="339865" y="436970"/>
                </a:lnTo>
                <a:lnTo>
                  <a:pt x="267037" y="436970"/>
                </a:lnTo>
                <a:lnTo>
                  <a:pt x="267037" y="210393"/>
                </a:lnTo>
                <a:lnTo>
                  <a:pt x="153748" y="210393"/>
                </a:lnTo>
                <a:lnTo>
                  <a:pt x="153748" y="129473"/>
                </a:lnTo>
                <a:lnTo>
                  <a:pt x="113288" y="129473"/>
                </a:lnTo>
                <a:lnTo>
                  <a:pt x="113288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Forme libre 17"/>
          <p:cNvSpPr/>
          <p:nvPr/>
        </p:nvSpPr>
        <p:spPr>
          <a:xfrm>
            <a:off x="1161655" y="1900217"/>
            <a:ext cx="3139709" cy="2103929"/>
          </a:xfrm>
          <a:custGeom>
            <a:avLst/>
            <a:gdLst>
              <a:gd name="connsiteX0" fmla="*/ 3139709 w 3139709"/>
              <a:gd name="connsiteY0" fmla="*/ 2103929 h 2103929"/>
              <a:gd name="connsiteX1" fmla="*/ 2548991 w 3139709"/>
              <a:gd name="connsiteY1" fmla="*/ 2103929 h 2103929"/>
              <a:gd name="connsiteX2" fmla="*/ 2548991 w 3139709"/>
              <a:gd name="connsiteY2" fmla="*/ 2006824 h 2103929"/>
              <a:gd name="connsiteX3" fmla="*/ 2403334 w 3139709"/>
              <a:gd name="connsiteY3" fmla="*/ 2006824 h 2103929"/>
              <a:gd name="connsiteX4" fmla="*/ 2403334 w 3139709"/>
              <a:gd name="connsiteY4" fmla="*/ 1893536 h 2103929"/>
              <a:gd name="connsiteX5" fmla="*/ 2338598 w 3139709"/>
              <a:gd name="connsiteY5" fmla="*/ 1893536 h 2103929"/>
              <a:gd name="connsiteX6" fmla="*/ 2338598 w 3139709"/>
              <a:gd name="connsiteY6" fmla="*/ 1747879 h 2103929"/>
              <a:gd name="connsiteX7" fmla="*/ 1545578 w 3139709"/>
              <a:gd name="connsiteY7" fmla="*/ 1747879 h 2103929"/>
              <a:gd name="connsiteX8" fmla="*/ 1545578 w 3139709"/>
              <a:gd name="connsiteY8" fmla="*/ 1658867 h 2103929"/>
              <a:gd name="connsiteX9" fmla="*/ 1173345 w 3139709"/>
              <a:gd name="connsiteY9" fmla="*/ 1658867 h 2103929"/>
              <a:gd name="connsiteX10" fmla="*/ 1173345 w 3139709"/>
              <a:gd name="connsiteY10" fmla="*/ 1529394 h 2103929"/>
              <a:gd name="connsiteX11" fmla="*/ 962952 w 3139709"/>
              <a:gd name="connsiteY11" fmla="*/ 1529394 h 2103929"/>
              <a:gd name="connsiteX12" fmla="*/ 962952 w 3139709"/>
              <a:gd name="connsiteY12" fmla="*/ 1432290 h 2103929"/>
              <a:gd name="connsiteX13" fmla="*/ 922492 w 3139709"/>
              <a:gd name="connsiteY13" fmla="*/ 1432290 h 2103929"/>
              <a:gd name="connsiteX14" fmla="*/ 922492 w 3139709"/>
              <a:gd name="connsiteY14" fmla="*/ 1181437 h 2103929"/>
              <a:gd name="connsiteX15" fmla="*/ 865847 w 3139709"/>
              <a:gd name="connsiteY15" fmla="*/ 1181437 h 2103929"/>
              <a:gd name="connsiteX16" fmla="*/ 865847 w 3139709"/>
              <a:gd name="connsiteY16" fmla="*/ 1084332 h 2103929"/>
              <a:gd name="connsiteX17" fmla="*/ 663547 w 3139709"/>
              <a:gd name="connsiteY17" fmla="*/ 1084332 h 2103929"/>
              <a:gd name="connsiteX18" fmla="*/ 663547 w 3139709"/>
              <a:gd name="connsiteY18" fmla="*/ 979136 h 2103929"/>
              <a:gd name="connsiteX19" fmla="*/ 582626 w 3139709"/>
              <a:gd name="connsiteY19" fmla="*/ 979136 h 2103929"/>
              <a:gd name="connsiteX20" fmla="*/ 582626 w 3139709"/>
              <a:gd name="connsiteY20" fmla="*/ 882031 h 2103929"/>
              <a:gd name="connsiteX21" fmla="*/ 550258 w 3139709"/>
              <a:gd name="connsiteY21" fmla="*/ 882031 h 2103929"/>
              <a:gd name="connsiteX22" fmla="*/ 550258 w 3139709"/>
              <a:gd name="connsiteY22" fmla="*/ 760651 h 2103929"/>
              <a:gd name="connsiteX23" fmla="*/ 356049 w 3139709"/>
              <a:gd name="connsiteY23" fmla="*/ 760651 h 2103929"/>
              <a:gd name="connsiteX24" fmla="*/ 356049 w 3139709"/>
              <a:gd name="connsiteY24" fmla="*/ 687823 h 2103929"/>
              <a:gd name="connsiteX25" fmla="*/ 299405 w 3139709"/>
              <a:gd name="connsiteY25" fmla="*/ 687823 h 2103929"/>
              <a:gd name="connsiteX26" fmla="*/ 299405 w 3139709"/>
              <a:gd name="connsiteY26" fmla="*/ 558350 h 2103929"/>
              <a:gd name="connsiteX27" fmla="*/ 242761 w 3139709"/>
              <a:gd name="connsiteY27" fmla="*/ 558350 h 2103929"/>
              <a:gd name="connsiteX28" fmla="*/ 242761 w 3139709"/>
              <a:gd name="connsiteY28" fmla="*/ 412693 h 2103929"/>
              <a:gd name="connsiteX29" fmla="*/ 242761 w 3139709"/>
              <a:gd name="connsiteY29" fmla="*/ 169932 h 2103929"/>
              <a:gd name="connsiteX30" fmla="*/ 161840 w 3139709"/>
              <a:gd name="connsiteY30" fmla="*/ 169932 h 2103929"/>
              <a:gd name="connsiteX31" fmla="*/ 161840 w 3139709"/>
              <a:gd name="connsiteY31" fmla="*/ 56644 h 2103929"/>
              <a:gd name="connsiteX32" fmla="*/ 105196 w 3139709"/>
              <a:gd name="connsiteY32" fmla="*/ 0 h 2103929"/>
              <a:gd name="connsiteX33" fmla="*/ 0 w 3139709"/>
              <a:gd name="connsiteY33" fmla="*/ 0 h 2103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139709" h="2103929">
                <a:moveTo>
                  <a:pt x="3139709" y="2103929"/>
                </a:moveTo>
                <a:lnTo>
                  <a:pt x="2548991" y="2103929"/>
                </a:lnTo>
                <a:lnTo>
                  <a:pt x="2548991" y="2006824"/>
                </a:lnTo>
                <a:lnTo>
                  <a:pt x="2403334" y="2006824"/>
                </a:lnTo>
                <a:lnTo>
                  <a:pt x="2403334" y="1893536"/>
                </a:lnTo>
                <a:lnTo>
                  <a:pt x="2338598" y="1893536"/>
                </a:lnTo>
                <a:lnTo>
                  <a:pt x="2338598" y="1747879"/>
                </a:lnTo>
                <a:lnTo>
                  <a:pt x="1545578" y="1747879"/>
                </a:lnTo>
                <a:lnTo>
                  <a:pt x="1545578" y="1658867"/>
                </a:lnTo>
                <a:lnTo>
                  <a:pt x="1173345" y="1658867"/>
                </a:lnTo>
                <a:lnTo>
                  <a:pt x="1173345" y="1529394"/>
                </a:lnTo>
                <a:lnTo>
                  <a:pt x="962952" y="1529394"/>
                </a:lnTo>
                <a:lnTo>
                  <a:pt x="962952" y="1432290"/>
                </a:lnTo>
                <a:lnTo>
                  <a:pt x="922492" y="1432290"/>
                </a:lnTo>
                <a:lnTo>
                  <a:pt x="922492" y="1181437"/>
                </a:lnTo>
                <a:lnTo>
                  <a:pt x="865847" y="1181437"/>
                </a:lnTo>
                <a:lnTo>
                  <a:pt x="865847" y="1084332"/>
                </a:lnTo>
                <a:lnTo>
                  <a:pt x="663547" y="1084332"/>
                </a:lnTo>
                <a:lnTo>
                  <a:pt x="663547" y="979136"/>
                </a:lnTo>
                <a:lnTo>
                  <a:pt x="582626" y="979136"/>
                </a:lnTo>
                <a:lnTo>
                  <a:pt x="582626" y="882031"/>
                </a:lnTo>
                <a:lnTo>
                  <a:pt x="550258" y="882031"/>
                </a:lnTo>
                <a:lnTo>
                  <a:pt x="550258" y="760651"/>
                </a:lnTo>
                <a:lnTo>
                  <a:pt x="356049" y="760651"/>
                </a:lnTo>
                <a:lnTo>
                  <a:pt x="356049" y="687823"/>
                </a:lnTo>
                <a:lnTo>
                  <a:pt x="299405" y="687823"/>
                </a:lnTo>
                <a:lnTo>
                  <a:pt x="299405" y="558350"/>
                </a:lnTo>
                <a:lnTo>
                  <a:pt x="242761" y="558350"/>
                </a:lnTo>
                <a:lnTo>
                  <a:pt x="242761" y="412693"/>
                </a:lnTo>
                <a:lnTo>
                  <a:pt x="242761" y="169932"/>
                </a:lnTo>
                <a:lnTo>
                  <a:pt x="161840" y="169932"/>
                </a:lnTo>
                <a:lnTo>
                  <a:pt x="161840" y="56644"/>
                </a:lnTo>
                <a:lnTo>
                  <a:pt x="105196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Forme libre 18"/>
          <p:cNvSpPr/>
          <p:nvPr/>
        </p:nvSpPr>
        <p:spPr>
          <a:xfrm>
            <a:off x="6878230" y="1867848"/>
            <a:ext cx="4385883" cy="2055377"/>
          </a:xfrm>
          <a:custGeom>
            <a:avLst/>
            <a:gdLst>
              <a:gd name="connsiteX0" fmla="*/ 4385883 w 4385883"/>
              <a:gd name="connsiteY0" fmla="*/ 2031101 h 2055377"/>
              <a:gd name="connsiteX1" fmla="*/ 3924637 w 4385883"/>
              <a:gd name="connsiteY1" fmla="*/ 2047285 h 2055377"/>
              <a:gd name="connsiteX2" fmla="*/ 3471483 w 4385883"/>
              <a:gd name="connsiteY2" fmla="*/ 2039193 h 2055377"/>
              <a:gd name="connsiteX3" fmla="*/ 3228722 w 4385883"/>
              <a:gd name="connsiteY3" fmla="*/ 2055377 h 2055377"/>
              <a:gd name="connsiteX4" fmla="*/ 2977869 w 4385883"/>
              <a:gd name="connsiteY4" fmla="*/ 2047285 h 2055377"/>
              <a:gd name="connsiteX5" fmla="*/ 2710832 w 4385883"/>
              <a:gd name="connsiteY5" fmla="*/ 2006825 h 2055377"/>
              <a:gd name="connsiteX6" fmla="*/ 2573267 w 4385883"/>
              <a:gd name="connsiteY6" fmla="*/ 1966365 h 2055377"/>
              <a:gd name="connsiteX7" fmla="*/ 2330506 w 4385883"/>
              <a:gd name="connsiteY7" fmla="*/ 1917813 h 2055377"/>
              <a:gd name="connsiteX8" fmla="*/ 2103929 w 4385883"/>
              <a:gd name="connsiteY8" fmla="*/ 1853077 h 2055377"/>
              <a:gd name="connsiteX9" fmla="*/ 1998733 w 4385883"/>
              <a:gd name="connsiteY9" fmla="*/ 1853077 h 2055377"/>
              <a:gd name="connsiteX10" fmla="*/ 1820708 w 4385883"/>
              <a:gd name="connsiteY10" fmla="*/ 1772156 h 2055377"/>
              <a:gd name="connsiteX11" fmla="*/ 1577947 w 4385883"/>
              <a:gd name="connsiteY11" fmla="*/ 1634592 h 2055377"/>
              <a:gd name="connsiteX12" fmla="*/ 1367554 w 4385883"/>
              <a:gd name="connsiteY12" fmla="*/ 1529395 h 2055377"/>
              <a:gd name="connsiteX13" fmla="*/ 1197621 w 4385883"/>
              <a:gd name="connsiteY13" fmla="*/ 1424199 h 2055377"/>
              <a:gd name="connsiteX14" fmla="*/ 1092425 w 4385883"/>
              <a:gd name="connsiteY14" fmla="*/ 1310910 h 2055377"/>
              <a:gd name="connsiteX15" fmla="*/ 971044 w 4385883"/>
              <a:gd name="connsiteY15" fmla="*/ 1165254 h 2055377"/>
              <a:gd name="connsiteX16" fmla="*/ 857756 w 4385883"/>
              <a:gd name="connsiteY16" fmla="*/ 1076241 h 2055377"/>
              <a:gd name="connsiteX17" fmla="*/ 776835 w 4385883"/>
              <a:gd name="connsiteY17" fmla="*/ 971045 h 2055377"/>
              <a:gd name="connsiteX18" fmla="*/ 574535 w 4385883"/>
              <a:gd name="connsiteY18" fmla="*/ 736376 h 2055377"/>
              <a:gd name="connsiteX19" fmla="*/ 509798 w 4385883"/>
              <a:gd name="connsiteY19" fmla="*/ 598811 h 2055377"/>
              <a:gd name="connsiteX20" fmla="*/ 404602 w 4385883"/>
              <a:gd name="connsiteY20" fmla="*/ 428878 h 2055377"/>
              <a:gd name="connsiteX21" fmla="*/ 307497 w 4385883"/>
              <a:gd name="connsiteY21" fmla="*/ 339866 h 2055377"/>
              <a:gd name="connsiteX22" fmla="*/ 226577 w 4385883"/>
              <a:gd name="connsiteY22" fmla="*/ 234669 h 2055377"/>
              <a:gd name="connsiteX23" fmla="*/ 0 w 4385883"/>
              <a:gd name="connsiteY23" fmla="*/ 0 h 205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85883" h="2055377">
                <a:moveTo>
                  <a:pt x="4385883" y="2031101"/>
                </a:moveTo>
                <a:lnTo>
                  <a:pt x="3924637" y="2047285"/>
                </a:lnTo>
                <a:lnTo>
                  <a:pt x="3471483" y="2039193"/>
                </a:lnTo>
                <a:lnTo>
                  <a:pt x="3228722" y="2055377"/>
                </a:lnTo>
                <a:lnTo>
                  <a:pt x="2977869" y="2047285"/>
                </a:lnTo>
                <a:lnTo>
                  <a:pt x="2710832" y="2006825"/>
                </a:lnTo>
                <a:lnTo>
                  <a:pt x="2573267" y="1966365"/>
                </a:lnTo>
                <a:lnTo>
                  <a:pt x="2330506" y="1917813"/>
                </a:lnTo>
                <a:lnTo>
                  <a:pt x="2103929" y="1853077"/>
                </a:lnTo>
                <a:lnTo>
                  <a:pt x="1998733" y="1853077"/>
                </a:lnTo>
                <a:lnTo>
                  <a:pt x="1820708" y="1772156"/>
                </a:lnTo>
                <a:lnTo>
                  <a:pt x="1577947" y="1634592"/>
                </a:lnTo>
                <a:lnTo>
                  <a:pt x="1367554" y="1529395"/>
                </a:lnTo>
                <a:lnTo>
                  <a:pt x="1197621" y="1424199"/>
                </a:lnTo>
                <a:lnTo>
                  <a:pt x="1092425" y="1310910"/>
                </a:lnTo>
                <a:lnTo>
                  <a:pt x="971044" y="1165254"/>
                </a:lnTo>
                <a:lnTo>
                  <a:pt x="857756" y="1076241"/>
                </a:lnTo>
                <a:lnTo>
                  <a:pt x="776835" y="971045"/>
                </a:lnTo>
                <a:lnTo>
                  <a:pt x="574535" y="736376"/>
                </a:lnTo>
                <a:lnTo>
                  <a:pt x="509798" y="598811"/>
                </a:lnTo>
                <a:lnTo>
                  <a:pt x="404602" y="428878"/>
                </a:lnTo>
                <a:lnTo>
                  <a:pt x="307497" y="339866"/>
                </a:lnTo>
                <a:lnTo>
                  <a:pt x="226577" y="234669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Forme libre 22"/>
          <p:cNvSpPr/>
          <p:nvPr/>
        </p:nvSpPr>
        <p:spPr>
          <a:xfrm>
            <a:off x="6910598" y="1908309"/>
            <a:ext cx="4232135" cy="2192941"/>
          </a:xfrm>
          <a:custGeom>
            <a:avLst/>
            <a:gdLst>
              <a:gd name="connsiteX0" fmla="*/ 4232135 w 4232135"/>
              <a:gd name="connsiteY0" fmla="*/ 2184849 h 2192941"/>
              <a:gd name="connsiteX1" fmla="*/ 3965098 w 4232135"/>
              <a:gd name="connsiteY1" fmla="*/ 2192941 h 2192941"/>
              <a:gd name="connsiteX2" fmla="*/ 3503852 w 4232135"/>
              <a:gd name="connsiteY2" fmla="*/ 2136297 h 2192941"/>
              <a:gd name="connsiteX3" fmla="*/ 3139710 w 4232135"/>
              <a:gd name="connsiteY3" fmla="*/ 2112021 h 2192941"/>
              <a:gd name="connsiteX4" fmla="*/ 2557083 w 4232135"/>
              <a:gd name="connsiteY4" fmla="*/ 2063469 h 2192941"/>
              <a:gd name="connsiteX5" fmla="*/ 2249586 w 4232135"/>
              <a:gd name="connsiteY5" fmla="*/ 2031100 h 2192941"/>
              <a:gd name="connsiteX6" fmla="*/ 1933997 w 4232135"/>
              <a:gd name="connsiteY6" fmla="*/ 1942088 h 2192941"/>
              <a:gd name="connsiteX7" fmla="*/ 1723604 w 4232135"/>
              <a:gd name="connsiteY7" fmla="*/ 1869260 h 2192941"/>
              <a:gd name="connsiteX8" fmla="*/ 1480843 w 4232135"/>
              <a:gd name="connsiteY8" fmla="*/ 1772155 h 2192941"/>
              <a:gd name="connsiteX9" fmla="*/ 1197621 w 4232135"/>
              <a:gd name="connsiteY9" fmla="*/ 1594131 h 2192941"/>
              <a:gd name="connsiteX10" fmla="*/ 1100517 w 4232135"/>
              <a:gd name="connsiteY10" fmla="*/ 1537486 h 2192941"/>
              <a:gd name="connsiteX11" fmla="*/ 946768 w 4232135"/>
              <a:gd name="connsiteY11" fmla="*/ 1399922 h 2192941"/>
              <a:gd name="connsiteX12" fmla="*/ 801112 w 4232135"/>
              <a:gd name="connsiteY12" fmla="*/ 1149069 h 2192941"/>
              <a:gd name="connsiteX13" fmla="*/ 679731 w 4232135"/>
              <a:gd name="connsiteY13" fmla="*/ 946768 h 2192941"/>
              <a:gd name="connsiteX14" fmla="*/ 574535 w 4232135"/>
              <a:gd name="connsiteY14" fmla="*/ 793019 h 2192941"/>
              <a:gd name="connsiteX15" fmla="*/ 453154 w 4232135"/>
              <a:gd name="connsiteY15" fmla="*/ 639270 h 2192941"/>
              <a:gd name="connsiteX16" fmla="*/ 356050 w 4232135"/>
              <a:gd name="connsiteY16" fmla="*/ 477430 h 2192941"/>
              <a:gd name="connsiteX17" fmla="*/ 283221 w 4232135"/>
              <a:gd name="connsiteY17" fmla="*/ 258945 h 2192941"/>
              <a:gd name="connsiteX18" fmla="*/ 0 w 4232135"/>
              <a:gd name="connsiteY18" fmla="*/ 0 h 2192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232135" h="2192941">
                <a:moveTo>
                  <a:pt x="4232135" y="2184849"/>
                </a:moveTo>
                <a:lnTo>
                  <a:pt x="3965098" y="2192941"/>
                </a:lnTo>
                <a:lnTo>
                  <a:pt x="3503852" y="2136297"/>
                </a:lnTo>
                <a:lnTo>
                  <a:pt x="3139710" y="2112021"/>
                </a:lnTo>
                <a:lnTo>
                  <a:pt x="2557083" y="2063469"/>
                </a:lnTo>
                <a:lnTo>
                  <a:pt x="2249586" y="2031100"/>
                </a:lnTo>
                <a:lnTo>
                  <a:pt x="1933997" y="1942088"/>
                </a:lnTo>
                <a:lnTo>
                  <a:pt x="1723604" y="1869260"/>
                </a:lnTo>
                <a:lnTo>
                  <a:pt x="1480843" y="1772155"/>
                </a:lnTo>
                <a:lnTo>
                  <a:pt x="1197621" y="1594131"/>
                </a:lnTo>
                <a:lnTo>
                  <a:pt x="1100517" y="1537486"/>
                </a:lnTo>
                <a:lnTo>
                  <a:pt x="946768" y="1399922"/>
                </a:lnTo>
                <a:lnTo>
                  <a:pt x="801112" y="1149069"/>
                </a:lnTo>
                <a:lnTo>
                  <a:pt x="679731" y="946768"/>
                </a:lnTo>
                <a:lnTo>
                  <a:pt x="574535" y="793019"/>
                </a:lnTo>
                <a:lnTo>
                  <a:pt x="453154" y="639270"/>
                </a:lnTo>
                <a:lnTo>
                  <a:pt x="356050" y="477430"/>
                </a:lnTo>
                <a:lnTo>
                  <a:pt x="283221" y="25894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35" name="Tableau 34">
            <a:extLst>
              <a:ext uri="{FF2B5EF4-FFF2-40B4-BE49-F238E27FC236}">
                <a16:creationId xmlns:a16="http://schemas.microsoft.com/office/drawing/2014/main" id="{7205BA5A-4B6C-4719-BD43-52321BF7999B}"/>
              </a:ext>
            </a:extLst>
          </p:cNvPr>
          <p:cNvGraphicFramePr>
            <a:graphicFrameLocks noGrp="1"/>
          </p:cNvGraphicFramePr>
          <p:nvPr/>
        </p:nvGraphicFramePr>
        <p:xfrm>
          <a:off x="6734219" y="4732488"/>
          <a:ext cx="4820581" cy="3329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59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489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79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37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46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914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19231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16649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696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646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555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453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375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308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251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214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184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155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137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126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113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92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76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60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43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27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21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9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2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9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49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682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601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506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405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312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235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188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146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126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104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86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77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66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54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42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26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21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17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9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3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1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9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87872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aphique 11"/>
          <p:cNvGraphicFramePr/>
          <p:nvPr/>
        </p:nvGraphicFramePr>
        <p:xfrm>
          <a:off x="609521" y="2726119"/>
          <a:ext cx="5305459" cy="20699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0" name="Graphique 39"/>
          <p:cNvGraphicFramePr/>
          <p:nvPr/>
        </p:nvGraphicFramePr>
        <p:xfrm>
          <a:off x="6345302" y="2726119"/>
          <a:ext cx="5305459" cy="20699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32BB736E-CB14-46D6-AD76-FBC6F6672E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Nivolumab</a:t>
            </a:r>
            <a:r>
              <a:rPr lang="fr-FR" dirty="0"/>
              <a:t> +/- CT en L1 des ADK œsogastriques avancés</a:t>
            </a:r>
          </a:p>
        </p:txBody>
      </p:sp>
      <p:sp>
        <p:nvSpPr>
          <p:cNvPr id="31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14" name="Espace réservé du texte 13">
            <a:extLst>
              <a:ext uri="{FF2B5EF4-FFF2-40B4-BE49-F238E27FC236}">
                <a16:creationId xmlns:a16="http://schemas.microsoft.com/office/drawing/2014/main" id="{D3AAA3A7-B9B2-4BD3-848A-BCF15442C64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91046" y="5518673"/>
            <a:ext cx="11605336" cy="639753"/>
          </a:xfrm>
        </p:spPr>
        <p:txBody>
          <a:bodyPr/>
          <a:lstStyle/>
          <a:p>
            <a:r>
              <a:rPr lang="fr-FR" sz="1800" dirty="0"/>
              <a:t>La </a:t>
            </a:r>
            <a:r>
              <a:rPr lang="fr-FR" sz="1800" b="1" dirty="0">
                <a:solidFill>
                  <a:schemeClr val="accent2"/>
                </a:solidFill>
              </a:rPr>
              <a:t>survie sans progression 2 </a:t>
            </a:r>
            <a:r>
              <a:rPr lang="fr-FR" sz="1800" dirty="0"/>
              <a:t>reste en faveur du groupe </a:t>
            </a:r>
            <a:r>
              <a:rPr lang="fr-FR" sz="1800" dirty="0" err="1"/>
              <a:t>NIVO+chimio</a:t>
            </a:r>
            <a:r>
              <a:rPr lang="fr-FR" sz="1800" dirty="0"/>
              <a:t> vs chimio chez les patients CPS PD-L1≥5 et dans la population globale 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A5097ACC-DC10-449B-98C2-8453F56A852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Nivo + Chimio </a:t>
            </a:r>
            <a:r>
              <a:rPr lang="fr-FR" i="1" dirty="0"/>
              <a:t>vs</a:t>
            </a:r>
            <a:r>
              <a:rPr lang="fr-FR" dirty="0"/>
              <a:t> Chimio </a:t>
            </a:r>
            <a:r>
              <a:rPr lang="fr-FR" sz="2000" b="0" dirty="0"/>
              <a:t>(critères secondaires : SSP 2 après un suivi de 36 mois)</a:t>
            </a:r>
            <a:endParaRPr lang="fr-FR" b="0" dirty="0"/>
          </a:p>
        </p:txBody>
      </p:sp>
      <p:sp>
        <p:nvSpPr>
          <p:cNvPr id="3" name="Rectangle 2"/>
          <p:cNvSpPr/>
          <p:nvPr/>
        </p:nvSpPr>
        <p:spPr>
          <a:xfrm>
            <a:off x="1662628" y="1189253"/>
            <a:ext cx="9239250" cy="39388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ectangle à coins arrondis 9"/>
          <p:cNvSpPr/>
          <p:nvPr/>
        </p:nvSpPr>
        <p:spPr>
          <a:xfrm>
            <a:off x="492644" y="1474673"/>
            <a:ext cx="5499407" cy="39286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6" name="Tableau 15"/>
          <p:cNvGraphicFramePr>
            <a:graphicFrameLocks noGrp="1"/>
          </p:cNvGraphicFramePr>
          <p:nvPr/>
        </p:nvGraphicFramePr>
        <p:xfrm>
          <a:off x="2673034" y="2887592"/>
          <a:ext cx="3175107" cy="79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55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53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39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SSP2 </a:t>
                      </a: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Médiane, mois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HR, %</a:t>
                      </a:r>
                      <a:b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CT </a:t>
                      </a:r>
                      <a:r>
                        <a:rPr lang="fr-FR" sz="9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(n=473)</a:t>
                      </a:r>
                      <a:endParaRPr lang="fr-FR" sz="9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13,7 (11,9-15,0)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0,67 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(0,58-0,77)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 </a:t>
                      </a:r>
                      <a:r>
                        <a:rPr lang="fr-FR" sz="9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(n=482)</a:t>
                      </a:r>
                      <a:endParaRPr lang="fr-FR" sz="9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9,8 (8,5-10,6)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2" name="Tableau 21">
            <a:extLst>
              <a:ext uri="{FF2B5EF4-FFF2-40B4-BE49-F238E27FC236}">
                <a16:creationId xmlns:a16="http://schemas.microsoft.com/office/drawing/2014/main" id="{7205BA5A-4B6C-4719-BD43-52321BF7999B}"/>
              </a:ext>
            </a:extLst>
          </p:cNvPr>
          <p:cNvGraphicFramePr>
            <a:graphicFrameLocks noGrp="1"/>
          </p:cNvGraphicFramePr>
          <p:nvPr/>
        </p:nvGraphicFramePr>
        <p:xfrm>
          <a:off x="1023403" y="5012811"/>
          <a:ext cx="4887319" cy="2902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11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524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087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66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792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940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145144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473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438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369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302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251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209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170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139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123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110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99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93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88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78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66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53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37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24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16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6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2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5144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482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423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336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246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182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127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99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75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66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56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51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42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37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30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25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16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12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9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5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9" name="ZoneTexte 28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702785" y="1285876"/>
            <a:ext cx="1619501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PD-L1 CP5 ≥5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 rot="16200000">
            <a:off x="-110138" y="3497436"/>
            <a:ext cx="1602289" cy="253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05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SSP2 (%)</a:t>
            </a:r>
            <a:endParaRPr kumimoji="0" lang="da-DK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1707716" y="4737793"/>
            <a:ext cx="3306656" cy="1839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Tps (mois) </a:t>
            </a:r>
          </a:p>
        </p:txBody>
      </p:sp>
      <p:sp>
        <p:nvSpPr>
          <p:cNvPr id="6" name="Forme libre 5"/>
          <p:cNvSpPr/>
          <p:nvPr/>
        </p:nvSpPr>
        <p:spPr>
          <a:xfrm>
            <a:off x="1237128" y="2764131"/>
            <a:ext cx="4446495" cy="1510396"/>
          </a:xfrm>
          <a:custGeom>
            <a:avLst/>
            <a:gdLst>
              <a:gd name="connsiteX0" fmla="*/ 3221318 w 3221318"/>
              <a:gd name="connsiteY0" fmla="*/ 328706 h 328706"/>
              <a:gd name="connsiteX1" fmla="*/ 2773082 w 3221318"/>
              <a:gd name="connsiteY1" fmla="*/ 328706 h 328706"/>
              <a:gd name="connsiteX2" fmla="*/ 2205318 w 3221318"/>
              <a:gd name="connsiteY2" fmla="*/ 328706 h 328706"/>
              <a:gd name="connsiteX3" fmla="*/ 1452282 w 3221318"/>
              <a:gd name="connsiteY3" fmla="*/ 274918 h 328706"/>
              <a:gd name="connsiteX4" fmla="*/ 1039906 w 3221318"/>
              <a:gd name="connsiteY4" fmla="*/ 251012 h 328706"/>
              <a:gd name="connsiteX5" fmla="*/ 735106 w 3221318"/>
              <a:gd name="connsiteY5" fmla="*/ 209176 h 328706"/>
              <a:gd name="connsiteX6" fmla="*/ 508000 w 3221318"/>
              <a:gd name="connsiteY6" fmla="*/ 167341 h 328706"/>
              <a:gd name="connsiteX7" fmla="*/ 179294 w 3221318"/>
              <a:gd name="connsiteY7" fmla="*/ 77694 h 328706"/>
              <a:gd name="connsiteX8" fmla="*/ 0 w 3221318"/>
              <a:gd name="connsiteY8" fmla="*/ 0 h 328706"/>
              <a:gd name="connsiteX0" fmla="*/ 4428565 w 4428565"/>
              <a:gd name="connsiteY0" fmla="*/ 1308847 h 1308847"/>
              <a:gd name="connsiteX1" fmla="*/ 3980329 w 4428565"/>
              <a:gd name="connsiteY1" fmla="*/ 1308847 h 1308847"/>
              <a:gd name="connsiteX2" fmla="*/ 3412565 w 4428565"/>
              <a:gd name="connsiteY2" fmla="*/ 1308847 h 1308847"/>
              <a:gd name="connsiteX3" fmla="*/ 2659529 w 4428565"/>
              <a:gd name="connsiteY3" fmla="*/ 1255059 h 1308847"/>
              <a:gd name="connsiteX4" fmla="*/ 2247153 w 4428565"/>
              <a:gd name="connsiteY4" fmla="*/ 1231153 h 1308847"/>
              <a:gd name="connsiteX5" fmla="*/ 1942353 w 4428565"/>
              <a:gd name="connsiteY5" fmla="*/ 1189317 h 1308847"/>
              <a:gd name="connsiteX6" fmla="*/ 1715247 w 4428565"/>
              <a:gd name="connsiteY6" fmla="*/ 1147482 h 1308847"/>
              <a:gd name="connsiteX7" fmla="*/ 1386541 w 4428565"/>
              <a:gd name="connsiteY7" fmla="*/ 1057835 h 1308847"/>
              <a:gd name="connsiteX8" fmla="*/ 0 w 4428565"/>
              <a:gd name="connsiteY8" fmla="*/ 0 h 1308847"/>
              <a:gd name="connsiteX0" fmla="*/ 4446495 w 4446495"/>
              <a:gd name="connsiteY0" fmla="*/ 1308847 h 1308847"/>
              <a:gd name="connsiteX1" fmla="*/ 3998259 w 4446495"/>
              <a:gd name="connsiteY1" fmla="*/ 1308847 h 1308847"/>
              <a:gd name="connsiteX2" fmla="*/ 3430495 w 4446495"/>
              <a:gd name="connsiteY2" fmla="*/ 1308847 h 1308847"/>
              <a:gd name="connsiteX3" fmla="*/ 2677459 w 4446495"/>
              <a:gd name="connsiteY3" fmla="*/ 1255059 h 1308847"/>
              <a:gd name="connsiteX4" fmla="*/ 2265083 w 4446495"/>
              <a:gd name="connsiteY4" fmla="*/ 1231153 h 1308847"/>
              <a:gd name="connsiteX5" fmla="*/ 1960283 w 4446495"/>
              <a:gd name="connsiteY5" fmla="*/ 1189317 h 1308847"/>
              <a:gd name="connsiteX6" fmla="*/ 1733177 w 4446495"/>
              <a:gd name="connsiteY6" fmla="*/ 1147482 h 1308847"/>
              <a:gd name="connsiteX7" fmla="*/ 1404471 w 4446495"/>
              <a:gd name="connsiteY7" fmla="*/ 1057835 h 1308847"/>
              <a:gd name="connsiteX8" fmla="*/ 0 w 4446495"/>
              <a:gd name="connsiteY8" fmla="*/ 0 h 1308847"/>
              <a:gd name="connsiteX0" fmla="*/ 4446495 w 4446495"/>
              <a:gd name="connsiteY0" fmla="*/ 1308847 h 1308847"/>
              <a:gd name="connsiteX1" fmla="*/ 3998259 w 4446495"/>
              <a:gd name="connsiteY1" fmla="*/ 1308847 h 1308847"/>
              <a:gd name="connsiteX2" fmla="*/ 3430495 w 4446495"/>
              <a:gd name="connsiteY2" fmla="*/ 1308847 h 1308847"/>
              <a:gd name="connsiteX3" fmla="*/ 2677459 w 4446495"/>
              <a:gd name="connsiteY3" fmla="*/ 1255059 h 1308847"/>
              <a:gd name="connsiteX4" fmla="*/ 2265083 w 4446495"/>
              <a:gd name="connsiteY4" fmla="*/ 1231153 h 1308847"/>
              <a:gd name="connsiteX5" fmla="*/ 1960283 w 4446495"/>
              <a:gd name="connsiteY5" fmla="*/ 1189317 h 1308847"/>
              <a:gd name="connsiteX6" fmla="*/ 1733177 w 4446495"/>
              <a:gd name="connsiteY6" fmla="*/ 1147482 h 1308847"/>
              <a:gd name="connsiteX7" fmla="*/ 812801 w 4446495"/>
              <a:gd name="connsiteY7" fmla="*/ 717176 h 1308847"/>
              <a:gd name="connsiteX8" fmla="*/ 0 w 4446495"/>
              <a:gd name="connsiteY8" fmla="*/ 0 h 1308847"/>
              <a:gd name="connsiteX0" fmla="*/ 4446495 w 4446495"/>
              <a:gd name="connsiteY0" fmla="*/ 1308847 h 1308847"/>
              <a:gd name="connsiteX1" fmla="*/ 3998259 w 4446495"/>
              <a:gd name="connsiteY1" fmla="*/ 1308847 h 1308847"/>
              <a:gd name="connsiteX2" fmla="*/ 3430495 w 4446495"/>
              <a:gd name="connsiteY2" fmla="*/ 1308847 h 1308847"/>
              <a:gd name="connsiteX3" fmla="*/ 2677459 w 4446495"/>
              <a:gd name="connsiteY3" fmla="*/ 1255059 h 1308847"/>
              <a:gd name="connsiteX4" fmla="*/ 2265083 w 4446495"/>
              <a:gd name="connsiteY4" fmla="*/ 1231153 h 1308847"/>
              <a:gd name="connsiteX5" fmla="*/ 1960283 w 4446495"/>
              <a:gd name="connsiteY5" fmla="*/ 1189317 h 1308847"/>
              <a:gd name="connsiteX6" fmla="*/ 1272989 w 4446495"/>
              <a:gd name="connsiteY6" fmla="*/ 1016000 h 1308847"/>
              <a:gd name="connsiteX7" fmla="*/ 812801 w 4446495"/>
              <a:gd name="connsiteY7" fmla="*/ 717176 h 1308847"/>
              <a:gd name="connsiteX8" fmla="*/ 0 w 4446495"/>
              <a:gd name="connsiteY8" fmla="*/ 0 h 1308847"/>
              <a:gd name="connsiteX0" fmla="*/ 4446495 w 4446495"/>
              <a:gd name="connsiteY0" fmla="*/ 1308847 h 1308847"/>
              <a:gd name="connsiteX1" fmla="*/ 3998259 w 4446495"/>
              <a:gd name="connsiteY1" fmla="*/ 1308847 h 1308847"/>
              <a:gd name="connsiteX2" fmla="*/ 3430495 w 4446495"/>
              <a:gd name="connsiteY2" fmla="*/ 1308847 h 1308847"/>
              <a:gd name="connsiteX3" fmla="*/ 2677459 w 4446495"/>
              <a:gd name="connsiteY3" fmla="*/ 1255059 h 1308847"/>
              <a:gd name="connsiteX4" fmla="*/ 2265083 w 4446495"/>
              <a:gd name="connsiteY4" fmla="*/ 1231153 h 1308847"/>
              <a:gd name="connsiteX5" fmla="*/ 1960283 w 4446495"/>
              <a:gd name="connsiteY5" fmla="*/ 1189317 h 1308847"/>
              <a:gd name="connsiteX6" fmla="*/ 1272989 w 4446495"/>
              <a:gd name="connsiteY6" fmla="*/ 1016000 h 1308847"/>
              <a:gd name="connsiteX7" fmla="*/ 639483 w 4446495"/>
              <a:gd name="connsiteY7" fmla="*/ 597647 h 1308847"/>
              <a:gd name="connsiteX8" fmla="*/ 0 w 4446495"/>
              <a:gd name="connsiteY8" fmla="*/ 0 h 1308847"/>
              <a:gd name="connsiteX0" fmla="*/ 4446495 w 4446495"/>
              <a:gd name="connsiteY0" fmla="*/ 1308847 h 1308847"/>
              <a:gd name="connsiteX1" fmla="*/ 3998259 w 4446495"/>
              <a:gd name="connsiteY1" fmla="*/ 1308847 h 1308847"/>
              <a:gd name="connsiteX2" fmla="*/ 3430495 w 4446495"/>
              <a:gd name="connsiteY2" fmla="*/ 1308847 h 1308847"/>
              <a:gd name="connsiteX3" fmla="*/ 2677459 w 4446495"/>
              <a:gd name="connsiteY3" fmla="*/ 1255059 h 1308847"/>
              <a:gd name="connsiteX4" fmla="*/ 2265083 w 4446495"/>
              <a:gd name="connsiteY4" fmla="*/ 1231153 h 1308847"/>
              <a:gd name="connsiteX5" fmla="*/ 1960283 w 4446495"/>
              <a:gd name="connsiteY5" fmla="*/ 1189317 h 1308847"/>
              <a:gd name="connsiteX6" fmla="*/ 1272989 w 4446495"/>
              <a:gd name="connsiteY6" fmla="*/ 1016000 h 1308847"/>
              <a:gd name="connsiteX7" fmla="*/ 639483 w 4446495"/>
              <a:gd name="connsiteY7" fmla="*/ 597647 h 1308847"/>
              <a:gd name="connsiteX8" fmla="*/ 0 w 4446495"/>
              <a:gd name="connsiteY8" fmla="*/ 0 h 1308847"/>
              <a:gd name="connsiteX0" fmla="*/ 4446495 w 4446495"/>
              <a:gd name="connsiteY0" fmla="*/ 1308847 h 1308847"/>
              <a:gd name="connsiteX1" fmla="*/ 3998259 w 4446495"/>
              <a:gd name="connsiteY1" fmla="*/ 1308847 h 1308847"/>
              <a:gd name="connsiteX2" fmla="*/ 3430495 w 4446495"/>
              <a:gd name="connsiteY2" fmla="*/ 1308847 h 1308847"/>
              <a:gd name="connsiteX3" fmla="*/ 2677459 w 4446495"/>
              <a:gd name="connsiteY3" fmla="*/ 1255059 h 1308847"/>
              <a:gd name="connsiteX4" fmla="*/ 2265083 w 4446495"/>
              <a:gd name="connsiteY4" fmla="*/ 1231153 h 1308847"/>
              <a:gd name="connsiteX5" fmla="*/ 1858683 w 4446495"/>
              <a:gd name="connsiteY5" fmla="*/ 1189317 h 1308847"/>
              <a:gd name="connsiteX6" fmla="*/ 1272989 w 4446495"/>
              <a:gd name="connsiteY6" fmla="*/ 1016000 h 1308847"/>
              <a:gd name="connsiteX7" fmla="*/ 639483 w 4446495"/>
              <a:gd name="connsiteY7" fmla="*/ 597647 h 1308847"/>
              <a:gd name="connsiteX8" fmla="*/ 0 w 4446495"/>
              <a:gd name="connsiteY8" fmla="*/ 0 h 1308847"/>
              <a:gd name="connsiteX0" fmla="*/ 4446495 w 4446495"/>
              <a:gd name="connsiteY0" fmla="*/ 1308847 h 1308847"/>
              <a:gd name="connsiteX1" fmla="*/ 3998259 w 4446495"/>
              <a:gd name="connsiteY1" fmla="*/ 1308847 h 1308847"/>
              <a:gd name="connsiteX2" fmla="*/ 3430495 w 4446495"/>
              <a:gd name="connsiteY2" fmla="*/ 1308847 h 1308847"/>
              <a:gd name="connsiteX3" fmla="*/ 2725271 w 4446495"/>
              <a:gd name="connsiteY3" fmla="*/ 1278965 h 1308847"/>
              <a:gd name="connsiteX4" fmla="*/ 2265083 w 4446495"/>
              <a:gd name="connsiteY4" fmla="*/ 1231153 h 1308847"/>
              <a:gd name="connsiteX5" fmla="*/ 1858683 w 4446495"/>
              <a:gd name="connsiteY5" fmla="*/ 1189317 h 1308847"/>
              <a:gd name="connsiteX6" fmla="*/ 1272989 w 4446495"/>
              <a:gd name="connsiteY6" fmla="*/ 1016000 h 1308847"/>
              <a:gd name="connsiteX7" fmla="*/ 639483 w 4446495"/>
              <a:gd name="connsiteY7" fmla="*/ 597647 h 1308847"/>
              <a:gd name="connsiteX8" fmla="*/ 0 w 4446495"/>
              <a:gd name="connsiteY8" fmla="*/ 0 h 1308847"/>
              <a:gd name="connsiteX0" fmla="*/ 4446495 w 4446495"/>
              <a:gd name="connsiteY0" fmla="*/ 1308847 h 1308847"/>
              <a:gd name="connsiteX1" fmla="*/ 3998259 w 4446495"/>
              <a:gd name="connsiteY1" fmla="*/ 1308847 h 1308847"/>
              <a:gd name="connsiteX2" fmla="*/ 3430495 w 4446495"/>
              <a:gd name="connsiteY2" fmla="*/ 1308847 h 1308847"/>
              <a:gd name="connsiteX3" fmla="*/ 2725271 w 4446495"/>
              <a:gd name="connsiteY3" fmla="*/ 1278965 h 1308847"/>
              <a:gd name="connsiteX4" fmla="*/ 2265083 w 4446495"/>
              <a:gd name="connsiteY4" fmla="*/ 1231153 h 1308847"/>
              <a:gd name="connsiteX5" fmla="*/ 1858683 w 4446495"/>
              <a:gd name="connsiteY5" fmla="*/ 1189317 h 1308847"/>
              <a:gd name="connsiteX6" fmla="*/ 1272989 w 4446495"/>
              <a:gd name="connsiteY6" fmla="*/ 1016000 h 1308847"/>
              <a:gd name="connsiteX7" fmla="*/ 663389 w 4446495"/>
              <a:gd name="connsiteY7" fmla="*/ 597647 h 1308847"/>
              <a:gd name="connsiteX8" fmla="*/ 0 w 4446495"/>
              <a:gd name="connsiteY8" fmla="*/ 0 h 130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46495" h="1308847">
                <a:moveTo>
                  <a:pt x="4446495" y="1308847"/>
                </a:moveTo>
                <a:lnTo>
                  <a:pt x="3998259" y="1308847"/>
                </a:lnTo>
                <a:lnTo>
                  <a:pt x="3430495" y="1308847"/>
                </a:lnTo>
                <a:lnTo>
                  <a:pt x="2725271" y="1278965"/>
                </a:lnTo>
                <a:lnTo>
                  <a:pt x="2265083" y="1231153"/>
                </a:lnTo>
                <a:lnTo>
                  <a:pt x="1858683" y="1189317"/>
                </a:lnTo>
                <a:lnTo>
                  <a:pt x="1272989" y="1016000"/>
                </a:lnTo>
                <a:lnTo>
                  <a:pt x="663389" y="597647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Forme libre 6"/>
          <p:cNvSpPr/>
          <p:nvPr/>
        </p:nvSpPr>
        <p:spPr>
          <a:xfrm>
            <a:off x="1225176" y="2750339"/>
            <a:ext cx="4123765" cy="1731093"/>
          </a:xfrm>
          <a:custGeom>
            <a:avLst/>
            <a:gdLst>
              <a:gd name="connsiteX0" fmla="*/ 4123765 w 4123765"/>
              <a:gd name="connsiteY0" fmla="*/ 1500094 h 1500094"/>
              <a:gd name="connsiteX1" fmla="*/ 4022165 w 4123765"/>
              <a:gd name="connsiteY1" fmla="*/ 1500094 h 1500094"/>
              <a:gd name="connsiteX2" fmla="*/ 4004236 w 4123765"/>
              <a:gd name="connsiteY2" fmla="*/ 1458259 h 1500094"/>
              <a:gd name="connsiteX3" fmla="*/ 3729318 w 4123765"/>
              <a:gd name="connsiteY3" fmla="*/ 1458259 h 1500094"/>
              <a:gd name="connsiteX4" fmla="*/ 3412565 w 4123765"/>
              <a:gd name="connsiteY4" fmla="*/ 1464235 h 1500094"/>
              <a:gd name="connsiteX5" fmla="*/ 3006165 w 4123765"/>
              <a:gd name="connsiteY5" fmla="*/ 1446306 h 1500094"/>
              <a:gd name="connsiteX6" fmla="*/ 2952377 w 4123765"/>
              <a:gd name="connsiteY6" fmla="*/ 1440329 h 1500094"/>
              <a:gd name="connsiteX7" fmla="*/ 2605742 w 4123765"/>
              <a:gd name="connsiteY7" fmla="*/ 1422400 h 1500094"/>
              <a:gd name="connsiteX8" fmla="*/ 2390589 w 4123765"/>
              <a:gd name="connsiteY8" fmla="*/ 1428376 h 1500094"/>
              <a:gd name="connsiteX9" fmla="*/ 1996142 w 4123765"/>
              <a:gd name="connsiteY9" fmla="*/ 1380565 h 1500094"/>
              <a:gd name="connsiteX10" fmla="*/ 1745130 w 4123765"/>
              <a:gd name="connsiteY10" fmla="*/ 1350682 h 1500094"/>
              <a:gd name="connsiteX11" fmla="*/ 1410448 w 4123765"/>
              <a:gd name="connsiteY11" fmla="*/ 1284941 h 1500094"/>
              <a:gd name="connsiteX12" fmla="*/ 1207248 w 4123765"/>
              <a:gd name="connsiteY12" fmla="*/ 1225176 h 1500094"/>
              <a:gd name="connsiteX13" fmla="*/ 1027953 w 4123765"/>
              <a:gd name="connsiteY13" fmla="*/ 1135529 h 1500094"/>
              <a:gd name="connsiteX14" fmla="*/ 914400 w 4123765"/>
              <a:gd name="connsiteY14" fmla="*/ 1051859 h 1500094"/>
              <a:gd name="connsiteX15" fmla="*/ 729130 w 4123765"/>
              <a:gd name="connsiteY15" fmla="*/ 872565 h 1500094"/>
              <a:gd name="connsiteX16" fmla="*/ 633506 w 4123765"/>
              <a:gd name="connsiteY16" fmla="*/ 759012 h 1500094"/>
              <a:gd name="connsiteX17" fmla="*/ 484095 w 4123765"/>
              <a:gd name="connsiteY17" fmla="*/ 585694 h 1500094"/>
              <a:gd name="connsiteX18" fmla="*/ 262965 w 4123765"/>
              <a:gd name="connsiteY18" fmla="*/ 245035 h 1500094"/>
              <a:gd name="connsiteX19" fmla="*/ 0 w 4123765"/>
              <a:gd name="connsiteY19" fmla="*/ 0 h 150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23765" h="1500094">
                <a:moveTo>
                  <a:pt x="4123765" y="1500094"/>
                </a:moveTo>
                <a:lnTo>
                  <a:pt x="4022165" y="1500094"/>
                </a:lnTo>
                <a:lnTo>
                  <a:pt x="4004236" y="1458259"/>
                </a:lnTo>
                <a:lnTo>
                  <a:pt x="3729318" y="1458259"/>
                </a:lnTo>
                <a:lnTo>
                  <a:pt x="3412565" y="1464235"/>
                </a:lnTo>
                <a:lnTo>
                  <a:pt x="3006165" y="1446306"/>
                </a:lnTo>
                <a:lnTo>
                  <a:pt x="2952377" y="1440329"/>
                </a:lnTo>
                <a:lnTo>
                  <a:pt x="2605742" y="1422400"/>
                </a:lnTo>
                <a:lnTo>
                  <a:pt x="2390589" y="1428376"/>
                </a:lnTo>
                <a:lnTo>
                  <a:pt x="1996142" y="1380565"/>
                </a:lnTo>
                <a:lnTo>
                  <a:pt x="1745130" y="1350682"/>
                </a:lnTo>
                <a:lnTo>
                  <a:pt x="1410448" y="1284941"/>
                </a:lnTo>
                <a:lnTo>
                  <a:pt x="1207248" y="1225176"/>
                </a:lnTo>
                <a:lnTo>
                  <a:pt x="1027953" y="1135529"/>
                </a:lnTo>
                <a:lnTo>
                  <a:pt x="914400" y="1051859"/>
                </a:lnTo>
                <a:lnTo>
                  <a:pt x="729130" y="872565"/>
                </a:lnTo>
                <a:lnTo>
                  <a:pt x="633506" y="759012"/>
                </a:lnTo>
                <a:lnTo>
                  <a:pt x="484095" y="585694"/>
                </a:lnTo>
                <a:lnTo>
                  <a:pt x="262965" y="24503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32" name="Tableau 31"/>
          <p:cNvGraphicFramePr>
            <a:graphicFrameLocks noGrp="1"/>
          </p:cNvGraphicFramePr>
          <p:nvPr/>
        </p:nvGraphicFramePr>
        <p:xfrm>
          <a:off x="2187387" y="1605838"/>
          <a:ext cx="3670802" cy="118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415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46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464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1er traitement ultérieur n (%)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</a:p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(n=473)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br>
                        <a:rPr lang="fr-FR" sz="8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(n=482)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Aucun traitement ultérieur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203 (43)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210 (44)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Thérapie systémique</a:t>
                      </a:r>
                      <a:endParaRPr lang="fr-FR" sz="900" b="0" kern="1200" baseline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 - Chimiothérapie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 - Thérapie ciblée 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 - Immunothérapie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182 (38)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177 (37)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71</a:t>
                      </a:r>
                      <a:r>
                        <a:rPr lang="fr-FR" sz="900" b="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(15)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 (3)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199 (41)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190 (39)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75 (16)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 (10)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3" name="Rectangle à coins arrondis 32"/>
          <p:cNvSpPr/>
          <p:nvPr/>
        </p:nvSpPr>
        <p:spPr>
          <a:xfrm>
            <a:off x="6228425" y="1474673"/>
            <a:ext cx="5499407" cy="392860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34" name="Tableau 33"/>
          <p:cNvGraphicFramePr>
            <a:graphicFrameLocks noGrp="1"/>
          </p:cNvGraphicFramePr>
          <p:nvPr/>
        </p:nvGraphicFramePr>
        <p:xfrm>
          <a:off x="8408815" y="2975274"/>
          <a:ext cx="3175107" cy="82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55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53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39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8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SSP2 </a:t>
                      </a: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Médiane, mois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HR, %</a:t>
                      </a:r>
                      <a:b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(IC 95%)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CT </a:t>
                      </a:r>
                      <a:r>
                        <a:rPr lang="fr-FR" sz="9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(n=789)</a:t>
                      </a:r>
                      <a:endParaRPr lang="fr-FR" sz="9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12,1 (11,3-13,4)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0,76 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(0,68-0,85)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 </a:t>
                      </a:r>
                      <a:r>
                        <a:rPr lang="fr-FR" sz="9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(n=792)</a:t>
                      </a:r>
                      <a:endParaRPr lang="fr-FR" sz="9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10,4 (9,7-11,2)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5" name="Tableau 34">
            <a:extLst>
              <a:ext uri="{FF2B5EF4-FFF2-40B4-BE49-F238E27FC236}">
                <a16:creationId xmlns:a16="http://schemas.microsoft.com/office/drawing/2014/main" id="{7205BA5A-4B6C-4719-BD43-52321BF7999B}"/>
              </a:ext>
            </a:extLst>
          </p:cNvPr>
          <p:cNvGraphicFramePr>
            <a:graphicFrameLocks noGrp="1"/>
          </p:cNvGraphicFramePr>
          <p:nvPr/>
        </p:nvGraphicFramePr>
        <p:xfrm>
          <a:off x="6759184" y="5012811"/>
          <a:ext cx="4887319" cy="2902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11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524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087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66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792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940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22266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145144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789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731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610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489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389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316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256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209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180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155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138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127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120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100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85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66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47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30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22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9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2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5"/>
                          </a:solidFill>
                        </a:rPr>
                        <a:t>0</a:t>
                      </a:r>
                      <a:endParaRPr lang="fr-FR" sz="800" b="1" dirty="0">
                        <a:solidFill>
                          <a:schemeClr val="accent5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5144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792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699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570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435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323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230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172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137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113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91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77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66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59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44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35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19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14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11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7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1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accent3"/>
                          </a:solidFill>
                        </a:rPr>
                        <a:t>0</a:t>
                      </a:r>
                      <a:endParaRPr lang="fr-FR" sz="8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Text Box 4"/>
          <p:cNvSpPr txBox="1">
            <a:spLocks noChangeArrowheads="1"/>
          </p:cNvSpPr>
          <p:nvPr/>
        </p:nvSpPr>
        <p:spPr bwMode="auto">
          <a:xfrm rot="16200000">
            <a:off x="5625643" y="3497436"/>
            <a:ext cx="1602289" cy="253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05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SSP2 (%)</a:t>
            </a:r>
            <a:endParaRPr kumimoji="0" lang="da-DK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7443497" y="4737793"/>
            <a:ext cx="3306656" cy="1839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Tps (mois) </a:t>
            </a:r>
          </a:p>
        </p:txBody>
      </p:sp>
      <p:graphicFrame>
        <p:nvGraphicFramePr>
          <p:cNvPr id="43" name="Tableau 42"/>
          <p:cNvGraphicFramePr>
            <a:graphicFrameLocks noGrp="1"/>
          </p:cNvGraphicFramePr>
          <p:nvPr/>
        </p:nvGraphicFramePr>
        <p:xfrm>
          <a:off x="7923168" y="1605838"/>
          <a:ext cx="3670802" cy="118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415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46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464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1er traitement ultérieur n (%)</a:t>
                      </a:r>
                      <a:endParaRPr lang="fr-FR" sz="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NIVO + chimio</a:t>
                      </a:r>
                    </a:p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(n=789)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lang="fr-FR" sz="8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Chimio</a:t>
                      </a:r>
                      <a:br>
                        <a:rPr lang="fr-FR" sz="8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8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(n=792)</a:t>
                      </a:r>
                      <a:endParaRPr lang="fr-FR" sz="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Aucun traitement ultérieur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337 (43)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351 (44)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Thérapie systémique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 - Chimiothérapie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 - Thérapie ciblée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 - Immunothérapie</a:t>
                      </a:r>
                    </a:p>
                  </a:txBody>
                  <a:tcPr marL="36000" marR="36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303 (38)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294 (37)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127</a:t>
                      </a:r>
                      <a:r>
                        <a:rPr lang="fr-FR" sz="900" b="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(16)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 (3)</a:t>
                      </a:r>
                      <a:endParaRPr lang="fr-FR" sz="9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332 (42)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310 (39)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129 (16)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78 (10)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4" name="Forme libre 43"/>
          <p:cNvSpPr/>
          <p:nvPr/>
        </p:nvSpPr>
        <p:spPr>
          <a:xfrm>
            <a:off x="6879515" y="2815114"/>
            <a:ext cx="4410636" cy="1662057"/>
          </a:xfrm>
          <a:custGeom>
            <a:avLst/>
            <a:gdLst>
              <a:gd name="connsiteX0" fmla="*/ 0 w 4410636"/>
              <a:gd name="connsiteY0" fmla="*/ 0 h 1662057"/>
              <a:gd name="connsiteX1" fmla="*/ 166744 w 4410636"/>
              <a:gd name="connsiteY1" fmla="*/ 129092 h 1662057"/>
              <a:gd name="connsiteX2" fmla="*/ 306593 w 4410636"/>
              <a:gd name="connsiteY2" fmla="*/ 263563 h 1662057"/>
              <a:gd name="connsiteX3" fmla="*/ 424927 w 4410636"/>
              <a:gd name="connsiteY3" fmla="*/ 457200 h 1662057"/>
              <a:gd name="connsiteX4" fmla="*/ 559398 w 4410636"/>
              <a:gd name="connsiteY4" fmla="*/ 613186 h 1662057"/>
              <a:gd name="connsiteX5" fmla="*/ 710005 w 4410636"/>
              <a:gd name="connsiteY5" fmla="*/ 801445 h 1662057"/>
              <a:gd name="connsiteX6" fmla="*/ 865991 w 4410636"/>
              <a:gd name="connsiteY6" fmla="*/ 962810 h 1662057"/>
              <a:gd name="connsiteX7" fmla="*/ 925158 w 4410636"/>
              <a:gd name="connsiteY7" fmla="*/ 1016598 h 1662057"/>
              <a:gd name="connsiteX8" fmla="*/ 995083 w 4410636"/>
              <a:gd name="connsiteY8" fmla="*/ 1145690 h 1662057"/>
              <a:gd name="connsiteX9" fmla="*/ 1145690 w 4410636"/>
              <a:gd name="connsiteY9" fmla="*/ 1269403 h 1662057"/>
              <a:gd name="connsiteX10" fmla="*/ 1452283 w 4410636"/>
              <a:gd name="connsiteY10" fmla="*/ 1398494 h 1662057"/>
              <a:gd name="connsiteX11" fmla="*/ 1667436 w 4410636"/>
              <a:gd name="connsiteY11" fmla="*/ 1468419 h 1662057"/>
              <a:gd name="connsiteX12" fmla="*/ 1957892 w 4410636"/>
              <a:gd name="connsiteY12" fmla="*/ 1527586 h 1662057"/>
              <a:gd name="connsiteX13" fmla="*/ 2130014 w 4410636"/>
              <a:gd name="connsiteY13" fmla="*/ 1559859 h 1662057"/>
              <a:gd name="connsiteX14" fmla="*/ 2468880 w 4410636"/>
              <a:gd name="connsiteY14" fmla="*/ 1602890 h 1662057"/>
              <a:gd name="connsiteX15" fmla="*/ 2872292 w 4410636"/>
              <a:gd name="connsiteY15" fmla="*/ 1624405 h 1662057"/>
              <a:gd name="connsiteX16" fmla="*/ 3576918 w 4410636"/>
              <a:gd name="connsiteY16" fmla="*/ 1640542 h 1662057"/>
              <a:gd name="connsiteX17" fmla="*/ 3818965 w 4410636"/>
              <a:gd name="connsiteY17" fmla="*/ 1645920 h 1662057"/>
              <a:gd name="connsiteX18" fmla="*/ 4410636 w 4410636"/>
              <a:gd name="connsiteY18" fmla="*/ 1662057 h 166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410636" h="1662057">
                <a:moveTo>
                  <a:pt x="0" y="0"/>
                </a:moveTo>
                <a:lnTo>
                  <a:pt x="166744" y="129092"/>
                </a:lnTo>
                <a:lnTo>
                  <a:pt x="306593" y="263563"/>
                </a:lnTo>
                <a:lnTo>
                  <a:pt x="424927" y="457200"/>
                </a:lnTo>
                <a:lnTo>
                  <a:pt x="559398" y="613186"/>
                </a:lnTo>
                <a:lnTo>
                  <a:pt x="710005" y="801445"/>
                </a:lnTo>
                <a:lnTo>
                  <a:pt x="865991" y="962810"/>
                </a:lnTo>
                <a:lnTo>
                  <a:pt x="925158" y="1016598"/>
                </a:lnTo>
                <a:lnTo>
                  <a:pt x="995083" y="1145690"/>
                </a:lnTo>
                <a:lnTo>
                  <a:pt x="1145690" y="1269403"/>
                </a:lnTo>
                <a:lnTo>
                  <a:pt x="1452283" y="1398494"/>
                </a:lnTo>
                <a:lnTo>
                  <a:pt x="1667436" y="1468419"/>
                </a:lnTo>
                <a:lnTo>
                  <a:pt x="1957892" y="1527586"/>
                </a:lnTo>
                <a:lnTo>
                  <a:pt x="2130014" y="1559859"/>
                </a:lnTo>
                <a:lnTo>
                  <a:pt x="2468880" y="1602890"/>
                </a:lnTo>
                <a:lnTo>
                  <a:pt x="2872292" y="1624405"/>
                </a:lnTo>
                <a:lnTo>
                  <a:pt x="3576918" y="1640542"/>
                </a:lnTo>
                <a:lnTo>
                  <a:pt x="3818965" y="1645920"/>
                </a:lnTo>
                <a:lnTo>
                  <a:pt x="4410636" y="1662057"/>
                </a:lnTo>
              </a:path>
            </a:pathLst>
          </a:cu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Forme libre 44"/>
          <p:cNvSpPr/>
          <p:nvPr/>
        </p:nvSpPr>
        <p:spPr>
          <a:xfrm>
            <a:off x="6906409" y="2809736"/>
            <a:ext cx="4512833" cy="1543722"/>
          </a:xfrm>
          <a:custGeom>
            <a:avLst/>
            <a:gdLst>
              <a:gd name="connsiteX0" fmla="*/ 0 w 4512833"/>
              <a:gd name="connsiteY0" fmla="*/ 0 h 1543722"/>
              <a:gd name="connsiteX1" fmla="*/ 193638 w 4512833"/>
              <a:gd name="connsiteY1" fmla="*/ 112955 h 1543722"/>
              <a:gd name="connsiteX2" fmla="*/ 279699 w 4512833"/>
              <a:gd name="connsiteY2" fmla="*/ 231289 h 1543722"/>
              <a:gd name="connsiteX3" fmla="*/ 381897 w 4512833"/>
              <a:gd name="connsiteY3" fmla="*/ 333487 h 1543722"/>
              <a:gd name="connsiteX4" fmla="*/ 532504 w 4512833"/>
              <a:gd name="connsiteY4" fmla="*/ 537882 h 1543722"/>
              <a:gd name="connsiteX5" fmla="*/ 650838 w 4512833"/>
              <a:gd name="connsiteY5" fmla="*/ 683110 h 1543722"/>
              <a:gd name="connsiteX6" fmla="*/ 817582 w 4512833"/>
              <a:gd name="connsiteY6" fmla="*/ 817581 h 1543722"/>
              <a:gd name="connsiteX7" fmla="*/ 978946 w 4512833"/>
              <a:gd name="connsiteY7" fmla="*/ 935915 h 1543722"/>
              <a:gd name="connsiteX8" fmla="*/ 1038113 w 4512833"/>
              <a:gd name="connsiteY8" fmla="*/ 1011218 h 1543722"/>
              <a:gd name="connsiteX9" fmla="*/ 1102659 w 4512833"/>
              <a:gd name="connsiteY9" fmla="*/ 1048870 h 1543722"/>
              <a:gd name="connsiteX10" fmla="*/ 1247887 w 4512833"/>
              <a:gd name="connsiteY10" fmla="*/ 1145689 h 1543722"/>
              <a:gd name="connsiteX11" fmla="*/ 1387737 w 4512833"/>
              <a:gd name="connsiteY11" fmla="*/ 1210235 h 1543722"/>
              <a:gd name="connsiteX12" fmla="*/ 1635163 w 4512833"/>
              <a:gd name="connsiteY12" fmla="*/ 1312432 h 1543722"/>
              <a:gd name="connsiteX13" fmla="*/ 2038575 w 4512833"/>
              <a:gd name="connsiteY13" fmla="*/ 1414630 h 1543722"/>
              <a:gd name="connsiteX14" fmla="*/ 2345167 w 4512833"/>
              <a:gd name="connsiteY14" fmla="*/ 1452282 h 1543722"/>
              <a:gd name="connsiteX15" fmla="*/ 2694791 w 4512833"/>
              <a:gd name="connsiteY15" fmla="*/ 1479176 h 1543722"/>
              <a:gd name="connsiteX16" fmla="*/ 3022899 w 4512833"/>
              <a:gd name="connsiteY16" fmla="*/ 1511449 h 1543722"/>
              <a:gd name="connsiteX17" fmla="*/ 3092824 w 4512833"/>
              <a:gd name="connsiteY17" fmla="*/ 1516828 h 1543722"/>
              <a:gd name="connsiteX18" fmla="*/ 3345629 w 4512833"/>
              <a:gd name="connsiteY18" fmla="*/ 1527585 h 1543722"/>
              <a:gd name="connsiteX19" fmla="*/ 3727525 w 4512833"/>
              <a:gd name="connsiteY19" fmla="*/ 1532964 h 1543722"/>
              <a:gd name="connsiteX20" fmla="*/ 3775935 w 4512833"/>
              <a:gd name="connsiteY20" fmla="*/ 1532964 h 1543722"/>
              <a:gd name="connsiteX21" fmla="*/ 4233135 w 4512833"/>
              <a:gd name="connsiteY21" fmla="*/ 1532964 h 1543722"/>
              <a:gd name="connsiteX22" fmla="*/ 4512833 w 4512833"/>
              <a:gd name="connsiteY22" fmla="*/ 1543722 h 154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512833" h="1543722">
                <a:moveTo>
                  <a:pt x="0" y="0"/>
                </a:moveTo>
                <a:lnTo>
                  <a:pt x="193638" y="112955"/>
                </a:lnTo>
                <a:lnTo>
                  <a:pt x="279699" y="231289"/>
                </a:lnTo>
                <a:lnTo>
                  <a:pt x="381897" y="333487"/>
                </a:lnTo>
                <a:lnTo>
                  <a:pt x="532504" y="537882"/>
                </a:lnTo>
                <a:lnTo>
                  <a:pt x="650838" y="683110"/>
                </a:lnTo>
                <a:lnTo>
                  <a:pt x="817582" y="817581"/>
                </a:lnTo>
                <a:lnTo>
                  <a:pt x="978946" y="935915"/>
                </a:lnTo>
                <a:lnTo>
                  <a:pt x="1038113" y="1011218"/>
                </a:lnTo>
                <a:lnTo>
                  <a:pt x="1102659" y="1048870"/>
                </a:lnTo>
                <a:lnTo>
                  <a:pt x="1247887" y="1145689"/>
                </a:lnTo>
                <a:lnTo>
                  <a:pt x="1387737" y="1210235"/>
                </a:lnTo>
                <a:lnTo>
                  <a:pt x="1635163" y="1312432"/>
                </a:lnTo>
                <a:lnTo>
                  <a:pt x="2038575" y="1414630"/>
                </a:lnTo>
                <a:lnTo>
                  <a:pt x="2345167" y="1452282"/>
                </a:lnTo>
                <a:lnTo>
                  <a:pt x="2694791" y="1479176"/>
                </a:lnTo>
                <a:lnTo>
                  <a:pt x="3022899" y="1511449"/>
                </a:lnTo>
                <a:cubicBezTo>
                  <a:pt x="3082039" y="1517363"/>
                  <a:pt x="3058668" y="1516828"/>
                  <a:pt x="3092824" y="1516828"/>
                </a:cubicBezTo>
                <a:lnTo>
                  <a:pt x="3345629" y="1527585"/>
                </a:lnTo>
                <a:lnTo>
                  <a:pt x="3727525" y="1532964"/>
                </a:lnTo>
                <a:lnTo>
                  <a:pt x="3775935" y="1532964"/>
                </a:lnTo>
                <a:lnTo>
                  <a:pt x="4233135" y="1532964"/>
                </a:lnTo>
                <a:lnTo>
                  <a:pt x="4512833" y="1543722"/>
                </a:lnTo>
              </a:path>
            </a:pathLst>
          </a:cu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52451C3A-2299-884E-A6D9-95A925480DAF}"/>
              </a:ext>
            </a:extLst>
          </p:cNvPr>
          <p:cNvSpPr txBox="1"/>
          <p:nvPr/>
        </p:nvSpPr>
        <p:spPr>
          <a:xfrm>
            <a:off x="6361649" y="1264690"/>
            <a:ext cx="204716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Population globale</a:t>
            </a:r>
          </a:p>
        </p:txBody>
      </p:sp>
    </p:spTree>
    <p:extLst>
      <p:ext uri="{BB962C8B-B14F-4D97-AF65-F5344CB8AC3E}">
        <p14:creationId xmlns:p14="http://schemas.microsoft.com/office/powerpoint/2010/main" val="3046328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2">
            <a:extLst>
              <a:ext uri="{FF2B5EF4-FFF2-40B4-BE49-F238E27FC236}">
                <a16:creationId xmlns:a16="http://schemas.microsoft.com/office/drawing/2014/main" id="{787B2573-45FE-CE42-B9D1-10A63EAF9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fr-FR" dirty="0"/>
              <a:t>Nivolumab +/- CT en L1 des ADK œsogastriques avancés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D861714F-4B40-4D3F-8375-65C03F285E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Critères secondaires</a:t>
            </a:r>
          </a:p>
        </p:txBody>
      </p:sp>
      <p:sp>
        <p:nvSpPr>
          <p:cNvPr id="12" name="Espace réservé du texte 3">
            <a:extLst>
              <a:ext uri="{FF2B5EF4-FFF2-40B4-BE49-F238E27FC236}">
                <a16:creationId xmlns:a16="http://schemas.microsoft.com/office/drawing/2014/main" id="{2A3C3F3A-B582-4961-9ADA-6FFCF2F622F5}"/>
              </a:ext>
            </a:extLst>
          </p:cNvPr>
          <p:cNvSpPr txBox="1">
            <a:spLocks/>
          </p:cNvSpPr>
          <p:nvPr/>
        </p:nvSpPr>
        <p:spPr>
          <a:xfrm>
            <a:off x="391046" y="4204554"/>
            <a:ext cx="11449036" cy="1005513"/>
          </a:xfrm>
          <a:prstGeom prst="rect">
            <a:avLst/>
          </a:prstGeom>
        </p:spPr>
        <p:txBody>
          <a:bodyPr/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0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70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0000"/>
              <a:buFont typeface="Wingdings 3" panose="05040102010807070707" pitchFamily="18" charset="2"/>
              <a:buChar char="u"/>
              <a:defRPr sz="1600" b="0" i="0" kern="120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70000"/>
              <a:buFont typeface="Wingdings" panose="05000000000000000000" pitchFamily="2" charset="2"/>
              <a:buChar char="l"/>
              <a:tabLst/>
              <a:defRPr/>
            </a:pP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3" name="Tableau 12">
            <a:extLst>
              <a:ext uri="{FF2B5EF4-FFF2-40B4-BE49-F238E27FC236}">
                <a16:creationId xmlns:a16="http://schemas.microsoft.com/office/drawing/2014/main" id="{E431FCED-AD0F-4923-B266-99233FCFABCC}"/>
              </a:ext>
            </a:extLst>
          </p:cNvPr>
          <p:cNvGraphicFramePr>
            <a:graphicFrameLocks noGrp="1"/>
          </p:cNvGraphicFramePr>
          <p:nvPr/>
        </p:nvGraphicFramePr>
        <p:xfrm>
          <a:off x="640493" y="1511527"/>
          <a:ext cx="10911014" cy="28321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555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88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8868">
                  <a:extLst>
                    <a:ext uri="{9D8B030D-6E8A-4147-A177-3AD203B41FA5}">
                      <a16:colId xmlns:a16="http://schemas.microsoft.com/office/drawing/2014/main" val="701194143"/>
                    </a:ext>
                  </a:extLst>
                </a:gridCol>
                <a:gridCol w="19888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88868">
                  <a:extLst>
                    <a:ext uri="{9D8B030D-6E8A-4147-A177-3AD203B41FA5}">
                      <a16:colId xmlns:a16="http://schemas.microsoft.com/office/drawing/2014/main" val="1421517099"/>
                    </a:ext>
                  </a:extLst>
                </a:gridCol>
              </a:tblGrid>
              <a:tr h="468890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600" b="1" dirty="0" err="1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Ts</a:t>
                      </a:r>
                      <a:r>
                        <a:rPr lang="fr-FR" sz="16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 pts traités </a:t>
                      </a:r>
                      <a:r>
                        <a:rPr lang="da-DK" sz="1600" b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n (%</a:t>
                      </a:r>
                      <a:r>
                        <a:rPr lang="da-DK" sz="1600" b="0" kern="1200" baseline="300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  <a:endParaRPr lang="fr-FR" sz="1600" b="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0800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6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NIVO + chimio </a:t>
                      </a:r>
                      <a:r>
                        <a:rPr lang="da-DK" sz="16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(n=782)</a:t>
                      </a:r>
                      <a:endParaRPr lang="fr-FR" sz="1600" b="0" kern="1200" baseline="300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kern="1200" baseline="300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6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Chimio </a:t>
                      </a:r>
                      <a:r>
                        <a:rPr lang="da-DK" sz="16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(n =767)</a:t>
                      </a:r>
                      <a:endParaRPr lang="fr-FR" sz="16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157157"/>
                  </a:ext>
                </a:extLst>
              </a:tr>
              <a:tr h="468890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All </a:t>
                      </a:r>
                      <a:r>
                        <a:rPr lang="fr-FR" sz="1000" b="0" dirty="0" err="1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treated</a:t>
                      </a:r>
                      <a:r>
                        <a:rPr lang="da-DK" sz="1000" b="0" kern="1200" baseline="300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a</a:t>
                      </a:r>
                      <a:r>
                        <a:rPr lang="da-DK" sz="1000" b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, n (%</a:t>
                      </a:r>
                      <a:r>
                        <a:rPr lang="da-DK" sz="1000" b="0" kern="1200" baseline="300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  <a:endParaRPr lang="fr-FR" sz="1000" b="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6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Tous les  grades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6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Grade 3/4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6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Tous les  grades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600" b="1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Grade 3/4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890">
                <a:tc>
                  <a:txBody>
                    <a:bodyPr/>
                    <a:lstStyle/>
                    <a:p>
                      <a:r>
                        <a:rPr lang="fr-FR" sz="1600" dirty="0"/>
                        <a:t>Toutes les toxicités</a:t>
                      </a:r>
                      <a:endParaRPr lang="fr-FR" sz="1600" baseline="30000" dirty="0"/>
                    </a:p>
                  </a:txBody>
                  <a:tcPr marL="10800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739 (95)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473 (60)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682</a:t>
                      </a:r>
                      <a:r>
                        <a:rPr lang="fr-FR" sz="1600" b="1" baseline="0" dirty="0"/>
                        <a:t> (89)</a:t>
                      </a:r>
                      <a:endParaRPr lang="fr-FR" sz="1600" b="1" dirty="0"/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346 (45)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889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600" dirty="0"/>
                        <a:t>Toxicités sévères</a:t>
                      </a:r>
                      <a:endParaRPr lang="fr-FR" sz="1600" baseline="30000" dirty="0"/>
                    </a:p>
                  </a:txBody>
                  <a:tcPr marL="10800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176 (23)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134</a:t>
                      </a:r>
                      <a:r>
                        <a:rPr lang="fr-FR" sz="1600" b="1" baseline="0" dirty="0"/>
                        <a:t> (17)</a:t>
                      </a:r>
                      <a:endParaRPr lang="fr-FR" sz="1600" b="1" dirty="0"/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95 (12)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78 (10)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890">
                <a:tc>
                  <a:txBody>
                    <a:bodyPr/>
                    <a:lstStyle/>
                    <a:p>
                      <a:r>
                        <a:rPr lang="fr-FR" sz="1600" dirty="0"/>
                        <a:t>Toxicités amenant</a:t>
                      </a:r>
                      <a:r>
                        <a:rPr lang="fr-FR" sz="1600" baseline="0" dirty="0"/>
                        <a:t> à une interruption de traitement</a:t>
                      </a:r>
                      <a:endParaRPr lang="fr-FR" sz="1600" dirty="0"/>
                    </a:p>
                  </a:txBody>
                  <a:tcPr marL="10800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331 (42)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147 (19)</a:t>
                      </a: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198</a:t>
                      </a:r>
                      <a:r>
                        <a:rPr lang="fr-FR" sz="1600" b="1" baseline="0" dirty="0"/>
                        <a:t> (26)</a:t>
                      </a:r>
                      <a:endParaRPr lang="fr-FR" sz="1600" b="1" dirty="0"/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73</a:t>
                      </a:r>
                      <a:r>
                        <a:rPr lang="fr-FR" sz="1600" b="1" baseline="0" dirty="0"/>
                        <a:t> (10)</a:t>
                      </a:r>
                      <a:endParaRPr lang="fr-FR" sz="1600" b="1" dirty="0"/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8890">
                <a:tc>
                  <a:txBody>
                    <a:bodyPr/>
                    <a:lstStyle/>
                    <a:p>
                      <a:r>
                        <a:rPr lang="fr-FR" sz="1600" dirty="0"/>
                        <a:t>Décès lié au</a:t>
                      </a:r>
                      <a:r>
                        <a:rPr lang="fr-FR" sz="1600" baseline="0" dirty="0"/>
                        <a:t> traitement</a:t>
                      </a:r>
                      <a:endParaRPr lang="fr-FR" sz="1600" baseline="30000" dirty="0"/>
                    </a:p>
                  </a:txBody>
                  <a:tcPr marL="10800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600" b="1" dirty="0"/>
                        <a:t>16 (2)</a:t>
                      </a:r>
                      <a:endParaRPr lang="fr-FR" sz="1600" b="1" baseline="30000" dirty="0"/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600" b="1" dirty="0"/>
                        <a:t>4 (&lt; 1)</a:t>
                      </a:r>
                      <a:endParaRPr lang="fr-FR" sz="1600" b="1" baseline="30000" dirty="0"/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3FAC07CA-0839-4A3E-90EE-1F85B8C48BE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05230" y="4519697"/>
            <a:ext cx="11586770" cy="1550378"/>
          </a:xfrm>
        </p:spPr>
        <p:txBody>
          <a:bodyPr/>
          <a:lstStyle/>
          <a:p>
            <a:r>
              <a:rPr lang="fr-FR" sz="1800" dirty="0"/>
              <a:t>Pas de signal supplémentaire de toxicité après un suivi plus long</a:t>
            </a:r>
          </a:p>
          <a:p>
            <a:pPr>
              <a:spcBef>
                <a:spcPts val="600"/>
              </a:spcBef>
            </a:pPr>
            <a:r>
              <a:rPr lang="fr-FR" sz="1800" dirty="0"/>
              <a:t>Principales toxicités Grade 3/4</a:t>
            </a:r>
          </a:p>
          <a:p>
            <a:pPr lvl="1"/>
            <a:r>
              <a:rPr lang="fr-FR" sz="1600" dirty="0"/>
              <a:t>NIVO + CT : neutropénie (16%), baisse des PNN (11%), anémie (6%), augmentation de la lipase (6%)</a:t>
            </a:r>
          </a:p>
          <a:p>
            <a:pPr lvl="1"/>
            <a:r>
              <a:rPr lang="fr-FR" sz="1600" dirty="0"/>
              <a:t>Chimio : neutropénie (13%), baisse des PNN (9%), diarrhée (3%), neuropathie périphérique (3%), anémie (3%), vomissements (3%)</a:t>
            </a:r>
          </a:p>
        </p:txBody>
      </p:sp>
      <p:sp>
        <p:nvSpPr>
          <p:cNvPr id="11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49"/>
            <a:ext cx="9909228" cy="621135"/>
          </a:xfrm>
        </p:spPr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D59D381E-16D3-6BB7-1CDA-F9DCD8F0C0D2}"/>
              </a:ext>
            </a:extLst>
          </p:cNvPr>
          <p:cNvSpPr txBox="1"/>
          <p:nvPr/>
        </p:nvSpPr>
        <p:spPr>
          <a:xfrm>
            <a:off x="6037556" y="874538"/>
            <a:ext cx="568339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Tolérance avec 36 mois de suivi</a:t>
            </a: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2C0D7F2B-8AF5-B160-AD54-16B784904DCC}"/>
              </a:ext>
            </a:extLst>
          </p:cNvPr>
          <p:cNvCxnSpPr>
            <a:cxnSpLocks/>
          </p:cNvCxnSpPr>
          <p:nvPr/>
        </p:nvCxnSpPr>
        <p:spPr>
          <a:xfrm>
            <a:off x="5929980" y="876764"/>
            <a:ext cx="0" cy="393895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001121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roupe 183">
            <a:extLst>
              <a:ext uri="{FF2B5EF4-FFF2-40B4-BE49-F238E27FC236}">
                <a16:creationId xmlns:a16="http://schemas.microsoft.com/office/drawing/2014/main" id="{B156B8C3-F7A7-29F8-BA2C-97BB9CA045D2}"/>
              </a:ext>
            </a:extLst>
          </p:cNvPr>
          <p:cNvGrpSpPr/>
          <p:nvPr/>
        </p:nvGrpSpPr>
        <p:grpSpPr>
          <a:xfrm>
            <a:off x="6192121" y="1487799"/>
            <a:ext cx="5499407" cy="4009359"/>
            <a:chOff x="6192121" y="1487799"/>
            <a:chExt cx="5499407" cy="4009359"/>
          </a:xfrm>
        </p:grpSpPr>
        <p:sp>
          <p:nvSpPr>
            <p:cNvPr id="31" name="Rectangle à coins arrondis 44">
              <a:extLst>
                <a:ext uri="{FF2B5EF4-FFF2-40B4-BE49-F238E27FC236}">
                  <a16:creationId xmlns:a16="http://schemas.microsoft.com/office/drawing/2014/main" id="{CD4D0ED6-EA52-1706-BC84-BE50A86FD167}"/>
                </a:ext>
              </a:extLst>
            </p:cNvPr>
            <p:cNvSpPr/>
            <p:nvPr/>
          </p:nvSpPr>
          <p:spPr>
            <a:xfrm>
              <a:off x="6192121" y="1647865"/>
              <a:ext cx="5499407" cy="3849293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8562351C-EACC-A6B3-ABFB-254DA39ED923}"/>
                </a:ext>
              </a:extLst>
            </p:cNvPr>
            <p:cNvSpPr txBox="1"/>
            <p:nvPr/>
          </p:nvSpPr>
          <p:spPr>
            <a:xfrm>
              <a:off x="6289077" y="1487799"/>
              <a:ext cx="979941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Chimio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0447B996-EE76-5EB2-1351-171CED93B7F1}"/>
                </a:ext>
              </a:extLst>
            </p:cNvPr>
            <p:cNvSpPr txBox="1"/>
            <p:nvPr/>
          </p:nvSpPr>
          <p:spPr>
            <a:xfrm>
              <a:off x="6289077" y="1795667"/>
              <a:ext cx="5251917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Patients présentant le premier EI sélectionné lié au médicament dans une catégorie (%)</a:t>
              </a:r>
            </a:p>
          </p:txBody>
        </p:sp>
        <p:sp>
          <p:nvSpPr>
            <p:cNvPr id="119" name="ZoneTexte 118">
              <a:extLst>
                <a:ext uri="{FF2B5EF4-FFF2-40B4-BE49-F238E27FC236}">
                  <a16:creationId xmlns:a16="http://schemas.microsoft.com/office/drawing/2014/main" id="{FBD9F269-85D5-65E8-E597-B6810F5D8CD5}"/>
                </a:ext>
              </a:extLst>
            </p:cNvPr>
            <p:cNvSpPr txBox="1"/>
            <p:nvPr/>
          </p:nvSpPr>
          <p:spPr>
            <a:xfrm>
              <a:off x="6874402" y="5176834"/>
              <a:ext cx="4720646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Temps depuis la 1ère dose (mois)</a:t>
              </a:r>
            </a:p>
          </p:txBody>
        </p:sp>
        <p:sp>
          <p:nvSpPr>
            <p:cNvPr id="120" name="ZoneTexte 119">
              <a:extLst>
                <a:ext uri="{FF2B5EF4-FFF2-40B4-BE49-F238E27FC236}">
                  <a16:creationId xmlns:a16="http://schemas.microsoft.com/office/drawing/2014/main" id="{39860410-A3FD-2776-F236-1E06D2A6FB06}"/>
                </a:ext>
              </a:extLst>
            </p:cNvPr>
            <p:cNvSpPr txBox="1"/>
            <p:nvPr/>
          </p:nvSpPr>
          <p:spPr>
            <a:xfrm>
              <a:off x="6409911" y="4865202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121" name="ZoneTexte 120">
              <a:extLst>
                <a:ext uri="{FF2B5EF4-FFF2-40B4-BE49-F238E27FC236}">
                  <a16:creationId xmlns:a16="http://schemas.microsoft.com/office/drawing/2014/main" id="{B5FA30EC-69B7-6F73-50E5-CBA5527B5D16}"/>
                </a:ext>
              </a:extLst>
            </p:cNvPr>
            <p:cNvSpPr txBox="1"/>
            <p:nvPr/>
          </p:nvSpPr>
          <p:spPr>
            <a:xfrm>
              <a:off x="6409911" y="4666699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122" name="ZoneTexte 121">
              <a:extLst>
                <a:ext uri="{FF2B5EF4-FFF2-40B4-BE49-F238E27FC236}">
                  <a16:creationId xmlns:a16="http://schemas.microsoft.com/office/drawing/2014/main" id="{1C0AAF37-839D-59C6-244B-363C0B22C868}"/>
                </a:ext>
              </a:extLst>
            </p:cNvPr>
            <p:cNvSpPr txBox="1"/>
            <p:nvPr/>
          </p:nvSpPr>
          <p:spPr>
            <a:xfrm>
              <a:off x="6409911" y="4468202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23" name="ZoneTexte 122">
              <a:extLst>
                <a:ext uri="{FF2B5EF4-FFF2-40B4-BE49-F238E27FC236}">
                  <a16:creationId xmlns:a16="http://schemas.microsoft.com/office/drawing/2014/main" id="{BE9893D1-FF9E-CDCC-38FE-08618F0A8479}"/>
                </a:ext>
              </a:extLst>
            </p:cNvPr>
            <p:cNvSpPr txBox="1"/>
            <p:nvPr/>
          </p:nvSpPr>
          <p:spPr>
            <a:xfrm>
              <a:off x="6409911" y="4269705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6</a:t>
              </a:r>
            </a:p>
          </p:txBody>
        </p:sp>
        <p:sp>
          <p:nvSpPr>
            <p:cNvPr id="124" name="ZoneTexte 123">
              <a:extLst>
                <a:ext uri="{FF2B5EF4-FFF2-40B4-BE49-F238E27FC236}">
                  <a16:creationId xmlns:a16="http://schemas.microsoft.com/office/drawing/2014/main" id="{182373E7-BEDE-2938-4E3E-72A09973F152}"/>
                </a:ext>
              </a:extLst>
            </p:cNvPr>
            <p:cNvSpPr txBox="1"/>
            <p:nvPr/>
          </p:nvSpPr>
          <p:spPr>
            <a:xfrm>
              <a:off x="6409911" y="4071208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8</a:t>
              </a:r>
            </a:p>
          </p:txBody>
        </p:sp>
        <p:sp>
          <p:nvSpPr>
            <p:cNvPr id="125" name="ZoneTexte 124">
              <a:extLst>
                <a:ext uri="{FF2B5EF4-FFF2-40B4-BE49-F238E27FC236}">
                  <a16:creationId xmlns:a16="http://schemas.microsoft.com/office/drawing/2014/main" id="{D1716A8D-F8B8-A7A6-F2F3-9AE6A998A258}"/>
                </a:ext>
              </a:extLst>
            </p:cNvPr>
            <p:cNvSpPr txBox="1"/>
            <p:nvPr/>
          </p:nvSpPr>
          <p:spPr>
            <a:xfrm>
              <a:off x="6409911" y="3872711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10</a:t>
              </a:r>
            </a:p>
          </p:txBody>
        </p:sp>
        <p:sp>
          <p:nvSpPr>
            <p:cNvPr id="126" name="ZoneTexte 125">
              <a:extLst>
                <a:ext uri="{FF2B5EF4-FFF2-40B4-BE49-F238E27FC236}">
                  <a16:creationId xmlns:a16="http://schemas.microsoft.com/office/drawing/2014/main" id="{44202CC7-282D-09DA-9154-99E6A8AD6009}"/>
                </a:ext>
              </a:extLst>
            </p:cNvPr>
            <p:cNvSpPr txBox="1"/>
            <p:nvPr/>
          </p:nvSpPr>
          <p:spPr>
            <a:xfrm>
              <a:off x="6409911" y="3674214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12</a:t>
              </a:r>
            </a:p>
          </p:txBody>
        </p:sp>
        <p:sp>
          <p:nvSpPr>
            <p:cNvPr id="127" name="ZoneTexte 126">
              <a:extLst>
                <a:ext uri="{FF2B5EF4-FFF2-40B4-BE49-F238E27FC236}">
                  <a16:creationId xmlns:a16="http://schemas.microsoft.com/office/drawing/2014/main" id="{089103FE-A9F9-7D1E-9AA7-2AC3288E79E2}"/>
                </a:ext>
              </a:extLst>
            </p:cNvPr>
            <p:cNvSpPr txBox="1"/>
            <p:nvPr/>
          </p:nvSpPr>
          <p:spPr>
            <a:xfrm>
              <a:off x="6409911" y="3475717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14</a:t>
              </a:r>
            </a:p>
          </p:txBody>
        </p:sp>
        <p:sp>
          <p:nvSpPr>
            <p:cNvPr id="128" name="ZoneTexte 127">
              <a:extLst>
                <a:ext uri="{FF2B5EF4-FFF2-40B4-BE49-F238E27FC236}">
                  <a16:creationId xmlns:a16="http://schemas.microsoft.com/office/drawing/2014/main" id="{17F22045-861D-96C0-8F14-FA21A438D0E0}"/>
                </a:ext>
              </a:extLst>
            </p:cNvPr>
            <p:cNvSpPr txBox="1"/>
            <p:nvPr/>
          </p:nvSpPr>
          <p:spPr>
            <a:xfrm>
              <a:off x="6409911" y="3277220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16</a:t>
              </a:r>
            </a:p>
          </p:txBody>
        </p:sp>
        <p:sp>
          <p:nvSpPr>
            <p:cNvPr id="129" name="ZoneTexte 128">
              <a:extLst>
                <a:ext uri="{FF2B5EF4-FFF2-40B4-BE49-F238E27FC236}">
                  <a16:creationId xmlns:a16="http://schemas.microsoft.com/office/drawing/2014/main" id="{027107B0-7F43-F787-3626-5717386649E0}"/>
                </a:ext>
              </a:extLst>
            </p:cNvPr>
            <p:cNvSpPr txBox="1"/>
            <p:nvPr/>
          </p:nvSpPr>
          <p:spPr>
            <a:xfrm>
              <a:off x="6409911" y="3078723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18</a:t>
              </a:r>
            </a:p>
          </p:txBody>
        </p:sp>
        <p:sp>
          <p:nvSpPr>
            <p:cNvPr id="130" name="ZoneTexte 129">
              <a:extLst>
                <a:ext uri="{FF2B5EF4-FFF2-40B4-BE49-F238E27FC236}">
                  <a16:creationId xmlns:a16="http://schemas.microsoft.com/office/drawing/2014/main" id="{9BA5FA1E-485C-A7DC-1D4E-F7E3A842B39F}"/>
                </a:ext>
              </a:extLst>
            </p:cNvPr>
            <p:cNvSpPr txBox="1"/>
            <p:nvPr/>
          </p:nvSpPr>
          <p:spPr>
            <a:xfrm>
              <a:off x="6409911" y="2880226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20</a:t>
              </a:r>
            </a:p>
          </p:txBody>
        </p:sp>
        <p:sp>
          <p:nvSpPr>
            <p:cNvPr id="131" name="ZoneTexte 130">
              <a:extLst>
                <a:ext uri="{FF2B5EF4-FFF2-40B4-BE49-F238E27FC236}">
                  <a16:creationId xmlns:a16="http://schemas.microsoft.com/office/drawing/2014/main" id="{C8BDA314-7C01-9C0B-410C-91B52A917911}"/>
                </a:ext>
              </a:extLst>
            </p:cNvPr>
            <p:cNvSpPr txBox="1"/>
            <p:nvPr/>
          </p:nvSpPr>
          <p:spPr>
            <a:xfrm>
              <a:off x="6409911" y="2681729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22</a:t>
              </a:r>
            </a:p>
          </p:txBody>
        </p:sp>
        <p:sp>
          <p:nvSpPr>
            <p:cNvPr id="132" name="ZoneTexte 131">
              <a:extLst>
                <a:ext uri="{FF2B5EF4-FFF2-40B4-BE49-F238E27FC236}">
                  <a16:creationId xmlns:a16="http://schemas.microsoft.com/office/drawing/2014/main" id="{0870314F-C887-DDC7-F799-65C118A4D801}"/>
                </a:ext>
              </a:extLst>
            </p:cNvPr>
            <p:cNvSpPr txBox="1"/>
            <p:nvPr/>
          </p:nvSpPr>
          <p:spPr>
            <a:xfrm>
              <a:off x="6409911" y="2483232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24</a:t>
              </a:r>
            </a:p>
          </p:txBody>
        </p:sp>
        <p:sp>
          <p:nvSpPr>
            <p:cNvPr id="133" name="ZoneTexte 132">
              <a:extLst>
                <a:ext uri="{FF2B5EF4-FFF2-40B4-BE49-F238E27FC236}">
                  <a16:creationId xmlns:a16="http://schemas.microsoft.com/office/drawing/2014/main" id="{4EA5E7AA-1F6E-F9B5-4C0B-70B0C1BB32AC}"/>
                </a:ext>
              </a:extLst>
            </p:cNvPr>
            <p:cNvSpPr txBox="1"/>
            <p:nvPr/>
          </p:nvSpPr>
          <p:spPr>
            <a:xfrm>
              <a:off x="6409911" y="2284735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26</a:t>
              </a:r>
            </a:p>
          </p:txBody>
        </p:sp>
        <p:sp>
          <p:nvSpPr>
            <p:cNvPr id="134" name="ZoneTexte 133">
              <a:extLst>
                <a:ext uri="{FF2B5EF4-FFF2-40B4-BE49-F238E27FC236}">
                  <a16:creationId xmlns:a16="http://schemas.microsoft.com/office/drawing/2014/main" id="{FB663EC6-8935-B07E-2E56-477F987E816A}"/>
                </a:ext>
              </a:extLst>
            </p:cNvPr>
            <p:cNvSpPr txBox="1"/>
            <p:nvPr/>
          </p:nvSpPr>
          <p:spPr>
            <a:xfrm>
              <a:off x="6409911" y="2083257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28</a:t>
              </a:r>
            </a:p>
          </p:txBody>
        </p:sp>
        <p:sp>
          <p:nvSpPr>
            <p:cNvPr id="135" name="ZoneTexte 134">
              <a:extLst>
                <a:ext uri="{FF2B5EF4-FFF2-40B4-BE49-F238E27FC236}">
                  <a16:creationId xmlns:a16="http://schemas.microsoft.com/office/drawing/2014/main" id="{7AF8FE95-9730-BB77-17C2-C53EFFF343AE}"/>
                </a:ext>
              </a:extLst>
            </p:cNvPr>
            <p:cNvSpPr txBox="1"/>
            <p:nvPr/>
          </p:nvSpPr>
          <p:spPr>
            <a:xfrm>
              <a:off x="6933164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0-3</a:t>
              </a:r>
            </a:p>
          </p:txBody>
        </p:sp>
        <p:sp>
          <p:nvSpPr>
            <p:cNvPr id="136" name="ZoneTexte 135">
              <a:extLst>
                <a:ext uri="{FF2B5EF4-FFF2-40B4-BE49-F238E27FC236}">
                  <a16:creationId xmlns:a16="http://schemas.microsoft.com/office/drawing/2014/main" id="{A9CC4FA4-8591-31F1-C476-DB3AFDDA0653}"/>
                </a:ext>
              </a:extLst>
            </p:cNvPr>
            <p:cNvSpPr txBox="1"/>
            <p:nvPr/>
          </p:nvSpPr>
          <p:spPr>
            <a:xfrm>
              <a:off x="7598182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3-6</a:t>
              </a:r>
            </a:p>
          </p:txBody>
        </p:sp>
        <p:sp>
          <p:nvSpPr>
            <p:cNvPr id="137" name="ZoneTexte 136">
              <a:extLst>
                <a:ext uri="{FF2B5EF4-FFF2-40B4-BE49-F238E27FC236}">
                  <a16:creationId xmlns:a16="http://schemas.microsoft.com/office/drawing/2014/main" id="{9DEB60C5-2D1B-F59C-636E-786C68078B1A}"/>
                </a:ext>
              </a:extLst>
            </p:cNvPr>
            <p:cNvSpPr txBox="1"/>
            <p:nvPr/>
          </p:nvSpPr>
          <p:spPr>
            <a:xfrm>
              <a:off x="8233511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6-9</a:t>
              </a:r>
            </a:p>
          </p:txBody>
        </p:sp>
        <p:sp>
          <p:nvSpPr>
            <p:cNvPr id="138" name="ZoneTexte 137">
              <a:extLst>
                <a:ext uri="{FF2B5EF4-FFF2-40B4-BE49-F238E27FC236}">
                  <a16:creationId xmlns:a16="http://schemas.microsoft.com/office/drawing/2014/main" id="{742F8999-B618-52DA-D979-21E3D6533578}"/>
                </a:ext>
              </a:extLst>
            </p:cNvPr>
            <p:cNvSpPr txBox="1"/>
            <p:nvPr/>
          </p:nvSpPr>
          <p:spPr>
            <a:xfrm>
              <a:off x="8886653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9-12</a:t>
              </a:r>
            </a:p>
          </p:txBody>
        </p:sp>
        <p:sp>
          <p:nvSpPr>
            <p:cNvPr id="139" name="ZoneTexte 138">
              <a:extLst>
                <a:ext uri="{FF2B5EF4-FFF2-40B4-BE49-F238E27FC236}">
                  <a16:creationId xmlns:a16="http://schemas.microsoft.com/office/drawing/2014/main" id="{BCB25408-6C4E-F5EF-EBD1-69ED2252A3F5}"/>
                </a:ext>
              </a:extLst>
            </p:cNvPr>
            <p:cNvSpPr txBox="1"/>
            <p:nvPr/>
          </p:nvSpPr>
          <p:spPr>
            <a:xfrm>
              <a:off x="9545735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12-24</a:t>
              </a:r>
            </a:p>
          </p:txBody>
        </p:sp>
        <p:sp>
          <p:nvSpPr>
            <p:cNvPr id="140" name="ZoneTexte 139">
              <a:extLst>
                <a:ext uri="{FF2B5EF4-FFF2-40B4-BE49-F238E27FC236}">
                  <a16:creationId xmlns:a16="http://schemas.microsoft.com/office/drawing/2014/main" id="{F84F2016-6A79-AA4B-BCD0-7BBA47CEBA30}"/>
                </a:ext>
              </a:extLst>
            </p:cNvPr>
            <p:cNvSpPr txBox="1"/>
            <p:nvPr/>
          </p:nvSpPr>
          <p:spPr>
            <a:xfrm>
              <a:off x="10175127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24-36</a:t>
              </a:r>
            </a:p>
          </p:txBody>
        </p:sp>
        <p:sp>
          <p:nvSpPr>
            <p:cNvPr id="141" name="ZoneTexte 140">
              <a:extLst>
                <a:ext uri="{FF2B5EF4-FFF2-40B4-BE49-F238E27FC236}">
                  <a16:creationId xmlns:a16="http://schemas.microsoft.com/office/drawing/2014/main" id="{0A30D3AA-2ECF-9FBB-6FB7-5C6DF6506D14}"/>
                </a:ext>
              </a:extLst>
            </p:cNvPr>
            <p:cNvSpPr txBox="1"/>
            <p:nvPr/>
          </p:nvSpPr>
          <p:spPr>
            <a:xfrm>
              <a:off x="10822332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36</a:t>
              </a:r>
            </a:p>
          </p:txBody>
        </p:sp>
        <p:grpSp>
          <p:nvGrpSpPr>
            <p:cNvPr id="142" name="Groupe 141">
              <a:extLst>
                <a:ext uri="{FF2B5EF4-FFF2-40B4-BE49-F238E27FC236}">
                  <a16:creationId xmlns:a16="http://schemas.microsoft.com/office/drawing/2014/main" id="{5C37CA16-DBA7-2C1E-FEB7-6BFCDF56BF05}"/>
                </a:ext>
              </a:extLst>
            </p:cNvPr>
            <p:cNvGrpSpPr/>
            <p:nvPr/>
          </p:nvGrpSpPr>
          <p:grpSpPr>
            <a:xfrm>
              <a:off x="6935514" y="2535072"/>
              <a:ext cx="590609" cy="2424280"/>
              <a:chOff x="1029566" y="2535072"/>
              <a:chExt cx="535709" cy="2424280"/>
            </a:xfrm>
          </p:grpSpPr>
          <p:sp>
            <p:nvSpPr>
              <p:cNvPr id="143" name="Rectangle 142">
                <a:extLst>
                  <a:ext uri="{FF2B5EF4-FFF2-40B4-BE49-F238E27FC236}">
                    <a16:creationId xmlns:a16="http://schemas.microsoft.com/office/drawing/2014/main" id="{6A2781BA-3E41-B59F-B192-4021CB7F4B84}"/>
                  </a:ext>
                </a:extLst>
              </p:cNvPr>
              <p:cNvSpPr/>
              <p:nvPr/>
            </p:nvSpPr>
            <p:spPr>
              <a:xfrm>
                <a:off x="1029566" y="4913631"/>
                <a:ext cx="88034" cy="45719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4" name="Rectangle 143">
                <a:extLst>
                  <a:ext uri="{FF2B5EF4-FFF2-40B4-BE49-F238E27FC236}">
                    <a16:creationId xmlns:a16="http://schemas.microsoft.com/office/drawing/2014/main" id="{B64D3AB0-0A46-C9D1-A910-F9CB12292FAE}"/>
                  </a:ext>
                </a:extLst>
              </p:cNvPr>
              <p:cNvSpPr/>
              <p:nvPr/>
            </p:nvSpPr>
            <p:spPr>
              <a:xfrm>
                <a:off x="1119101" y="2535072"/>
                <a:ext cx="88034" cy="242428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5" name="Rectangle 144">
                <a:extLst>
                  <a:ext uri="{FF2B5EF4-FFF2-40B4-BE49-F238E27FC236}">
                    <a16:creationId xmlns:a16="http://schemas.microsoft.com/office/drawing/2014/main" id="{F870D396-3855-A083-3041-41453A3B99BB}"/>
                  </a:ext>
                </a:extLst>
              </p:cNvPr>
              <p:cNvSpPr/>
              <p:nvPr/>
            </p:nvSpPr>
            <p:spPr>
              <a:xfrm>
                <a:off x="1208636" y="3719015"/>
                <a:ext cx="88034" cy="124033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571824C6-5EB7-61AB-5893-E4DF780D26C6}"/>
                  </a:ext>
                </a:extLst>
              </p:cNvPr>
              <p:cNvSpPr/>
              <p:nvPr/>
            </p:nvSpPr>
            <p:spPr>
              <a:xfrm>
                <a:off x="1387706" y="4892722"/>
                <a:ext cx="88034" cy="6662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6EC1AD21-A157-A1CD-70D6-F35EAF3F6B20}"/>
                  </a:ext>
                </a:extLst>
              </p:cNvPr>
              <p:cNvSpPr/>
              <p:nvPr/>
            </p:nvSpPr>
            <p:spPr>
              <a:xfrm>
                <a:off x="1477241" y="4019266"/>
                <a:ext cx="88034" cy="940085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roupe 148">
              <a:extLst>
                <a:ext uri="{FF2B5EF4-FFF2-40B4-BE49-F238E27FC236}">
                  <a16:creationId xmlns:a16="http://schemas.microsoft.com/office/drawing/2014/main" id="{C64B9B62-544C-B954-F962-07E78B5138C3}"/>
                </a:ext>
              </a:extLst>
            </p:cNvPr>
            <p:cNvGrpSpPr/>
            <p:nvPr/>
          </p:nvGrpSpPr>
          <p:grpSpPr>
            <a:xfrm>
              <a:off x="7681289" y="4653887"/>
              <a:ext cx="491898" cy="305464"/>
              <a:chOff x="1119101" y="4653887"/>
              <a:chExt cx="446174" cy="305464"/>
            </a:xfrm>
          </p:grpSpPr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id="{8BFC2FAF-970A-9323-EA7B-5A395D59F43C}"/>
                  </a:ext>
                </a:extLst>
              </p:cNvPr>
              <p:cNvSpPr/>
              <p:nvPr/>
            </p:nvSpPr>
            <p:spPr>
              <a:xfrm>
                <a:off x="1119101" y="4708477"/>
                <a:ext cx="88034" cy="250873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Rectangle 151">
                <a:extLst>
                  <a:ext uri="{FF2B5EF4-FFF2-40B4-BE49-F238E27FC236}">
                    <a16:creationId xmlns:a16="http://schemas.microsoft.com/office/drawing/2014/main" id="{958DD3E7-1C26-BC8C-93D4-CCBCEDDEA023}"/>
                  </a:ext>
                </a:extLst>
              </p:cNvPr>
              <p:cNvSpPr/>
              <p:nvPr/>
            </p:nvSpPr>
            <p:spPr>
              <a:xfrm>
                <a:off x="1208636" y="4653887"/>
                <a:ext cx="88034" cy="305464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Rectangle 152">
                <a:extLst>
                  <a:ext uri="{FF2B5EF4-FFF2-40B4-BE49-F238E27FC236}">
                    <a16:creationId xmlns:a16="http://schemas.microsoft.com/office/drawing/2014/main" id="{35159A7F-87C0-8C77-79CB-E0CEA745D653}"/>
                  </a:ext>
                </a:extLst>
              </p:cNvPr>
              <p:cNvSpPr/>
              <p:nvPr/>
            </p:nvSpPr>
            <p:spPr>
              <a:xfrm>
                <a:off x="1298171" y="4913631"/>
                <a:ext cx="88034" cy="45719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Rectangle 153">
                <a:extLst>
                  <a:ext uri="{FF2B5EF4-FFF2-40B4-BE49-F238E27FC236}">
                    <a16:creationId xmlns:a16="http://schemas.microsoft.com/office/drawing/2014/main" id="{ECF5BADC-BFBC-92CD-064F-532977E965BB}"/>
                  </a:ext>
                </a:extLst>
              </p:cNvPr>
              <p:cNvSpPr/>
              <p:nvPr/>
            </p:nvSpPr>
            <p:spPr>
              <a:xfrm>
                <a:off x="1387706" y="4923350"/>
                <a:ext cx="88034" cy="36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Rectangle 154">
                <a:extLst>
                  <a:ext uri="{FF2B5EF4-FFF2-40B4-BE49-F238E27FC236}">
                    <a16:creationId xmlns:a16="http://schemas.microsoft.com/office/drawing/2014/main" id="{CFA2CD3D-487D-0378-1F0B-4C1D6344223E}"/>
                  </a:ext>
                </a:extLst>
              </p:cNvPr>
              <p:cNvSpPr/>
              <p:nvPr/>
            </p:nvSpPr>
            <p:spPr>
              <a:xfrm>
                <a:off x="1477241" y="4677769"/>
                <a:ext cx="88034" cy="28158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Groupe 155">
              <a:extLst>
                <a:ext uri="{FF2B5EF4-FFF2-40B4-BE49-F238E27FC236}">
                  <a16:creationId xmlns:a16="http://schemas.microsoft.com/office/drawing/2014/main" id="{A8613728-BB98-8EC3-F187-1BF8131ABB69}"/>
                </a:ext>
              </a:extLst>
            </p:cNvPr>
            <p:cNvGrpSpPr/>
            <p:nvPr/>
          </p:nvGrpSpPr>
          <p:grpSpPr>
            <a:xfrm>
              <a:off x="8328354" y="4817660"/>
              <a:ext cx="491898" cy="141691"/>
              <a:chOff x="1119101" y="4817660"/>
              <a:chExt cx="446174" cy="141691"/>
            </a:xfrm>
          </p:grpSpPr>
          <p:sp>
            <p:nvSpPr>
              <p:cNvPr id="158" name="Rectangle 157">
                <a:extLst>
                  <a:ext uri="{FF2B5EF4-FFF2-40B4-BE49-F238E27FC236}">
                    <a16:creationId xmlns:a16="http://schemas.microsoft.com/office/drawing/2014/main" id="{438DCF2C-387F-8BF9-CBB0-229101C6A714}"/>
                  </a:ext>
                </a:extLst>
              </p:cNvPr>
              <p:cNvSpPr/>
              <p:nvPr/>
            </p:nvSpPr>
            <p:spPr>
              <a:xfrm>
                <a:off x="1119101" y="4902958"/>
                <a:ext cx="88034" cy="56393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9" name="Rectangle 158">
                <a:extLst>
                  <a:ext uri="{FF2B5EF4-FFF2-40B4-BE49-F238E27FC236}">
                    <a16:creationId xmlns:a16="http://schemas.microsoft.com/office/drawing/2014/main" id="{3A1DF4B1-811A-448B-0D41-0EDE42113217}"/>
                  </a:ext>
                </a:extLst>
              </p:cNvPr>
              <p:cNvSpPr/>
              <p:nvPr/>
            </p:nvSpPr>
            <p:spPr>
              <a:xfrm>
                <a:off x="1208636" y="4824484"/>
                <a:ext cx="88034" cy="13486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A98833EE-7F3C-8D17-99C1-61F33A933261}"/>
                  </a:ext>
                </a:extLst>
              </p:cNvPr>
              <p:cNvSpPr/>
              <p:nvPr/>
            </p:nvSpPr>
            <p:spPr>
              <a:xfrm>
                <a:off x="1387706" y="4941351"/>
                <a:ext cx="88034" cy="18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Rectangle 161">
                <a:extLst>
                  <a:ext uri="{FF2B5EF4-FFF2-40B4-BE49-F238E27FC236}">
                    <a16:creationId xmlns:a16="http://schemas.microsoft.com/office/drawing/2014/main" id="{81517C96-2C19-2C9D-F501-D8414380C7E7}"/>
                  </a:ext>
                </a:extLst>
              </p:cNvPr>
              <p:cNvSpPr/>
              <p:nvPr/>
            </p:nvSpPr>
            <p:spPr>
              <a:xfrm>
                <a:off x="1477241" y="4817660"/>
                <a:ext cx="88034" cy="1416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63" name="Groupe 162">
              <a:extLst>
                <a:ext uri="{FF2B5EF4-FFF2-40B4-BE49-F238E27FC236}">
                  <a16:creationId xmlns:a16="http://schemas.microsoft.com/office/drawing/2014/main" id="{B510F871-62C3-0EAC-69D6-C48CF4583747}"/>
                </a:ext>
              </a:extLst>
            </p:cNvPr>
            <p:cNvGrpSpPr/>
            <p:nvPr/>
          </p:nvGrpSpPr>
          <p:grpSpPr>
            <a:xfrm>
              <a:off x="9074128" y="4895850"/>
              <a:ext cx="393187" cy="63501"/>
              <a:chOff x="1208636" y="4895850"/>
              <a:chExt cx="356639" cy="63501"/>
            </a:xfrm>
          </p:grpSpPr>
          <p:sp>
            <p:nvSpPr>
              <p:cNvPr id="166" name="Rectangle 165">
                <a:extLst>
                  <a:ext uri="{FF2B5EF4-FFF2-40B4-BE49-F238E27FC236}">
                    <a16:creationId xmlns:a16="http://schemas.microsoft.com/office/drawing/2014/main" id="{C70A3D9A-D6B2-E2ED-03B7-F9250A3FA525}"/>
                  </a:ext>
                </a:extLst>
              </p:cNvPr>
              <p:cNvSpPr/>
              <p:nvPr/>
            </p:nvSpPr>
            <p:spPr>
              <a:xfrm>
                <a:off x="1208636" y="4895850"/>
                <a:ext cx="88034" cy="6350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Rectangle 166">
                <a:extLst>
                  <a:ext uri="{FF2B5EF4-FFF2-40B4-BE49-F238E27FC236}">
                    <a16:creationId xmlns:a16="http://schemas.microsoft.com/office/drawing/2014/main" id="{7F92BF80-523A-48C6-3D04-5C01B711094F}"/>
                  </a:ext>
                </a:extLst>
              </p:cNvPr>
              <p:cNvSpPr/>
              <p:nvPr/>
            </p:nvSpPr>
            <p:spPr>
              <a:xfrm>
                <a:off x="1298171" y="4923351"/>
                <a:ext cx="88034" cy="36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9" name="Rectangle 168">
                <a:extLst>
                  <a:ext uri="{FF2B5EF4-FFF2-40B4-BE49-F238E27FC236}">
                    <a16:creationId xmlns:a16="http://schemas.microsoft.com/office/drawing/2014/main" id="{DD9D2D30-F212-6808-ACEA-792045EA45B1}"/>
                  </a:ext>
                </a:extLst>
              </p:cNvPr>
              <p:cNvSpPr/>
              <p:nvPr/>
            </p:nvSpPr>
            <p:spPr>
              <a:xfrm>
                <a:off x="1477241" y="4941351"/>
                <a:ext cx="88034" cy="18000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B47AE707-5489-9812-68DB-C8B4A7328AFF}"/>
                </a:ext>
              </a:extLst>
            </p:cNvPr>
            <p:cNvSpPr/>
            <p:nvPr/>
          </p:nvSpPr>
          <p:spPr>
            <a:xfrm>
              <a:off x="9721196" y="4923350"/>
              <a:ext cx="97056" cy="36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Forme libre 177">
              <a:extLst>
                <a:ext uri="{FF2B5EF4-FFF2-40B4-BE49-F238E27FC236}">
                  <a16:creationId xmlns:a16="http://schemas.microsoft.com/office/drawing/2014/main" id="{D369F793-31D7-C3E8-5075-8A220D5BCE9A}"/>
                </a:ext>
              </a:extLst>
            </p:cNvPr>
            <p:cNvSpPr/>
            <p:nvPr/>
          </p:nvSpPr>
          <p:spPr>
            <a:xfrm>
              <a:off x="6883410" y="2067739"/>
              <a:ext cx="4657584" cy="2892729"/>
            </a:xfrm>
            <a:custGeom>
              <a:avLst/>
              <a:gdLst>
                <a:gd name="connsiteX0" fmla="*/ 0 w 4657584"/>
                <a:gd name="connsiteY0" fmla="*/ 0 h 2801758"/>
                <a:gd name="connsiteX1" fmla="*/ 0 w 4657584"/>
                <a:gd name="connsiteY1" fmla="*/ 2801758 h 2801758"/>
                <a:gd name="connsiteX2" fmla="*/ 67567 w 4657584"/>
                <a:gd name="connsiteY2" fmla="*/ 2801758 h 2801758"/>
                <a:gd name="connsiteX3" fmla="*/ 4657584 w 4657584"/>
                <a:gd name="connsiteY3" fmla="*/ 2801758 h 280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7584" h="2801758">
                  <a:moveTo>
                    <a:pt x="0" y="0"/>
                  </a:moveTo>
                  <a:lnTo>
                    <a:pt x="0" y="2801758"/>
                  </a:lnTo>
                  <a:lnTo>
                    <a:pt x="67567" y="2801758"/>
                  </a:lnTo>
                  <a:lnTo>
                    <a:pt x="4657584" y="2801758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82" name="Groupe 181">
              <a:extLst>
                <a:ext uri="{FF2B5EF4-FFF2-40B4-BE49-F238E27FC236}">
                  <a16:creationId xmlns:a16="http://schemas.microsoft.com/office/drawing/2014/main" id="{54DC0A09-7CBF-1D16-A449-B62FB345EFE6}"/>
                </a:ext>
              </a:extLst>
            </p:cNvPr>
            <p:cNvGrpSpPr/>
            <p:nvPr/>
          </p:nvGrpSpPr>
          <p:grpSpPr>
            <a:xfrm>
              <a:off x="10368260" y="4913632"/>
              <a:ext cx="339304" cy="45719"/>
              <a:chOff x="10368260" y="4913632"/>
              <a:chExt cx="339304" cy="45719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96DD21E3-62DA-BBB6-4D53-4944044CE56B}"/>
                  </a:ext>
                </a:extLst>
              </p:cNvPr>
              <p:cNvSpPr/>
              <p:nvPr/>
            </p:nvSpPr>
            <p:spPr>
              <a:xfrm>
                <a:off x="10368260" y="4937751"/>
                <a:ext cx="97056" cy="216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8FF83702-F52E-C3A5-6D86-67BB87B6FEBA}"/>
                  </a:ext>
                </a:extLst>
              </p:cNvPr>
              <p:cNvSpPr/>
              <p:nvPr/>
            </p:nvSpPr>
            <p:spPr>
              <a:xfrm>
                <a:off x="10610508" y="4913632"/>
                <a:ext cx="97056" cy="4571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8" name="Titre 2">
            <a:extLst>
              <a:ext uri="{FF2B5EF4-FFF2-40B4-BE49-F238E27FC236}">
                <a16:creationId xmlns:a16="http://schemas.microsoft.com/office/drawing/2014/main" id="{787B2573-45FE-CE42-B9D1-10A63EAF9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Nivolumab +/- CT en L1 des ADK œsogastriques avancés</a:t>
            </a:r>
          </a:p>
        </p:txBody>
      </p:sp>
      <p:sp>
        <p:nvSpPr>
          <p:cNvPr id="11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3FAC07CA-0839-4A3E-90EE-1F85B8C48BE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91046" y="5651118"/>
            <a:ext cx="11449036" cy="532875"/>
          </a:xfrm>
        </p:spPr>
        <p:txBody>
          <a:bodyPr/>
          <a:lstStyle/>
          <a:p>
            <a:r>
              <a:rPr lang="fr-FR" dirty="0"/>
              <a:t>La majorité des évènements apparaissent dans les 6 premiers mois de traitement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D861714F-4B40-4D3F-8375-65C03F285E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Critères secondaires</a:t>
            </a: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165F796F-9447-8570-53A2-A676A2E2FEEF}"/>
              </a:ext>
            </a:extLst>
          </p:cNvPr>
          <p:cNvSpPr txBox="1"/>
          <p:nvPr/>
        </p:nvSpPr>
        <p:spPr>
          <a:xfrm>
            <a:off x="6037556" y="874538"/>
            <a:ext cx="588527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Evolution des effets immunologiques au cours du temps</a:t>
            </a: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6" name="Connecteur droit 25">
            <a:extLst>
              <a:ext uri="{FF2B5EF4-FFF2-40B4-BE49-F238E27FC236}">
                <a16:creationId xmlns:a16="http://schemas.microsoft.com/office/drawing/2014/main" id="{0F031AFB-BDC6-94BE-7F09-F053DA068775}"/>
              </a:ext>
            </a:extLst>
          </p:cNvPr>
          <p:cNvCxnSpPr>
            <a:cxnSpLocks/>
          </p:cNvCxnSpPr>
          <p:nvPr/>
        </p:nvCxnSpPr>
        <p:spPr>
          <a:xfrm>
            <a:off x="5929980" y="876764"/>
            <a:ext cx="0" cy="393895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5" name="Groupe 184">
            <a:extLst>
              <a:ext uri="{FF2B5EF4-FFF2-40B4-BE49-F238E27FC236}">
                <a16:creationId xmlns:a16="http://schemas.microsoft.com/office/drawing/2014/main" id="{34A514F3-22C9-B9CC-F004-6B7E22B4857F}"/>
              </a:ext>
            </a:extLst>
          </p:cNvPr>
          <p:cNvGrpSpPr/>
          <p:nvPr/>
        </p:nvGrpSpPr>
        <p:grpSpPr>
          <a:xfrm>
            <a:off x="391046" y="1487799"/>
            <a:ext cx="5499407" cy="4009359"/>
            <a:chOff x="391046" y="1487799"/>
            <a:chExt cx="5499407" cy="4009359"/>
          </a:xfrm>
        </p:grpSpPr>
        <p:sp>
          <p:nvSpPr>
            <p:cNvPr id="29" name="Rectangle à coins arrondis 10">
              <a:extLst>
                <a:ext uri="{FF2B5EF4-FFF2-40B4-BE49-F238E27FC236}">
                  <a16:creationId xmlns:a16="http://schemas.microsoft.com/office/drawing/2014/main" id="{A63DD00A-CEF0-658F-A402-3331413C13FB}"/>
                </a:ext>
              </a:extLst>
            </p:cNvPr>
            <p:cNvSpPr/>
            <p:nvPr/>
          </p:nvSpPr>
          <p:spPr>
            <a:xfrm>
              <a:off x="391046" y="1647865"/>
              <a:ext cx="5499407" cy="3849293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39D44C69-0024-2451-6E0B-3F5AD99A5621}"/>
                </a:ext>
              </a:extLst>
            </p:cNvPr>
            <p:cNvSpPr txBox="1"/>
            <p:nvPr/>
          </p:nvSpPr>
          <p:spPr>
            <a:xfrm>
              <a:off x="499584" y="1487799"/>
              <a:ext cx="1615543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NIVO + Chimio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299DEAC3-289A-0192-DA42-16E6B3766B75}"/>
                </a:ext>
              </a:extLst>
            </p:cNvPr>
            <p:cNvSpPr txBox="1"/>
            <p:nvPr/>
          </p:nvSpPr>
          <p:spPr>
            <a:xfrm>
              <a:off x="511755" y="1770157"/>
              <a:ext cx="5309546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Patients présentant le premier EI sélectionné lié au médicament dans une catégorie (%)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C95C05AC-5199-A5E2-63C0-475E259D4097}"/>
                </a:ext>
              </a:extLst>
            </p:cNvPr>
            <p:cNvSpPr txBox="1"/>
            <p:nvPr/>
          </p:nvSpPr>
          <p:spPr>
            <a:xfrm>
              <a:off x="968454" y="5176834"/>
              <a:ext cx="4720646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Temps depuis la 1ère dose (mois)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416949D0-D2E1-A035-DDFD-316206A6978B}"/>
                </a:ext>
              </a:extLst>
            </p:cNvPr>
            <p:cNvSpPr txBox="1"/>
            <p:nvPr/>
          </p:nvSpPr>
          <p:spPr>
            <a:xfrm>
              <a:off x="503963" y="4865202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0FFA1B42-0951-6C7A-08E6-AFF26FA4FD6A}"/>
                </a:ext>
              </a:extLst>
            </p:cNvPr>
            <p:cNvSpPr txBox="1"/>
            <p:nvPr/>
          </p:nvSpPr>
          <p:spPr>
            <a:xfrm>
              <a:off x="503963" y="4666699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699DCF24-EB45-2580-6432-142346C584B5}"/>
                </a:ext>
              </a:extLst>
            </p:cNvPr>
            <p:cNvSpPr txBox="1"/>
            <p:nvPr/>
          </p:nvSpPr>
          <p:spPr>
            <a:xfrm>
              <a:off x="503963" y="4468202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B27122A6-83AE-FC3A-C530-E3A7A339446D}"/>
                </a:ext>
              </a:extLst>
            </p:cNvPr>
            <p:cNvSpPr txBox="1"/>
            <p:nvPr/>
          </p:nvSpPr>
          <p:spPr>
            <a:xfrm>
              <a:off x="503963" y="4269705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6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A35BD54F-6C14-482E-2F5F-6309D22B5DF5}"/>
                </a:ext>
              </a:extLst>
            </p:cNvPr>
            <p:cNvSpPr txBox="1"/>
            <p:nvPr/>
          </p:nvSpPr>
          <p:spPr>
            <a:xfrm>
              <a:off x="503963" y="4071208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8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8C874D6C-490D-AF3F-72CF-D83FD09F3EBA}"/>
                </a:ext>
              </a:extLst>
            </p:cNvPr>
            <p:cNvSpPr txBox="1"/>
            <p:nvPr/>
          </p:nvSpPr>
          <p:spPr>
            <a:xfrm>
              <a:off x="503963" y="3872711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10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3B019C41-9573-6CDD-2B86-CC443BF82E65}"/>
                </a:ext>
              </a:extLst>
            </p:cNvPr>
            <p:cNvSpPr txBox="1"/>
            <p:nvPr/>
          </p:nvSpPr>
          <p:spPr>
            <a:xfrm>
              <a:off x="503963" y="3674214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12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19801EA0-BBE7-BCDE-0E8E-8A70C6A47BAE}"/>
                </a:ext>
              </a:extLst>
            </p:cNvPr>
            <p:cNvSpPr txBox="1"/>
            <p:nvPr/>
          </p:nvSpPr>
          <p:spPr>
            <a:xfrm>
              <a:off x="503963" y="3475717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14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AAFBCDAB-C8D4-7C3F-2608-5E2E025B1008}"/>
                </a:ext>
              </a:extLst>
            </p:cNvPr>
            <p:cNvSpPr txBox="1"/>
            <p:nvPr/>
          </p:nvSpPr>
          <p:spPr>
            <a:xfrm>
              <a:off x="503963" y="3277220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16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F8D4205F-5330-8D11-A762-8537AF10E256}"/>
                </a:ext>
              </a:extLst>
            </p:cNvPr>
            <p:cNvSpPr txBox="1"/>
            <p:nvPr/>
          </p:nvSpPr>
          <p:spPr>
            <a:xfrm>
              <a:off x="503963" y="3078723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18</a:t>
              </a: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E668F5C4-778E-0417-748F-CB7261B91979}"/>
                </a:ext>
              </a:extLst>
            </p:cNvPr>
            <p:cNvSpPr txBox="1"/>
            <p:nvPr/>
          </p:nvSpPr>
          <p:spPr>
            <a:xfrm>
              <a:off x="503963" y="2880226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20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A6DA0DA7-AEE7-F929-2086-589917DEB4DB}"/>
                </a:ext>
              </a:extLst>
            </p:cNvPr>
            <p:cNvSpPr txBox="1"/>
            <p:nvPr/>
          </p:nvSpPr>
          <p:spPr>
            <a:xfrm>
              <a:off x="503963" y="2681729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22</a:t>
              </a:r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0D5F9DFD-219E-B5BF-BB3D-21D31D38B9A6}"/>
                </a:ext>
              </a:extLst>
            </p:cNvPr>
            <p:cNvSpPr txBox="1"/>
            <p:nvPr/>
          </p:nvSpPr>
          <p:spPr>
            <a:xfrm>
              <a:off x="503963" y="2483232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24</a:t>
              </a: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FA6622F9-7B8F-C157-4041-309CFF2E68B8}"/>
                </a:ext>
              </a:extLst>
            </p:cNvPr>
            <p:cNvSpPr txBox="1"/>
            <p:nvPr/>
          </p:nvSpPr>
          <p:spPr>
            <a:xfrm>
              <a:off x="503963" y="2284735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26</a:t>
              </a:r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85763C58-D98E-6D3C-31EB-958052BE78DA}"/>
                </a:ext>
              </a:extLst>
            </p:cNvPr>
            <p:cNvSpPr txBox="1"/>
            <p:nvPr/>
          </p:nvSpPr>
          <p:spPr>
            <a:xfrm>
              <a:off x="503963" y="2083257"/>
              <a:ext cx="414408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28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3248D505-75DB-942B-4663-6E9F90751DD5}"/>
                </a:ext>
              </a:extLst>
            </p:cNvPr>
            <p:cNvSpPr txBox="1"/>
            <p:nvPr/>
          </p:nvSpPr>
          <p:spPr>
            <a:xfrm>
              <a:off x="1027216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0-3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13BDEF5F-5A57-9FB7-22ED-61BD498ADAA3}"/>
                </a:ext>
              </a:extLst>
            </p:cNvPr>
            <p:cNvSpPr txBox="1"/>
            <p:nvPr/>
          </p:nvSpPr>
          <p:spPr>
            <a:xfrm>
              <a:off x="1692234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3-6</a:t>
              </a:r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46ABEFAA-0835-3DF6-B84C-90524FBB706E}"/>
                </a:ext>
              </a:extLst>
            </p:cNvPr>
            <p:cNvSpPr txBox="1"/>
            <p:nvPr/>
          </p:nvSpPr>
          <p:spPr>
            <a:xfrm>
              <a:off x="2327563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6-9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DAF2FD8B-62BF-478F-D3F0-31178F00C4BB}"/>
                </a:ext>
              </a:extLst>
            </p:cNvPr>
            <p:cNvSpPr txBox="1"/>
            <p:nvPr/>
          </p:nvSpPr>
          <p:spPr>
            <a:xfrm>
              <a:off x="2980705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9-12</a:t>
              </a: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A0E37ABF-420F-0BF9-3108-F8907A942B5B}"/>
                </a:ext>
              </a:extLst>
            </p:cNvPr>
            <p:cNvSpPr txBox="1"/>
            <p:nvPr/>
          </p:nvSpPr>
          <p:spPr>
            <a:xfrm>
              <a:off x="3639787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12-24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2A028150-DEF6-D420-36BE-0EC5838653E1}"/>
                </a:ext>
              </a:extLst>
            </p:cNvPr>
            <p:cNvSpPr txBox="1"/>
            <p:nvPr/>
          </p:nvSpPr>
          <p:spPr>
            <a:xfrm>
              <a:off x="4269179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24-36</a:t>
              </a: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0488C59D-2CBD-BAEA-04CD-AC1CD1AD1FE8}"/>
                </a:ext>
              </a:extLst>
            </p:cNvPr>
            <p:cNvSpPr txBox="1"/>
            <p:nvPr/>
          </p:nvSpPr>
          <p:spPr>
            <a:xfrm>
              <a:off x="4916384" y="5001768"/>
              <a:ext cx="58189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&gt; 36</a:t>
              </a:r>
            </a:p>
          </p:txBody>
        </p:sp>
        <p:grpSp>
          <p:nvGrpSpPr>
            <p:cNvPr id="75" name="Groupe 74">
              <a:extLst>
                <a:ext uri="{FF2B5EF4-FFF2-40B4-BE49-F238E27FC236}">
                  <a16:creationId xmlns:a16="http://schemas.microsoft.com/office/drawing/2014/main" id="{25DE757E-BA81-5C64-5944-D931FF0AF388}"/>
                </a:ext>
              </a:extLst>
            </p:cNvPr>
            <p:cNvGrpSpPr/>
            <p:nvPr/>
          </p:nvGrpSpPr>
          <p:grpSpPr>
            <a:xfrm>
              <a:off x="1029566" y="2346326"/>
              <a:ext cx="590609" cy="2613026"/>
              <a:chOff x="1029566" y="2346326"/>
              <a:chExt cx="535709" cy="2613026"/>
            </a:xfrm>
          </p:grpSpPr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3CE48302-27A9-43D2-108F-AFDA77933E3F}"/>
                  </a:ext>
                </a:extLst>
              </p:cNvPr>
              <p:cNvSpPr/>
              <p:nvPr/>
            </p:nvSpPr>
            <p:spPr>
              <a:xfrm>
                <a:off x="1029566" y="4321175"/>
                <a:ext cx="88034" cy="63817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E4493048-FD1F-46AC-7542-99229F9E0BAD}"/>
                  </a:ext>
                </a:extLst>
              </p:cNvPr>
              <p:cNvSpPr/>
              <p:nvPr/>
            </p:nvSpPr>
            <p:spPr>
              <a:xfrm>
                <a:off x="1119101" y="2346326"/>
                <a:ext cx="88034" cy="2613026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F76DEFAD-ACE7-0CEB-0E75-32F501F14E0D}"/>
                  </a:ext>
                </a:extLst>
              </p:cNvPr>
              <p:cNvSpPr/>
              <p:nvPr/>
            </p:nvSpPr>
            <p:spPr>
              <a:xfrm>
                <a:off x="1208636" y="3016250"/>
                <a:ext cx="88034" cy="194310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169163E0-9C06-B516-2148-262FBDCF9AFA}"/>
                  </a:ext>
                </a:extLst>
              </p:cNvPr>
              <p:cNvSpPr/>
              <p:nvPr/>
            </p:nvSpPr>
            <p:spPr>
              <a:xfrm>
                <a:off x="1298171" y="4876800"/>
                <a:ext cx="88034" cy="8255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EAD768A8-A036-8ABB-EB36-EAE8F159C36E}"/>
                  </a:ext>
                </a:extLst>
              </p:cNvPr>
              <p:cNvSpPr/>
              <p:nvPr/>
            </p:nvSpPr>
            <p:spPr>
              <a:xfrm>
                <a:off x="1387706" y="4784725"/>
                <a:ext cx="88034" cy="174625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6768306E-6715-47F4-6810-3E58B15B7227}"/>
                  </a:ext>
                </a:extLst>
              </p:cNvPr>
              <p:cNvSpPr/>
              <p:nvPr/>
            </p:nvSpPr>
            <p:spPr>
              <a:xfrm>
                <a:off x="1477241" y="3314700"/>
                <a:ext cx="88034" cy="164465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oupe 75">
              <a:extLst>
                <a:ext uri="{FF2B5EF4-FFF2-40B4-BE49-F238E27FC236}">
                  <a16:creationId xmlns:a16="http://schemas.microsoft.com/office/drawing/2014/main" id="{E66DE5E6-C314-F8F0-37AF-5951A8F1CDC8}"/>
                </a:ext>
              </a:extLst>
            </p:cNvPr>
            <p:cNvGrpSpPr/>
            <p:nvPr/>
          </p:nvGrpSpPr>
          <p:grpSpPr>
            <a:xfrm>
              <a:off x="1676631" y="4391025"/>
              <a:ext cx="590609" cy="568326"/>
              <a:chOff x="1029566" y="4391025"/>
              <a:chExt cx="535709" cy="568326"/>
            </a:xfrm>
          </p:grpSpPr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B7EF7CF4-61F2-777F-6174-3B42B8E0FA26}"/>
                  </a:ext>
                </a:extLst>
              </p:cNvPr>
              <p:cNvSpPr/>
              <p:nvPr/>
            </p:nvSpPr>
            <p:spPr>
              <a:xfrm>
                <a:off x="1029566" y="4575175"/>
                <a:ext cx="88034" cy="38417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6EDAFAA3-FF08-2361-366F-D98130E21166}"/>
                  </a:ext>
                </a:extLst>
              </p:cNvPr>
              <p:cNvSpPr/>
              <p:nvPr/>
            </p:nvSpPr>
            <p:spPr>
              <a:xfrm>
                <a:off x="1119101" y="4575175"/>
                <a:ext cx="88034" cy="384176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CF4F5A06-486E-F484-33D5-AB16F69B07D5}"/>
                  </a:ext>
                </a:extLst>
              </p:cNvPr>
              <p:cNvSpPr/>
              <p:nvPr/>
            </p:nvSpPr>
            <p:spPr>
              <a:xfrm>
                <a:off x="1208636" y="4438650"/>
                <a:ext cx="88034" cy="52070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4B41A48A-12B6-D684-89DE-C7C111BBBE08}"/>
                  </a:ext>
                </a:extLst>
              </p:cNvPr>
              <p:cNvSpPr/>
              <p:nvPr/>
            </p:nvSpPr>
            <p:spPr>
              <a:xfrm>
                <a:off x="1298171" y="4740275"/>
                <a:ext cx="88034" cy="219075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AB8E7799-9CCB-78A8-31B1-CD7E13E3B584}"/>
                  </a:ext>
                </a:extLst>
              </p:cNvPr>
              <p:cNvSpPr/>
              <p:nvPr/>
            </p:nvSpPr>
            <p:spPr>
              <a:xfrm>
                <a:off x="1387706" y="4913631"/>
                <a:ext cx="88034" cy="4571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5F96EE95-746B-7EA3-3911-7C3DC6402CDA}"/>
                  </a:ext>
                </a:extLst>
              </p:cNvPr>
              <p:cNvSpPr/>
              <p:nvPr/>
            </p:nvSpPr>
            <p:spPr>
              <a:xfrm>
                <a:off x="1477241" y="4391025"/>
                <a:ext cx="88034" cy="56832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83" name="Groupe 82">
              <a:extLst>
                <a:ext uri="{FF2B5EF4-FFF2-40B4-BE49-F238E27FC236}">
                  <a16:creationId xmlns:a16="http://schemas.microsoft.com/office/drawing/2014/main" id="{5D9E5A67-3A36-0184-27BD-9891DBF82BBF}"/>
                </a:ext>
              </a:extLst>
            </p:cNvPr>
            <p:cNvGrpSpPr/>
            <p:nvPr/>
          </p:nvGrpSpPr>
          <p:grpSpPr>
            <a:xfrm>
              <a:off x="2323696" y="4756150"/>
              <a:ext cx="590609" cy="203201"/>
              <a:chOff x="1029566" y="4756150"/>
              <a:chExt cx="535709" cy="203201"/>
            </a:xfrm>
          </p:grpSpPr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63674155-13B1-C97F-E852-CF1B14C3A606}"/>
                  </a:ext>
                </a:extLst>
              </p:cNvPr>
              <p:cNvSpPr/>
              <p:nvPr/>
            </p:nvSpPr>
            <p:spPr>
              <a:xfrm>
                <a:off x="1029566" y="4813299"/>
                <a:ext cx="88034" cy="146051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5" name="Rectangle 84">
                <a:extLst>
                  <a:ext uri="{FF2B5EF4-FFF2-40B4-BE49-F238E27FC236}">
                    <a16:creationId xmlns:a16="http://schemas.microsoft.com/office/drawing/2014/main" id="{89FF316F-32DC-9751-8A04-D0446C50E21A}"/>
                  </a:ext>
                </a:extLst>
              </p:cNvPr>
              <p:cNvSpPr/>
              <p:nvPr/>
            </p:nvSpPr>
            <p:spPr>
              <a:xfrm>
                <a:off x="1119101" y="4803774"/>
                <a:ext cx="88034" cy="155577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643659A0-7D9C-547B-AF6A-79D14828F546}"/>
                  </a:ext>
                </a:extLst>
              </p:cNvPr>
              <p:cNvSpPr/>
              <p:nvPr/>
            </p:nvSpPr>
            <p:spPr>
              <a:xfrm>
                <a:off x="1208636" y="4870450"/>
                <a:ext cx="88034" cy="8890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7" name="Rectangle 86">
                <a:extLst>
                  <a:ext uri="{FF2B5EF4-FFF2-40B4-BE49-F238E27FC236}">
                    <a16:creationId xmlns:a16="http://schemas.microsoft.com/office/drawing/2014/main" id="{40B99BD2-B111-A7B6-B743-23AAF9FE8347}"/>
                  </a:ext>
                </a:extLst>
              </p:cNvPr>
              <p:cNvSpPr/>
              <p:nvPr/>
            </p:nvSpPr>
            <p:spPr>
              <a:xfrm>
                <a:off x="1298171" y="4876800"/>
                <a:ext cx="88034" cy="8255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252F0B8-1A94-36D1-EBC2-121075E08146}"/>
                  </a:ext>
                </a:extLst>
              </p:cNvPr>
              <p:cNvSpPr/>
              <p:nvPr/>
            </p:nvSpPr>
            <p:spPr>
              <a:xfrm>
                <a:off x="1387706" y="4876800"/>
                <a:ext cx="88034" cy="8255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176A2748-ED52-CE9A-DDFD-B2A5D7E9D681}"/>
                  </a:ext>
                </a:extLst>
              </p:cNvPr>
              <p:cNvSpPr/>
              <p:nvPr/>
            </p:nvSpPr>
            <p:spPr>
              <a:xfrm>
                <a:off x="1477241" y="4756150"/>
                <a:ext cx="88034" cy="20320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0" name="Groupe 89">
              <a:extLst>
                <a:ext uri="{FF2B5EF4-FFF2-40B4-BE49-F238E27FC236}">
                  <a16:creationId xmlns:a16="http://schemas.microsoft.com/office/drawing/2014/main" id="{0E42808A-3076-6965-6658-FE40A30F4A81}"/>
                </a:ext>
              </a:extLst>
            </p:cNvPr>
            <p:cNvGrpSpPr/>
            <p:nvPr/>
          </p:nvGrpSpPr>
          <p:grpSpPr>
            <a:xfrm>
              <a:off x="2970761" y="4784725"/>
              <a:ext cx="590609" cy="174626"/>
              <a:chOff x="1029566" y="4784725"/>
              <a:chExt cx="535709" cy="174626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F705E36D-FB48-0E13-1866-3B0017E10B8F}"/>
                  </a:ext>
                </a:extLst>
              </p:cNvPr>
              <p:cNvSpPr/>
              <p:nvPr/>
            </p:nvSpPr>
            <p:spPr>
              <a:xfrm>
                <a:off x="1029566" y="4835525"/>
                <a:ext cx="88034" cy="12382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2" name="Rectangle 91">
                <a:extLst>
                  <a:ext uri="{FF2B5EF4-FFF2-40B4-BE49-F238E27FC236}">
                    <a16:creationId xmlns:a16="http://schemas.microsoft.com/office/drawing/2014/main" id="{92030588-04F0-D707-4F3F-2FB82480D5D1}"/>
                  </a:ext>
                </a:extLst>
              </p:cNvPr>
              <p:cNvSpPr/>
              <p:nvPr/>
            </p:nvSpPr>
            <p:spPr>
              <a:xfrm>
                <a:off x="1119101" y="4895850"/>
                <a:ext cx="88034" cy="63501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DC7AA80B-4609-CD1C-E092-7F639BADEBDA}"/>
                  </a:ext>
                </a:extLst>
              </p:cNvPr>
              <p:cNvSpPr/>
              <p:nvPr/>
            </p:nvSpPr>
            <p:spPr>
              <a:xfrm>
                <a:off x="1208636" y="4895850"/>
                <a:ext cx="88034" cy="6350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E239683C-D825-8A55-C709-E4426B219CBD}"/>
                  </a:ext>
                </a:extLst>
              </p:cNvPr>
              <p:cNvSpPr/>
              <p:nvPr/>
            </p:nvSpPr>
            <p:spPr>
              <a:xfrm>
                <a:off x="1298171" y="4876800"/>
                <a:ext cx="88034" cy="8255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59325CFA-E058-829C-349F-7C599D714911}"/>
                  </a:ext>
                </a:extLst>
              </p:cNvPr>
              <p:cNvSpPr/>
              <p:nvPr/>
            </p:nvSpPr>
            <p:spPr>
              <a:xfrm>
                <a:off x="1387706" y="4923351"/>
                <a:ext cx="88034" cy="36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5FD08AC2-47D9-2D66-C9B3-92B86FED3A6E}"/>
                  </a:ext>
                </a:extLst>
              </p:cNvPr>
              <p:cNvSpPr/>
              <p:nvPr/>
            </p:nvSpPr>
            <p:spPr>
              <a:xfrm>
                <a:off x="1477241" y="4784725"/>
                <a:ext cx="88034" cy="17462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7" name="Groupe 96">
              <a:extLst>
                <a:ext uri="{FF2B5EF4-FFF2-40B4-BE49-F238E27FC236}">
                  <a16:creationId xmlns:a16="http://schemas.microsoft.com/office/drawing/2014/main" id="{6E0E19DE-DC39-8EA5-2517-9FC7A36F6976}"/>
                </a:ext>
              </a:extLst>
            </p:cNvPr>
            <p:cNvGrpSpPr/>
            <p:nvPr/>
          </p:nvGrpSpPr>
          <p:grpSpPr>
            <a:xfrm>
              <a:off x="3617826" y="4784725"/>
              <a:ext cx="590609" cy="174626"/>
              <a:chOff x="1029566" y="4784725"/>
              <a:chExt cx="535709" cy="174626"/>
            </a:xfrm>
          </p:grpSpPr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AE40381E-89FE-C8DF-AD6E-C13E6709183B}"/>
                  </a:ext>
                </a:extLst>
              </p:cNvPr>
              <p:cNvSpPr/>
              <p:nvPr/>
            </p:nvSpPr>
            <p:spPr>
              <a:xfrm>
                <a:off x="1029566" y="4867275"/>
                <a:ext cx="88034" cy="9207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2A658DC8-F22E-D3BE-4345-8C82E0FAFB21}"/>
                  </a:ext>
                </a:extLst>
              </p:cNvPr>
              <p:cNvSpPr/>
              <p:nvPr/>
            </p:nvSpPr>
            <p:spPr>
              <a:xfrm>
                <a:off x="1119101" y="4800600"/>
                <a:ext cx="88034" cy="158751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0" name="Rectangle 99">
                <a:extLst>
                  <a:ext uri="{FF2B5EF4-FFF2-40B4-BE49-F238E27FC236}">
                    <a16:creationId xmlns:a16="http://schemas.microsoft.com/office/drawing/2014/main" id="{A85BF83B-97DA-EFD7-3E22-2311A4BF9FDF}"/>
                  </a:ext>
                </a:extLst>
              </p:cNvPr>
              <p:cNvSpPr/>
              <p:nvPr/>
            </p:nvSpPr>
            <p:spPr>
              <a:xfrm>
                <a:off x="1208636" y="4923350"/>
                <a:ext cx="88034" cy="36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EBCED97A-A28C-2DB8-D57B-BD37AEA79129}"/>
                  </a:ext>
                </a:extLst>
              </p:cNvPr>
              <p:cNvSpPr/>
              <p:nvPr/>
            </p:nvSpPr>
            <p:spPr>
              <a:xfrm>
                <a:off x="1298171" y="4913630"/>
                <a:ext cx="88034" cy="45719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" name="Rectangle 101">
                <a:extLst>
                  <a:ext uri="{FF2B5EF4-FFF2-40B4-BE49-F238E27FC236}">
                    <a16:creationId xmlns:a16="http://schemas.microsoft.com/office/drawing/2014/main" id="{7E7D031F-399A-E99A-A42F-E0E582C813D7}"/>
                  </a:ext>
                </a:extLst>
              </p:cNvPr>
              <p:cNvSpPr/>
              <p:nvPr/>
            </p:nvSpPr>
            <p:spPr>
              <a:xfrm>
                <a:off x="1387706" y="4899025"/>
                <a:ext cx="88034" cy="60325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4ACC731F-CB22-6574-E55F-19A9674EFAEB}"/>
                  </a:ext>
                </a:extLst>
              </p:cNvPr>
              <p:cNvSpPr/>
              <p:nvPr/>
            </p:nvSpPr>
            <p:spPr>
              <a:xfrm>
                <a:off x="1477241" y="4784725"/>
                <a:ext cx="88034" cy="17462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9ECD7996-C911-F0D1-436F-A8FCE5A293AB}"/>
                </a:ext>
              </a:extLst>
            </p:cNvPr>
            <p:cNvSpPr/>
            <p:nvPr/>
          </p:nvSpPr>
          <p:spPr>
            <a:xfrm>
              <a:off x="4462312" y="4913632"/>
              <a:ext cx="97056" cy="45719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Forme libre 36">
              <a:extLst>
                <a:ext uri="{FF2B5EF4-FFF2-40B4-BE49-F238E27FC236}">
                  <a16:creationId xmlns:a16="http://schemas.microsoft.com/office/drawing/2014/main" id="{4DE87C9A-E39F-9EF5-FC69-7FB4B0FF7F3F}"/>
                </a:ext>
              </a:extLst>
            </p:cNvPr>
            <p:cNvSpPr/>
            <p:nvPr/>
          </p:nvSpPr>
          <p:spPr>
            <a:xfrm>
              <a:off x="977462" y="2067739"/>
              <a:ext cx="4657584" cy="2892729"/>
            </a:xfrm>
            <a:custGeom>
              <a:avLst/>
              <a:gdLst>
                <a:gd name="connsiteX0" fmla="*/ 0 w 4657584"/>
                <a:gd name="connsiteY0" fmla="*/ 0 h 2801758"/>
                <a:gd name="connsiteX1" fmla="*/ 0 w 4657584"/>
                <a:gd name="connsiteY1" fmla="*/ 2801758 h 2801758"/>
                <a:gd name="connsiteX2" fmla="*/ 67567 w 4657584"/>
                <a:gd name="connsiteY2" fmla="*/ 2801758 h 2801758"/>
                <a:gd name="connsiteX3" fmla="*/ 4657584 w 4657584"/>
                <a:gd name="connsiteY3" fmla="*/ 2801758 h 280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7584" h="2801758">
                  <a:moveTo>
                    <a:pt x="0" y="0"/>
                  </a:moveTo>
                  <a:lnTo>
                    <a:pt x="0" y="2801758"/>
                  </a:lnTo>
                  <a:lnTo>
                    <a:pt x="67567" y="2801758"/>
                  </a:lnTo>
                  <a:lnTo>
                    <a:pt x="4657584" y="2801758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79" name="Rectangle 178">
            <a:extLst>
              <a:ext uri="{FF2B5EF4-FFF2-40B4-BE49-F238E27FC236}">
                <a16:creationId xmlns:a16="http://schemas.microsoft.com/office/drawing/2014/main" id="{845B6E77-504A-692D-EAD9-BE2C4C1CF8FD}"/>
              </a:ext>
            </a:extLst>
          </p:cNvPr>
          <p:cNvSpPr/>
          <p:nvPr/>
        </p:nvSpPr>
        <p:spPr>
          <a:xfrm>
            <a:off x="5809129" y="2312894"/>
            <a:ext cx="462579" cy="15706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80" name="Groupe 179">
            <a:extLst>
              <a:ext uri="{FF2B5EF4-FFF2-40B4-BE49-F238E27FC236}">
                <a16:creationId xmlns:a16="http://schemas.microsoft.com/office/drawing/2014/main" id="{78701292-0DD5-AC11-F86F-326A54AAE0DD}"/>
              </a:ext>
            </a:extLst>
          </p:cNvPr>
          <p:cNvGrpSpPr/>
          <p:nvPr/>
        </p:nvGrpSpPr>
        <p:grpSpPr>
          <a:xfrm>
            <a:off x="4567091" y="2220354"/>
            <a:ext cx="1862365" cy="2241449"/>
            <a:chOff x="5115404" y="2412437"/>
            <a:chExt cx="1235034" cy="1347849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D83D4D73-4902-451B-C958-1A070E664541}"/>
                </a:ext>
              </a:extLst>
            </p:cNvPr>
            <p:cNvSpPr/>
            <p:nvPr/>
          </p:nvSpPr>
          <p:spPr>
            <a:xfrm>
              <a:off x="5115404" y="2412437"/>
              <a:ext cx="1235034" cy="16625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Endocrine</a:t>
              </a: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38EE8B95-5372-C139-4010-8EE794D6C1D6}"/>
                </a:ext>
              </a:extLst>
            </p:cNvPr>
            <p:cNvSpPr/>
            <p:nvPr/>
          </p:nvSpPr>
          <p:spPr>
            <a:xfrm>
              <a:off x="5115404" y="2648756"/>
              <a:ext cx="1235034" cy="16625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Gastrointestinal 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E51CCB8D-9EAF-BCC6-E5E3-171BA186BE2C}"/>
                </a:ext>
              </a:extLst>
            </p:cNvPr>
            <p:cNvSpPr/>
            <p:nvPr/>
          </p:nvSpPr>
          <p:spPr>
            <a:xfrm>
              <a:off x="5115404" y="2885075"/>
              <a:ext cx="1235034" cy="16625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Hépatique</a:t>
              </a: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E32D9612-C2E3-7F93-D766-9F12765E4B8D}"/>
                </a:ext>
              </a:extLst>
            </p:cNvPr>
            <p:cNvSpPr/>
            <p:nvPr/>
          </p:nvSpPr>
          <p:spPr>
            <a:xfrm>
              <a:off x="5115404" y="3121394"/>
              <a:ext cx="1235034" cy="16625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Pulmonaire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0057070F-ADB5-0B37-8A4A-D1C730E2948D}"/>
                </a:ext>
              </a:extLst>
            </p:cNvPr>
            <p:cNvSpPr/>
            <p:nvPr/>
          </p:nvSpPr>
          <p:spPr>
            <a:xfrm>
              <a:off x="5115404" y="3357713"/>
              <a:ext cx="1235034" cy="16625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Rénal </a:t>
              </a: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8865AB55-1EA9-75CD-7811-55A99DE782A2}"/>
                </a:ext>
              </a:extLst>
            </p:cNvPr>
            <p:cNvSpPr/>
            <p:nvPr/>
          </p:nvSpPr>
          <p:spPr>
            <a:xfrm>
              <a:off x="5115404" y="3594031"/>
              <a:ext cx="1235034" cy="16625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Cutané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719354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re 2">
            <a:extLst>
              <a:ext uri="{FF2B5EF4-FFF2-40B4-BE49-F238E27FC236}">
                <a16:creationId xmlns:a16="http://schemas.microsoft.com/office/drawing/2014/main" id="{787B2573-45FE-CE42-B9D1-10A63EAF9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Nivolumab +/- CT en L1 des ADK œsogastriques avancés</a:t>
            </a:r>
          </a:p>
        </p:txBody>
      </p:sp>
      <p:sp>
        <p:nvSpPr>
          <p:cNvPr id="12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YY </a:t>
            </a:r>
            <a:r>
              <a:rPr lang="fr-FR" dirty="0" err="1"/>
              <a:t>Janjigian</a:t>
            </a:r>
            <a:r>
              <a:rPr lang="fr-FR" dirty="0"/>
              <a:t> et al, ASCO GI</a:t>
            </a:r>
            <a:r>
              <a:rPr lang="fr-FR" baseline="30000" dirty="0"/>
              <a:t>®</a:t>
            </a:r>
            <a:r>
              <a:rPr lang="fr-FR" dirty="0"/>
              <a:t> 2023, Abs #291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5"/>
          </p:nvPr>
        </p:nvSpPr>
        <p:spPr>
          <a:xfrm>
            <a:off x="1445740" y="1945830"/>
            <a:ext cx="9856243" cy="1514061"/>
          </a:xfrm>
        </p:spPr>
        <p:txBody>
          <a:bodyPr/>
          <a:lstStyle/>
          <a:p>
            <a:pPr marL="357188" indent="-357188">
              <a:spcBef>
                <a:spcPts val="1800"/>
              </a:spcBef>
            </a:pPr>
            <a:r>
              <a:rPr lang="fr-FR" sz="2200" dirty="0"/>
              <a:t>Étude toujours positive sur son double critère de SSP et SG </a:t>
            </a:r>
            <a:br>
              <a:rPr lang="fr-FR" sz="2200" dirty="0"/>
            </a:br>
            <a:r>
              <a:rPr lang="fr-FR" sz="2200" dirty="0"/>
              <a:t>dans la population globale et chez les patients ayant un score CPS-PDL1≥ 5 après 3 ans de suivi</a:t>
            </a:r>
          </a:p>
          <a:p>
            <a:pPr marL="357188" indent="-357188">
              <a:spcBef>
                <a:spcPts val="1800"/>
              </a:spcBef>
            </a:pPr>
            <a:r>
              <a:rPr lang="fr-FR" sz="2200" dirty="0"/>
              <a:t>Pas de toxicité supplémentaire rapportée</a:t>
            </a:r>
          </a:p>
        </p:txBody>
      </p:sp>
      <p:sp>
        <p:nvSpPr>
          <p:cNvPr id="6" name="Sous-titr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Étude </a:t>
            </a:r>
            <a:r>
              <a:rPr lang="fr-FR" dirty="0" err="1"/>
              <a:t>CheckMate</a:t>
            </a:r>
            <a:r>
              <a:rPr lang="fr-FR" dirty="0"/>
              <a:t> 649 : Conclusion</a:t>
            </a:r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40AF143D-0036-494D-935C-A5D873C17B1A}"/>
              </a:ext>
            </a:extLst>
          </p:cNvPr>
          <p:cNvGrpSpPr/>
          <p:nvPr/>
        </p:nvGrpSpPr>
        <p:grpSpPr>
          <a:xfrm>
            <a:off x="819665" y="3981941"/>
            <a:ext cx="10552670" cy="1234838"/>
            <a:chOff x="1293943" y="5038261"/>
            <a:chExt cx="10552670" cy="1234838"/>
          </a:xfrm>
        </p:grpSpPr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id="{32597042-0772-4089-8E24-CF0C9B37B4EF}"/>
                </a:ext>
              </a:extLst>
            </p:cNvPr>
            <p:cNvSpPr txBox="1"/>
            <p:nvPr/>
          </p:nvSpPr>
          <p:spPr>
            <a:xfrm>
              <a:off x="1293943" y="5038261"/>
              <a:ext cx="10552670" cy="1234838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6286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Confirmation de l’association CT+NIVO comme standard thérapeutique en L1 des ADK gastriques/JOG/œsophage avancés</a:t>
              </a:r>
            </a:p>
            <a:p>
              <a:pPr marL="62865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 b="1" dirty="0">
                  <a:solidFill>
                    <a:srgbClr val="C85E23">
                      <a:lumMod val="75000"/>
                    </a:srgbClr>
                  </a:solidFill>
                  <a:latin typeface="Arial"/>
                </a:rPr>
                <a:t>Accès précoce pour les CPS≥5</a:t>
              </a:r>
              <a:endPara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Chevron 38">
              <a:extLst>
                <a:ext uri="{FF2B5EF4-FFF2-40B4-BE49-F238E27FC236}">
                  <a16:creationId xmlns:a16="http://schemas.microsoft.com/office/drawing/2014/main" id="{5638724E-2105-4D77-B142-424535985751}"/>
                </a:ext>
              </a:extLst>
            </p:cNvPr>
            <p:cNvSpPr/>
            <p:nvPr/>
          </p:nvSpPr>
          <p:spPr>
            <a:xfrm>
              <a:off x="1479848" y="5495319"/>
              <a:ext cx="320722" cy="3207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85516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74426AFA-BD0B-CC44-8A67-900FCDED700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1. </a:t>
            </a:r>
            <a:r>
              <a:rPr lang="fr-FR" dirty="0" err="1"/>
              <a:t>Shitara</a:t>
            </a:r>
            <a:r>
              <a:rPr lang="fr-FR" dirty="0"/>
              <a:t> et al. JAMA </a:t>
            </a:r>
            <a:r>
              <a:rPr lang="fr-FR" dirty="0" err="1"/>
              <a:t>Oncol</a:t>
            </a:r>
            <a:r>
              <a:rPr lang="fr-FR" dirty="0"/>
              <a:t> 2020; 2. Sun et al. Lancet 2021; 3. </a:t>
            </a:r>
            <a:r>
              <a:rPr lang="fr-FR" dirty="0" err="1"/>
              <a:t>Janjigian</a:t>
            </a:r>
            <a:r>
              <a:rPr lang="fr-FR" dirty="0"/>
              <a:t> et al. ASCO GI 2023 </a:t>
            </a:r>
            <a:r>
              <a:rPr lang="fr-FR" dirty="0" err="1"/>
              <a:t>abst</a:t>
            </a:r>
            <a:r>
              <a:rPr lang="fr-FR" dirty="0"/>
              <a:t> 291; 4. </a:t>
            </a:r>
            <a:r>
              <a:rPr lang="fr-FR" dirty="0" err="1"/>
              <a:t>Moehler</a:t>
            </a:r>
            <a:r>
              <a:rPr lang="fr-FR" dirty="0"/>
              <a:t> et al. ASCO GI </a:t>
            </a:r>
            <a:r>
              <a:rPr lang="fr-FR" dirty="0" err="1"/>
              <a:t>abst</a:t>
            </a:r>
            <a:r>
              <a:rPr lang="fr-FR" dirty="0"/>
              <a:t> 286; </a:t>
            </a:r>
            <a:br>
              <a:rPr lang="fr-FR" dirty="0"/>
            </a:br>
            <a:r>
              <a:rPr lang="fr-FR" dirty="0"/>
              <a:t>5. Xu et al. ESMO 2021 LBA 53; 6. Kang et al. Lancet </a:t>
            </a:r>
            <a:r>
              <a:rPr lang="fr-FR" dirty="0" err="1"/>
              <a:t>Oncol</a:t>
            </a:r>
            <a:r>
              <a:rPr lang="fr-FR" dirty="0"/>
              <a:t> 2022; 7. </a:t>
            </a:r>
            <a:r>
              <a:rPr lang="fr-FR" dirty="0" err="1"/>
              <a:t>Moehler</a:t>
            </a:r>
            <a:r>
              <a:rPr lang="fr-FR" dirty="0"/>
              <a:t> et al. J Clin </a:t>
            </a:r>
            <a:r>
              <a:rPr lang="fr-FR" dirty="0" err="1"/>
              <a:t>Oncol</a:t>
            </a:r>
            <a:r>
              <a:rPr lang="fr-FR" dirty="0"/>
              <a:t> 2020</a:t>
            </a:r>
          </a:p>
        </p:txBody>
      </p:sp>
      <p:graphicFrame>
        <p:nvGraphicFramePr>
          <p:cNvPr id="8" name="Tableau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573778"/>
              </p:ext>
            </p:extLst>
          </p:nvPr>
        </p:nvGraphicFramePr>
        <p:xfrm>
          <a:off x="294026" y="1738382"/>
          <a:ext cx="11728085" cy="3842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44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08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224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360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04572">
                  <a:extLst>
                    <a:ext uri="{9D8B030D-6E8A-4147-A177-3AD203B41FA5}">
                      <a16:colId xmlns:a16="http://schemas.microsoft.com/office/drawing/2014/main" val="754129876"/>
                    </a:ext>
                  </a:extLst>
                </a:gridCol>
                <a:gridCol w="1346743">
                  <a:extLst>
                    <a:ext uri="{9D8B030D-6E8A-4147-A177-3AD203B41FA5}">
                      <a16:colId xmlns:a16="http://schemas.microsoft.com/office/drawing/2014/main" val="801549252"/>
                    </a:ext>
                  </a:extLst>
                </a:gridCol>
                <a:gridCol w="1332907">
                  <a:extLst>
                    <a:ext uri="{9D8B030D-6E8A-4147-A177-3AD203B41FA5}">
                      <a16:colId xmlns:a16="http://schemas.microsoft.com/office/drawing/2014/main" val="661252639"/>
                    </a:ext>
                  </a:extLst>
                </a:gridCol>
                <a:gridCol w="1470253">
                  <a:extLst>
                    <a:ext uri="{9D8B030D-6E8A-4147-A177-3AD203B41FA5}">
                      <a16:colId xmlns:a16="http://schemas.microsoft.com/office/drawing/2014/main" val="3422711501"/>
                    </a:ext>
                  </a:extLst>
                </a:gridCol>
              </a:tblGrid>
              <a:tr h="36656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300" b="0" dirty="0"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36000" marR="36000" marT="60960" marB="6096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KEYNOTE 062</a:t>
                      </a:r>
                      <a:r>
                        <a:rPr lang="da-DK" sz="1300" b="0" kern="1200" baseline="300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  <a:endParaRPr lang="fr-FR" sz="1300" b="0" kern="1200" baseline="30000" dirty="0">
                        <a:solidFill>
                          <a:schemeClr val="lt1"/>
                        </a:solidFill>
                        <a:latin typeface="+mj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KEYNOTE 590</a:t>
                      </a:r>
                      <a:r>
                        <a:rPr lang="da-DK" sz="1300" b="0" kern="1200" baseline="300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  <a:endParaRPr lang="fr-FR" sz="1300" b="0" kern="1200" baseline="30000" dirty="0">
                        <a:solidFill>
                          <a:schemeClr val="lt1"/>
                        </a:solidFill>
                        <a:latin typeface="+mj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CHECKMATE</a:t>
                      </a:r>
                      <a:r>
                        <a:rPr lang="da-DK" sz="1300" b="0" kern="1200" baseline="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 649</a:t>
                      </a:r>
                      <a:r>
                        <a:rPr lang="da-DK" sz="1300" b="0" kern="1200" baseline="300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3</a:t>
                      </a:r>
                      <a:endParaRPr lang="fr-FR" sz="1300" b="0" kern="1200" baseline="30000" dirty="0">
                        <a:solidFill>
                          <a:schemeClr val="lt1"/>
                        </a:solidFill>
                        <a:latin typeface="+mj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RATIONALE 305</a:t>
                      </a:r>
                      <a:r>
                        <a:rPr lang="fr-FR" sz="1300" b="0" kern="1200" baseline="300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ORIENT 16</a:t>
                      </a:r>
                      <a:r>
                        <a:rPr lang="fr-FR" sz="1300" b="0" kern="1200" baseline="300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ATTRACTION 4</a:t>
                      </a:r>
                      <a:r>
                        <a:rPr lang="fr-FR" sz="1300" b="0" kern="1200" baseline="300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JAVELIN</a:t>
                      </a:r>
                      <a:r>
                        <a:rPr lang="fr-FR" sz="1300" b="0" kern="1200" baseline="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300" b="0" kern="1200" baseline="0" dirty="0" err="1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Gastric</a:t>
                      </a:r>
                      <a:r>
                        <a:rPr lang="fr-FR" sz="1300" b="0" kern="1200" baseline="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 100</a:t>
                      </a:r>
                      <a:r>
                        <a:rPr lang="fr-FR" sz="1300" b="0" kern="1200" baseline="300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786">
                <a:tc>
                  <a:txBody>
                    <a:bodyPr/>
                    <a:lstStyle/>
                    <a:p>
                      <a:r>
                        <a:rPr lang="da-DK" sz="1300" dirty="0">
                          <a:solidFill>
                            <a:schemeClr val="tx1"/>
                          </a:solidFill>
                        </a:rPr>
                        <a:t>Immunothérapie</a:t>
                      </a:r>
                      <a:endParaRPr lang="en-US" sz="13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Pembrolizumab</a:t>
                      </a: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3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(monothérapie)</a:t>
                      </a:r>
                    </a:p>
                  </a:txBody>
                  <a:tcPr marL="3600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Pembrolizumab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Nivolumab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Tislelizumab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Sintilimab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Nivolumab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Avelumab</a:t>
                      </a: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3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(maintenance)</a:t>
                      </a:r>
                    </a:p>
                  </a:txBody>
                  <a:tcPr marL="3600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3211">
                <a:tc>
                  <a:txBody>
                    <a:bodyPr/>
                    <a:lstStyle/>
                    <a:p>
                      <a:r>
                        <a:rPr lang="da-DK" sz="1300" dirty="0">
                          <a:solidFill>
                            <a:schemeClr val="tx1"/>
                          </a:solidFill>
                        </a:rPr>
                        <a:t>Chimiothérapie</a:t>
                      </a:r>
                      <a:endParaRPr lang="en-US" sz="13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5FU ou </a:t>
                      </a:r>
                      <a:r>
                        <a:rPr lang="fr-FR" sz="1300" b="1" kern="12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capecitabine</a:t>
                      </a: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b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+ </a:t>
                      </a: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cisplatine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5FU/</a:t>
                      </a: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cisplatine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XELOX</a:t>
                      </a:r>
                      <a:r>
                        <a:rPr lang="fr-FR" sz="1300" b="1" kern="12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ou FOLFOX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XELOX ou 5FU/</a:t>
                      </a: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cisplatine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CAPOX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SOX ou CAPOX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5FU ou </a:t>
                      </a: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capecitabine</a:t>
                      </a: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+</a:t>
                      </a:r>
                      <a:r>
                        <a:rPr lang="fr-FR" sz="1300" b="1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oxaliplatine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240">
                <a:tc>
                  <a:txBody>
                    <a:bodyPr/>
                    <a:lstStyle/>
                    <a:p>
                      <a:r>
                        <a:rPr lang="da-DK" sz="1300" dirty="0">
                          <a:solidFill>
                            <a:schemeClr val="tx1"/>
                          </a:solidFill>
                        </a:rPr>
                        <a:t>Estomac/JOG</a:t>
                      </a:r>
                      <a:endParaRPr lang="en-US" sz="13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69</a:t>
                      </a: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 </a:t>
                      </a: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 31</a:t>
                      </a: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 </a:t>
                      </a: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 12</a:t>
                      </a: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</a:t>
                      </a: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 </a:t>
                      </a: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 17</a:t>
                      </a: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81</a:t>
                      </a: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 </a:t>
                      </a: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 19</a:t>
                      </a: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Plus d’estomac/JOG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66</a:t>
                      </a: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 </a:t>
                      </a: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 9</a:t>
                      </a: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71</a:t>
                      </a:r>
                      <a:r>
                        <a:rPr lang="fr-FR" sz="11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 </a:t>
                      </a: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 29</a:t>
                      </a: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%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8240">
                <a:tc>
                  <a:txBody>
                    <a:bodyPr/>
                    <a:lstStyle/>
                    <a:p>
                      <a:r>
                        <a:rPr lang="da-DK" sz="1300" dirty="0">
                          <a:solidFill>
                            <a:schemeClr val="tx1"/>
                          </a:solidFill>
                        </a:rPr>
                        <a:t>PD-L1</a:t>
                      </a:r>
                      <a:endParaRPr lang="en-US" sz="13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CPS ≥ 10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CPS ≥ 10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CPS ≥ 5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TAP ≥ 5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CPS ≥ 5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Pas</a:t>
                      </a:r>
                      <a:r>
                        <a:rPr lang="fr-FR" sz="1300" b="1" kern="12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de </a:t>
                      </a:r>
                      <a:r>
                        <a:rPr lang="fr-FR" sz="1300" b="1" kern="1200" baseline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cut</a:t>
                      </a:r>
                      <a:r>
                        <a:rPr lang="fr-FR" sz="1300" b="1" kern="12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-off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TC≥1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8240">
                <a:tc>
                  <a:txBody>
                    <a:bodyPr/>
                    <a:lstStyle/>
                    <a:p>
                      <a:r>
                        <a:rPr lang="da-DK" sz="1300" dirty="0">
                          <a:solidFill>
                            <a:schemeClr val="tx1"/>
                          </a:solidFill>
                        </a:rPr>
                        <a:t>Survie</a:t>
                      </a:r>
                      <a:r>
                        <a:rPr lang="da-DK" sz="1300" baseline="0" dirty="0">
                          <a:solidFill>
                            <a:schemeClr val="tx1"/>
                          </a:solidFill>
                        </a:rPr>
                        <a:t> Globale médiane, mois</a:t>
                      </a:r>
                      <a:endParaRPr lang="en-US" sz="13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17,4</a:t>
                      </a:r>
                      <a:r>
                        <a:rPr lang="fr-FR" sz="1300" b="1" kern="12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vs 10,8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13,5 vs 9,4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14,4 vs 11,1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17,2</a:t>
                      </a:r>
                      <a:r>
                        <a:rPr lang="fr-FR" sz="1300" b="1" kern="12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vs 12,6</a:t>
                      </a: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18,4 vs 12,9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17,45 vs 17,15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10,4 vs 10,9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8240">
                <a:tc>
                  <a:txBody>
                    <a:bodyPr/>
                    <a:lstStyle/>
                    <a:p>
                      <a:r>
                        <a:rPr lang="da-DK" sz="1300" i="1" dirty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da-DK" sz="1300" dirty="0">
                          <a:solidFill>
                            <a:schemeClr val="tx1"/>
                          </a:solidFill>
                        </a:rPr>
                        <a:t> Survie</a:t>
                      </a:r>
                      <a:r>
                        <a:rPr lang="da-DK" sz="1300" baseline="0" dirty="0">
                          <a:solidFill>
                            <a:schemeClr val="tx1"/>
                          </a:solidFill>
                        </a:rPr>
                        <a:t> Globale</a:t>
                      </a:r>
                      <a:endParaRPr lang="en-US" sz="13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i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</a:t>
                      </a: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&lt;0,0001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i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</a:t>
                      </a: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&lt;0,0001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i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</a:t>
                      </a: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=0,0056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i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</a:t>
                      </a: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=0,0023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68240">
                <a:tc>
                  <a:txBody>
                    <a:bodyPr/>
                    <a:lstStyle/>
                    <a:p>
                      <a:r>
                        <a:rPr lang="da-DK" sz="1300" dirty="0">
                          <a:solidFill>
                            <a:schemeClr val="tx1"/>
                          </a:solidFill>
                        </a:rPr>
                        <a:t>Survie sans progression</a:t>
                      </a:r>
                      <a:endParaRPr lang="en-US" sz="13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2,9 vs 6,1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7,5 vs 5,5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8,3 vs 6,1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7,2 vs 5,9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3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10,45 vs 8,34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3,2 vs 4,4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699354" cy="756746"/>
          </a:xfrm>
        </p:spPr>
        <p:txBody>
          <a:bodyPr/>
          <a:lstStyle/>
          <a:p>
            <a:r>
              <a:rPr lang="fr-FR" dirty="0"/>
              <a:t>Etudes de phase III d’association Chimio + Immunothérapie en L1 des ADK œsogastriques avancés</a:t>
            </a:r>
          </a:p>
        </p:txBody>
      </p:sp>
      <p:sp>
        <p:nvSpPr>
          <p:cNvPr id="2" name="Rectangle 1"/>
          <p:cNvSpPr/>
          <p:nvPr/>
        </p:nvSpPr>
        <p:spPr>
          <a:xfrm>
            <a:off x="5257800" y="3688468"/>
            <a:ext cx="3924300" cy="1409700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361646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562859" y="599776"/>
            <a:ext cx="10414281" cy="2862952"/>
          </a:xfrm>
          <a:prstGeom prst="rect">
            <a:avLst/>
          </a:prstGeom>
        </p:spPr>
        <p:txBody>
          <a:bodyPr/>
          <a:lstStyle/>
          <a:p>
            <a:r>
              <a:rPr lang="fr-FR" sz="3800" dirty="0" err="1"/>
              <a:t>Zolbetuximab</a:t>
            </a:r>
            <a:r>
              <a:rPr lang="fr-FR" sz="3800" dirty="0"/>
              <a:t> </a:t>
            </a:r>
            <a:r>
              <a:rPr lang="fr-FR" sz="3400" dirty="0"/>
              <a:t>(inhibiteur de Claudine 18.2) </a:t>
            </a:r>
            <a:r>
              <a:rPr lang="fr-FR" sz="3800" dirty="0"/>
              <a:t>+ mFOLFOX6 </a:t>
            </a:r>
            <a:br>
              <a:rPr lang="fr-FR" sz="3800" dirty="0"/>
            </a:br>
            <a:r>
              <a:rPr lang="fr-FR" sz="3800" dirty="0"/>
              <a:t>en L1 dans l’ADK gastrique/JOG non </a:t>
            </a:r>
            <a:r>
              <a:rPr lang="fr-FR" sz="3800" dirty="0" err="1"/>
              <a:t>résécable</a:t>
            </a:r>
            <a:r>
              <a:rPr lang="fr-FR" sz="3800" dirty="0"/>
              <a:t> localement avancé ou métastatique Claudin-18.2+ </a:t>
            </a:r>
            <a:r>
              <a:rPr lang="fr-FR" sz="3400" dirty="0"/>
              <a:t>(CLDN18.2+) </a:t>
            </a:r>
            <a:r>
              <a:rPr lang="fr-FR" sz="3800" dirty="0"/>
              <a:t>/ HER2- : </a:t>
            </a:r>
            <a:br>
              <a:rPr lang="fr-FR" sz="3800" dirty="0"/>
            </a:br>
            <a:r>
              <a:rPr lang="fr-FR" sz="3400" b="1" dirty="0"/>
              <a:t>Résultats préliminaires de l'étude de phase III SPOTLIGHT </a:t>
            </a:r>
            <a:endParaRPr lang="en-US" sz="3400" b="1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019332"/>
            <a:ext cx="1628078" cy="3015458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K.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Shitara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LBA #292</a:t>
            </a:r>
          </a:p>
        </p:txBody>
      </p:sp>
    </p:spTree>
    <p:extLst>
      <p:ext uri="{BB962C8B-B14F-4D97-AF65-F5344CB8AC3E}">
        <p14:creationId xmlns:p14="http://schemas.microsoft.com/office/powerpoint/2010/main" val="254168708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Phase III SPOTLIGHT : Inhibiteur de claudine 18.2 + mFOLFOX6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</a:t>
            </a:r>
            <a:r>
              <a:rPr lang="fr-FR" dirty="0" err="1"/>
              <a:t>Shitara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#292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5"/>
          </p:nvPr>
        </p:nvSpPr>
        <p:spPr>
          <a:xfrm>
            <a:off x="479124" y="1231773"/>
            <a:ext cx="6746136" cy="2425828"/>
          </a:xfrm>
        </p:spPr>
        <p:txBody>
          <a:bodyPr/>
          <a:lstStyle/>
          <a:p>
            <a:pPr marL="209550" indent="-209550"/>
            <a:r>
              <a:rPr lang="fr-FR" sz="1800" dirty="0"/>
              <a:t>Premier IgG1 monoclonal chimérique spécifique et sélectif </a:t>
            </a:r>
            <a:br>
              <a:rPr lang="fr-FR" sz="1800" dirty="0"/>
            </a:br>
            <a:r>
              <a:rPr lang="fr-FR" sz="1800" dirty="0"/>
              <a:t>de </a:t>
            </a:r>
            <a:r>
              <a:rPr lang="fr-FR" sz="1800" dirty="0" err="1"/>
              <a:t>Isoforme</a:t>
            </a:r>
            <a:r>
              <a:rPr lang="fr-FR" sz="1800" dirty="0"/>
              <a:t> 2 de Claudin-18 </a:t>
            </a:r>
            <a:r>
              <a:rPr lang="fr-FR" sz="1500" dirty="0"/>
              <a:t>(molécule de jonction serrée)</a:t>
            </a:r>
          </a:p>
          <a:p>
            <a:pPr marL="209550" indent="-209550">
              <a:spcBef>
                <a:spcPts val="900"/>
              </a:spcBef>
            </a:pPr>
            <a:r>
              <a:rPr lang="fr-FR" sz="1800" b="1" dirty="0"/>
              <a:t>Claudine 18.2 : </a:t>
            </a:r>
          </a:p>
          <a:p>
            <a:pPr lvl="1"/>
            <a:r>
              <a:rPr lang="fr-FR" sz="1600" dirty="0"/>
              <a:t>Expression restreinte aux cellules épithéliales différenciées </a:t>
            </a:r>
            <a:br>
              <a:rPr lang="fr-FR" sz="1600" dirty="0"/>
            </a:br>
            <a:r>
              <a:rPr lang="fr-FR" sz="1600" dirty="0"/>
              <a:t>de la muqueuse gastrique, poumon et voies biliaires </a:t>
            </a:r>
            <a:br>
              <a:rPr lang="fr-FR" sz="1600" dirty="0"/>
            </a:br>
            <a:r>
              <a:rPr lang="fr-FR" sz="1400" dirty="0"/>
              <a:t>(absente dans les autres tissus) </a:t>
            </a:r>
            <a:endParaRPr lang="fr-FR" sz="1600" dirty="0"/>
          </a:p>
          <a:p>
            <a:pPr lvl="1"/>
            <a:r>
              <a:rPr lang="fr-FR" sz="1600" dirty="0"/>
              <a:t>Surexprimée dans les cancers gastriques</a:t>
            </a:r>
            <a:endParaRPr lang="fr-FR" sz="1400" dirty="0"/>
          </a:p>
          <a:p>
            <a:pPr marL="209550" indent="-209550">
              <a:spcBef>
                <a:spcPts val="900"/>
              </a:spcBef>
            </a:pPr>
            <a:r>
              <a:rPr lang="fr-FR" sz="1800" dirty="0"/>
              <a:t> </a:t>
            </a:r>
            <a:r>
              <a:rPr lang="fr-FR" b="1" dirty="0">
                <a:solidFill>
                  <a:schemeClr val="accent2"/>
                </a:solidFill>
              </a:rPr>
              <a:t>Cible thérapeutique ? </a:t>
            </a:r>
          </a:p>
          <a:p>
            <a:endParaRPr lang="da-DK" sz="1800" dirty="0"/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Zolbetuximab </a:t>
            </a:r>
            <a:r>
              <a:rPr lang="fr-FR" sz="2200"/>
              <a:t>(inhibiteur de Claudine 18.2; Imab 362</a:t>
            </a:r>
            <a:r>
              <a:rPr lang="fr-FR"/>
              <a:t>)</a:t>
            </a:r>
          </a:p>
        </p:txBody>
      </p:sp>
      <p:pic>
        <p:nvPicPr>
          <p:cNvPr id="13" name="Image 12" descr="tj-strands-claudins_e.jp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14082" y="797485"/>
            <a:ext cx="3854636" cy="2683607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</p:pic>
      <p:sp>
        <p:nvSpPr>
          <p:cNvPr id="16" name="Text Box 8"/>
          <p:cNvSpPr txBox="1">
            <a:spLocks noChangeArrowheads="1"/>
          </p:cNvSpPr>
          <p:nvPr/>
        </p:nvSpPr>
        <p:spPr bwMode="auto">
          <a:xfrm>
            <a:off x="762299" y="3846534"/>
            <a:ext cx="1607171" cy="14209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ADK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estomac - cardia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Avancé (LA ou M+)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PS 0-1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CLDN18.2+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 = 161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565453" y="5593845"/>
            <a:ext cx="41825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Stratification : score CLDN18.2+, maladie mesurable (O/N)</a:t>
            </a:r>
          </a:p>
        </p:txBody>
      </p:sp>
      <p:sp>
        <p:nvSpPr>
          <p:cNvPr id="22" name="ZoneTexte 3"/>
          <p:cNvSpPr txBox="1">
            <a:spLocks noChangeArrowheads="1"/>
          </p:cNvSpPr>
          <p:nvPr/>
        </p:nvSpPr>
        <p:spPr bwMode="auto">
          <a:xfrm>
            <a:off x="511341" y="5874645"/>
            <a:ext cx="8785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Sahin et al., </a:t>
            </a:r>
            <a:r>
              <a:rPr kumimoji="0" lang="fr-FR" altLang="fr-FR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Annals</a:t>
            </a:r>
            <a:r>
              <a:rPr kumimoji="0" lang="fr-FR" altLang="fr-FR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 of </a:t>
            </a:r>
            <a:r>
              <a:rPr kumimoji="0" lang="fr-FR" altLang="fr-FR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Oncology</a:t>
            </a:r>
            <a:r>
              <a:rPr kumimoji="0" lang="fr-FR" altLang="fr-FR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 2021</a:t>
            </a:r>
            <a:endParaRPr kumimoji="0" lang="nl-NL" altLang="fr-FR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" name="Rectangle à coins arrondis 22"/>
          <p:cNvSpPr/>
          <p:nvPr/>
        </p:nvSpPr>
        <p:spPr>
          <a:xfrm>
            <a:off x="565454" y="3720998"/>
            <a:ext cx="4980581" cy="2165236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" name="Groupe 4"/>
          <p:cNvGrpSpPr/>
          <p:nvPr/>
        </p:nvGrpSpPr>
        <p:grpSpPr>
          <a:xfrm>
            <a:off x="2420285" y="3821473"/>
            <a:ext cx="2996541" cy="1641651"/>
            <a:chOff x="2797623" y="3911413"/>
            <a:chExt cx="2996541" cy="1641651"/>
          </a:xfrm>
        </p:grpSpPr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3743645" y="4730629"/>
              <a:ext cx="2050519" cy="822435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>
              <a:noFill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C00"/>
                </a:buClr>
                <a:buSzTx/>
                <a:buFontTx/>
                <a:buNone/>
                <a:tabLst/>
                <a:defRPr/>
              </a:pPr>
              <a:r>
                <a:rPr kumimoji="0" lang="fr-FR" sz="17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EOX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C00"/>
                </a:buClr>
                <a:buSzTx/>
                <a:buFontTx/>
                <a:buNone/>
                <a:tabLst/>
                <a:defRPr/>
              </a:pPr>
              <a:r>
                <a:rPr kumimoji="0" lang="fr-FR" sz="17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 </a:t>
              </a: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Zolbetuximab</a:t>
              </a:r>
              <a:r>
                <a:rPr kumimoji="0" lang="fr-FR" sz="17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br>
                <a:rPr kumimoji="0" lang="fr-FR" sz="17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800/600 mg/m</a:t>
              </a:r>
              <a:r>
                <a:rPr kumimoji="0" lang="fr-FR" sz="1200" b="0" i="0" u="none" strike="noStrike" kern="1200" cap="none" spc="0" normalizeH="0" baseline="3000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  <a:endParaRPr kumimoji="0" lang="fr-FR" sz="12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Rectangle 11"/>
            <p:cNvSpPr>
              <a:spLocks noChangeArrowheads="1"/>
            </p:cNvSpPr>
            <p:nvPr/>
          </p:nvSpPr>
          <p:spPr bwMode="auto">
            <a:xfrm>
              <a:off x="3743645" y="4046454"/>
              <a:ext cx="2050519" cy="589186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>
              <a:noFill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C00"/>
                </a:buClr>
                <a:buSzTx/>
                <a:buFontTx/>
                <a:buNone/>
                <a:tabLst/>
                <a:defRPr/>
              </a:pPr>
              <a:r>
                <a:rPr kumimoji="0" lang="fr-FR" sz="17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EOX</a:t>
              </a:r>
              <a:endParaRPr kumimoji="0" lang="fr-FR" sz="17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Parenthèse ouvrante 24"/>
            <p:cNvSpPr/>
            <p:nvPr/>
          </p:nvSpPr>
          <p:spPr>
            <a:xfrm>
              <a:off x="3063651" y="4272198"/>
              <a:ext cx="653910" cy="914400"/>
            </a:xfrm>
            <a:prstGeom prst="leftBracket">
              <a:avLst>
                <a:gd name="adj" fmla="val 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" name="Ellipse 26"/>
            <p:cNvSpPr/>
            <p:nvPr/>
          </p:nvSpPr>
          <p:spPr>
            <a:xfrm>
              <a:off x="2797623" y="4463370"/>
              <a:ext cx="532056" cy="532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lIns="13500" tIns="13500" rIns="13500" bIns="135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</a:t>
              </a:r>
              <a:endPara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" name="Text Box 8"/>
            <p:cNvSpPr txBox="1">
              <a:spLocks noChangeArrowheads="1"/>
            </p:cNvSpPr>
            <p:nvPr/>
          </p:nvSpPr>
          <p:spPr bwMode="auto">
            <a:xfrm>
              <a:off x="3094909" y="3911413"/>
              <a:ext cx="617477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N=84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 Box 8"/>
            <p:cNvSpPr txBox="1">
              <a:spLocks noChangeArrowheads="1"/>
            </p:cNvSpPr>
            <p:nvPr/>
          </p:nvSpPr>
          <p:spPr bwMode="auto">
            <a:xfrm>
              <a:off x="3094909" y="5214511"/>
              <a:ext cx="617477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N=77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8" name="Groupe 7"/>
          <p:cNvGrpSpPr/>
          <p:nvPr/>
        </p:nvGrpSpPr>
        <p:grpSpPr>
          <a:xfrm>
            <a:off x="5806221" y="3590182"/>
            <a:ext cx="3709233" cy="2296052"/>
            <a:chOff x="6126142" y="3680122"/>
            <a:chExt cx="3709233" cy="2296052"/>
          </a:xfrm>
        </p:grpSpPr>
        <p:graphicFrame>
          <p:nvGraphicFramePr>
            <p:cNvPr id="30" name="Graphique 29"/>
            <p:cNvGraphicFramePr/>
            <p:nvPr/>
          </p:nvGraphicFramePr>
          <p:xfrm>
            <a:off x="6516613" y="4126907"/>
            <a:ext cx="3155789" cy="16641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6" name="Forme libre 5"/>
            <p:cNvSpPr/>
            <p:nvPr/>
          </p:nvSpPr>
          <p:spPr>
            <a:xfrm>
              <a:off x="6767765" y="4158413"/>
              <a:ext cx="2703007" cy="1261068"/>
            </a:xfrm>
            <a:custGeom>
              <a:avLst/>
              <a:gdLst>
                <a:gd name="connsiteX0" fmla="*/ 2703007 w 2703007"/>
                <a:gd name="connsiteY0" fmla="*/ 1261068 h 1261068"/>
                <a:gd name="connsiteX1" fmla="*/ 2557306 w 2703007"/>
                <a:gd name="connsiteY1" fmla="*/ 1261068 h 1261068"/>
                <a:gd name="connsiteX2" fmla="*/ 2557306 w 2703007"/>
                <a:gd name="connsiteY2" fmla="*/ 1180681 h 1261068"/>
                <a:gd name="connsiteX3" fmla="*/ 2095082 w 2703007"/>
                <a:gd name="connsiteY3" fmla="*/ 1180681 h 1261068"/>
                <a:gd name="connsiteX4" fmla="*/ 2095082 w 2703007"/>
                <a:gd name="connsiteY4" fmla="*/ 1135463 h 1261068"/>
                <a:gd name="connsiteX5" fmla="*/ 1954405 w 2703007"/>
                <a:gd name="connsiteY5" fmla="*/ 1135463 h 1261068"/>
                <a:gd name="connsiteX6" fmla="*/ 1954405 w 2703007"/>
                <a:gd name="connsiteY6" fmla="*/ 1080197 h 1261068"/>
                <a:gd name="connsiteX7" fmla="*/ 1798655 w 2703007"/>
                <a:gd name="connsiteY7" fmla="*/ 1080197 h 1261068"/>
                <a:gd name="connsiteX8" fmla="*/ 1798655 w 2703007"/>
                <a:gd name="connsiteY8" fmla="*/ 1060101 h 1261068"/>
                <a:gd name="connsiteX9" fmla="*/ 1778559 w 2703007"/>
                <a:gd name="connsiteY9" fmla="*/ 1060101 h 1261068"/>
                <a:gd name="connsiteX10" fmla="*/ 1763486 w 2703007"/>
                <a:gd name="connsiteY10" fmla="*/ 1045028 h 1261068"/>
                <a:gd name="connsiteX11" fmla="*/ 1301262 w 2703007"/>
                <a:gd name="connsiteY11" fmla="*/ 1045028 h 1261068"/>
                <a:gd name="connsiteX12" fmla="*/ 1301262 w 2703007"/>
                <a:gd name="connsiteY12" fmla="*/ 994786 h 1261068"/>
                <a:gd name="connsiteX13" fmla="*/ 1210827 w 2703007"/>
                <a:gd name="connsiteY13" fmla="*/ 994786 h 1261068"/>
                <a:gd name="connsiteX14" fmla="*/ 1210827 w 2703007"/>
                <a:gd name="connsiteY14" fmla="*/ 929472 h 1261068"/>
                <a:gd name="connsiteX15" fmla="*/ 1135464 w 2703007"/>
                <a:gd name="connsiteY15" fmla="*/ 929472 h 1261068"/>
                <a:gd name="connsiteX16" fmla="*/ 1135464 w 2703007"/>
                <a:gd name="connsiteY16" fmla="*/ 904351 h 1261068"/>
                <a:gd name="connsiteX17" fmla="*/ 1100295 w 2703007"/>
                <a:gd name="connsiteY17" fmla="*/ 904351 h 1261068"/>
                <a:gd name="connsiteX18" fmla="*/ 1100295 w 2703007"/>
                <a:gd name="connsiteY18" fmla="*/ 854109 h 1261068"/>
                <a:gd name="connsiteX19" fmla="*/ 1019908 w 2703007"/>
                <a:gd name="connsiteY19" fmla="*/ 854109 h 1261068"/>
                <a:gd name="connsiteX20" fmla="*/ 1004836 w 2703007"/>
                <a:gd name="connsiteY20" fmla="*/ 839037 h 1261068"/>
                <a:gd name="connsiteX21" fmla="*/ 894304 w 2703007"/>
                <a:gd name="connsiteY21" fmla="*/ 839037 h 1261068"/>
                <a:gd name="connsiteX22" fmla="*/ 894304 w 2703007"/>
                <a:gd name="connsiteY22" fmla="*/ 773723 h 1261068"/>
                <a:gd name="connsiteX23" fmla="*/ 823965 w 2703007"/>
                <a:gd name="connsiteY23" fmla="*/ 773723 h 1261068"/>
                <a:gd name="connsiteX24" fmla="*/ 823965 w 2703007"/>
                <a:gd name="connsiteY24" fmla="*/ 748602 h 1261068"/>
                <a:gd name="connsiteX25" fmla="*/ 808892 w 2703007"/>
                <a:gd name="connsiteY25" fmla="*/ 733529 h 1261068"/>
                <a:gd name="connsiteX26" fmla="*/ 808892 w 2703007"/>
                <a:gd name="connsiteY26" fmla="*/ 713432 h 1261068"/>
                <a:gd name="connsiteX27" fmla="*/ 778748 w 2703007"/>
                <a:gd name="connsiteY27" fmla="*/ 713432 h 1261068"/>
                <a:gd name="connsiteX28" fmla="*/ 778748 w 2703007"/>
                <a:gd name="connsiteY28" fmla="*/ 668215 h 1261068"/>
                <a:gd name="connsiteX29" fmla="*/ 723482 w 2703007"/>
                <a:gd name="connsiteY29" fmla="*/ 668215 h 1261068"/>
                <a:gd name="connsiteX30" fmla="*/ 708409 w 2703007"/>
                <a:gd name="connsiteY30" fmla="*/ 653142 h 1261068"/>
                <a:gd name="connsiteX31" fmla="*/ 693337 w 2703007"/>
                <a:gd name="connsiteY31" fmla="*/ 638070 h 1261068"/>
                <a:gd name="connsiteX32" fmla="*/ 693337 w 2703007"/>
                <a:gd name="connsiteY32" fmla="*/ 537586 h 1261068"/>
                <a:gd name="connsiteX33" fmla="*/ 572757 w 2703007"/>
                <a:gd name="connsiteY33" fmla="*/ 537586 h 1261068"/>
                <a:gd name="connsiteX34" fmla="*/ 567732 w 2703007"/>
                <a:gd name="connsiteY34" fmla="*/ 532561 h 1261068"/>
                <a:gd name="connsiteX35" fmla="*/ 542611 w 2703007"/>
                <a:gd name="connsiteY35" fmla="*/ 532561 h 1261068"/>
                <a:gd name="connsiteX36" fmla="*/ 517491 w 2703007"/>
                <a:gd name="connsiteY36" fmla="*/ 422030 h 1261068"/>
                <a:gd name="connsiteX37" fmla="*/ 482321 w 2703007"/>
                <a:gd name="connsiteY37" fmla="*/ 381837 h 1261068"/>
                <a:gd name="connsiteX38" fmla="*/ 437104 w 2703007"/>
                <a:gd name="connsiteY38" fmla="*/ 376813 h 1261068"/>
                <a:gd name="connsiteX39" fmla="*/ 417007 w 2703007"/>
                <a:gd name="connsiteY39" fmla="*/ 336619 h 1261068"/>
                <a:gd name="connsiteX40" fmla="*/ 396910 w 2703007"/>
                <a:gd name="connsiteY40" fmla="*/ 211015 h 1261068"/>
                <a:gd name="connsiteX41" fmla="*/ 361741 w 2703007"/>
                <a:gd name="connsiteY41" fmla="*/ 180870 h 1261068"/>
                <a:gd name="connsiteX42" fmla="*/ 311499 w 2703007"/>
                <a:gd name="connsiteY42" fmla="*/ 170821 h 1261068"/>
                <a:gd name="connsiteX43" fmla="*/ 236137 w 2703007"/>
                <a:gd name="connsiteY43" fmla="*/ 150725 h 1261068"/>
                <a:gd name="connsiteX44" fmla="*/ 180871 w 2703007"/>
                <a:gd name="connsiteY44" fmla="*/ 135652 h 1261068"/>
                <a:gd name="connsiteX45" fmla="*/ 150726 w 2703007"/>
                <a:gd name="connsiteY45" fmla="*/ 95459 h 1261068"/>
                <a:gd name="connsiteX46" fmla="*/ 115557 w 2703007"/>
                <a:gd name="connsiteY46" fmla="*/ 10048 h 1261068"/>
                <a:gd name="connsiteX47" fmla="*/ 0 w 2703007"/>
                <a:gd name="connsiteY47" fmla="*/ 0 h 126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703007" h="1261068">
                  <a:moveTo>
                    <a:pt x="2703007" y="1261068"/>
                  </a:moveTo>
                  <a:lnTo>
                    <a:pt x="2557306" y="1261068"/>
                  </a:lnTo>
                  <a:lnTo>
                    <a:pt x="2557306" y="1180681"/>
                  </a:lnTo>
                  <a:lnTo>
                    <a:pt x="2095082" y="1180681"/>
                  </a:lnTo>
                  <a:lnTo>
                    <a:pt x="2095082" y="1135463"/>
                  </a:lnTo>
                  <a:lnTo>
                    <a:pt x="1954405" y="1135463"/>
                  </a:lnTo>
                  <a:lnTo>
                    <a:pt x="1954405" y="1080197"/>
                  </a:lnTo>
                  <a:lnTo>
                    <a:pt x="1798655" y="1080197"/>
                  </a:lnTo>
                  <a:lnTo>
                    <a:pt x="1798655" y="1060101"/>
                  </a:lnTo>
                  <a:lnTo>
                    <a:pt x="1778559" y="1060101"/>
                  </a:lnTo>
                  <a:lnTo>
                    <a:pt x="1763486" y="1045028"/>
                  </a:lnTo>
                  <a:lnTo>
                    <a:pt x="1301262" y="1045028"/>
                  </a:lnTo>
                  <a:lnTo>
                    <a:pt x="1301262" y="994786"/>
                  </a:lnTo>
                  <a:lnTo>
                    <a:pt x="1210827" y="994786"/>
                  </a:lnTo>
                  <a:lnTo>
                    <a:pt x="1210827" y="929472"/>
                  </a:lnTo>
                  <a:lnTo>
                    <a:pt x="1135464" y="929472"/>
                  </a:lnTo>
                  <a:lnTo>
                    <a:pt x="1135464" y="904351"/>
                  </a:lnTo>
                  <a:lnTo>
                    <a:pt x="1100295" y="904351"/>
                  </a:lnTo>
                  <a:lnTo>
                    <a:pt x="1100295" y="854109"/>
                  </a:lnTo>
                  <a:lnTo>
                    <a:pt x="1019908" y="854109"/>
                  </a:lnTo>
                  <a:lnTo>
                    <a:pt x="1004836" y="839037"/>
                  </a:lnTo>
                  <a:lnTo>
                    <a:pt x="894304" y="839037"/>
                  </a:lnTo>
                  <a:lnTo>
                    <a:pt x="894304" y="773723"/>
                  </a:lnTo>
                  <a:lnTo>
                    <a:pt x="823965" y="773723"/>
                  </a:lnTo>
                  <a:lnTo>
                    <a:pt x="823965" y="748602"/>
                  </a:lnTo>
                  <a:lnTo>
                    <a:pt x="808892" y="733529"/>
                  </a:lnTo>
                  <a:lnTo>
                    <a:pt x="808892" y="713432"/>
                  </a:lnTo>
                  <a:lnTo>
                    <a:pt x="778748" y="713432"/>
                  </a:lnTo>
                  <a:lnTo>
                    <a:pt x="778748" y="668215"/>
                  </a:lnTo>
                  <a:lnTo>
                    <a:pt x="723482" y="668215"/>
                  </a:lnTo>
                  <a:lnTo>
                    <a:pt x="708409" y="653142"/>
                  </a:lnTo>
                  <a:lnTo>
                    <a:pt x="693337" y="638070"/>
                  </a:lnTo>
                  <a:lnTo>
                    <a:pt x="693337" y="537586"/>
                  </a:lnTo>
                  <a:lnTo>
                    <a:pt x="572757" y="537586"/>
                  </a:lnTo>
                  <a:lnTo>
                    <a:pt x="567732" y="532561"/>
                  </a:lnTo>
                  <a:lnTo>
                    <a:pt x="542611" y="532561"/>
                  </a:lnTo>
                  <a:lnTo>
                    <a:pt x="517491" y="422030"/>
                  </a:lnTo>
                  <a:lnTo>
                    <a:pt x="482321" y="381837"/>
                  </a:lnTo>
                  <a:lnTo>
                    <a:pt x="437104" y="376813"/>
                  </a:lnTo>
                  <a:lnTo>
                    <a:pt x="417007" y="336619"/>
                  </a:lnTo>
                  <a:lnTo>
                    <a:pt x="396910" y="211015"/>
                  </a:lnTo>
                  <a:lnTo>
                    <a:pt x="361741" y="180870"/>
                  </a:lnTo>
                  <a:lnTo>
                    <a:pt x="311499" y="170821"/>
                  </a:lnTo>
                  <a:lnTo>
                    <a:pt x="236137" y="150725"/>
                  </a:lnTo>
                  <a:lnTo>
                    <a:pt x="180871" y="135652"/>
                  </a:lnTo>
                  <a:lnTo>
                    <a:pt x="150726" y="95459"/>
                  </a:lnTo>
                  <a:lnTo>
                    <a:pt x="115557" y="10048"/>
                  </a:lnTo>
                  <a:lnTo>
                    <a:pt x="0" y="0"/>
                  </a:lnTo>
                </a:path>
              </a:pathLst>
            </a:cu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Forme libre 13"/>
            <p:cNvSpPr/>
            <p:nvPr/>
          </p:nvSpPr>
          <p:spPr>
            <a:xfrm>
              <a:off x="6818006" y="4163435"/>
              <a:ext cx="2642717" cy="1366577"/>
            </a:xfrm>
            <a:custGeom>
              <a:avLst/>
              <a:gdLst>
                <a:gd name="connsiteX0" fmla="*/ 2301073 w 2301073"/>
                <a:gd name="connsiteY0" fmla="*/ 818941 h 818941"/>
                <a:gd name="connsiteX1" fmla="*/ 1542422 w 2301073"/>
                <a:gd name="connsiteY1" fmla="*/ 818941 h 818941"/>
                <a:gd name="connsiteX2" fmla="*/ 1542422 w 2301073"/>
                <a:gd name="connsiteY2" fmla="*/ 788795 h 818941"/>
                <a:gd name="connsiteX3" fmla="*/ 1100295 w 2301073"/>
                <a:gd name="connsiteY3" fmla="*/ 788795 h 818941"/>
                <a:gd name="connsiteX4" fmla="*/ 1090246 w 2301073"/>
                <a:gd name="connsiteY4" fmla="*/ 778746 h 818941"/>
                <a:gd name="connsiteX5" fmla="*/ 733530 w 2301073"/>
                <a:gd name="connsiteY5" fmla="*/ 778746 h 818941"/>
                <a:gd name="connsiteX6" fmla="*/ 733530 w 2301073"/>
                <a:gd name="connsiteY6" fmla="*/ 748602 h 818941"/>
                <a:gd name="connsiteX7" fmla="*/ 698361 w 2301073"/>
                <a:gd name="connsiteY7" fmla="*/ 748602 h 818941"/>
                <a:gd name="connsiteX8" fmla="*/ 698361 w 2301073"/>
                <a:gd name="connsiteY8" fmla="*/ 718457 h 818941"/>
                <a:gd name="connsiteX9" fmla="*/ 638071 w 2301073"/>
                <a:gd name="connsiteY9" fmla="*/ 718457 h 818941"/>
                <a:gd name="connsiteX10" fmla="*/ 638071 w 2301073"/>
                <a:gd name="connsiteY10" fmla="*/ 693336 h 818941"/>
                <a:gd name="connsiteX11" fmla="*/ 547635 w 2301073"/>
                <a:gd name="connsiteY11" fmla="*/ 693336 h 818941"/>
                <a:gd name="connsiteX12" fmla="*/ 527539 w 2301073"/>
                <a:gd name="connsiteY12" fmla="*/ 633046 h 818941"/>
                <a:gd name="connsiteX13" fmla="*/ 527539 w 2301073"/>
                <a:gd name="connsiteY13" fmla="*/ 633046 h 818941"/>
                <a:gd name="connsiteX14" fmla="*/ 452176 w 2301073"/>
                <a:gd name="connsiteY14" fmla="*/ 587828 h 818941"/>
                <a:gd name="connsiteX15" fmla="*/ 452176 w 2301073"/>
                <a:gd name="connsiteY15" fmla="*/ 567732 h 818941"/>
                <a:gd name="connsiteX16" fmla="*/ 401934 w 2301073"/>
                <a:gd name="connsiteY16" fmla="*/ 552659 h 818941"/>
                <a:gd name="connsiteX17" fmla="*/ 371789 w 2301073"/>
                <a:gd name="connsiteY17" fmla="*/ 522514 h 818941"/>
                <a:gd name="connsiteX18" fmla="*/ 371789 w 2301073"/>
                <a:gd name="connsiteY18" fmla="*/ 457200 h 818941"/>
                <a:gd name="connsiteX19" fmla="*/ 326572 w 2301073"/>
                <a:gd name="connsiteY19" fmla="*/ 432079 h 818941"/>
                <a:gd name="connsiteX20" fmla="*/ 306475 w 2301073"/>
                <a:gd name="connsiteY20" fmla="*/ 341644 h 818941"/>
                <a:gd name="connsiteX21" fmla="*/ 291402 w 2301073"/>
                <a:gd name="connsiteY21" fmla="*/ 301450 h 818941"/>
                <a:gd name="connsiteX22" fmla="*/ 241161 w 2301073"/>
                <a:gd name="connsiteY22" fmla="*/ 241160 h 818941"/>
                <a:gd name="connsiteX23" fmla="*/ 140677 w 2301073"/>
                <a:gd name="connsiteY23" fmla="*/ 211015 h 818941"/>
                <a:gd name="connsiteX24" fmla="*/ 135653 w 2301073"/>
                <a:gd name="connsiteY24" fmla="*/ 160773 h 818941"/>
                <a:gd name="connsiteX25" fmla="*/ 95460 w 2301073"/>
                <a:gd name="connsiteY25" fmla="*/ 140677 h 818941"/>
                <a:gd name="connsiteX26" fmla="*/ 45218 w 2301073"/>
                <a:gd name="connsiteY26" fmla="*/ 110532 h 818941"/>
                <a:gd name="connsiteX27" fmla="*/ 25121 w 2301073"/>
                <a:gd name="connsiteY27" fmla="*/ 50242 h 818941"/>
                <a:gd name="connsiteX28" fmla="*/ 0 w 2301073"/>
                <a:gd name="connsiteY28" fmla="*/ 0 h 818941"/>
                <a:gd name="connsiteX0" fmla="*/ 2552282 w 2552282"/>
                <a:gd name="connsiteY0" fmla="*/ 1205803 h 1205803"/>
                <a:gd name="connsiteX1" fmla="*/ 1793631 w 2552282"/>
                <a:gd name="connsiteY1" fmla="*/ 1205803 h 1205803"/>
                <a:gd name="connsiteX2" fmla="*/ 1793631 w 2552282"/>
                <a:gd name="connsiteY2" fmla="*/ 1175657 h 1205803"/>
                <a:gd name="connsiteX3" fmla="*/ 1351504 w 2552282"/>
                <a:gd name="connsiteY3" fmla="*/ 1175657 h 1205803"/>
                <a:gd name="connsiteX4" fmla="*/ 1341455 w 2552282"/>
                <a:gd name="connsiteY4" fmla="*/ 1165608 h 1205803"/>
                <a:gd name="connsiteX5" fmla="*/ 984739 w 2552282"/>
                <a:gd name="connsiteY5" fmla="*/ 1165608 h 1205803"/>
                <a:gd name="connsiteX6" fmla="*/ 984739 w 2552282"/>
                <a:gd name="connsiteY6" fmla="*/ 1135464 h 1205803"/>
                <a:gd name="connsiteX7" fmla="*/ 949570 w 2552282"/>
                <a:gd name="connsiteY7" fmla="*/ 1135464 h 1205803"/>
                <a:gd name="connsiteX8" fmla="*/ 949570 w 2552282"/>
                <a:gd name="connsiteY8" fmla="*/ 1105319 h 1205803"/>
                <a:gd name="connsiteX9" fmla="*/ 889280 w 2552282"/>
                <a:gd name="connsiteY9" fmla="*/ 1105319 h 1205803"/>
                <a:gd name="connsiteX10" fmla="*/ 889280 w 2552282"/>
                <a:gd name="connsiteY10" fmla="*/ 1080198 h 1205803"/>
                <a:gd name="connsiteX11" fmla="*/ 798844 w 2552282"/>
                <a:gd name="connsiteY11" fmla="*/ 1080198 h 1205803"/>
                <a:gd name="connsiteX12" fmla="*/ 778748 w 2552282"/>
                <a:gd name="connsiteY12" fmla="*/ 1019908 h 1205803"/>
                <a:gd name="connsiteX13" fmla="*/ 778748 w 2552282"/>
                <a:gd name="connsiteY13" fmla="*/ 1019908 h 1205803"/>
                <a:gd name="connsiteX14" fmla="*/ 703385 w 2552282"/>
                <a:gd name="connsiteY14" fmla="*/ 974690 h 1205803"/>
                <a:gd name="connsiteX15" fmla="*/ 703385 w 2552282"/>
                <a:gd name="connsiteY15" fmla="*/ 954594 h 1205803"/>
                <a:gd name="connsiteX16" fmla="*/ 653143 w 2552282"/>
                <a:gd name="connsiteY16" fmla="*/ 939521 h 1205803"/>
                <a:gd name="connsiteX17" fmla="*/ 622998 w 2552282"/>
                <a:gd name="connsiteY17" fmla="*/ 909376 h 1205803"/>
                <a:gd name="connsiteX18" fmla="*/ 622998 w 2552282"/>
                <a:gd name="connsiteY18" fmla="*/ 844062 h 1205803"/>
                <a:gd name="connsiteX19" fmla="*/ 577781 w 2552282"/>
                <a:gd name="connsiteY19" fmla="*/ 818941 h 1205803"/>
                <a:gd name="connsiteX20" fmla="*/ 557684 w 2552282"/>
                <a:gd name="connsiteY20" fmla="*/ 728506 h 1205803"/>
                <a:gd name="connsiteX21" fmla="*/ 542611 w 2552282"/>
                <a:gd name="connsiteY21" fmla="*/ 688312 h 1205803"/>
                <a:gd name="connsiteX22" fmla="*/ 492370 w 2552282"/>
                <a:gd name="connsiteY22" fmla="*/ 628022 h 1205803"/>
                <a:gd name="connsiteX23" fmla="*/ 391886 w 2552282"/>
                <a:gd name="connsiteY23" fmla="*/ 597877 h 1205803"/>
                <a:gd name="connsiteX24" fmla="*/ 386862 w 2552282"/>
                <a:gd name="connsiteY24" fmla="*/ 547635 h 1205803"/>
                <a:gd name="connsiteX25" fmla="*/ 346669 w 2552282"/>
                <a:gd name="connsiteY25" fmla="*/ 527539 h 1205803"/>
                <a:gd name="connsiteX26" fmla="*/ 296427 w 2552282"/>
                <a:gd name="connsiteY26" fmla="*/ 497394 h 1205803"/>
                <a:gd name="connsiteX27" fmla="*/ 276330 w 2552282"/>
                <a:gd name="connsiteY27" fmla="*/ 437104 h 1205803"/>
                <a:gd name="connsiteX28" fmla="*/ 0 w 2552282"/>
                <a:gd name="connsiteY28" fmla="*/ 0 h 1205803"/>
                <a:gd name="connsiteX0" fmla="*/ 2557306 w 2557306"/>
                <a:gd name="connsiteY0" fmla="*/ 1296238 h 1296238"/>
                <a:gd name="connsiteX1" fmla="*/ 1798655 w 2557306"/>
                <a:gd name="connsiteY1" fmla="*/ 1296238 h 1296238"/>
                <a:gd name="connsiteX2" fmla="*/ 1798655 w 2557306"/>
                <a:gd name="connsiteY2" fmla="*/ 1266092 h 1296238"/>
                <a:gd name="connsiteX3" fmla="*/ 1356528 w 2557306"/>
                <a:gd name="connsiteY3" fmla="*/ 1266092 h 1296238"/>
                <a:gd name="connsiteX4" fmla="*/ 1346479 w 2557306"/>
                <a:gd name="connsiteY4" fmla="*/ 1256043 h 1296238"/>
                <a:gd name="connsiteX5" fmla="*/ 989763 w 2557306"/>
                <a:gd name="connsiteY5" fmla="*/ 1256043 h 1296238"/>
                <a:gd name="connsiteX6" fmla="*/ 989763 w 2557306"/>
                <a:gd name="connsiteY6" fmla="*/ 1225899 h 1296238"/>
                <a:gd name="connsiteX7" fmla="*/ 954594 w 2557306"/>
                <a:gd name="connsiteY7" fmla="*/ 1225899 h 1296238"/>
                <a:gd name="connsiteX8" fmla="*/ 954594 w 2557306"/>
                <a:gd name="connsiteY8" fmla="*/ 1195754 h 1296238"/>
                <a:gd name="connsiteX9" fmla="*/ 894304 w 2557306"/>
                <a:gd name="connsiteY9" fmla="*/ 1195754 h 1296238"/>
                <a:gd name="connsiteX10" fmla="*/ 894304 w 2557306"/>
                <a:gd name="connsiteY10" fmla="*/ 1170633 h 1296238"/>
                <a:gd name="connsiteX11" fmla="*/ 803868 w 2557306"/>
                <a:gd name="connsiteY11" fmla="*/ 1170633 h 1296238"/>
                <a:gd name="connsiteX12" fmla="*/ 783772 w 2557306"/>
                <a:gd name="connsiteY12" fmla="*/ 1110343 h 1296238"/>
                <a:gd name="connsiteX13" fmla="*/ 783772 w 2557306"/>
                <a:gd name="connsiteY13" fmla="*/ 1110343 h 1296238"/>
                <a:gd name="connsiteX14" fmla="*/ 708409 w 2557306"/>
                <a:gd name="connsiteY14" fmla="*/ 1065125 h 1296238"/>
                <a:gd name="connsiteX15" fmla="*/ 708409 w 2557306"/>
                <a:gd name="connsiteY15" fmla="*/ 1045029 h 1296238"/>
                <a:gd name="connsiteX16" fmla="*/ 658167 w 2557306"/>
                <a:gd name="connsiteY16" fmla="*/ 1029956 h 1296238"/>
                <a:gd name="connsiteX17" fmla="*/ 628022 w 2557306"/>
                <a:gd name="connsiteY17" fmla="*/ 999811 h 1296238"/>
                <a:gd name="connsiteX18" fmla="*/ 628022 w 2557306"/>
                <a:gd name="connsiteY18" fmla="*/ 934497 h 1296238"/>
                <a:gd name="connsiteX19" fmla="*/ 582805 w 2557306"/>
                <a:gd name="connsiteY19" fmla="*/ 909376 h 1296238"/>
                <a:gd name="connsiteX20" fmla="*/ 562708 w 2557306"/>
                <a:gd name="connsiteY20" fmla="*/ 818941 h 1296238"/>
                <a:gd name="connsiteX21" fmla="*/ 547635 w 2557306"/>
                <a:gd name="connsiteY21" fmla="*/ 778747 h 1296238"/>
                <a:gd name="connsiteX22" fmla="*/ 497394 w 2557306"/>
                <a:gd name="connsiteY22" fmla="*/ 718457 h 1296238"/>
                <a:gd name="connsiteX23" fmla="*/ 396910 w 2557306"/>
                <a:gd name="connsiteY23" fmla="*/ 688312 h 1296238"/>
                <a:gd name="connsiteX24" fmla="*/ 391886 w 2557306"/>
                <a:gd name="connsiteY24" fmla="*/ 638070 h 1296238"/>
                <a:gd name="connsiteX25" fmla="*/ 351693 w 2557306"/>
                <a:gd name="connsiteY25" fmla="*/ 617974 h 1296238"/>
                <a:gd name="connsiteX26" fmla="*/ 301451 w 2557306"/>
                <a:gd name="connsiteY26" fmla="*/ 587829 h 1296238"/>
                <a:gd name="connsiteX27" fmla="*/ 281354 w 2557306"/>
                <a:gd name="connsiteY27" fmla="*/ 527539 h 1296238"/>
                <a:gd name="connsiteX28" fmla="*/ 0 w 2557306"/>
                <a:gd name="connsiteY28" fmla="*/ 0 h 1296238"/>
                <a:gd name="connsiteX0" fmla="*/ 2557306 w 2557306"/>
                <a:gd name="connsiteY0" fmla="*/ 1336432 h 1336432"/>
                <a:gd name="connsiteX1" fmla="*/ 1798655 w 2557306"/>
                <a:gd name="connsiteY1" fmla="*/ 1336432 h 1336432"/>
                <a:gd name="connsiteX2" fmla="*/ 1798655 w 2557306"/>
                <a:gd name="connsiteY2" fmla="*/ 1306286 h 1336432"/>
                <a:gd name="connsiteX3" fmla="*/ 1356528 w 2557306"/>
                <a:gd name="connsiteY3" fmla="*/ 1306286 h 1336432"/>
                <a:gd name="connsiteX4" fmla="*/ 1346479 w 2557306"/>
                <a:gd name="connsiteY4" fmla="*/ 1296237 h 1336432"/>
                <a:gd name="connsiteX5" fmla="*/ 989763 w 2557306"/>
                <a:gd name="connsiteY5" fmla="*/ 1296237 h 1336432"/>
                <a:gd name="connsiteX6" fmla="*/ 989763 w 2557306"/>
                <a:gd name="connsiteY6" fmla="*/ 1266093 h 1336432"/>
                <a:gd name="connsiteX7" fmla="*/ 954594 w 2557306"/>
                <a:gd name="connsiteY7" fmla="*/ 1266093 h 1336432"/>
                <a:gd name="connsiteX8" fmla="*/ 954594 w 2557306"/>
                <a:gd name="connsiteY8" fmla="*/ 1235948 h 1336432"/>
                <a:gd name="connsiteX9" fmla="*/ 894304 w 2557306"/>
                <a:gd name="connsiteY9" fmla="*/ 1235948 h 1336432"/>
                <a:gd name="connsiteX10" fmla="*/ 894304 w 2557306"/>
                <a:gd name="connsiteY10" fmla="*/ 1210827 h 1336432"/>
                <a:gd name="connsiteX11" fmla="*/ 803868 w 2557306"/>
                <a:gd name="connsiteY11" fmla="*/ 1210827 h 1336432"/>
                <a:gd name="connsiteX12" fmla="*/ 783772 w 2557306"/>
                <a:gd name="connsiteY12" fmla="*/ 1150537 h 1336432"/>
                <a:gd name="connsiteX13" fmla="*/ 783772 w 2557306"/>
                <a:gd name="connsiteY13" fmla="*/ 1150537 h 1336432"/>
                <a:gd name="connsiteX14" fmla="*/ 708409 w 2557306"/>
                <a:gd name="connsiteY14" fmla="*/ 1105319 h 1336432"/>
                <a:gd name="connsiteX15" fmla="*/ 708409 w 2557306"/>
                <a:gd name="connsiteY15" fmla="*/ 1085223 h 1336432"/>
                <a:gd name="connsiteX16" fmla="*/ 658167 w 2557306"/>
                <a:gd name="connsiteY16" fmla="*/ 1070150 h 1336432"/>
                <a:gd name="connsiteX17" fmla="*/ 628022 w 2557306"/>
                <a:gd name="connsiteY17" fmla="*/ 1040005 h 1336432"/>
                <a:gd name="connsiteX18" fmla="*/ 628022 w 2557306"/>
                <a:gd name="connsiteY18" fmla="*/ 974691 h 1336432"/>
                <a:gd name="connsiteX19" fmla="*/ 582805 w 2557306"/>
                <a:gd name="connsiteY19" fmla="*/ 949570 h 1336432"/>
                <a:gd name="connsiteX20" fmla="*/ 562708 w 2557306"/>
                <a:gd name="connsiteY20" fmla="*/ 859135 h 1336432"/>
                <a:gd name="connsiteX21" fmla="*/ 547635 w 2557306"/>
                <a:gd name="connsiteY21" fmla="*/ 818941 h 1336432"/>
                <a:gd name="connsiteX22" fmla="*/ 497394 w 2557306"/>
                <a:gd name="connsiteY22" fmla="*/ 758651 h 1336432"/>
                <a:gd name="connsiteX23" fmla="*/ 396910 w 2557306"/>
                <a:gd name="connsiteY23" fmla="*/ 728506 h 1336432"/>
                <a:gd name="connsiteX24" fmla="*/ 391886 w 2557306"/>
                <a:gd name="connsiteY24" fmla="*/ 678264 h 1336432"/>
                <a:gd name="connsiteX25" fmla="*/ 351693 w 2557306"/>
                <a:gd name="connsiteY25" fmla="*/ 658168 h 1336432"/>
                <a:gd name="connsiteX26" fmla="*/ 301451 w 2557306"/>
                <a:gd name="connsiteY26" fmla="*/ 628023 h 1336432"/>
                <a:gd name="connsiteX27" fmla="*/ 281354 w 2557306"/>
                <a:gd name="connsiteY27" fmla="*/ 567733 h 1336432"/>
                <a:gd name="connsiteX28" fmla="*/ 0 w 2557306"/>
                <a:gd name="connsiteY28" fmla="*/ 0 h 1336432"/>
                <a:gd name="connsiteX0" fmla="*/ 2627645 w 2627645"/>
                <a:gd name="connsiteY0" fmla="*/ 1366577 h 1366577"/>
                <a:gd name="connsiteX1" fmla="*/ 1868994 w 2627645"/>
                <a:gd name="connsiteY1" fmla="*/ 1366577 h 1366577"/>
                <a:gd name="connsiteX2" fmla="*/ 1868994 w 2627645"/>
                <a:gd name="connsiteY2" fmla="*/ 1336431 h 1366577"/>
                <a:gd name="connsiteX3" fmla="*/ 1426867 w 2627645"/>
                <a:gd name="connsiteY3" fmla="*/ 1336431 h 1366577"/>
                <a:gd name="connsiteX4" fmla="*/ 1416818 w 2627645"/>
                <a:gd name="connsiteY4" fmla="*/ 1326382 h 1366577"/>
                <a:gd name="connsiteX5" fmla="*/ 1060102 w 2627645"/>
                <a:gd name="connsiteY5" fmla="*/ 1326382 h 1366577"/>
                <a:gd name="connsiteX6" fmla="*/ 1060102 w 2627645"/>
                <a:gd name="connsiteY6" fmla="*/ 1296238 h 1366577"/>
                <a:gd name="connsiteX7" fmla="*/ 1024933 w 2627645"/>
                <a:gd name="connsiteY7" fmla="*/ 1296238 h 1366577"/>
                <a:gd name="connsiteX8" fmla="*/ 1024933 w 2627645"/>
                <a:gd name="connsiteY8" fmla="*/ 1266093 h 1366577"/>
                <a:gd name="connsiteX9" fmla="*/ 964643 w 2627645"/>
                <a:gd name="connsiteY9" fmla="*/ 1266093 h 1366577"/>
                <a:gd name="connsiteX10" fmla="*/ 964643 w 2627645"/>
                <a:gd name="connsiteY10" fmla="*/ 1240972 h 1366577"/>
                <a:gd name="connsiteX11" fmla="*/ 874207 w 2627645"/>
                <a:gd name="connsiteY11" fmla="*/ 1240972 h 1366577"/>
                <a:gd name="connsiteX12" fmla="*/ 854111 w 2627645"/>
                <a:gd name="connsiteY12" fmla="*/ 1180682 h 1366577"/>
                <a:gd name="connsiteX13" fmla="*/ 854111 w 2627645"/>
                <a:gd name="connsiteY13" fmla="*/ 1180682 h 1366577"/>
                <a:gd name="connsiteX14" fmla="*/ 778748 w 2627645"/>
                <a:gd name="connsiteY14" fmla="*/ 1135464 h 1366577"/>
                <a:gd name="connsiteX15" fmla="*/ 778748 w 2627645"/>
                <a:gd name="connsiteY15" fmla="*/ 1115368 h 1366577"/>
                <a:gd name="connsiteX16" fmla="*/ 728506 w 2627645"/>
                <a:gd name="connsiteY16" fmla="*/ 1100295 h 1366577"/>
                <a:gd name="connsiteX17" fmla="*/ 698361 w 2627645"/>
                <a:gd name="connsiteY17" fmla="*/ 1070150 h 1366577"/>
                <a:gd name="connsiteX18" fmla="*/ 698361 w 2627645"/>
                <a:gd name="connsiteY18" fmla="*/ 1004836 h 1366577"/>
                <a:gd name="connsiteX19" fmla="*/ 653144 w 2627645"/>
                <a:gd name="connsiteY19" fmla="*/ 979715 h 1366577"/>
                <a:gd name="connsiteX20" fmla="*/ 633047 w 2627645"/>
                <a:gd name="connsiteY20" fmla="*/ 889280 h 1366577"/>
                <a:gd name="connsiteX21" fmla="*/ 617974 w 2627645"/>
                <a:gd name="connsiteY21" fmla="*/ 849086 h 1366577"/>
                <a:gd name="connsiteX22" fmla="*/ 567733 w 2627645"/>
                <a:gd name="connsiteY22" fmla="*/ 788796 h 1366577"/>
                <a:gd name="connsiteX23" fmla="*/ 467249 w 2627645"/>
                <a:gd name="connsiteY23" fmla="*/ 758651 h 1366577"/>
                <a:gd name="connsiteX24" fmla="*/ 462225 w 2627645"/>
                <a:gd name="connsiteY24" fmla="*/ 708409 h 1366577"/>
                <a:gd name="connsiteX25" fmla="*/ 422032 w 2627645"/>
                <a:gd name="connsiteY25" fmla="*/ 688313 h 1366577"/>
                <a:gd name="connsiteX26" fmla="*/ 371790 w 2627645"/>
                <a:gd name="connsiteY26" fmla="*/ 658168 h 1366577"/>
                <a:gd name="connsiteX27" fmla="*/ 351693 w 2627645"/>
                <a:gd name="connsiteY27" fmla="*/ 597878 h 1366577"/>
                <a:gd name="connsiteX28" fmla="*/ 0 w 2627645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477297 w 2642717"/>
                <a:gd name="connsiteY24" fmla="*/ 708409 h 1366577"/>
                <a:gd name="connsiteX25" fmla="*/ 437104 w 2642717"/>
                <a:gd name="connsiteY25" fmla="*/ 688313 h 1366577"/>
                <a:gd name="connsiteX26" fmla="*/ 386862 w 2642717"/>
                <a:gd name="connsiteY26" fmla="*/ 658168 h 1366577"/>
                <a:gd name="connsiteX27" fmla="*/ 366765 w 2642717"/>
                <a:gd name="connsiteY27" fmla="*/ 597878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477297 w 2642717"/>
                <a:gd name="connsiteY24" fmla="*/ 708409 h 1366577"/>
                <a:gd name="connsiteX25" fmla="*/ 437104 w 2642717"/>
                <a:gd name="connsiteY25" fmla="*/ 688313 h 1366577"/>
                <a:gd name="connsiteX26" fmla="*/ 386862 w 2642717"/>
                <a:gd name="connsiteY26" fmla="*/ 658168 h 1366577"/>
                <a:gd name="connsiteX27" fmla="*/ 170822 w 2642717"/>
                <a:gd name="connsiteY27" fmla="*/ 226089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477297 w 2642717"/>
                <a:gd name="connsiteY24" fmla="*/ 708409 h 1366577"/>
                <a:gd name="connsiteX25" fmla="*/ 437104 w 2642717"/>
                <a:gd name="connsiteY25" fmla="*/ 688313 h 1366577"/>
                <a:gd name="connsiteX26" fmla="*/ 386862 w 2642717"/>
                <a:gd name="connsiteY26" fmla="*/ 658168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477297 w 2642717"/>
                <a:gd name="connsiteY24" fmla="*/ 708409 h 1366577"/>
                <a:gd name="connsiteX25" fmla="*/ 437104 w 2642717"/>
                <a:gd name="connsiteY25" fmla="*/ 68831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477297 w 2642717"/>
                <a:gd name="connsiteY24" fmla="*/ 708409 h 1366577"/>
                <a:gd name="connsiteX25" fmla="*/ 437104 w 2642717"/>
                <a:gd name="connsiteY25" fmla="*/ 68831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477297 w 2642717"/>
                <a:gd name="connsiteY24" fmla="*/ 708409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477297 w 2642717"/>
                <a:gd name="connsiteY24" fmla="*/ 708409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477297 w 2642717"/>
                <a:gd name="connsiteY24" fmla="*/ 708409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82321 w 2642717"/>
                <a:gd name="connsiteY23" fmla="*/ 758651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02345 w 2642717"/>
                <a:gd name="connsiteY23" fmla="*/ 681340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82805 w 2642717"/>
                <a:gd name="connsiteY22" fmla="*/ 788796 h 1366577"/>
                <a:gd name="connsiteX23" fmla="*/ 402345 w 2642717"/>
                <a:gd name="connsiteY23" fmla="*/ 681340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502829 w 2642717"/>
                <a:gd name="connsiteY22" fmla="*/ 791462 h 1366577"/>
                <a:gd name="connsiteX23" fmla="*/ 402345 w 2642717"/>
                <a:gd name="connsiteY23" fmla="*/ 681340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497497 w 2642717"/>
                <a:gd name="connsiteY22" fmla="*/ 772801 h 1366577"/>
                <a:gd name="connsiteX23" fmla="*/ 402345 w 2642717"/>
                <a:gd name="connsiteY23" fmla="*/ 681340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486833 w 2642717"/>
                <a:gd name="connsiteY22" fmla="*/ 759472 h 1366577"/>
                <a:gd name="connsiteX23" fmla="*/ 402345 w 2642717"/>
                <a:gd name="connsiteY23" fmla="*/ 681340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80682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486833 w 2642717"/>
                <a:gd name="connsiteY22" fmla="*/ 759472 h 1366577"/>
                <a:gd name="connsiteX23" fmla="*/ 402345 w 2642717"/>
                <a:gd name="connsiteY23" fmla="*/ 681340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43359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68216 w 2642717"/>
                <a:gd name="connsiteY19" fmla="*/ 979715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486833 w 2642717"/>
                <a:gd name="connsiteY22" fmla="*/ 759472 h 1366577"/>
                <a:gd name="connsiteX23" fmla="*/ 402345 w 2642717"/>
                <a:gd name="connsiteY23" fmla="*/ 681340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  <a:gd name="connsiteX0" fmla="*/ 2642717 w 2642717"/>
                <a:gd name="connsiteY0" fmla="*/ 1366577 h 1366577"/>
                <a:gd name="connsiteX1" fmla="*/ 1884066 w 2642717"/>
                <a:gd name="connsiteY1" fmla="*/ 1366577 h 1366577"/>
                <a:gd name="connsiteX2" fmla="*/ 1884066 w 2642717"/>
                <a:gd name="connsiteY2" fmla="*/ 1336431 h 1366577"/>
                <a:gd name="connsiteX3" fmla="*/ 1441939 w 2642717"/>
                <a:gd name="connsiteY3" fmla="*/ 1336431 h 1366577"/>
                <a:gd name="connsiteX4" fmla="*/ 1431890 w 2642717"/>
                <a:gd name="connsiteY4" fmla="*/ 1326382 h 1366577"/>
                <a:gd name="connsiteX5" fmla="*/ 1075174 w 2642717"/>
                <a:gd name="connsiteY5" fmla="*/ 1326382 h 1366577"/>
                <a:gd name="connsiteX6" fmla="*/ 1075174 w 2642717"/>
                <a:gd name="connsiteY6" fmla="*/ 1296238 h 1366577"/>
                <a:gd name="connsiteX7" fmla="*/ 1040005 w 2642717"/>
                <a:gd name="connsiteY7" fmla="*/ 1296238 h 1366577"/>
                <a:gd name="connsiteX8" fmla="*/ 1040005 w 2642717"/>
                <a:gd name="connsiteY8" fmla="*/ 1266093 h 1366577"/>
                <a:gd name="connsiteX9" fmla="*/ 979715 w 2642717"/>
                <a:gd name="connsiteY9" fmla="*/ 1266093 h 1366577"/>
                <a:gd name="connsiteX10" fmla="*/ 979715 w 2642717"/>
                <a:gd name="connsiteY10" fmla="*/ 1240972 h 1366577"/>
                <a:gd name="connsiteX11" fmla="*/ 889279 w 2642717"/>
                <a:gd name="connsiteY11" fmla="*/ 1240972 h 1366577"/>
                <a:gd name="connsiteX12" fmla="*/ 869183 w 2642717"/>
                <a:gd name="connsiteY12" fmla="*/ 1180682 h 1366577"/>
                <a:gd name="connsiteX13" fmla="*/ 869183 w 2642717"/>
                <a:gd name="connsiteY13" fmla="*/ 1143359 h 1366577"/>
                <a:gd name="connsiteX14" fmla="*/ 793820 w 2642717"/>
                <a:gd name="connsiteY14" fmla="*/ 1135464 h 1366577"/>
                <a:gd name="connsiteX15" fmla="*/ 793820 w 2642717"/>
                <a:gd name="connsiteY15" fmla="*/ 1115368 h 1366577"/>
                <a:gd name="connsiteX16" fmla="*/ 743578 w 2642717"/>
                <a:gd name="connsiteY16" fmla="*/ 1100295 h 1366577"/>
                <a:gd name="connsiteX17" fmla="*/ 713433 w 2642717"/>
                <a:gd name="connsiteY17" fmla="*/ 1070150 h 1366577"/>
                <a:gd name="connsiteX18" fmla="*/ 713433 w 2642717"/>
                <a:gd name="connsiteY18" fmla="*/ 1004836 h 1366577"/>
                <a:gd name="connsiteX19" fmla="*/ 649555 w 2642717"/>
                <a:gd name="connsiteY19" fmla="*/ 974383 h 1366577"/>
                <a:gd name="connsiteX20" fmla="*/ 648119 w 2642717"/>
                <a:gd name="connsiteY20" fmla="*/ 889280 h 1366577"/>
                <a:gd name="connsiteX21" fmla="*/ 633046 w 2642717"/>
                <a:gd name="connsiteY21" fmla="*/ 849086 h 1366577"/>
                <a:gd name="connsiteX22" fmla="*/ 486833 w 2642717"/>
                <a:gd name="connsiteY22" fmla="*/ 759472 h 1366577"/>
                <a:gd name="connsiteX23" fmla="*/ 402345 w 2642717"/>
                <a:gd name="connsiteY23" fmla="*/ 681340 h 1366577"/>
                <a:gd name="connsiteX24" fmla="*/ 346668 w 2642717"/>
                <a:gd name="connsiteY24" fmla="*/ 521797 h 1366577"/>
                <a:gd name="connsiteX25" fmla="*/ 216041 w 2642717"/>
                <a:gd name="connsiteY25" fmla="*/ 411983 h 1366577"/>
                <a:gd name="connsiteX26" fmla="*/ 105508 w 2642717"/>
                <a:gd name="connsiteY26" fmla="*/ 236137 h 1366577"/>
                <a:gd name="connsiteX27" fmla="*/ 70338 w 2642717"/>
                <a:gd name="connsiteY27" fmla="*/ 35170 h 1366577"/>
                <a:gd name="connsiteX28" fmla="*/ 0 w 2642717"/>
                <a:gd name="connsiteY28" fmla="*/ 0 h 136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642717" h="1366577">
                  <a:moveTo>
                    <a:pt x="2642717" y="1366577"/>
                  </a:moveTo>
                  <a:lnTo>
                    <a:pt x="1884066" y="1366577"/>
                  </a:lnTo>
                  <a:lnTo>
                    <a:pt x="1884066" y="1336431"/>
                  </a:lnTo>
                  <a:lnTo>
                    <a:pt x="1441939" y="1336431"/>
                  </a:lnTo>
                  <a:lnTo>
                    <a:pt x="1431890" y="1326382"/>
                  </a:lnTo>
                  <a:lnTo>
                    <a:pt x="1075174" y="1326382"/>
                  </a:lnTo>
                  <a:lnTo>
                    <a:pt x="1075174" y="1296238"/>
                  </a:lnTo>
                  <a:lnTo>
                    <a:pt x="1040005" y="1296238"/>
                  </a:lnTo>
                  <a:lnTo>
                    <a:pt x="1040005" y="1266093"/>
                  </a:lnTo>
                  <a:lnTo>
                    <a:pt x="979715" y="1266093"/>
                  </a:lnTo>
                  <a:lnTo>
                    <a:pt x="979715" y="1240972"/>
                  </a:lnTo>
                  <a:lnTo>
                    <a:pt x="889279" y="1240972"/>
                  </a:lnTo>
                  <a:cubicBezTo>
                    <a:pt x="882580" y="1220875"/>
                    <a:pt x="872532" y="1196951"/>
                    <a:pt x="869183" y="1180682"/>
                  </a:cubicBezTo>
                  <a:cubicBezTo>
                    <a:pt x="865834" y="1164413"/>
                    <a:pt x="869183" y="1155800"/>
                    <a:pt x="869183" y="1143359"/>
                  </a:cubicBezTo>
                  <a:lnTo>
                    <a:pt x="793820" y="1135464"/>
                  </a:lnTo>
                  <a:lnTo>
                    <a:pt x="793820" y="1115368"/>
                  </a:lnTo>
                  <a:lnTo>
                    <a:pt x="743578" y="1100295"/>
                  </a:lnTo>
                  <a:lnTo>
                    <a:pt x="713433" y="1070150"/>
                  </a:lnTo>
                  <a:lnTo>
                    <a:pt x="713433" y="1004836"/>
                  </a:lnTo>
                  <a:lnTo>
                    <a:pt x="649555" y="974383"/>
                  </a:lnTo>
                  <a:cubicBezTo>
                    <a:pt x="649076" y="946015"/>
                    <a:pt x="648598" y="917648"/>
                    <a:pt x="648119" y="889280"/>
                  </a:cubicBezTo>
                  <a:lnTo>
                    <a:pt x="633046" y="849086"/>
                  </a:lnTo>
                  <a:cubicBezTo>
                    <a:pt x="584308" y="819215"/>
                    <a:pt x="567562" y="781345"/>
                    <a:pt x="486833" y="759472"/>
                  </a:cubicBezTo>
                  <a:cubicBezTo>
                    <a:pt x="426680" y="723653"/>
                    <a:pt x="494489" y="695832"/>
                    <a:pt x="402345" y="681340"/>
                  </a:cubicBezTo>
                  <a:cubicBezTo>
                    <a:pt x="357127" y="602389"/>
                    <a:pt x="349232" y="608745"/>
                    <a:pt x="346668" y="521797"/>
                  </a:cubicBezTo>
                  <a:lnTo>
                    <a:pt x="216041" y="411983"/>
                  </a:lnTo>
                  <a:cubicBezTo>
                    <a:pt x="206813" y="311910"/>
                    <a:pt x="211016" y="311499"/>
                    <a:pt x="105508" y="236137"/>
                  </a:cubicBezTo>
                  <a:lnTo>
                    <a:pt x="70338" y="3517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Text Box 8"/>
            <p:cNvSpPr txBox="1">
              <a:spLocks noChangeArrowheads="1"/>
            </p:cNvSpPr>
            <p:nvPr/>
          </p:nvSpPr>
          <p:spPr bwMode="auto">
            <a:xfrm>
              <a:off x="8034003" y="4046454"/>
              <a:ext cx="1646605" cy="5924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mPPS : 4,8 vs 7,9 mois</a:t>
              </a:r>
            </a:p>
            <a:p>
              <a:pPr marL="0" marR="0" lvl="0" indent="0" algn="l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HR : 0,47 [0,31-0,70]</a:t>
              </a:r>
            </a:p>
            <a:p>
              <a:pPr marL="0" marR="0" lvl="0" indent="0" algn="l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</a:t>
              </a: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=0,0001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8034003" y="4847318"/>
              <a:ext cx="1582484" cy="3744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C00"/>
                </a:buClr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0" cap="none" spc="0" normalizeH="0" baseline="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EOX + IMAB</a:t>
              </a:r>
              <a:br>
                <a:rPr kumimoji="0" lang="fr-FR" sz="1000" b="1" i="0" u="none" strike="noStrike" kern="0" cap="none" spc="0" normalizeH="0" baseline="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800/600 mg/m</a:t>
              </a:r>
              <a:r>
                <a:rPr kumimoji="0" lang="fr-FR" sz="800" b="0" i="0" u="none" strike="noStrike" kern="1200" cap="none" spc="0" normalizeH="0" baseline="3000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 </a:t>
              </a: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C85E2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(77)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8034003" y="5288931"/>
              <a:ext cx="817377" cy="2333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C00"/>
                </a:buClr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EOX </a:t>
              </a: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FF66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(84)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Text Box 8"/>
            <p:cNvSpPr txBox="1">
              <a:spLocks noChangeArrowheads="1"/>
            </p:cNvSpPr>
            <p:nvPr/>
          </p:nvSpPr>
          <p:spPr bwMode="auto">
            <a:xfrm>
              <a:off x="7435121" y="5742777"/>
              <a:ext cx="1197764" cy="2333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Time to event (weeks)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Text Box 8"/>
            <p:cNvSpPr txBox="1">
              <a:spLocks noChangeArrowheads="1"/>
            </p:cNvSpPr>
            <p:nvPr/>
          </p:nvSpPr>
          <p:spPr bwMode="auto">
            <a:xfrm rot="16200000">
              <a:off x="5631968" y="4744544"/>
              <a:ext cx="1468672" cy="2333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Survival distribution function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Rectangle à coins arrondis 34"/>
            <p:cNvSpPr/>
            <p:nvPr/>
          </p:nvSpPr>
          <p:spPr>
            <a:xfrm>
              <a:off x="6126142" y="3810938"/>
              <a:ext cx="3709233" cy="2165236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" name="Text Box 8"/>
            <p:cNvSpPr txBox="1">
              <a:spLocks noChangeArrowheads="1"/>
            </p:cNvSpPr>
            <p:nvPr/>
          </p:nvSpPr>
          <p:spPr bwMode="auto">
            <a:xfrm>
              <a:off x="6293405" y="3680122"/>
              <a:ext cx="3095720" cy="27699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 sans progression (obj. Principal)</a:t>
              </a: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8" name="Groupe 37"/>
          <p:cNvGrpSpPr/>
          <p:nvPr/>
        </p:nvGrpSpPr>
        <p:grpSpPr>
          <a:xfrm>
            <a:off x="9852221" y="4338437"/>
            <a:ext cx="1741649" cy="600710"/>
            <a:chOff x="1326946" y="5539830"/>
            <a:chExt cx="1741649" cy="600710"/>
          </a:xfrm>
        </p:grpSpPr>
        <p:sp>
          <p:nvSpPr>
            <p:cNvPr id="39" name="ZoneTexte 38"/>
            <p:cNvSpPr txBox="1"/>
            <p:nvPr/>
          </p:nvSpPr>
          <p:spPr>
            <a:xfrm>
              <a:off x="1453707" y="5539830"/>
              <a:ext cx="1614888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Phase III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Chevron 39"/>
            <p:cNvSpPr/>
            <p:nvPr/>
          </p:nvSpPr>
          <p:spPr>
            <a:xfrm>
              <a:off x="1326946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291741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r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Phase III SPOTLIGHT : Inhibiteur de claudine 18.2 + mFOLFOX6</a:t>
            </a:r>
            <a:endParaRPr lang="en-US" dirty="0"/>
          </a:p>
        </p:txBody>
      </p:sp>
      <p:sp>
        <p:nvSpPr>
          <p:cNvPr id="18" name="Espace réservé du texte 17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</a:t>
            </a:r>
            <a:r>
              <a:rPr lang="fr-FR" dirty="0" err="1"/>
              <a:t>Shitara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#292</a:t>
            </a:r>
          </a:p>
        </p:txBody>
      </p:sp>
      <p:sp>
        <p:nvSpPr>
          <p:cNvPr id="20" name="Espace réservé du texte 19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Phase III randomisée</a:t>
            </a:r>
            <a:endParaRPr lang="en-US" dirty="0"/>
          </a:p>
        </p:txBody>
      </p:sp>
      <p:sp>
        <p:nvSpPr>
          <p:cNvPr id="22" name="TextBox 17"/>
          <p:cNvSpPr txBox="1"/>
          <p:nvPr/>
        </p:nvSpPr>
        <p:spPr>
          <a:xfrm>
            <a:off x="4396662" y="1827319"/>
            <a:ext cx="455253" cy="230832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N=283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" name="TextBox 25"/>
          <p:cNvSpPr txBox="1"/>
          <p:nvPr/>
        </p:nvSpPr>
        <p:spPr>
          <a:xfrm>
            <a:off x="4396662" y="3997314"/>
            <a:ext cx="455253" cy="230832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N=282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" name="Parenthèse ouvrante 23"/>
          <p:cNvSpPr/>
          <p:nvPr/>
        </p:nvSpPr>
        <p:spPr>
          <a:xfrm>
            <a:off x="4284973" y="2126709"/>
            <a:ext cx="697333" cy="1789063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490457" y="1459392"/>
            <a:ext cx="3466946" cy="3311729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Cirtères d’inclusion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Patients naïfs de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pour un ADK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gastrique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/JOG non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résécable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métastatique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Claudine 18,2 + fixation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modérée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à forte </a:t>
            </a:r>
            <a:b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(≥ 75% des cellules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tumorales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en IHC)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HER2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négatif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OMS 0-1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 sur :</a:t>
            </a:r>
          </a:p>
          <a:p>
            <a:pPr marL="138113" marR="0" lvl="1" indent="-138113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Région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asie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vs non-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asie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  <a:p>
            <a:pPr marL="138113" marR="0" lvl="1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Nombre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d’organes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atteints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(0-2 vs &gt;3)</a:t>
            </a:r>
            <a:endParaRPr kumimoji="0" lang="fr-FR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1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ATCD de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gastrectomie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oui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vs non)</a:t>
            </a:r>
          </a:p>
        </p:txBody>
      </p:sp>
      <p:sp>
        <p:nvSpPr>
          <p:cNvPr id="28" name="Ellipse 27"/>
          <p:cNvSpPr/>
          <p:nvPr/>
        </p:nvSpPr>
        <p:spPr>
          <a:xfrm>
            <a:off x="4018945" y="2583201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1:1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3" name="TextBox 17"/>
          <p:cNvSpPr txBox="1"/>
          <p:nvPr/>
        </p:nvSpPr>
        <p:spPr>
          <a:xfrm>
            <a:off x="3919093" y="3127799"/>
            <a:ext cx="743668" cy="230832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N=550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Rectangle à coins arrondis 33"/>
          <p:cNvSpPr/>
          <p:nvPr/>
        </p:nvSpPr>
        <p:spPr>
          <a:xfrm>
            <a:off x="417242" y="1298272"/>
            <a:ext cx="11514927" cy="378172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0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041456" y="1695676"/>
            <a:ext cx="1928970" cy="980232"/>
          </a:xfrm>
          <a:prstGeom prst="roundRect">
            <a:avLst>
              <a:gd name="adj" fmla="val 9151"/>
            </a:avLst>
          </a:prstGeom>
          <a:solidFill>
            <a:srgbClr val="D1692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Zolbetuximab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800/600 mg/m</a:t>
            </a:r>
            <a:r>
              <a:rPr kumimoji="0" 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IV Q3W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mFOLFOX6 IV Q2W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Cycles 1-4 (42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jours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/cycle)</a:t>
            </a:r>
          </a:p>
        </p:txBody>
      </p:sp>
      <p:grpSp>
        <p:nvGrpSpPr>
          <p:cNvPr id="37" name="Groupe 36"/>
          <p:cNvGrpSpPr/>
          <p:nvPr/>
        </p:nvGrpSpPr>
        <p:grpSpPr>
          <a:xfrm>
            <a:off x="1751419" y="5333242"/>
            <a:ext cx="4559440" cy="600710"/>
            <a:chOff x="1453707" y="5539830"/>
            <a:chExt cx="4559440" cy="600710"/>
          </a:xfrm>
        </p:grpSpPr>
        <p:sp>
          <p:nvSpPr>
            <p:cNvPr id="38" name="ZoneTexte 37"/>
            <p:cNvSpPr txBox="1"/>
            <p:nvPr/>
          </p:nvSpPr>
          <p:spPr>
            <a:xfrm>
              <a:off x="1453707" y="5539830"/>
              <a:ext cx="4559440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SSP finale: 300 évenements</a:t>
              </a:r>
            </a:p>
          </p:txBody>
        </p:sp>
        <p:sp>
          <p:nvSpPr>
            <p:cNvPr id="39" name="Chevron 38"/>
            <p:cNvSpPr/>
            <p:nvPr/>
          </p:nvSpPr>
          <p:spPr>
            <a:xfrm>
              <a:off x="1659507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7224661" y="1695676"/>
            <a:ext cx="2097138" cy="980232"/>
          </a:xfrm>
          <a:prstGeom prst="roundRect">
            <a:avLst>
              <a:gd name="adj" fmla="val 9151"/>
            </a:avLst>
          </a:prstGeom>
          <a:solidFill>
            <a:srgbClr val="D16923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Zolbetuximab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800/600 mg/m</a:t>
            </a:r>
            <a:r>
              <a:rPr kumimoji="0" lang="en-US" sz="120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IV Q3W 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+ 5-FU+folinic acid IV Q2W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Cycles 5+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041456" y="3466520"/>
            <a:ext cx="1928970" cy="772548"/>
          </a:xfrm>
          <a:prstGeom prst="roundRect">
            <a:avLst>
              <a:gd name="adj" fmla="val 9151"/>
            </a:avLst>
          </a:prstGeom>
          <a:solidFill>
            <a:schemeClr val="bg1">
              <a:lumMod val="5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Placebo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IV Q3W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mFOLFOX6 IV Q2W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Cycles 1-4 (42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jours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/cycle)</a:t>
            </a:r>
          </a:p>
        </p:txBody>
      </p:sp>
      <p:sp>
        <p:nvSpPr>
          <p:cNvPr id="32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7224661" y="3466520"/>
            <a:ext cx="2097138" cy="772548"/>
          </a:xfrm>
          <a:prstGeom prst="roundRect">
            <a:avLst>
              <a:gd name="adj" fmla="val 9151"/>
            </a:avLst>
          </a:prstGeom>
          <a:solidFill>
            <a:schemeClr val="bg1">
              <a:lumMod val="5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Placebo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IV Q3W 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+ 5-FU+folinic acid IV Q2W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Cycles 5+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9619512" y="1603732"/>
            <a:ext cx="2312658" cy="277967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primaire :</a:t>
            </a: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SSP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 secondaires clé :</a:t>
            </a: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SG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TTCD in GHS/QoL, </a:t>
            </a:r>
            <a:b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PF, and OG25-Pain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 secondaires :</a:t>
            </a: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ORR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DOR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Safety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PROs</a:t>
            </a:r>
          </a:p>
        </p:txBody>
      </p:sp>
      <p:grpSp>
        <p:nvGrpSpPr>
          <p:cNvPr id="42" name="Groupe 41"/>
          <p:cNvGrpSpPr/>
          <p:nvPr/>
        </p:nvGrpSpPr>
        <p:grpSpPr>
          <a:xfrm>
            <a:off x="9486637" y="1685306"/>
            <a:ext cx="117884" cy="2716240"/>
            <a:chOff x="9203915" y="2219156"/>
            <a:chExt cx="117884" cy="2716240"/>
          </a:xfrm>
        </p:grpSpPr>
        <p:cxnSp>
          <p:nvCxnSpPr>
            <p:cNvPr id="44" name="Connecteur droit 43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6" name="Groupe 45"/>
          <p:cNvGrpSpPr/>
          <p:nvPr/>
        </p:nvGrpSpPr>
        <p:grpSpPr>
          <a:xfrm>
            <a:off x="6593242" y="5333242"/>
            <a:ext cx="4559440" cy="600710"/>
            <a:chOff x="1453707" y="5539830"/>
            <a:chExt cx="4559440" cy="600710"/>
          </a:xfrm>
        </p:grpSpPr>
        <p:sp>
          <p:nvSpPr>
            <p:cNvPr id="47" name="ZoneTexte 46"/>
            <p:cNvSpPr txBox="1"/>
            <p:nvPr/>
          </p:nvSpPr>
          <p:spPr>
            <a:xfrm>
              <a:off x="1453707" y="5539830"/>
              <a:ext cx="4559440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SG finale: 396 évenements</a:t>
              </a:r>
            </a:p>
          </p:txBody>
        </p:sp>
        <p:sp>
          <p:nvSpPr>
            <p:cNvPr id="48" name="Chevron 47"/>
            <p:cNvSpPr/>
            <p:nvPr/>
          </p:nvSpPr>
          <p:spPr>
            <a:xfrm>
              <a:off x="1659507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ZoneTexte 1"/>
          <p:cNvSpPr txBox="1"/>
          <p:nvPr/>
        </p:nvSpPr>
        <p:spPr>
          <a:xfrm>
            <a:off x="490457" y="4771121"/>
            <a:ext cx="87751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i="1" dirty="0"/>
              <a:t>NB: Marquage Claudine 18.2 positif ≥75% en IHC chez 38 % des patients </a:t>
            </a:r>
            <a:r>
              <a:rPr lang="fr-FR" i="1" dirty="0" err="1"/>
              <a:t>screenés</a:t>
            </a:r>
            <a:endParaRPr lang="fr-FR" i="1" dirty="0"/>
          </a:p>
        </p:txBody>
      </p:sp>
    </p:spTree>
    <p:extLst>
      <p:ext uri="{BB962C8B-B14F-4D97-AF65-F5344CB8AC3E}">
        <p14:creationId xmlns:p14="http://schemas.microsoft.com/office/powerpoint/2010/main" val="314201147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Phase III SPOTLIGHT : Inhibiteur de claudine 18.2 + mFOLFOX6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</a:t>
            </a:r>
            <a:r>
              <a:rPr lang="fr-FR" dirty="0" err="1"/>
              <a:t>Shitara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#292</a:t>
            </a:r>
          </a:p>
        </p:txBody>
      </p:sp>
      <p:sp>
        <p:nvSpPr>
          <p:cNvPr id="29" name="Espace réservé du texte 28"/>
          <p:cNvSpPr>
            <a:spLocks noGrp="1"/>
          </p:cNvSpPr>
          <p:nvPr>
            <p:ph type="body" sz="quarter" idx="15"/>
          </p:nvPr>
        </p:nvSpPr>
        <p:spPr>
          <a:xfrm>
            <a:off x="2438916" y="5780310"/>
            <a:ext cx="7394631" cy="401532"/>
          </a:xfrm>
        </p:spPr>
        <p:txBody>
          <a:bodyPr/>
          <a:lstStyle/>
          <a:p>
            <a:r>
              <a:rPr lang="fr-FR" sz="1800"/>
              <a:t>Analyse ad hoc: </a:t>
            </a:r>
            <a:r>
              <a:rPr lang="fr-FR" sz="1800" b="1"/>
              <a:t>13,2</a:t>
            </a:r>
            <a:r>
              <a:rPr lang="fr-FR" sz="1400" b="1"/>
              <a:t>%</a:t>
            </a:r>
            <a:r>
              <a:rPr lang="fr-FR" sz="1800" b="1"/>
              <a:t> des patients score PD-L1 CPS ≥5 (41/311) 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Caractéristiques des patients </a:t>
            </a:r>
          </a:p>
          <a:p>
            <a:endParaRPr lang="fr-FR"/>
          </a:p>
        </p:txBody>
      </p:sp>
      <p:graphicFrame>
        <p:nvGraphicFramePr>
          <p:cNvPr id="10" name="Tableau 9"/>
          <p:cNvGraphicFramePr>
            <a:graphicFrameLocks noGrp="1"/>
          </p:cNvGraphicFramePr>
          <p:nvPr/>
        </p:nvGraphicFramePr>
        <p:xfrm>
          <a:off x="1404445" y="1061561"/>
          <a:ext cx="10110797" cy="45799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262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01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61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61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61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610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02698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Zolbetuximab + mFOLFOX6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(N=283)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Placebo + mFOLFOX6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(N=282)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1168">
                <a:tc gridSpan="2">
                  <a:txBody>
                    <a:bodyPr/>
                    <a:lstStyle/>
                    <a:p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Age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médian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années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(rang)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62.0 (27-83)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60.0 (20-86)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4539">
                <a:tc gridSpan="2"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Homme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176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(62,2)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175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(62,1)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0625"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Région,</a:t>
                      </a:r>
                      <a:r>
                        <a:rPr lang="da-DK" sz="1500" baseline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>
                          <a:solidFill>
                            <a:schemeClr val="tx1"/>
                          </a:solidFill>
                        </a:rPr>
                        <a:t>n (%)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 baseline="0">
                          <a:solidFill>
                            <a:schemeClr val="tx1"/>
                          </a:solidFill>
                        </a:rPr>
                        <a:t>Asie</a:t>
                      </a:r>
                    </a:p>
                    <a:p>
                      <a:r>
                        <a:rPr lang="en-US" sz="1500" baseline="0">
                          <a:solidFill>
                            <a:schemeClr val="tx1"/>
                          </a:solidFill>
                        </a:rPr>
                        <a:t>Non Asie</a:t>
                      </a:r>
                      <a:endParaRPr lang="en-US" sz="15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88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195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(31,1)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(68,9)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89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193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(31,6)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(68,4)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0625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Organes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avec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métastases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0-2</a:t>
                      </a:r>
                    </a:p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≥3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219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(77,4)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(22,6)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219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(77,7)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(22,3)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0625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Gastrectomie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antérieure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Oui</a:t>
                      </a:r>
                    </a:p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Non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84 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199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(29,7)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(70,3)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82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(29,1)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(70,9)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30625">
                <a:tc>
                  <a:txBody>
                    <a:bodyPr/>
                    <a:lstStyle/>
                    <a:p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Site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primaire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Estomac</a:t>
                      </a:r>
                    </a:p>
                    <a:p>
                      <a:r>
                        <a:rPr lang="en-US" sz="1500">
                          <a:solidFill>
                            <a:schemeClr val="tx1"/>
                          </a:solidFill>
                        </a:rPr>
                        <a:t>GEJ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219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(77,4)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(22,6)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210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72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(74,5)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(25,5)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168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Classification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de Lauren, n (%)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fr-FR" sz="15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Diffuse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15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Intestinal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15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Mixte/autres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82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130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(29,1)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(24,8)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(45,9)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117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66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95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(42,1)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(23,7)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(33,7)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1168">
                <a:tc>
                  <a:txBody>
                    <a:bodyPr/>
                    <a:lstStyle/>
                    <a:p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ECOG PS</a:t>
                      </a:r>
                      <a:r>
                        <a:rPr lang="da-DK" sz="150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n (%)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fr-FR" sz="15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15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125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153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(44,8)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(54,8)</a:t>
                      </a: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115</a:t>
                      </a:r>
                    </a:p>
                    <a:p>
                      <a:pPr marL="0" indent="0" algn="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163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(41,4)</a:t>
                      </a:r>
                    </a:p>
                    <a:p>
                      <a:pPr marL="0" marR="0" lvl="0" indent="0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(58,6)</a:t>
                      </a: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964209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L’influence du nombre d’ESD gastriques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JG Kim et al., ASCO GI</a:t>
            </a:r>
            <a:r>
              <a:rPr lang="fr-FR" baseline="30000" dirty="0"/>
              <a:t>®</a:t>
            </a:r>
            <a:r>
              <a:rPr lang="fr-FR" dirty="0"/>
              <a:t> 2023, Abs #285</a:t>
            </a:r>
          </a:p>
        </p:txBody>
      </p:sp>
      <p:sp>
        <p:nvSpPr>
          <p:cNvPr id="29" name="Espace réservé du texte 28"/>
          <p:cNvSpPr>
            <a:spLocks noGrp="1"/>
          </p:cNvSpPr>
          <p:nvPr>
            <p:ph type="body" sz="quarter" idx="15"/>
          </p:nvPr>
        </p:nvSpPr>
        <p:spPr>
          <a:xfrm>
            <a:off x="5159828" y="3670656"/>
            <a:ext cx="6847114" cy="2349144"/>
          </a:xfrm>
        </p:spPr>
        <p:txBody>
          <a:bodyPr/>
          <a:lstStyle/>
          <a:p>
            <a:pPr marL="227013" indent="-227013">
              <a:lnSpc>
                <a:spcPts val="2000"/>
              </a:lnSpc>
              <a:spcBef>
                <a:spcPts val="1200"/>
              </a:spcBef>
            </a:pPr>
            <a:r>
              <a:rPr lang="da-DK" sz="1800" dirty="0"/>
              <a:t>Grande hétérogéneité du nombre d’ESD en fonction </a:t>
            </a:r>
            <a:br>
              <a:rPr lang="da-DK" sz="1800" dirty="0"/>
            </a:br>
            <a:r>
              <a:rPr lang="da-DK" sz="1800" dirty="0"/>
              <a:t>des centres </a:t>
            </a:r>
            <a:r>
              <a:rPr lang="da-DK" sz="1600" dirty="0"/>
              <a:t>(1-1175)</a:t>
            </a:r>
            <a:endParaRPr lang="da-DK" sz="1800" dirty="0"/>
          </a:p>
          <a:p>
            <a:pPr marL="227013" indent="-227013">
              <a:lnSpc>
                <a:spcPts val="2000"/>
              </a:lnSpc>
              <a:spcBef>
                <a:spcPts val="1200"/>
              </a:spcBef>
            </a:pPr>
            <a:r>
              <a:rPr lang="da-DK" sz="1800" dirty="0"/>
              <a:t>La majorité des dissections sont dans des centres de recours. </a:t>
            </a:r>
          </a:p>
          <a:p>
            <a:pPr marL="227013" indent="-227013">
              <a:lnSpc>
                <a:spcPts val="2000"/>
              </a:lnSpc>
              <a:spcBef>
                <a:spcPts val="1200"/>
              </a:spcBef>
            </a:pPr>
            <a:r>
              <a:rPr lang="da-DK" sz="1800" dirty="0"/>
              <a:t>Complications : Hémorragies </a:t>
            </a:r>
            <a:r>
              <a:rPr lang="da-DK" sz="1600" dirty="0"/>
              <a:t>(n=5098; 5.3%)</a:t>
            </a:r>
            <a:r>
              <a:rPr lang="da-DK" sz="1800" dirty="0"/>
              <a:t>, </a:t>
            </a:r>
            <a:br>
              <a:rPr lang="da-DK" sz="1800" dirty="0"/>
            </a:br>
            <a:r>
              <a:rPr lang="da-DK" sz="1800" dirty="0"/>
              <a:t>Perforation </a:t>
            </a:r>
            <a:r>
              <a:rPr lang="da-DK" sz="1600" dirty="0"/>
              <a:t>(n=601 (0.63%))</a:t>
            </a:r>
            <a:r>
              <a:rPr lang="da-DK" sz="1800" dirty="0"/>
              <a:t>, Pneumopathie </a:t>
            </a:r>
            <a:r>
              <a:rPr lang="da-DK" sz="1600" dirty="0"/>
              <a:t>(n=712 (0.75%)). </a:t>
            </a:r>
            <a:r>
              <a:rPr lang="da-DK" sz="1800" dirty="0"/>
              <a:t>Mortalité à 30 jours </a:t>
            </a:r>
            <a:r>
              <a:rPr lang="da-DK" sz="1600" dirty="0"/>
              <a:t>(n=53; 0.06%))</a:t>
            </a:r>
            <a:endParaRPr lang="da-DK" sz="1800" dirty="0"/>
          </a:p>
          <a:p>
            <a:pPr marL="227013" indent="-227013">
              <a:lnSpc>
                <a:spcPts val="2000"/>
              </a:lnSpc>
              <a:spcBef>
                <a:spcPts val="1200"/>
              </a:spcBef>
            </a:pPr>
            <a:r>
              <a:rPr lang="da-DK" sz="1800" dirty="0"/>
              <a:t>Taux de complication cumulée : 6.47% </a:t>
            </a:r>
            <a:r>
              <a:rPr lang="da-DK" sz="1600" dirty="0"/>
              <a:t>(n=6173)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Répartition des centres en fonction du nombre de procédures (définition)</a:t>
            </a:r>
            <a:endParaRPr lang="en-US" dirty="0"/>
          </a:p>
        </p:txBody>
      </p:sp>
      <p:sp>
        <p:nvSpPr>
          <p:cNvPr id="24" name="Espace réservé du texte 1"/>
          <p:cNvSpPr txBox="1">
            <a:spLocks/>
          </p:cNvSpPr>
          <p:nvPr/>
        </p:nvSpPr>
        <p:spPr>
          <a:xfrm>
            <a:off x="391046" y="3088684"/>
            <a:ext cx="10332000" cy="58261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24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Résultats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E8C115C0-22E5-C3F5-7F4F-2915196EC4DC}"/>
              </a:ext>
            </a:extLst>
          </p:cNvPr>
          <p:cNvGraphicFramePr>
            <a:graphicFrameLocks noGrp="1"/>
          </p:cNvGraphicFramePr>
          <p:nvPr/>
        </p:nvGraphicFramePr>
        <p:xfrm>
          <a:off x="1220228" y="1317170"/>
          <a:ext cx="7651629" cy="15893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33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8239">
                  <a:extLst>
                    <a:ext uri="{9D8B030D-6E8A-4147-A177-3AD203B41FA5}">
                      <a16:colId xmlns:a16="http://schemas.microsoft.com/office/drawing/2014/main" val="4271953226"/>
                    </a:ext>
                  </a:extLst>
                </a:gridCol>
              </a:tblGrid>
              <a:tr h="320244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4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Classification</a:t>
                      </a:r>
                      <a:endParaRPr lang="fr-FR" sz="1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Critères</a:t>
                      </a:r>
                      <a:endParaRPr lang="fr-FR" sz="14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268">
                <a:tc>
                  <a:txBody>
                    <a:bodyPr/>
                    <a:lstStyle/>
                    <a:p>
                      <a:r>
                        <a:rPr lang="da-DK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Centre à </a:t>
                      </a:r>
                      <a:r>
                        <a:rPr lang="da-DK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très</a:t>
                      </a:r>
                      <a:r>
                        <a:rPr lang="da-DK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faible </a:t>
                      </a:r>
                      <a:r>
                        <a:rPr lang="da-DK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volume</a:t>
                      </a:r>
                      <a:endParaRPr lang="en-US" sz="1400" b="0" i="0" dirty="0">
                        <a:solidFill>
                          <a:schemeClr val="accent2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 10 procédures par an 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(majoritairement des hôpitaux et cliniques)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268">
                <a:tc>
                  <a:txBody>
                    <a:bodyPr/>
                    <a:lstStyle/>
                    <a:p>
                      <a:r>
                        <a:rPr lang="da-DK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Centre à faible </a:t>
                      </a:r>
                      <a:r>
                        <a:rPr lang="da-DK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volume</a:t>
                      </a:r>
                      <a:endParaRPr lang="en-US" sz="1400" b="0" i="0" dirty="0">
                        <a:solidFill>
                          <a:schemeClr val="accent2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1/3 du nombre restant de procédures 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(volume inférieur)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268">
                <a:tc>
                  <a:txBody>
                    <a:bodyPr/>
                    <a:lstStyle/>
                    <a:p>
                      <a:r>
                        <a:rPr lang="en-US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Centre </a:t>
                      </a:r>
                      <a:r>
                        <a:rPr lang="en-US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à</a:t>
                      </a:r>
                      <a:r>
                        <a:rPr lang="en-US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fort volume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1/3 du nombre restant de procédures 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(volume moyen)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6714933"/>
                  </a:ext>
                </a:extLst>
              </a:tr>
              <a:tr h="317268">
                <a:tc>
                  <a:txBody>
                    <a:bodyPr/>
                    <a:lstStyle/>
                    <a:p>
                      <a:r>
                        <a:rPr lang="en-US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Centre </a:t>
                      </a:r>
                      <a:r>
                        <a:rPr lang="en-US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à</a:t>
                      </a:r>
                      <a:r>
                        <a:rPr lang="en-US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très fort volume</a:t>
                      </a:r>
                      <a:endParaRPr lang="en-US" sz="1400" b="0" i="0" dirty="0">
                        <a:solidFill>
                          <a:schemeClr val="accent2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1/3 du nombre restant de procédures 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(volume plus élevé)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4387912"/>
                  </a:ext>
                </a:extLst>
              </a:tr>
            </a:tbl>
          </a:graphicData>
        </a:graphic>
      </p:graphicFrame>
      <p:grpSp>
        <p:nvGrpSpPr>
          <p:cNvPr id="48" name="Groupe 47">
            <a:extLst>
              <a:ext uri="{FF2B5EF4-FFF2-40B4-BE49-F238E27FC236}">
                <a16:creationId xmlns:a16="http://schemas.microsoft.com/office/drawing/2014/main" id="{D085D53D-6885-165A-9D76-7056CF921E2B}"/>
              </a:ext>
            </a:extLst>
          </p:cNvPr>
          <p:cNvGrpSpPr/>
          <p:nvPr/>
        </p:nvGrpSpPr>
        <p:grpSpPr>
          <a:xfrm>
            <a:off x="336854" y="3531324"/>
            <a:ext cx="4757660" cy="2499363"/>
            <a:chOff x="336854" y="3531324"/>
            <a:chExt cx="4757660" cy="2499363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3667F49-C211-119F-6E9F-47D17D981884}"/>
                </a:ext>
              </a:extLst>
            </p:cNvPr>
            <p:cNvSpPr/>
            <p:nvPr/>
          </p:nvSpPr>
          <p:spPr>
            <a:xfrm>
              <a:off x="4216174" y="4699221"/>
              <a:ext cx="485030" cy="584421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Rectangle à coins arrondis 10">
              <a:extLst>
                <a:ext uri="{FF2B5EF4-FFF2-40B4-BE49-F238E27FC236}">
                  <a16:creationId xmlns:a16="http://schemas.microsoft.com/office/drawing/2014/main" id="{CA02A6D0-003F-7B3C-6BA5-CD02E924B781}"/>
                </a:ext>
              </a:extLst>
            </p:cNvPr>
            <p:cNvSpPr/>
            <p:nvPr/>
          </p:nvSpPr>
          <p:spPr>
            <a:xfrm>
              <a:off x="336854" y="3684577"/>
              <a:ext cx="4757660" cy="2346110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" name="Forme libre 9">
              <a:extLst>
                <a:ext uri="{FF2B5EF4-FFF2-40B4-BE49-F238E27FC236}">
                  <a16:creationId xmlns:a16="http://schemas.microsoft.com/office/drawing/2014/main" id="{6A0BF7BA-587D-9358-A1DD-7F30FE52469C}"/>
                </a:ext>
              </a:extLst>
            </p:cNvPr>
            <p:cNvSpPr/>
            <p:nvPr/>
          </p:nvSpPr>
          <p:spPr>
            <a:xfrm>
              <a:off x="845127" y="3957781"/>
              <a:ext cx="4008582" cy="1533237"/>
            </a:xfrm>
            <a:custGeom>
              <a:avLst/>
              <a:gdLst>
                <a:gd name="connsiteX0" fmla="*/ 0 w 4008582"/>
                <a:gd name="connsiteY0" fmla="*/ 0 h 1648691"/>
                <a:gd name="connsiteX1" fmla="*/ 0 w 4008582"/>
                <a:gd name="connsiteY1" fmla="*/ 1607127 h 1648691"/>
                <a:gd name="connsiteX2" fmla="*/ 4008582 w 4008582"/>
                <a:gd name="connsiteY2" fmla="*/ 1607127 h 1648691"/>
                <a:gd name="connsiteX3" fmla="*/ 4008582 w 4008582"/>
                <a:gd name="connsiteY3" fmla="*/ 1648691 h 1648691"/>
                <a:gd name="connsiteX0" fmla="*/ 0 w 4008582"/>
                <a:gd name="connsiteY0" fmla="*/ 0 h 1607127"/>
                <a:gd name="connsiteX1" fmla="*/ 0 w 4008582"/>
                <a:gd name="connsiteY1" fmla="*/ 1607127 h 1607127"/>
                <a:gd name="connsiteX2" fmla="*/ 4008582 w 4008582"/>
                <a:gd name="connsiteY2" fmla="*/ 1607127 h 160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8582" h="1607127">
                  <a:moveTo>
                    <a:pt x="0" y="0"/>
                  </a:moveTo>
                  <a:lnTo>
                    <a:pt x="0" y="1607127"/>
                  </a:lnTo>
                  <a:lnTo>
                    <a:pt x="4008582" y="1607127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A2DB9F01-E210-AA4D-8710-BECECFCFCE94}"/>
                </a:ext>
              </a:extLst>
            </p:cNvPr>
            <p:cNvSpPr txBox="1"/>
            <p:nvPr/>
          </p:nvSpPr>
          <p:spPr>
            <a:xfrm>
              <a:off x="452582" y="3916218"/>
              <a:ext cx="439544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600</a:t>
              </a:r>
            </a:p>
          </p:txBody>
        </p:sp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AAB5E284-C970-DCD6-B4C2-1342CFBF20CB}"/>
                </a:ext>
              </a:extLst>
            </p:cNvPr>
            <p:cNvSpPr txBox="1"/>
            <p:nvPr/>
          </p:nvSpPr>
          <p:spPr>
            <a:xfrm>
              <a:off x="452582" y="4324586"/>
              <a:ext cx="439544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400</a:t>
              </a:r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26AACA20-6E20-9139-088F-AF05CFAB4738}"/>
                </a:ext>
              </a:extLst>
            </p:cNvPr>
            <p:cNvSpPr txBox="1"/>
            <p:nvPr/>
          </p:nvSpPr>
          <p:spPr>
            <a:xfrm>
              <a:off x="452582" y="4120402"/>
              <a:ext cx="439544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500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F3349030-FB27-EEB8-45EF-9E4311F6A2CD}"/>
                </a:ext>
              </a:extLst>
            </p:cNvPr>
            <p:cNvSpPr txBox="1"/>
            <p:nvPr/>
          </p:nvSpPr>
          <p:spPr>
            <a:xfrm>
              <a:off x="401286" y="5345508"/>
              <a:ext cx="490840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-100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919347E5-C296-A093-8D98-AFFBB7E49EF2}"/>
                </a:ext>
              </a:extLst>
            </p:cNvPr>
            <p:cNvSpPr txBox="1"/>
            <p:nvPr/>
          </p:nvSpPr>
          <p:spPr>
            <a:xfrm>
              <a:off x="452582" y="4528770"/>
              <a:ext cx="439544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300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7FA1B3FE-0486-07EB-B5D3-8AD8471C72AD}"/>
                </a:ext>
              </a:extLst>
            </p:cNvPr>
            <p:cNvSpPr txBox="1"/>
            <p:nvPr/>
          </p:nvSpPr>
          <p:spPr>
            <a:xfrm>
              <a:off x="452582" y="4937138"/>
              <a:ext cx="439544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0C74F86C-100F-6921-3746-25914386078D}"/>
                </a:ext>
              </a:extLst>
            </p:cNvPr>
            <p:cNvSpPr txBox="1"/>
            <p:nvPr/>
          </p:nvSpPr>
          <p:spPr>
            <a:xfrm>
              <a:off x="452582" y="4732954"/>
              <a:ext cx="439544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200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CF08A844-566C-9177-26BF-529192432FF5}"/>
                </a:ext>
              </a:extLst>
            </p:cNvPr>
            <p:cNvSpPr txBox="1"/>
            <p:nvPr/>
          </p:nvSpPr>
          <p:spPr>
            <a:xfrm>
              <a:off x="622500" y="5141322"/>
              <a:ext cx="269626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6D9E3C18-62E0-B64C-029C-9AD91D17099C}"/>
                </a:ext>
              </a:extLst>
            </p:cNvPr>
            <p:cNvSpPr txBox="1"/>
            <p:nvPr/>
          </p:nvSpPr>
          <p:spPr>
            <a:xfrm>
              <a:off x="1173251" y="5522384"/>
              <a:ext cx="704039" cy="348813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Cliniques</a:t>
              </a:r>
              <a:b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(n=22)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53494B43-7C3C-297D-5EF4-BA69F93E0E5D}"/>
                </a:ext>
              </a:extLst>
            </p:cNvPr>
            <p:cNvSpPr txBox="1"/>
            <p:nvPr/>
          </p:nvSpPr>
          <p:spPr>
            <a:xfrm>
              <a:off x="2174530" y="5522384"/>
              <a:ext cx="678391" cy="348813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Hôpitaux</a:t>
              </a:r>
              <a:b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(n=46)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119211BE-5CD5-3C3B-3D6A-D2BC923A177D}"/>
                </a:ext>
              </a:extLst>
            </p:cNvPr>
            <p:cNvSpPr txBox="1"/>
            <p:nvPr/>
          </p:nvSpPr>
          <p:spPr>
            <a:xfrm>
              <a:off x="3136549" y="5522384"/>
              <a:ext cx="710451" cy="4770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Hôpitaux 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généraux</a:t>
              </a:r>
              <a:b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(n=175)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637F858B-DE30-795B-8B81-C8EDF47864B3}"/>
                </a:ext>
              </a:extLst>
            </p:cNvPr>
            <p:cNvSpPr txBox="1"/>
            <p:nvPr/>
          </p:nvSpPr>
          <p:spPr>
            <a:xfrm>
              <a:off x="4103464" y="5522384"/>
              <a:ext cx="710451" cy="4770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Hôpitaux 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tertiaires</a:t>
              </a:r>
              <a:br>
                <a:rPr kumimoji="0" lang="fr-FR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(n=43)</a:t>
              </a:r>
            </a:p>
          </p:txBody>
        </p:sp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81C0472B-7605-7541-CA60-F2E4B3360335}"/>
                </a:ext>
              </a:extLst>
            </p:cNvPr>
            <p:cNvSpPr txBox="1"/>
            <p:nvPr/>
          </p:nvSpPr>
          <p:spPr>
            <a:xfrm>
              <a:off x="531092" y="3531324"/>
              <a:ext cx="3344840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Nombre annuel moyen de procédures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F8EF7011-5ADF-7C4A-848E-1CBD39E527AE}"/>
                </a:ext>
              </a:extLst>
            </p:cNvPr>
            <p:cNvSpPr/>
            <p:nvPr/>
          </p:nvSpPr>
          <p:spPr>
            <a:xfrm>
              <a:off x="3249259" y="5184250"/>
              <a:ext cx="485030" cy="993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C710E9F5-8FBD-F5C9-327A-E5F284588719}"/>
                </a:ext>
              </a:extLst>
            </p:cNvPr>
            <p:cNvSpPr/>
            <p:nvPr/>
          </p:nvSpPr>
          <p:spPr>
            <a:xfrm>
              <a:off x="2271209" y="5254842"/>
              <a:ext cx="486000" cy="28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27" name="Connecteur droit 26">
              <a:extLst>
                <a:ext uri="{FF2B5EF4-FFF2-40B4-BE49-F238E27FC236}">
                  <a16:creationId xmlns:a16="http://schemas.microsoft.com/office/drawing/2014/main" id="{76D63BBA-A04C-C6F0-606E-B6E34D44351C}"/>
                </a:ext>
              </a:extLst>
            </p:cNvPr>
            <p:cNvCxnSpPr>
              <a:cxnSpLocks/>
            </p:cNvCxnSpPr>
            <p:nvPr/>
          </p:nvCxnSpPr>
          <p:spPr>
            <a:xfrm>
              <a:off x="854364" y="5278582"/>
              <a:ext cx="3985491" cy="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" name="Groupe 36">
              <a:extLst>
                <a:ext uri="{FF2B5EF4-FFF2-40B4-BE49-F238E27FC236}">
                  <a16:creationId xmlns:a16="http://schemas.microsoft.com/office/drawing/2014/main" id="{588979DE-9BEF-E430-E8D2-AADD86F0FFEE}"/>
                </a:ext>
              </a:extLst>
            </p:cNvPr>
            <p:cNvGrpSpPr/>
            <p:nvPr/>
          </p:nvGrpSpPr>
          <p:grpSpPr>
            <a:xfrm>
              <a:off x="4397071" y="4265874"/>
              <a:ext cx="115294" cy="874644"/>
              <a:chOff x="4397071" y="4249971"/>
              <a:chExt cx="115294" cy="874644"/>
            </a:xfrm>
          </p:grpSpPr>
          <p:cxnSp>
            <p:nvCxnSpPr>
              <p:cNvPr id="34" name="Connecteur droit 33">
                <a:extLst>
                  <a:ext uri="{FF2B5EF4-FFF2-40B4-BE49-F238E27FC236}">
                    <a16:creationId xmlns:a16="http://schemas.microsoft.com/office/drawing/2014/main" id="{850C3E20-51CE-BF7D-136C-39A7E8181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97071" y="4249971"/>
                <a:ext cx="115294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Connecteur droit 34">
                <a:extLst>
                  <a:ext uri="{FF2B5EF4-FFF2-40B4-BE49-F238E27FC236}">
                    <a16:creationId xmlns:a16="http://schemas.microsoft.com/office/drawing/2014/main" id="{C0A6FB4A-163F-6A3D-70CE-5833B19BD1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54718" y="4249971"/>
                <a:ext cx="0" cy="874644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Connecteur droit 38">
                <a:extLst>
                  <a:ext uri="{FF2B5EF4-FFF2-40B4-BE49-F238E27FC236}">
                    <a16:creationId xmlns:a16="http://schemas.microsoft.com/office/drawing/2014/main" id="{24BF9E4C-2B57-25B5-0390-C85896D857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97071" y="5124615"/>
                <a:ext cx="115294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" name="Groupe 39">
              <a:extLst>
                <a:ext uri="{FF2B5EF4-FFF2-40B4-BE49-F238E27FC236}">
                  <a16:creationId xmlns:a16="http://schemas.microsoft.com/office/drawing/2014/main" id="{8A14BE12-208B-364F-4608-24604E1BED72}"/>
                </a:ext>
              </a:extLst>
            </p:cNvPr>
            <p:cNvGrpSpPr/>
            <p:nvPr/>
          </p:nvGrpSpPr>
          <p:grpSpPr>
            <a:xfrm>
              <a:off x="3434127" y="5084858"/>
              <a:ext cx="115294" cy="242801"/>
              <a:chOff x="4397071" y="4249971"/>
              <a:chExt cx="115294" cy="874644"/>
            </a:xfrm>
          </p:grpSpPr>
          <p:cxnSp>
            <p:nvCxnSpPr>
              <p:cNvPr id="41" name="Connecteur droit 40">
                <a:extLst>
                  <a:ext uri="{FF2B5EF4-FFF2-40B4-BE49-F238E27FC236}">
                    <a16:creationId xmlns:a16="http://schemas.microsoft.com/office/drawing/2014/main" id="{D639207A-E824-77B9-FE4E-09666C684B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97071" y="4249971"/>
                <a:ext cx="115294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necteur droit 41">
                <a:extLst>
                  <a:ext uri="{FF2B5EF4-FFF2-40B4-BE49-F238E27FC236}">
                    <a16:creationId xmlns:a16="http://schemas.microsoft.com/office/drawing/2014/main" id="{B6FA21BE-5530-0F51-8279-4F5305118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54718" y="4249971"/>
                <a:ext cx="0" cy="874644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Connecteur droit 42">
                <a:extLst>
                  <a:ext uri="{FF2B5EF4-FFF2-40B4-BE49-F238E27FC236}">
                    <a16:creationId xmlns:a16="http://schemas.microsoft.com/office/drawing/2014/main" id="{3D8D80CC-55F8-B935-1FEC-372F63E74D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97071" y="5124615"/>
                <a:ext cx="115294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" name="Groupe 43">
              <a:extLst>
                <a:ext uri="{FF2B5EF4-FFF2-40B4-BE49-F238E27FC236}">
                  <a16:creationId xmlns:a16="http://schemas.microsoft.com/office/drawing/2014/main" id="{8F9AE380-303E-C77B-2600-68E97393CA26}"/>
                </a:ext>
              </a:extLst>
            </p:cNvPr>
            <p:cNvGrpSpPr/>
            <p:nvPr/>
          </p:nvGrpSpPr>
          <p:grpSpPr>
            <a:xfrm>
              <a:off x="2456562" y="5238208"/>
              <a:ext cx="115294" cy="45719"/>
              <a:chOff x="4397071" y="4249971"/>
              <a:chExt cx="115294" cy="874644"/>
            </a:xfrm>
          </p:grpSpPr>
          <p:cxnSp>
            <p:nvCxnSpPr>
              <p:cNvPr id="45" name="Connecteur droit 44">
                <a:extLst>
                  <a:ext uri="{FF2B5EF4-FFF2-40B4-BE49-F238E27FC236}">
                    <a16:creationId xmlns:a16="http://schemas.microsoft.com/office/drawing/2014/main" id="{EC129730-AB7D-E7CE-8A0A-68235F4CE1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97071" y="4249971"/>
                <a:ext cx="115294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Connecteur droit 45">
                <a:extLst>
                  <a:ext uri="{FF2B5EF4-FFF2-40B4-BE49-F238E27FC236}">
                    <a16:creationId xmlns:a16="http://schemas.microsoft.com/office/drawing/2014/main" id="{4851FCB8-82FC-83D9-5EA1-80C7D4D510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54718" y="4249971"/>
                <a:ext cx="0" cy="874644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Connecteur droit 46">
                <a:extLst>
                  <a:ext uri="{FF2B5EF4-FFF2-40B4-BE49-F238E27FC236}">
                    <a16:creationId xmlns:a16="http://schemas.microsoft.com/office/drawing/2014/main" id="{9AE33289-A213-FBAF-9DD6-0C4CE4AEEB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97071" y="5124615"/>
                <a:ext cx="115294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3992014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" name="Graphique 35"/>
          <p:cNvGraphicFramePr/>
          <p:nvPr/>
        </p:nvGraphicFramePr>
        <p:xfrm>
          <a:off x="6523483" y="2963192"/>
          <a:ext cx="5305459" cy="2950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Phase III SPOTLIGHT : Inhibiteur de claudine 18.2 + mFOLFOX6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</a:t>
            </a:r>
            <a:r>
              <a:rPr lang="fr-FR" dirty="0" err="1"/>
              <a:t>Shitara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#292</a:t>
            </a:r>
          </a:p>
        </p:txBody>
      </p:sp>
      <p:sp>
        <p:nvSpPr>
          <p:cNvPr id="30" name="Espace réservé du texte 28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Objectif secondaire  SG en analyse centralisée</a:t>
            </a:r>
            <a:endParaRPr lang="en-US" dirty="0"/>
          </a:p>
        </p:txBody>
      </p:sp>
      <p:graphicFrame>
        <p:nvGraphicFramePr>
          <p:cNvPr id="12" name="Graphique 11"/>
          <p:cNvGraphicFramePr/>
          <p:nvPr/>
        </p:nvGraphicFramePr>
        <p:xfrm>
          <a:off x="566157" y="2963192"/>
          <a:ext cx="5305459" cy="2950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Text Box 4"/>
          <p:cNvSpPr txBox="1">
            <a:spLocks noChangeArrowheads="1"/>
          </p:cNvSpPr>
          <p:nvPr/>
        </p:nvSpPr>
        <p:spPr bwMode="auto">
          <a:xfrm rot="16200000">
            <a:off x="-409755" y="3947241"/>
            <a:ext cx="201386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Probabilité SSP (%)</a:t>
            </a: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797916" y="5804263"/>
            <a:ext cx="33066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25" name="Forme libre 24"/>
          <p:cNvSpPr/>
          <p:nvPr/>
        </p:nvSpPr>
        <p:spPr>
          <a:xfrm>
            <a:off x="1085846" y="3043427"/>
            <a:ext cx="3645647" cy="2151530"/>
          </a:xfrm>
          <a:custGeom>
            <a:avLst/>
            <a:gdLst>
              <a:gd name="connsiteX0" fmla="*/ 0 w 3645647"/>
              <a:gd name="connsiteY0" fmla="*/ 0 h 2151530"/>
              <a:gd name="connsiteX1" fmla="*/ 137459 w 3645647"/>
              <a:gd name="connsiteY1" fmla="*/ 65742 h 2151530"/>
              <a:gd name="connsiteX2" fmla="*/ 233082 w 3645647"/>
              <a:gd name="connsiteY2" fmla="*/ 113553 h 2151530"/>
              <a:gd name="connsiteX3" fmla="*/ 268941 w 3645647"/>
              <a:gd name="connsiteY3" fmla="*/ 227106 h 2151530"/>
              <a:gd name="connsiteX4" fmla="*/ 394447 w 3645647"/>
              <a:gd name="connsiteY4" fmla="*/ 292847 h 2151530"/>
              <a:gd name="connsiteX5" fmla="*/ 448235 w 3645647"/>
              <a:gd name="connsiteY5" fmla="*/ 346636 h 2151530"/>
              <a:gd name="connsiteX6" fmla="*/ 484094 w 3645647"/>
              <a:gd name="connsiteY6" fmla="*/ 442259 h 2151530"/>
              <a:gd name="connsiteX7" fmla="*/ 508000 w 3645647"/>
              <a:gd name="connsiteY7" fmla="*/ 555812 h 2151530"/>
              <a:gd name="connsiteX8" fmla="*/ 579718 w 3645647"/>
              <a:gd name="connsiteY8" fmla="*/ 621553 h 2151530"/>
              <a:gd name="connsiteX9" fmla="*/ 687294 w 3645647"/>
              <a:gd name="connsiteY9" fmla="*/ 681318 h 2151530"/>
              <a:gd name="connsiteX10" fmla="*/ 753035 w 3645647"/>
              <a:gd name="connsiteY10" fmla="*/ 902447 h 2151530"/>
              <a:gd name="connsiteX11" fmla="*/ 866588 w 3645647"/>
              <a:gd name="connsiteY11" fmla="*/ 986118 h 2151530"/>
              <a:gd name="connsiteX12" fmla="*/ 932329 w 3645647"/>
              <a:gd name="connsiteY12" fmla="*/ 1075765 h 2151530"/>
              <a:gd name="connsiteX13" fmla="*/ 992094 w 3645647"/>
              <a:gd name="connsiteY13" fmla="*/ 1255059 h 2151530"/>
              <a:gd name="connsiteX14" fmla="*/ 1081741 w 3645647"/>
              <a:gd name="connsiteY14" fmla="*/ 1332753 h 2151530"/>
              <a:gd name="connsiteX15" fmla="*/ 1159435 w 3645647"/>
              <a:gd name="connsiteY15" fmla="*/ 1344706 h 2151530"/>
              <a:gd name="connsiteX16" fmla="*/ 1219200 w 3645647"/>
              <a:gd name="connsiteY16" fmla="*/ 1518024 h 2151530"/>
              <a:gd name="connsiteX17" fmla="*/ 1267012 w 3645647"/>
              <a:gd name="connsiteY17" fmla="*/ 1559859 h 2151530"/>
              <a:gd name="connsiteX18" fmla="*/ 1320800 w 3645647"/>
              <a:gd name="connsiteY18" fmla="*/ 1595718 h 2151530"/>
              <a:gd name="connsiteX19" fmla="*/ 1428377 w 3645647"/>
              <a:gd name="connsiteY19" fmla="*/ 1619624 h 2151530"/>
              <a:gd name="connsiteX20" fmla="*/ 1482165 w 3645647"/>
              <a:gd name="connsiteY20" fmla="*/ 1667436 h 2151530"/>
              <a:gd name="connsiteX21" fmla="*/ 1565835 w 3645647"/>
              <a:gd name="connsiteY21" fmla="*/ 1679389 h 2151530"/>
              <a:gd name="connsiteX22" fmla="*/ 1565835 w 3645647"/>
              <a:gd name="connsiteY22" fmla="*/ 1679389 h 2151530"/>
              <a:gd name="connsiteX23" fmla="*/ 1565835 w 3645647"/>
              <a:gd name="connsiteY23" fmla="*/ 1739153 h 2151530"/>
              <a:gd name="connsiteX24" fmla="*/ 1715247 w 3645647"/>
              <a:gd name="connsiteY24" fmla="*/ 1727200 h 2151530"/>
              <a:gd name="connsiteX25" fmla="*/ 1780988 w 3645647"/>
              <a:gd name="connsiteY25" fmla="*/ 1769036 h 2151530"/>
              <a:gd name="connsiteX26" fmla="*/ 1852706 w 3645647"/>
              <a:gd name="connsiteY26" fmla="*/ 1852706 h 2151530"/>
              <a:gd name="connsiteX27" fmla="*/ 1948329 w 3645647"/>
              <a:gd name="connsiteY27" fmla="*/ 1864659 h 2151530"/>
              <a:gd name="connsiteX28" fmla="*/ 2055906 w 3645647"/>
              <a:gd name="connsiteY28" fmla="*/ 1972236 h 2151530"/>
              <a:gd name="connsiteX29" fmla="*/ 2217271 w 3645647"/>
              <a:gd name="connsiteY29" fmla="*/ 1960283 h 2151530"/>
              <a:gd name="connsiteX30" fmla="*/ 2223247 w 3645647"/>
              <a:gd name="connsiteY30" fmla="*/ 1990165 h 2151530"/>
              <a:gd name="connsiteX31" fmla="*/ 2271059 w 3645647"/>
              <a:gd name="connsiteY31" fmla="*/ 1990165 h 2151530"/>
              <a:gd name="connsiteX32" fmla="*/ 2306918 w 3645647"/>
              <a:gd name="connsiteY32" fmla="*/ 2109694 h 2151530"/>
              <a:gd name="connsiteX33" fmla="*/ 2743200 w 3645647"/>
              <a:gd name="connsiteY33" fmla="*/ 2109694 h 2151530"/>
              <a:gd name="connsiteX34" fmla="*/ 2743200 w 3645647"/>
              <a:gd name="connsiteY34" fmla="*/ 2151530 h 2151530"/>
              <a:gd name="connsiteX35" fmla="*/ 3645647 w 3645647"/>
              <a:gd name="connsiteY35" fmla="*/ 2151530 h 2151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645647" h="2151530">
                <a:moveTo>
                  <a:pt x="0" y="0"/>
                </a:moveTo>
                <a:lnTo>
                  <a:pt x="137459" y="65742"/>
                </a:lnTo>
                <a:lnTo>
                  <a:pt x="233082" y="113553"/>
                </a:lnTo>
                <a:lnTo>
                  <a:pt x="268941" y="227106"/>
                </a:lnTo>
                <a:lnTo>
                  <a:pt x="394447" y="292847"/>
                </a:lnTo>
                <a:lnTo>
                  <a:pt x="448235" y="346636"/>
                </a:lnTo>
                <a:lnTo>
                  <a:pt x="484094" y="442259"/>
                </a:lnTo>
                <a:lnTo>
                  <a:pt x="508000" y="555812"/>
                </a:lnTo>
                <a:lnTo>
                  <a:pt x="579718" y="621553"/>
                </a:lnTo>
                <a:lnTo>
                  <a:pt x="687294" y="681318"/>
                </a:lnTo>
                <a:lnTo>
                  <a:pt x="753035" y="902447"/>
                </a:lnTo>
                <a:lnTo>
                  <a:pt x="866588" y="986118"/>
                </a:lnTo>
                <a:lnTo>
                  <a:pt x="932329" y="1075765"/>
                </a:lnTo>
                <a:lnTo>
                  <a:pt x="992094" y="1255059"/>
                </a:lnTo>
                <a:lnTo>
                  <a:pt x="1081741" y="1332753"/>
                </a:lnTo>
                <a:lnTo>
                  <a:pt x="1159435" y="1344706"/>
                </a:lnTo>
                <a:lnTo>
                  <a:pt x="1219200" y="1518024"/>
                </a:lnTo>
                <a:lnTo>
                  <a:pt x="1267012" y="1559859"/>
                </a:lnTo>
                <a:lnTo>
                  <a:pt x="1320800" y="1595718"/>
                </a:lnTo>
                <a:lnTo>
                  <a:pt x="1428377" y="1619624"/>
                </a:lnTo>
                <a:lnTo>
                  <a:pt x="1482165" y="1667436"/>
                </a:lnTo>
                <a:lnTo>
                  <a:pt x="1565835" y="1679389"/>
                </a:lnTo>
                <a:lnTo>
                  <a:pt x="1565835" y="1679389"/>
                </a:lnTo>
                <a:lnTo>
                  <a:pt x="1565835" y="1739153"/>
                </a:lnTo>
                <a:lnTo>
                  <a:pt x="1715247" y="1727200"/>
                </a:lnTo>
                <a:lnTo>
                  <a:pt x="1780988" y="1769036"/>
                </a:lnTo>
                <a:lnTo>
                  <a:pt x="1852706" y="1852706"/>
                </a:lnTo>
                <a:lnTo>
                  <a:pt x="1948329" y="1864659"/>
                </a:lnTo>
                <a:lnTo>
                  <a:pt x="2055906" y="1972236"/>
                </a:lnTo>
                <a:lnTo>
                  <a:pt x="2217271" y="1960283"/>
                </a:lnTo>
                <a:lnTo>
                  <a:pt x="2223247" y="1990165"/>
                </a:lnTo>
                <a:lnTo>
                  <a:pt x="2271059" y="1990165"/>
                </a:lnTo>
                <a:lnTo>
                  <a:pt x="2306918" y="2109694"/>
                </a:lnTo>
                <a:lnTo>
                  <a:pt x="2743200" y="2109694"/>
                </a:lnTo>
                <a:lnTo>
                  <a:pt x="2743200" y="2151530"/>
                </a:lnTo>
                <a:lnTo>
                  <a:pt x="3645647" y="2151530"/>
                </a:lnTo>
              </a:path>
            </a:pathLst>
          </a:custGeom>
          <a:noFill/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Forme libre 26"/>
          <p:cNvSpPr/>
          <p:nvPr/>
        </p:nvSpPr>
        <p:spPr>
          <a:xfrm>
            <a:off x="1097799" y="3031474"/>
            <a:ext cx="4595906" cy="1966259"/>
          </a:xfrm>
          <a:custGeom>
            <a:avLst/>
            <a:gdLst>
              <a:gd name="connsiteX0" fmla="*/ 0 w 4595906"/>
              <a:gd name="connsiteY0" fmla="*/ 0 h 1966259"/>
              <a:gd name="connsiteX1" fmla="*/ 221129 w 4595906"/>
              <a:gd name="connsiteY1" fmla="*/ 101600 h 1966259"/>
              <a:gd name="connsiteX2" fmla="*/ 274918 w 4595906"/>
              <a:gd name="connsiteY2" fmla="*/ 233083 h 1966259"/>
              <a:gd name="connsiteX3" fmla="*/ 448235 w 4595906"/>
              <a:gd name="connsiteY3" fmla="*/ 292847 h 1966259"/>
              <a:gd name="connsiteX4" fmla="*/ 496047 w 4595906"/>
              <a:gd name="connsiteY4" fmla="*/ 448236 h 1966259"/>
              <a:gd name="connsiteX5" fmla="*/ 621553 w 4595906"/>
              <a:gd name="connsiteY5" fmla="*/ 561789 h 1966259"/>
              <a:gd name="connsiteX6" fmla="*/ 699247 w 4595906"/>
              <a:gd name="connsiteY6" fmla="*/ 561789 h 1966259"/>
              <a:gd name="connsiteX7" fmla="*/ 741082 w 4595906"/>
              <a:gd name="connsiteY7" fmla="*/ 717177 h 1966259"/>
              <a:gd name="connsiteX8" fmla="*/ 926353 w 4595906"/>
              <a:gd name="connsiteY8" fmla="*/ 812800 h 1966259"/>
              <a:gd name="connsiteX9" fmla="*/ 950259 w 4595906"/>
              <a:gd name="connsiteY9" fmla="*/ 944283 h 1966259"/>
              <a:gd name="connsiteX10" fmla="*/ 1010024 w 4595906"/>
              <a:gd name="connsiteY10" fmla="*/ 1075765 h 1966259"/>
              <a:gd name="connsiteX11" fmla="*/ 1147482 w 4595906"/>
              <a:gd name="connsiteY11" fmla="*/ 1141506 h 1966259"/>
              <a:gd name="connsiteX12" fmla="*/ 1219200 w 4595906"/>
              <a:gd name="connsiteY12" fmla="*/ 1255059 h 1966259"/>
              <a:gd name="connsiteX13" fmla="*/ 1392518 w 4595906"/>
              <a:gd name="connsiteY13" fmla="*/ 1290918 h 1966259"/>
              <a:gd name="connsiteX14" fmla="*/ 1434353 w 4595906"/>
              <a:gd name="connsiteY14" fmla="*/ 1434353 h 1966259"/>
              <a:gd name="connsiteX15" fmla="*/ 1607671 w 4595906"/>
              <a:gd name="connsiteY15" fmla="*/ 1482165 h 1966259"/>
              <a:gd name="connsiteX16" fmla="*/ 1709271 w 4595906"/>
              <a:gd name="connsiteY16" fmla="*/ 1488142 h 1966259"/>
              <a:gd name="connsiteX17" fmla="*/ 1816847 w 4595906"/>
              <a:gd name="connsiteY17" fmla="*/ 1547906 h 1966259"/>
              <a:gd name="connsiteX18" fmla="*/ 1936376 w 4595906"/>
              <a:gd name="connsiteY18" fmla="*/ 1595718 h 1966259"/>
              <a:gd name="connsiteX19" fmla="*/ 2014071 w 4595906"/>
              <a:gd name="connsiteY19" fmla="*/ 1655483 h 1966259"/>
              <a:gd name="connsiteX20" fmla="*/ 2061882 w 4595906"/>
              <a:gd name="connsiteY20" fmla="*/ 1709271 h 1966259"/>
              <a:gd name="connsiteX21" fmla="*/ 2145553 w 4595906"/>
              <a:gd name="connsiteY21" fmla="*/ 1786965 h 1966259"/>
              <a:gd name="connsiteX22" fmla="*/ 2330824 w 4595906"/>
              <a:gd name="connsiteY22" fmla="*/ 1798918 h 1966259"/>
              <a:gd name="connsiteX23" fmla="*/ 2348753 w 4595906"/>
              <a:gd name="connsiteY23" fmla="*/ 1840753 h 1966259"/>
              <a:gd name="connsiteX24" fmla="*/ 2665506 w 4595906"/>
              <a:gd name="connsiteY24" fmla="*/ 1852706 h 1966259"/>
              <a:gd name="connsiteX25" fmla="*/ 2665506 w 4595906"/>
              <a:gd name="connsiteY25" fmla="*/ 1852706 h 1966259"/>
              <a:gd name="connsiteX26" fmla="*/ 3633694 w 4595906"/>
              <a:gd name="connsiteY26" fmla="*/ 1852706 h 1966259"/>
              <a:gd name="connsiteX27" fmla="*/ 3633694 w 4595906"/>
              <a:gd name="connsiteY27" fmla="*/ 1966259 h 1966259"/>
              <a:gd name="connsiteX28" fmla="*/ 4595906 w 4595906"/>
              <a:gd name="connsiteY28" fmla="*/ 1966259 h 1966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95906" h="1966259">
                <a:moveTo>
                  <a:pt x="0" y="0"/>
                </a:moveTo>
                <a:lnTo>
                  <a:pt x="221129" y="101600"/>
                </a:lnTo>
                <a:lnTo>
                  <a:pt x="274918" y="233083"/>
                </a:lnTo>
                <a:lnTo>
                  <a:pt x="448235" y="292847"/>
                </a:lnTo>
                <a:lnTo>
                  <a:pt x="496047" y="448236"/>
                </a:lnTo>
                <a:lnTo>
                  <a:pt x="621553" y="561789"/>
                </a:lnTo>
                <a:lnTo>
                  <a:pt x="699247" y="561789"/>
                </a:lnTo>
                <a:lnTo>
                  <a:pt x="741082" y="717177"/>
                </a:lnTo>
                <a:lnTo>
                  <a:pt x="926353" y="812800"/>
                </a:lnTo>
                <a:lnTo>
                  <a:pt x="950259" y="944283"/>
                </a:lnTo>
                <a:lnTo>
                  <a:pt x="1010024" y="1075765"/>
                </a:lnTo>
                <a:lnTo>
                  <a:pt x="1147482" y="1141506"/>
                </a:lnTo>
                <a:lnTo>
                  <a:pt x="1219200" y="1255059"/>
                </a:lnTo>
                <a:lnTo>
                  <a:pt x="1392518" y="1290918"/>
                </a:lnTo>
                <a:lnTo>
                  <a:pt x="1434353" y="1434353"/>
                </a:lnTo>
                <a:lnTo>
                  <a:pt x="1607671" y="1482165"/>
                </a:lnTo>
                <a:lnTo>
                  <a:pt x="1709271" y="1488142"/>
                </a:lnTo>
                <a:lnTo>
                  <a:pt x="1816847" y="1547906"/>
                </a:lnTo>
                <a:lnTo>
                  <a:pt x="1936376" y="1595718"/>
                </a:lnTo>
                <a:lnTo>
                  <a:pt x="2014071" y="1655483"/>
                </a:lnTo>
                <a:lnTo>
                  <a:pt x="2061882" y="1709271"/>
                </a:lnTo>
                <a:lnTo>
                  <a:pt x="2145553" y="1786965"/>
                </a:lnTo>
                <a:lnTo>
                  <a:pt x="2330824" y="1798918"/>
                </a:lnTo>
                <a:lnTo>
                  <a:pt x="2348753" y="1840753"/>
                </a:lnTo>
                <a:lnTo>
                  <a:pt x="2665506" y="1852706"/>
                </a:lnTo>
                <a:lnTo>
                  <a:pt x="2665506" y="1852706"/>
                </a:lnTo>
                <a:lnTo>
                  <a:pt x="3633694" y="1852706"/>
                </a:lnTo>
                <a:lnTo>
                  <a:pt x="3633694" y="1966259"/>
                </a:lnTo>
                <a:lnTo>
                  <a:pt x="4595906" y="1966259"/>
                </a:lnTo>
              </a:path>
            </a:pathLst>
          </a:custGeom>
          <a:noFill/>
          <a:ln w="38100">
            <a:solidFill>
              <a:srgbClr val="D16923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31" name="Tableau 30"/>
          <p:cNvGraphicFramePr>
            <a:graphicFrameLocks noGrp="1"/>
          </p:cNvGraphicFramePr>
          <p:nvPr/>
        </p:nvGraphicFramePr>
        <p:xfrm>
          <a:off x="1418392" y="1663910"/>
          <a:ext cx="4392000" cy="1267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303">
                <a:tc>
                  <a:txBody>
                    <a:bodyPr/>
                    <a:lstStyle/>
                    <a:p>
                      <a:pPr algn="l">
                        <a:lnSpc>
                          <a:spcPts val="1000"/>
                        </a:lnSpc>
                      </a:pPr>
                      <a:endParaRPr lang="fr-FR" sz="9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Éévènements/</a:t>
                      </a:r>
                      <a:r>
                        <a:rPr lang="fr-FR" sz="900" b="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patients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médiane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Mois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90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valeur-p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9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>
                          <a:solidFill>
                            <a:srgbClr val="D1692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Zolbetuximab</a:t>
                      </a:r>
                      <a:br>
                        <a:rPr lang="fr-FR" sz="1050" b="1">
                          <a:solidFill>
                            <a:srgbClr val="D1692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050" b="1">
                          <a:solidFill>
                            <a:srgbClr val="D1692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+ mFOLFOX6</a:t>
                      </a:r>
                      <a:endParaRPr lang="fr-FR" sz="1050" b="1" dirty="0">
                        <a:solidFill>
                          <a:srgbClr val="D1692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146/283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10,61 </a:t>
                      </a:r>
                      <a:b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(8,90-12,48)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0,751</a:t>
                      </a:r>
                      <a:b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(0,589-0,942)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0,0066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424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Placebo + mFOLFOX6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167/282</a:t>
                      </a:r>
                      <a:endParaRPr lang="fr-FR" sz="11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8,67 </a:t>
                      </a:r>
                      <a:br>
                        <a:rPr lang="fr-FR" sz="11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1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(8,21-10,28)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3" name="Text Box 4"/>
          <p:cNvSpPr txBox="1">
            <a:spLocks noChangeArrowheads="1"/>
          </p:cNvSpPr>
          <p:nvPr/>
        </p:nvSpPr>
        <p:spPr bwMode="auto">
          <a:xfrm>
            <a:off x="2037887" y="3504722"/>
            <a:ext cx="867059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12-m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49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35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34" name="Text Box 4"/>
          <p:cNvSpPr txBox="1">
            <a:spLocks noChangeArrowheads="1"/>
          </p:cNvSpPr>
          <p:nvPr/>
        </p:nvSpPr>
        <p:spPr bwMode="auto">
          <a:xfrm>
            <a:off x="3513919" y="4150327"/>
            <a:ext cx="867059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24-m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24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15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graphicFrame>
        <p:nvGraphicFramePr>
          <p:cNvPr id="35" name="Tableau 34"/>
          <p:cNvGraphicFramePr>
            <a:graphicFrameLocks noGrp="1"/>
          </p:cNvGraphicFramePr>
          <p:nvPr/>
        </p:nvGraphicFramePr>
        <p:xfrm>
          <a:off x="7221221" y="1663910"/>
          <a:ext cx="4392000" cy="1267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303">
                <a:tc>
                  <a:txBody>
                    <a:bodyPr/>
                    <a:lstStyle/>
                    <a:p>
                      <a:pPr algn="l">
                        <a:lnSpc>
                          <a:spcPts val="1000"/>
                        </a:lnSpc>
                      </a:pPr>
                      <a:endParaRPr lang="fr-FR" sz="9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Éévènements/</a:t>
                      </a:r>
                      <a:r>
                        <a:rPr lang="fr-FR" sz="900" b="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patients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SSP médiane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Mois 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9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fr-FR" sz="90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valeur-p</a:t>
                      </a:r>
                      <a:endParaRPr lang="fr-FR" sz="9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96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>
                          <a:solidFill>
                            <a:srgbClr val="D1692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Zolbetuximab</a:t>
                      </a:r>
                      <a:br>
                        <a:rPr lang="fr-FR" sz="1050" b="1">
                          <a:solidFill>
                            <a:srgbClr val="D1692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050" b="1">
                          <a:solidFill>
                            <a:srgbClr val="D1692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+ mFOLFOX6</a:t>
                      </a:r>
                      <a:endParaRPr lang="fr-FR" sz="1050" b="1" dirty="0">
                        <a:solidFill>
                          <a:srgbClr val="D1692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149/283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18,23 </a:t>
                      </a:r>
                      <a:b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(16,43-22,90)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0,750</a:t>
                      </a:r>
                      <a:b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(0,601-0,936)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0,0053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424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Placebo + mFOLFOX6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177/282</a:t>
                      </a:r>
                      <a:endParaRPr lang="fr-FR" sz="11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1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15,54 </a:t>
                      </a:r>
                      <a:br>
                        <a:rPr lang="fr-FR" sz="11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1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(13,47-16,53)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7" name="Text Box 4"/>
          <p:cNvSpPr txBox="1">
            <a:spLocks noChangeArrowheads="1"/>
          </p:cNvSpPr>
          <p:nvPr/>
        </p:nvSpPr>
        <p:spPr bwMode="auto">
          <a:xfrm rot="16200000">
            <a:off x="5472621" y="3947241"/>
            <a:ext cx="201386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Probabilité SG (%)</a:t>
            </a:r>
          </a:p>
        </p:txBody>
      </p:sp>
      <p:sp>
        <p:nvSpPr>
          <p:cNvPr id="38" name="Text Box 4"/>
          <p:cNvSpPr txBox="1">
            <a:spLocks noChangeArrowheads="1"/>
          </p:cNvSpPr>
          <p:nvPr/>
        </p:nvSpPr>
        <p:spPr bwMode="auto">
          <a:xfrm>
            <a:off x="7755242" y="5804263"/>
            <a:ext cx="33066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Mois</a:t>
            </a: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41" name="Text Box 4"/>
          <p:cNvSpPr txBox="1">
            <a:spLocks noChangeArrowheads="1"/>
          </p:cNvSpPr>
          <p:nvPr/>
        </p:nvSpPr>
        <p:spPr bwMode="auto">
          <a:xfrm>
            <a:off x="7995213" y="3113092"/>
            <a:ext cx="867059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12-m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68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60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9321799" y="3608797"/>
            <a:ext cx="867059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24-m rate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39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28</a:t>
            </a:r>
            <a:r>
              <a:rPr kumimoji="0" lang="da-DK" sz="9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</a:t>
            </a:r>
            <a:endParaRPr kumimoji="0" lang="da-DK" sz="9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Arial"/>
              <a:ea typeface="ヒラギノ角ゴ Pro W3" charset="0"/>
              <a:cs typeface="Arial"/>
            </a:endParaRPr>
          </a:p>
        </p:txBody>
      </p:sp>
      <p:grpSp>
        <p:nvGrpSpPr>
          <p:cNvPr id="46" name="Groupe 45"/>
          <p:cNvGrpSpPr/>
          <p:nvPr/>
        </p:nvGrpSpPr>
        <p:grpSpPr>
          <a:xfrm>
            <a:off x="7052982" y="3008064"/>
            <a:ext cx="4639236" cy="2131359"/>
            <a:chOff x="7052982" y="3112994"/>
            <a:chExt cx="4639236" cy="2131359"/>
          </a:xfrm>
        </p:grpSpPr>
        <p:sp>
          <p:nvSpPr>
            <p:cNvPr id="44" name="Forme libre 43"/>
            <p:cNvSpPr/>
            <p:nvPr/>
          </p:nvSpPr>
          <p:spPr>
            <a:xfrm>
              <a:off x="9446559" y="4545106"/>
              <a:ext cx="2245659" cy="699247"/>
            </a:xfrm>
            <a:custGeom>
              <a:avLst/>
              <a:gdLst>
                <a:gd name="connsiteX0" fmla="*/ 2245659 w 2245659"/>
                <a:gd name="connsiteY0" fmla="*/ 699247 h 699247"/>
                <a:gd name="connsiteX1" fmla="*/ 2138082 w 2245659"/>
                <a:gd name="connsiteY1" fmla="*/ 699247 h 699247"/>
                <a:gd name="connsiteX2" fmla="*/ 2138082 w 2245659"/>
                <a:gd name="connsiteY2" fmla="*/ 564776 h 699247"/>
                <a:gd name="connsiteX3" fmla="*/ 1324535 w 2245659"/>
                <a:gd name="connsiteY3" fmla="*/ 564776 h 699247"/>
                <a:gd name="connsiteX4" fmla="*/ 1324535 w 2245659"/>
                <a:gd name="connsiteY4" fmla="*/ 497541 h 699247"/>
                <a:gd name="connsiteX5" fmla="*/ 1136276 w 2245659"/>
                <a:gd name="connsiteY5" fmla="*/ 497541 h 699247"/>
                <a:gd name="connsiteX6" fmla="*/ 1136276 w 2245659"/>
                <a:gd name="connsiteY6" fmla="*/ 450476 h 699247"/>
                <a:gd name="connsiteX7" fmla="*/ 1021976 w 2245659"/>
                <a:gd name="connsiteY7" fmla="*/ 450476 h 699247"/>
                <a:gd name="connsiteX8" fmla="*/ 1021976 w 2245659"/>
                <a:gd name="connsiteY8" fmla="*/ 423582 h 699247"/>
                <a:gd name="connsiteX9" fmla="*/ 921123 w 2245659"/>
                <a:gd name="connsiteY9" fmla="*/ 423582 h 699247"/>
                <a:gd name="connsiteX10" fmla="*/ 921123 w 2245659"/>
                <a:gd name="connsiteY10" fmla="*/ 383241 h 699247"/>
                <a:gd name="connsiteX11" fmla="*/ 779929 w 2245659"/>
                <a:gd name="connsiteY11" fmla="*/ 383241 h 699247"/>
                <a:gd name="connsiteX12" fmla="*/ 779929 w 2245659"/>
                <a:gd name="connsiteY12" fmla="*/ 342900 h 699247"/>
                <a:gd name="connsiteX13" fmla="*/ 645459 w 2245659"/>
                <a:gd name="connsiteY13" fmla="*/ 342900 h 699247"/>
                <a:gd name="connsiteX14" fmla="*/ 645459 w 2245659"/>
                <a:gd name="connsiteY14" fmla="*/ 302559 h 699247"/>
                <a:gd name="connsiteX15" fmla="*/ 443753 w 2245659"/>
                <a:gd name="connsiteY15" fmla="*/ 302559 h 699247"/>
                <a:gd name="connsiteX16" fmla="*/ 383241 w 2245659"/>
                <a:gd name="connsiteY16" fmla="*/ 235323 h 699247"/>
                <a:gd name="connsiteX17" fmla="*/ 302559 w 2245659"/>
                <a:gd name="connsiteY17" fmla="*/ 168088 h 699247"/>
                <a:gd name="connsiteX18" fmla="*/ 147917 w 2245659"/>
                <a:gd name="connsiteY18" fmla="*/ 6723 h 699247"/>
                <a:gd name="connsiteX19" fmla="*/ 0 w 2245659"/>
                <a:gd name="connsiteY19" fmla="*/ 0 h 69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45659" h="699247">
                  <a:moveTo>
                    <a:pt x="2245659" y="699247"/>
                  </a:moveTo>
                  <a:lnTo>
                    <a:pt x="2138082" y="699247"/>
                  </a:lnTo>
                  <a:lnTo>
                    <a:pt x="2138082" y="564776"/>
                  </a:lnTo>
                  <a:lnTo>
                    <a:pt x="1324535" y="564776"/>
                  </a:lnTo>
                  <a:lnTo>
                    <a:pt x="1324535" y="497541"/>
                  </a:lnTo>
                  <a:lnTo>
                    <a:pt x="1136276" y="497541"/>
                  </a:lnTo>
                  <a:lnTo>
                    <a:pt x="1136276" y="450476"/>
                  </a:lnTo>
                  <a:lnTo>
                    <a:pt x="1021976" y="450476"/>
                  </a:lnTo>
                  <a:lnTo>
                    <a:pt x="1021976" y="423582"/>
                  </a:lnTo>
                  <a:lnTo>
                    <a:pt x="921123" y="423582"/>
                  </a:lnTo>
                  <a:lnTo>
                    <a:pt x="921123" y="383241"/>
                  </a:lnTo>
                  <a:lnTo>
                    <a:pt x="779929" y="383241"/>
                  </a:lnTo>
                  <a:lnTo>
                    <a:pt x="779929" y="342900"/>
                  </a:lnTo>
                  <a:lnTo>
                    <a:pt x="645459" y="342900"/>
                  </a:lnTo>
                  <a:lnTo>
                    <a:pt x="645459" y="302559"/>
                  </a:lnTo>
                  <a:lnTo>
                    <a:pt x="443753" y="302559"/>
                  </a:lnTo>
                  <a:lnTo>
                    <a:pt x="383241" y="235323"/>
                  </a:lnTo>
                  <a:lnTo>
                    <a:pt x="302559" y="168088"/>
                  </a:lnTo>
                  <a:lnTo>
                    <a:pt x="147917" y="6723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D16923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" name="Forme libre 44"/>
            <p:cNvSpPr/>
            <p:nvPr/>
          </p:nvSpPr>
          <p:spPr>
            <a:xfrm>
              <a:off x="7052982" y="3112994"/>
              <a:ext cx="2420471" cy="1432112"/>
            </a:xfrm>
            <a:custGeom>
              <a:avLst/>
              <a:gdLst>
                <a:gd name="connsiteX0" fmla="*/ 0 w 2420471"/>
                <a:gd name="connsiteY0" fmla="*/ 0 h 1432112"/>
                <a:gd name="connsiteX1" fmla="*/ 141194 w 2420471"/>
                <a:gd name="connsiteY1" fmla="*/ 80682 h 1432112"/>
                <a:gd name="connsiteX2" fmla="*/ 356347 w 2420471"/>
                <a:gd name="connsiteY2" fmla="*/ 181535 h 1432112"/>
                <a:gd name="connsiteX3" fmla="*/ 517712 w 2420471"/>
                <a:gd name="connsiteY3" fmla="*/ 242047 h 1432112"/>
                <a:gd name="connsiteX4" fmla="*/ 605118 w 2420471"/>
                <a:gd name="connsiteY4" fmla="*/ 322730 h 1432112"/>
                <a:gd name="connsiteX5" fmla="*/ 679077 w 2420471"/>
                <a:gd name="connsiteY5" fmla="*/ 356347 h 1432112"/>
                <a:gd name="connsiteX6" fmla="*/ 786653 w 2420471"/>
                <a:gd name="connsiteY6" fmla="*/ 396688 h 1432112"/>
                <a:gd name="connsiteX7" fmla="*/ 820271 w 2420471"/>
                <a:gd name="connsiteY7" fmla="*/ 443753 h 1432112"/>
                <a:gd name="connsiteX8" fmla="*/ 880783 w 2420471"/>
                <a:gd name="connsiteY8" fmla="*/ 490818 h 1432112"/>
                <a:gd name="connsiteX9" fmla="*/ 921124 w 2420471"/>
                <a:gd name="connsiteY9" fmla="*/ 517712 h 1432112"/>
                <a:gd name="connsiteX10" fmla="*/ 961465 w 2420471"/>
                <a:gd name="connsiteY10" fmla="*/ 591671 h 1432112"/>
                <a:gd name="connsiteX11" fmla="*/ 1069042 w 2420471"/>
                <a:gd name="connsiteY11" fmla="*/ 699247 h 1432112"/>
                <a:gd name="connsiteX12" fmla="*/ 1156447 w 2420471"/>
                <a:gd name="connsiteY12" fmla="*/ 779930 h 1432112"/>
                <a:gd name="connsiteX13" fmla="*/ 1337983 w 2420471"/>
                <a:gd name="connsiteY13" fmla="*/ 833718 h 1432112"/>
                <a:gd name="connsiteX14" fmla="*/ 1452283 w 2420471"/>
                <a:gd name="connsiteY14" fmla="*/ 880782 h 1432112"/>
                <a:gd name="connsiteX15" fmla="*/ 1526242 w 2420471"/>
                <a:gd name="connsiteY15" fmla="*/ 927847 h 1432112"/>
                <a:gd name="connsiteX16" fmla="*/ 1600200 w 2420471"/>
                <a:gd name="connsiteY16" fmla="*/ 954741 h 1432112"/>
                <a:gd name="connsiteX17" fmla="*/ 1707777 w 2420471"/>
                <a:gd name="connsiteY17" fmla="*/ 968188 h 1432112"/>
                <a:gd name="connsiteX18" fmla="*/ 1761565 w 2420471"/>
                <a:gd name="connsiteY18" fmla="*/ 1048871 h 1432112"/>
                <a:gd name="connsiteX19" fmla="*/ 1848971 w 2420471"/>
                <a:gd name="connsiteY19" fmla="*/ 1122830 h 1432112"/>
                <a:gd name="connsiteX20" fmla="*/ 1956547 w 2420471"/>
                <a:gd name="connsiteY20" fmla="*/ 1230406 h 1432112"/>
                <a:gd name="connsiteX21" fmla="*/ 2057400 w 2420471"/>
                <a:gd name="connsiteY21" fmla="*/ 1284194 h 1432112"/>
                <a:gd name="connsiteX22" fmla="*/ 2164977 w 2420471"/>
                <a:gd name="connsiteY22" fmla="*/ 1344706 h 1432112"/>
                <a:gd name="connsiteX23" fmla="*/ 2272553 w 2420471"/>
                <a:gd name="connsiteY23" fmla="*/ 1411941 h 1432112"/>
                <a:gd name="connsiteX24" fmla="*/ 2420471 w 2420471"/>
                <a:gd name="connsiteY24" fmla="*/ 1432112 h 143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20471" h="1432112">
                  <a:moveTo>
                    <a:pt x="0" y="0"/>
                  </a:moveTo>
                  <a:lnTo>
                    <a:pt x="141194" y="80682"/>
                  </a:lnTo>
                  <a:lnTo>
                    <a:pt x="356347" y="181535"/>
                  </a:lnTo>
                  <a:lnTo>
                    <a:pt x="517712" y="242047"/>
                  </a:lnTo>
                  <a:lnTo>
                    <a:pt x="605118" y="322730"/>
                  </a:lnTo>
                  <a:lnTo>
                    <a:pt x="679077" y="356347"/>
                  </a:lnTo>
                  <a:lnTo>
                    <a:pt x="786653" y="396688"/>
                  </a:lnTo>
                  <a:lnTo>
                    <a:pt x="820271" y="443753"/>
                  </a:lnTo>
                  <a:lnTo>
                    <a:pt x="880783" y="490818"/>
                  </a:lnTo>
                  <a:lnTo>
                    <a:pt x="921124" y="517712"/>
                  </a:lnTo>
                  <a:lnTo>
                    <a:pt x="961465" y="591671"/>
                  </a:lnTo>
                  <a:lnTo>
                    <a:pt x="1069042" y="699247"/>
                  </a:lnTo>
                  <a:lnTo>
                    <a:pt x="1156447" y="779930"/>
                  </a:lnTo>
                  <a:lnTo>
                    <a:pt x="1337983" y="833718"/>
                  </a:lnTo>
                  <a:lnTo>
                    <a:pt x="1452283" y="880782"/>
                  </a:lnTo>
                  <a:lnTo>
                    <a:pt x="1526242" y="927847"/>
                  </a:lnTo>
                  <a:lnTo>
                    <a:pt x="1600200" y="954741"/>
                  </a:lnTo>
                  <a:lnTo>
                    <a:pt x="1707777" y="968188"/>
                  </a:lnTo>
                  <a:lnTo>
                    <a:pt x="1761565" y="1048871"/>
                  </a:lnTo>
                  <a:lnTo>
                    <a:pt x="1848971" y="1122830"/>
                  </a:lnTo>
                  <a:lnTo>
                    <a:pt x="1956547" y="1230406"/>
                  </a:lnTo>
                  <a:lnTo>
                    <a:pt x="2057400" y="1284194"/>
                  </a:lnTo>
                  <a:lnTo>
                    <a:pt x="2164977" y="1344706"/>
                  </a:lnTo>
                  <a:lnTo>
                    <a:pt x="2272553" y="1411941"/>
                  </a:lnTo>
                  <a:lnTo>
                    <a:pt x="2420471" y="1432112"/>
                  </a:lnTo>
                </a:path>
              </a:pathLst>
            </a:custGeom>
            <a:noFill/>
            <a:ln w="38100">
              <a:solidFill>
                <a:srgbClr val="D16923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Forme libre 46"/>
          <p:cNvSpPr/>
          <p:nvPr/>
        </p:nvSpPr>
        <p:spPr>
          <a:xfrm>
            <a:off x="7052982" y="3008064"/>
            <a:ext cx="4094147" cy="2307618"/>
          </a:xfrm>
          <a:custGeom>
            <a:avLst/>
            <a:gdLst>
              <a:gd name="connsiteX0" fmla="*/ 0 w 3839136"/>
              <a:gd name="connsiteY0" fmla="*/ 0 h 2158253"/>
              <a:gd name="connsiteX1" fmla="*/ 215153 w 3839136"/>
              <a:gd name="connsiteY1" fmla="*/ 73959 h 2158253"/>
              <a:gd name="connsiteX2" fmla="*/ 329453 w 3839136"/>
              <a:gd name="connsiteY2" fmla="*/ 114300 h 2158253"/>
              <a:gd name="connsiteX3" fmla="*/ 383242 w 3839136"/>
              <a:gd name="connsiteY3" fmla="*/ 147918 h 2158253"/>
              <a:gd name="connsiteX4" fmla="*/ 598394 w 3839136"/>
              <a:gd name="connsiteY4" fmla="*/ 336177 h 2158253"/>
              <a:gd name="connsiteX5" fmla="*/ 739589 w 3839136"/>
              <a:gd name="connsiteY5" fmla="*/ 443753 h 2158253"/>
              <a:gd name="connsiteX6" fmla="*/ 874059 w 3839136"/>
              <a:gd name="connsiteY6" fmla="*/ 551330 h 2158253"/>
              <a:gd name="connsiteX7" fmla="*/ 981636 w 3839136"/>
              <a:gd name="connsiteY7" fmla="*/ 611841 h 2158253"/>
              <a:gd name="connsiteX8" fmla="*/ 1089212 w 3839136"/>
              <a:gd name="connsiteY8" fmla="*/ 779930 h 2158253"/>
              <a:gd name="connsiteX9" fmla="*/ 1156447 w 3839136"/>
              <a:gd name="connsiteY9" fmla="*/ 826994 h 2158253"/>
              <a:gd name="connsiteX10" fmla="*/ 1250577 w 3839136"/>
              <a:gd name="connsiteY10" fmla="*/ 948018 h 2158253"/>
              <a:gd name="connsiteX11" fmla="*/ 1364877 w 3839136"/>
              <a:gd name="connsiteY11" fmla="*/ 1048871 h 2158253"/>
              <a:gd name="connsiteX12" fmla="*/ 1438836 w 3839136"/>
              <a:gd name="connsiteY12" fmla="*/ 1069041 h 2158253"/>
              <a:gd name="connsiteX13" fmla="*/ 1512794 w 3839136"/>
              <a:gd name="connsiteY13" fmla="*/ 1149724 h 2158253"/>
              <a:gd name="connsiteX14" fmla="*/ 1539689 w 3839136"/>
              <a:gd name="connsiteY14" fmla="*/ 1210235 h 2158253"/>
              <a:gd name="connsiteX15" fmla="*/ 1694330 w 3839136"/>
              <a:gd name="connsiteY15" fmla="*/ 1257300 h 2158253"/>
              <a:gd name="connsiteX16" fmla="*/ 1741394 w 3839136"/>
              <a:gd name="connsiteY16" fmla="*/ 1351430 h 2158253"/>
              <a:gd name="connsiteX17" fmla="*/ 1842247 w 3839136"/>
              <a:gd name="connsiteY17" fmla="*/ 1418665 h 2158253"/>
              <a:gd name="connsiteX18" fmla="*/ 1916206 w 3839136"/>
              <a:gd name="connsiteY18" fmla="*/ 1479177 h 2158253"/>
              <a:gd name="connsiteX19" fmla="*/ 1969994 w 3839136"/>
              <a:gd name="connsiteY19" fmla="*/ 1566582 h 2158253"/>
              <a:gd name="connsiteX20" fmla="*/ 2077571 w 3839136"/>
              <a:gd name="connsiteY20" fmla="*/ 1600200 h 2158253"/>
              <a:gd name="connsiteX21" fmla="*/ 2138083 w 3839136"/>
              <a:gd name="connsiteY21" fmla="*/ 1674159 h 2158253"/>
              <a:gd name="connsiteX22" fmla="*/ 2252383 w 3839136"/>
              <a:gd name="connsiteY22" fmla="*/ 1748118 h 2158253"/>
              <a:gd name="connsiteX23" fmla="*/ 2427194 w 3839136"/>
              <a:gd name="connsiteY23" fmla="*/ 1781735 h 2158253"/>
              <a:gd name="connsiteX24" fmla="*/ 2575112 w 3839136"/>
              <a:gd name="connsiteY24" fmla="*/ 1822077 h 2158253"/>
              <a:gd name="connsiteX25" fmla="*/ 2655794 w 3839136"/>
              <a:gd name="connsiteY25" fmla="*/ 1822077 h 2158253"/>
              <a:gd name="connsiteX26" fmla="*/ 2716306 w 3839136"/>
              <a:gd name="connsiteY26" fmla="*/ 1842247 h 2158253"/>
              <a:gd name="connsiteX27" fmla="*/ 2770094 w 3839136"/>
              <a:gd name="connsiteY27" fmla="*/ 1916206 h 2158253"/>
              <a:gd name="connsiteX28" fmla="*/ 2850777 w 3839136"/>
              <a:gd name="connsiteY28" fmla="*/ 1922930 h 2158253"/>
              <a:gd name="connsiteX29" fmla="*/ 2897842 w 3839136"/>
              <a:gd name="connsiteY29" fmla="*/ 1969994 h 2158253"/>
              <a:gd name="connsiteX30" fmla="*/ 2958353 w 3839136"/>
              <a:gd name="connsiteY30" fmla="*/ 1996888 h 2158253"/>
              <a:gd name="connsiteX31" fmla="*/ 2998694 w 3839136"/>
              <a:gd name="connsiteY31" fmla="*/ 2017059 h 2158253"/>
              <a:gd name="connsiteX32" fmla="*/ 3039036 w 3839136"/>
              <a:gd name="connsiteY32" fmla="*/ 2057400 h 2158253"/>
              <a:gd name="connsiteX33" fmla="*/ 3227294 w 3839136"/>
              <a:gd name="connsiteY33" fmla="*/ 2057400 h 2158253"/>
              <a:gd name="connsiteX34" fmla="*/ 3260912 w 3839136"/>
              <a:gd name="connsiteY34" fmla="*/ 2111188 h 2158253"/>
              <a:gd name="connsiteX35" fmla="*/ 3415553 w 3839136"/>
              <a:gd name="connsiteY35" fmla="*/ 2117912 h 2158253"/>
              <a:gd name="connsiteX36" fmla="*/ 3422277 w 3839136"/>
              <a:gd name="connsiteY36" fmla="*/ 2138082 h 2158253"/>
              <a:gd name="connsiteX37" fmla="*/ 3839136 w 3839136"/>
              <a:gd name="connsiteY37" fmla="*/ 2158253 h 2158253"/>
              <a:gd name="connsiteX0" fmla="*/ 0 w 4075933"/>
              <a:gd name="connsiteY0" fmla="*/ 0 h 2311261"/>
              <a:gd name="connsiteX1" fmla="*/ 215153 w 4075933"/>
              <a:gd name="connsiteY1" fmla="*/ 73959 h 2311261"/>
              <a:gd name="connsiteX2" fmla="*/ 329453 w 4075933"/>
              <a:gd name="connsiteY2" fmla="*/ 114300 h 2311261"/>
              <a:gd name="connsiteX3" fmla="*/ 383242 w 4075933"/>
              <a:gd name="connsiteY3" fmla="*/ 147918 h 2311261"/>
              <a:gd name="connsiteX4" fmla="*/ 598394 w 4075933"/>
              <a:gd name="connsiteY4" fmla="*/ 336177 h 2311261"/>
              <a:gd name="connsiteX5" fmla="*/ 739589 w 4075933"/>
              <a:gd name="connsiteY5" fmla="*/ 443753 h 2311261"/>
              <a:gd name="connsiteX6" fmla="*/ 874059 w 4075933"/>
              <a:gd name="connsiteY6" fmla="*/ 551330 h 2311261"/>
              <a:gd name="connsiteX7" fmla="*/ 981636 w 4075933"/>
              <a:gd name="connsiteY7" fmla="*/ 611841 h 2311261"/>
              <a:gd name="connsiteX8" fmla="*/ 1089212 w 4075933"/>
              <a:gd name="connsiteY8" fmla="*/ 779930 h 2311261"/>
              <a:gd name="connsiteX9" fmla="*/ 1156447 w 4075933"/>
              <a:gd name="connsiteY9" fmla="*/ 826994 h 2311261"/>
              <a:gd name="connsiteX10" fmla="*/ 1250577 w 4075933"/>
              <a:gd name="connsiteY10" fmla="*/ 948018 h 2311261"/>
              <a:gd name="connsiteX11" fmla="*/ 1364877 w 4075933"/>
              <a:gd name="connsiteY11" fmla="*/ 1048871 h 2311261"/>
              <a:gd name="connsiteX12" fmla="*/ 1438836 w 4075933"/>
              <a:gd name="connsiteY12" fmla="*/ 1069041 h 2311261"/>
              <a:gd name="connsiteX13" fmla="*/ 1512794 w 4075933"/>
              <a:gd name="connsiteY13" fmla="*/ 1149724 h 2311261"/>
              <a:gd name="connsiteX14" fmla="*/ 1539689 w 4075933"/>
              <a:gd name="connsiteY14" fmla="*/ 1210235 h 2311261"/>
              <a:gd name="connsiteX15" fmla="*/ 1694330 w 4075933"/>
              <a:gd name="connsiteY15" fmla="*/ 1257300 h 2311261"/>
              <a:gd name="connsiteX16" fmla="*/ 1741394 w 4075933"/>
              <a:gd name="connsiteY16" fmla="*/ 1351430 h 2311261"/>
              <a:gd name="connsiteX17" fmla="*/ 1842247 w 4075933"/>
              <a:gd name="connsiteY17" fmla="*/ 1418665 h 2311261"/>
              <a:gd name="connsiteX18" fmla="*/ 1916206 w 4075933"/>
              <a:gd name="connsiteY18" fmla="*/ 1479177 h 2311261"/>
              <a:gd name="connsiteX19" fmla="*/ 1969994 w 4075933"/>
              <a:gd name="connsiteY19" fmla="*/ 1566582 h 2311261"/>
              <a:gd name="connsiteX20" fmla="*/ 2077571 w 4075933"/>
              <a:gd name="connsiteY20" fmla="*/ 1600200 h 2311261"/>
              <a:gd name="connsiteX21" fmla="*/ 2138083 w 4075933"/>
              <a:gd name="connsiteY21" fmla="*/ 1674159 h 2311261"/>
              <a:gd name="connsiteX22" fmla="*/ 2252383 w 4075933"/>
              <a:gd name="connsiteY22" fmla="*/ 1748118 h 2311261"/>
              <a:gd name="connsiteX23" fmla="*/ 2427194 w 4075933"/>
              <a:gd name="connsiteY23" fmla="*/ 1781735 h 2311261"/>
              <a:gd name="connsiteX24" fmla="*/ 2575112 w 4075933"/>
              <a:gd name="connsiteY24" fmla="*/ 1822077 h 2311261"/>
              <a:gd name="connsiteX25" fmla="*/ 2655794 w 4075933"/>
              <a:gd name="connsiteY25" fmla="*/ 1822077 h 2311261"/>
              <a:gd name="connsiteX26" fmla="*/ 2716306 w 4075933"/>
              <a:gd name="connsiteY26" fmla="*/ 1842247 h 2311261"/>
              <a:gd name="connsiteX27" fmla="*/ 2770094 w 4075933"/>
              <a:gd name="connsiteY27" fmla="*/ 1916206 h 2311261"/>
              <a:gd name="connsiteX28" fmla="*/ 2850777 w 4075933"/>
              <a:gd name="connsiteY28" fmla="*/ 1922930 h 2311261"/>
              <a:gd name="connsiteX29" fmla="*/ 2897842 w 4075933"/>
              <a:gd name="connsiteY29" fmla="*/ 1969994 h 2311261"/>
              <a:gd name="connsiteX30" fmla="*/ 2958353 w 4075933"/>
              <a:gd name="connsiteY30" fmla="*/ 1996888 h 2311261"/>
              <a:gd name="connsiteX31" fmla="*/ 2998694 w 4075933"/>
              <a:gd name="connsiteY31" fmla="*/ 2017059 h 2311261"/>
              <a:gd name="connsiteX32" fmla="*/ 3039036 w 4075933"/>
              <a:gd name="connsiteY32" fmla="*/ 2057400 h 2311261"/>
              <a:gd name="connsiteX33" fmla="*/ 3227294 w 4075933"/>
              <a:gd name="connsiteY33" fmla="*/ 2057400 h 2311261"/>
              <a:gd name="connsiteX34" fmla="*/ 3260912 w 4075933"/>
              <a:gd name="connsiteY34" fmla="*/ 2111188 h 2311261"/>
              <a:gd name="connsiteX35" fmla="*/ 3415553 w 4075933"/>
              <a:gd name="connsiteY35" fmla="*/ 2117912 h 2311261"/>
              <a:gd name="connsiteX36" fmla="*/ 3422277 w 4075933"/>
              <a:gd name="connsiteY36" fmla="*/ 2138082 h 2311261"/>
              <a:gd name="connsiteX37" fmla="*/ 4075933 w 4075933"/>
              <a:gd name="connsiteY37" fmla="*/ 2311261 h 2311261"/>
              <a:gd name="connsiteX0" fmla="*/ 0 w 4075933"/>
              <a:gd name="connsiteY0" fmla="*/ 0 h 2311261"/>
              <a:gd name="connsiteX1" fmla="*/ 215153 w 4075933"/>
              <a:gd name="connsiteY1" fmla="*/ 73959 h 2311261"/>
              <a:gd name="connsiteX2" fmla="*/ 329453 w 4075933"/>
              <a:gd name="connsiteY2" fmla="*/ 114300 h 2311261"/>
              <a:gd name="connsiteX3" fmla="*/ 383242 w 4075933"/>
              <a:gd name="connsiteY3" fmla="*/ 147918 h 2311261"/>
              <a:gd name="connsiteX4" fmla="*/ 598394 w 4075933"/>
              <a:gd name="connsiteY4" fmla="*/ 336177 h 2311261"/>
              <a:gd name="connsiteX5" fmla="*/ 739589 w 4075933"/>
              <a:gd name="connsiteY5" fmla="*/ 443753 h 2311261"/>
              <a:gd name="connsiteX6" fmla="*/ 874059 w 4075933"/>
              <a:gd name="connsiteY6" fmla="*/ 551330 h 2311261"/>
              <a:gd name="connsiteX7" fmla="*/ 981636 w 4075933"/>
              <a:gd name="connsiteY7" fmla="*/ 611841 h 2311261"/>
              <a:gd name="connsiteX8" fmla="*/ 1089212 w 4075933"/>
              <a:gd name="connsiteY8" fmla="*/ 779930 h 2311261"/>
              <a:gd name="connsiteX9" fmla="*/ 1156447 w 4075933"/>
              <a:gd name="connsiteY9" fmla="*/ 826994 h 2311261"/>
              <a:gd name="connsiteX10" fmla="*/ 1250577 w 4075933"/>
              <a:gd name="connsiteY10" fmla="*/ 948018 h 2311261"/>
              <a:gd name="connsiteX11" fmla="*/ 1364877 w 4075933"/>
              <a:gd name="connsiteY11" fmla="*/ 1048871 h 2311261"/>
              <a:gd name="connsiteX12" fmla="*/ 1438836 w 4075933"/>
              <a:gd name="connsiteY12" fmla="*/ 1069041 h 2311261"/>
              <a:gd name="connsiteX13" fmla="*/ 1512794 w 4075933"/>
              <a:gd name="connsiteY13" fmla="*/ 1149724 h 2311261"/>
              <a:gd name="connsiteX14" fmla="*/ 1539689 w 4075933"/>
              <a:gd name="connsiteY14" fmla="*/ 1210235 h 2311261"/>
              <a:gd name="connsiteX15" fmla="*/ 1694330 w 4075933"/>
              <a:gd name="connsiteY15" fmla="*/ 1257300 h 2311261"/>
              <a:gd name="connsiteX16" fmla="*/ 1741394 w 4075933"/>
              <a:gd name="connsiteY16" fmla="*/ 1351430 h 2311261"/>
              <a:gd name="connsiteX17" fmla="*/ 1842247 w 4075933"/>
              <a:gd name="connsiteY17" fmla="*/ 1418665 h 2311261"/>
              <a:gd name="connsiteX18" fmla="*/ 1916206 w 4075933"/>
              <a:gd name="connsiteY18" fmla="*/ 1479177 h 2311261"/>
              <a:gd name="connsiteX19" fmla="*/ 1969994 w 4075933"/>
              <a:gd name="connsiteY19" fmla="*/ 1566582 h 2311261"/>
              <a:gd name="connsiteX20" fmla="*/ 2077571 w 4075933"/>
              <a:gd name="connsiteY20" fmla="*/ 1600200 h 2311261"/>
              <a:gd name="connsiteX21" fmla="*/ 2138083 w 4075933"/>
              <a:gd name="connsiteY21" fmla="*/ 1674159 h 2311261"/>
              <a:gd name="connsiteX22" fmla="*/ 2252383 w 4075933"/>
              <a:gd name="connsiteY22" fmla="*/ 1748118 h 2311261"/>
              <a:gd name="connsiteX23" fmla="*/ 2427194 w 4075933"/>
              <a:gd name="connsiteY23" fmla="*/ 1781735 h 2311261"/>
              <a:gd name="connsiteX24" fmla="*/ 2575112 w 4075933"/>
              <a:gd name="connsiteY24" fmla="*/ 1822077 h 2311261"/>
              <a:gd name="connsiteX25" fmla="*/ 2655794 w 4075933"/>
              <a:gd name="connsiteY25" fmla="*/ 1822077 h 2311261"/>
              <a:gd name="connsiteX26" fmla="*/ 2716306 w 4075933"/>
              <a:gd name="connsiteY26" fmla="*/ 1842247 h 2311261"/>
              <a:gd name="connsiteX27" fmla="*/ 2770094 w 4075933"/>
              <a:gd name="connsiteY27" fmla="*/ 1916206 h 2311261"/>
              <a:gd name="connsiteX28" fmla="*/ 2850777 w 4075933"/>
              <a:gd name="connsiteY28" fmla="*/ 1922930 h 2311261"/>
              <a:gd name="connsiteX29" fmla="*/ 2897842 w 4075933"/>
              <a:gd name="connsiteY29" fmla="*/ 1969994 h 2311261"/>
              <a:gd name="connsiteX30" fmla="*/ 2958353 w 4075933"/>
              <a:gd name="connsiteY30" fmla="*/ 1996888 h 2311261"/>
              <a:gd name="connsiteX31" fmla="*/ 2998694 w 4075933"/>
              <a:gd name="connsiteY31" fmla="*/ 2017059 h 2311261"/>
              <a:gd name="connsiteX32" fmla="*/ 3039036 w 4075933"/>
              <a:gd name="connsiteY32" fmla="*/ 2057400 h 2311261"/>
              <a:gd name="connsiteX33" fmla="*/ 3227294 w 4075933"/>
              <a:gd name="connsiteY33" fmla="*/ 2057400 h 2311261"/>
              <a:gd name="connsiteX34" fmla="*/ 3260912 w 4075933"/>
              <a:gd name="connsiteY34" fmla="*/ 2111188 h 2311261"/>
              <a:gd name="connsiteX35" fmla="*/ 3415553 w 4075933"/>
              <a:gd name="connsiteY35" fmla="*/ 2117912 h 2311261"/>
              <a:gd name="connsiteX36" fmla="*/ 3422277 w 4075933"/>
              <a:gd name="connsiteY36" fmla="*/ 2138082 h 2311261"/>
              <a:gd name="connsiteX37" fmla="*/ 3836028 w 4075933"/>
              <a:gd name="connsiteY37" fmla="*/ 2162110 h 2311261"/>
              <a:gd name="connsiteX38" fmla="*/ 4075933 w 4075933"/>
              <a:gd name="connsiteY38" fmla="*/ 2311261 h 2311261"/>
              <a:gd name="connsiteX0" fmla="*/ 0 w 4075933"/>
              <a:gd name="connsiteY0" fmla="*/ 0 h 2311261"/>
              <a:gd name="connsiteX1" fmla="*/ 215153 w 4075933"/>
              <a:gd name="connsiteY1" fmla="*/ 73959 h 2311261"/>
              <a:gd name="connsiteX2" fmla="*/ 329453 w 4075933"/>
              <a:gd name="connsiteY2" fmla="*/ 114300 h 2311261"/>
              <a:gd name="connsiteX3" fmla="*/ 383242 w 4075933"/>
              <a:gd name="connsiteY3" fmla="*/ 147918 h 2311261"/>
              <a:gd name="connsiteX4" fmla="*/ 598394 w 4075933"/>
              <a:gd name="connsiteY4" fmla="*/ 336177 h 2311261"/>
              <a:gd name="connsiteX5" fmla="*/ 739589 w 4075933"/>
              <a:gd name="connsiteY5" fmla="*/ 443753 h 2311261"/>
              <a:gd name="connsiteX6" fmla="*/ 874059 w 4075933"/>
              <a:gd name="connsiteY6" fmla="*/ 551330 h 2311261"/>
              <a:gd name="connsiteX7" fmla="*/ 981636 w 4075933"/>
              <a:gd name="connsiteY7" fmla="*/ 611841 h 2311261"/>
              <a:gd name="connsiteX8" fmla="*/ 1089212 w 4075933"/>
              <a:gd name="connsiteY8" fmla="*/ 779930 h 2311261"/>
              <a:gd name="connsiteX9" fmla="*/ 1156447 w 4075933"/>
              <a:gd name="connsiteY9" fmla="*/ 826994 h 2311261"/>
              <a:gd name="connsiteX10" fmla="*/ 1250577 w 4075933"/>
              <a:gd name="connsiteY10" fmla="*/ 948018 h 2311261"/>
              <a:gd name="connsiteX11" fmla="*/ 1364877 w 4075933"/>
              <a:gd name="connsiteY11" fmla="*/ 1048871 h 2311261"/>
              <a:gd name="connsiteX12" fmla="*/ 1438836 w 4075933"/>
              <a:gd name="connsiteY12" fmla="*/ 1069041 h 2311261"/>
              <a:gd name="connsiteX13" fmla="*/ 1512794 w 4075933"/>
              <a:gd name="connsiteY13" fmla="*/ 1149724 h 2311261"/>
              <a:gd name="connsiteX14" fmla="*/ 1539689 w 4075933"/>
              <a:gd name="connsiteY14" fmla="*/ 1210235 h 2311261"/>
              <a:gd name="connsiteX15" fmla="*/ 1694330 w 4075933"/>
              <a:gd name="connsiteY15" fmla="*/ 1257300 h 2311261"/>
              <a:gd name="connsiteX16" fmla="*/ 1741394 w 4075933"/>
              <a:gd name="connsiteY16" fmla="*/ 1351430 h 2311261"/>
              <a:gd name="connsiteX17" fmla="*/ 1842247 w 4075933"/>
              <a:gd name="connsiteY17" fmla="*/ 1418665 h 2311261"/>
              <a:gd name="connsiteX18" fmla="*/ 1916206 w 4075933"/>
              <a:gd name="connsiteY18" fmla="*/ 1479177 h 2311261"/>
              <a:gd name="connsiteX19" fmla="*/ 1969994 w 4075933"/>
              <a:gd name="connsiteY19" fmla="*/ 1566582 h 2311261"/>
              <a:gd name="connsiteX20" fmla="*/ 2077571 w 4075933"/>
              <a:gd name="connsiteY20" fmla="*/ 1600200 h 2311261"/>
              <a:gd name="connsiteX21" fmla="*/ 2138083 w 4075933"/>
              <a:gd name="connsiteY21" fmla="*/ 1674159 h 2311261"/>
              <a:gd name="connsiteX22" fmla="*/ 2252383 w 4075933"/>
              <a:gd name="connsiteY22" fmla="*/ 1748118 h 2311261"/>
              <a:gd name="connsiteX23" fmla="*/ 2427194 w 4075933"/>
              <a:gd name="connsiteY23" fmla="*/ 1781735 h 2311261"/>
              <a:gd name="connsiteX24" fmla="*/ 2575112 w 4075933"/>
              <a:gd name="connsiteY24" fmla="*/ 1822077 h 2311261"/>
              <a:gd name="connsiteX25" fmla="*/ 2655794 w 4075933"/>
              <a:gd name="connsiteY25" fmla="*/ 1822077 h 2311261"/>
              <a:gd name="connsiteX26" fmla="*/ 2716306 w 4075933"/>
              <a:gd name="connsiteY26" fmla="*/ 1842247 h 2311261"/>
              <a:gd name="connsiteX27" fmla="*/ 2770094 w 4075933"/>
              <a:gd name="connsiteY27" fmla="*/ 1916206 h 2311261"/>
              <a:gd name="connsiteX28" fmla="*/ 2850777 w 4075933"/>
              <a:gd name="connsiteY28" fmla="*/ 1922930 h 2311261"/>
              <a:gd name="connsiteX29" fmla="*/ 2897842 w 4075933"/>
              <a:gd name="connsiteY29" fmla="*/ 1969994 h 2311261"/>
              <a:gd name="connsiteX30" fmla="*/ 2958353 w 4075933"/>
              <a:gd name="connsiteY30" fmla="*/ 1996888 h 2311261"/>
              <a:gd name="connsiteX31" fmla="*/ 2998694 w 4075933"/>
              <a:gd name="connsiteY31" fmla="*/ 2017059 h 2311261"/>
              <a:gd name="connsiteX32" fmla="*/ 3039036 w 4075933"/>
              <a:gd name="connsiteY32" fmla="*/ 2057400 h 2311261"/>
              <a:gd name="connsiteX33" fmla="*/ 3227294 w 4075933"/>
              <a:gd name="connsiteY33" fmla="*/ 2057400 h 2311261"/>
              <a:gd name="connsiteX34" fmla="*/ 3260912 w 4075933"/>
              <a:gd name="connsiteY34" fmla="*/ 2111188 h 2311261"/>
              <a:gd name="connsiteX35" fmla="*/ 3415553 w 4075933"/>
              <a:gd name="connsiteY35" fmla="*/ 2117912 h 2311261"/>
              <a:gd name="connsiteX36" fmla="*/ 3422277 w 4075933"/>
              <a:gd name="connsiteY36" fmla="*/ 2138082 h 2311261"/>
              <a:gd name="connsiteX37" fmla="*/ 3836028 w 4075933"/>
              <a:gd name="connsiteY37" fmla="*/ 2162110 h 2311261"/>
              <a:gd name="connsiteX38" fmla="*/ 3883388 w 4075933"/>
              <a:gd name="connsiteY38" fmla="*/ 2264115 h 2311261"/>
              <a:gd name="connsiteX39" fmla="*/ 4075933 w 4075933"/>
              <a:gd name="connsiteY39" fmla="*/ 2311261 h 2311261"/>
              <a:gd name="connsiteX0" fmla="*/ 0 w 4075933"/>
              <a:gd name="connsiteY0" fmla="*/ 0 h 2311261"/>
              <a:gd name="connsiteX1" fmla="*/ 215153 w 4075933"/>
              <a:gd name="connsiteY1" fmla="*/ 73959 h 2311261"/>
              <a:gd name="connsiteX2" fmla="*/ 329453 w 4075933"/>
              <a:gd name="connsiteY2" fmla="*/ 114300 h 2311261"/>
              <a:gd name="connsiteX3" fmla="*/ 383242 w 4075933"/>
              <a:gd name="connsiteY3" fmla="*/ 147918 h 2311261"/>
              <a:gd name="connsiteX4" fmla="*/ 598394 w 4075933"/>
              <a:gd name="connsiteY4" fmla="*/ 336177 h 2311261"/>
              <a:gd name="connsiteX5" fmla="*/ 739589 w 4075933"/>
              <a:gd name="connsiteY5" fmla="*/ 443753 h 2311261"/>
              <a:gd name="connsiteX6" fmla="*/ 874059 w 4075933"/>
              <a:gd name="connsiteY6" fmla="*/ 551330 h 2311261"/>
              <a:gd name="connsiteX7" fmla="*/ 981636 w 4075933"/>
              <a:gd name="connsiteY7" fmla="*/ 611841 h 2311261"/>
              <a:gd name="connsiteX8" fmla="*/ 1089212 w 4075933"/>
              <a:gd name="connsiteY8" fmla="*/ 779930 h 2311261"/>
              <a:gd name="connsiteX9" fmla="*/ 1156447 w 4075933"/>
              <a:gd name="connsiteY9" fmla="*/ 826994 h 2311261"/>
              <a:gd name="connsiteX10" fmla="*/ 1250577 w 4075933"/>
              <a:gd name="connsiteY10" fmla="*/ 948018 h 2311261"/>
              <a:gd name="connsiteX11" fmla="*/ 1364877 w 4075933"/>
              <a:gd name="connsiteY11" fmla="*/ 1048871 h 2311261"/>
              <a:gd name="connsiteX12" fmla="*/ 1438836 w 4075933"/>
              <a:gd name="connsiteY12" fmla="*/ 1069041 h 2311261"/>
              <a:gd name="connsiteX13" fmla="*/ 1512794 w 4075933"/>
              <a:gd name="connsiteY13" fmla="*/ 1149724 h 2311261"/>
              <a:gd name="connsiteX14" fmla="*/ 1539689 w 4075933"/>
              <a:gd name="connsiteY14" fmla="*/ 1210235 h 2311261"/>
              <a:gd name="connsiteX15" fmla="*/ 1694330 w 4075933"/>
              <a:gd name="connsiteY15" fmla="*/ 1257300 h 2311261"/>
              <a:gd name="connsiteX16" fmla="*/ 1741394 w 4075933"/>
              <a:gd name="connsiteY16" fmla="*/ 1351430 h 2311261"/>
              <a:gd name="connsiteX17" fmla="*/ 1842247 w 4075933"/>
              <a:gd name="connsiteY17" fmla="*/ 1418665 h 2311261"/>
              <a:gd name="connsiteX18" fmla="*/ 1916206 w 4075933"/>
              <a:gd name="connsiteY18" fmla="*/ 1479177 h 2311261"/>
              <a:gd name="connsiteX19" fmla="*/ 1969994 w 4075933"/>
              <a:gd name="connsiteY19" fmla="*/ 1566582 h 2311261"/>
              <a:gd name="connsiteX20" fmla="*/ 2077571 w 4075933"/>
              <a:gd name="connsiteY20" fmla="*/ 1600200 h 2311261"/>
              <a:gd name="connsiteX21" fmla="*/ 2138083 w 4075933"/>
              <a:gd name="connsiteY21" fmla="*/ 1674159 h 2311261"/>
              <a:gd name="connsiteX22" fmla="*/ 2252383 w 4075933"/>
              <a:gd name="connsiteY22" fmla="*/ 1748118 h 2311261"/>
              <a:gd name="connsiteX23" fmla="*/ 2427194 w 4075933"/>
              <a:gd name="connsiteY23" fmla="*/ 1781735 h 2311261"/>
              <a:gd name="connsiteX24" fmla="*/ 2575112 w 4075933"/>
              <a:gd name="connsiteY24" fmla="*/ 1822077 h 2311261"/>
              <a:gd name="connsiteX25" fmla="*/ 2655794 w 4075933"/>
              <a:gd name="connsiteY25" fmla="*/ 1822077 h 2311261"/>
              <a:gd name="connsiteX26" fmla="*/ 2716306 w 4075933"/>
              <a:gd name="connsiteY26" fmla="*/ 1842247 h 2311261"/>
              <a:gd name="connsiteX27" fmla="*/ 2770094 w 4075933"/>
              <a:gd name="connsiteY27" fmla="*/ 1916206 h 2311261"/>
              <a:gd name="connsiteX28" fmla="*/ 2850777 w 4075933"/>
              <a:gd name="connsiteY28" fmla="*/ 1922930 h 2311261"/>
              <a:gd name="connsiteX29" fmla="*/ 2897842 w 4075933"/>
              <a:gd name="connsiteY29" fmla="*/ 1969994 h 2311261"/>
              <a:gd name="connsiteX30" fmla="*/ 2958353 w 4075933"/>
              <a:gd name="connsiteY30" fmla="*/ 1996888 h 2311261"/>
              <a:gd name="connsiteX31" fmla="*/ 2998694 w 4075933"/>
              <a:gd name="connsiteY31" fmla="*/ 2017059 h 2311261"/>
              <a:gd name="connsiteX32" fmla="*/ 3039036 w 4075933"/>
              <a:gd name="connsiteY32" fmla="*/ 2057400 h 2311261"/>
              <a:gd name="connsiteX33" fmla="*/ 3227294 w 4075933"/>
              <a:gd name="connsiteY33" fmla="*/ 2057400 h 2311261"/>
              <a:gd name="connsiteX34" fmla="*/ 3260912 w 4075933"/>
              <a:gd name="connsiteY34" fmla="*/ 2111188 h 2311261"/>
              <a:gd name="connsiteX35" fmla="*/ 3415553 w 4075933"/>
              <a:gd name="connsiteY35" fmla="*/ 2117912 h 2311261"/>
              <a:gd name="connsiteX36" fmla="*/ 3422277 w 4075933"/>
              <a:gd name="connsiteY36" fmla="*/ 2138082 h 2311261"/>
              <a:gd name="connsiteX37" fmla="*/ 3836028 w 4075933"/>
              <a:gd name="connsiteY37" fmla="*/ 2162110 h 2311261"/>
              <a:gd name="connsiteX38" fmla="*/ 3883388 w 4075933"/>
              <a:gd name="connsiteY38" fmla="*/ 2264115 h 2311261"/>
              <a:gd name="connsiteX39" fmla="*/ 4075933 w 4075933"/>
              <a:gd name="connsiteY39" fmla="*/ 2311261 h 2311261"/>
              <a:gd name="connsiteX0" fmla="*/ 0 w 4075933"/>
              <a:gd name="connsiteY0" fmla="*/ 0 h 2311261"/>
              <a:gd name="connsiteX1" fmla="*/ 215153 w 4075933"/>
              <a:gd name="connsiteY1" fmla="*/ 73959 h 2311261"/>
              <a:gd name="connsiteX2" fmla="*/ 329453 w 4075933"/>
              <a:gd name="connsiteY2" fmla="*/ 114300 h 2311261"/>
              <a:gd name="connsiteX3" fmla="*/ 383242 w 4075933"/>
              <a:gd name="connsiteY3" fmla="*/ 147918 h 2311261"/>
              <a:gd name="connsiteX4" fmla="*/ 598394 w 4075933"/>
              <a:gd name="connsiteY4" fmla="*/ 336177 h 2311261"/>
              <a:gd name="connsiteX5" fmla="*/ 739589 w 4075933"/>
              <a:gd name="connsiteY5" fmla="*/ 443753 h 2311261"/>
              <a:gd name="connsiteX6" fmla="*/ 874059 w 4075933"/>
              <a:gd name="connsiteY6" fmla="*/ 551330 h 2311261"/>
              <a:gd name="connsiteX7" fmla="*/ 981636 w 4075933"/>
              <a:gd name="connsiteY7" fmla="*/ 611841 h 2311261"/>
              <a:gd name="connsiteX8" fmla="*/ 1089212 w 4075933"/>
              <a:gd name="connsiteY8" fmla="*/ 779930 h 2311261"/>
              <a:gd name="connsiteX9" fmla="*/ 1156447 w 4075933"/>
              <a:gd name="connsiteY9" fmla="*/ 826994 h 2311261"/>
              <a:gd name="connsiteX10" fmla="*/ 1250577 w 4075933"/>
              <a:gd name="connsiteY10" fmla="*/ 948018 h 2311261"/>
              <a:gd name="connsiteX11" fmla="*/ 1364877 w 4075933"/>
              <a:gd name="connsiteY11" fmla="*/ 1048871 h 2311261"/>
              <a:gd name="connsiteX12" fmla="*/ 1438836 w 4075933"/>
              <a:gd name="connsiteY12" fmla="*/ 1069041 h 2311261"/>
              <a:gd name="connsiteX13" fmla="*/ 1512794 w 4075933"/>
              <a:gd name="connsiteY13" fmla="*/ 1149724 h 2311261"/>
              <a:gd name="connsiteX14" fmla="*/ 1539689 w 4075933"/>
              <a:gd name="connsiteY14" fmla="*/ 1210235 h 2311261"/>
              <a:gd name="connsiteX15" fmla="*/ 1694330 w 4075933"/>
              <a:gd name="connsiteY15" fmla="*/ 1257300 h 2311261"/>
              <a:gd name="connsiteX16" fmla="*/ 1741394 w 4075933"/>
              <a:gd name="connsiteY16" fmla="*/ 1351430 h 2311261"/>
              <a:gd name="connsiteX17" fmla="*/ 1842247 w 4075933"/>
              <a:gd name="connsiteY17" fmla="*/ 1418665 h 2311261"/>
              <a:gd name="connsiteX18" fmla="*/ 1916206 w 4075933"/>
              <a:gd name="connsiteY18" fmla="*/ 1479177 h 2311261"/>
              <a:gd name="connsiteX19" fmla="*/ 1969994 w 4075933"/>
              <a:gd name="connsiteY19" fmla="*/ 1566582 h 2311261"/>
              <a:gd name="connsiteX20" fmla="*/ 2077571 w 4075933"/>
              <a:gd name="connsiteY20" fmla="*/ 1600200 h 2311261"/>
              <a:gd name="connsiteX21" fmla="*/ 2138083 w 4075933"/>
              <a:gd name="connsiteY21" fmla="*/ 1674159 h 2311261"/>
              <a:gd name="connsiteX22" fmla="*/ 2252383 w 4075933"/>
              <a:gd name="connsiteY22" fmla="*/ 1748118 h 2311261"/>
              <a:gd name="connsiteX23" fmla="*/ 2427194 w 4075933"/>
              <a:gd name="connsiteY23" fmla="*/ 1781735 h 2311261"/>
              <a:gd name="connsiteX24" fmla="*/ 2575112 w 4075933"/>
              <a:gd name="connsiteY24" fmla="*/ 1822077 h 2311261"/>
              <a:gd name="connsiteX25" fmla="*/ 2655794 w 4075933"/>
              <a:gd name="connsiteY25" fmla="*/ 1822077 h 2311261"/>
              <a:gd name="connsiteX26" fmla="*/ 2716306 w 4075933"/>
              <a:gd name="connsiteY26" fmla="*/ 1842247 h 2311261"/>
              <a:gd name="connsiteX27" fmla="*/ 2770094 w 4075933"/>
              <a:gd name="connsiteY27" fmla="*/ 1916206 h 2311261"/>
              <a:gd name="connsiteX28" fmla="*/ 2850777 w 4075933"/>
              <a:gd name="connsiteY28" fmla="*/ 1922930 h 2311261"/>
              <a:gd name="connsiteX29" fmla="*/ 2897842 w 4075933"/>
              <a:gd name="connsiteY29" fmla="*/ 1969994 h 2311261"/>
              <a:gd name="connsiteX30" fmla="*/ 2958353 w 4075933"/>
              <a:gd name="connsiteY30" fmla="*/ 1996888 h 2311261"/>
              <a:gd name="connsiteX31" fmla="*/ 2998694 w 4075933"/>
              <a:gd name="connsiteY31" fmla="*/ 2017059 h 2311261"/>
              <a:gd name="connsiteX32" fmla="*/ 3039036 w 4075933"/>
              <a:gd name="connsiteY32" fmla="*/ 2057400 h 2311261"/>
              <a:gd name="connsiteX33" fmla="*/ 3227294 w 4075933"/>
              <a:gd name="connsiteY33" fmla="*/ 2057400 h 2311261"/>
              <a:gd name="connsiteX34" fmla="*/ 3260912 w 4075933"/>
              <a:gd name="connsiteY34" fmla="*/ 2111188 h 2311261"/>
              <a:gd name="connsiteX35" fmla="*/ 3415553 w 4075933"/>
              <a:gd name="connsiteY35" fmla="*/ 2117912 h 2311261"/>
              <a:gd name="connsiteX36" fmla="*/ 3422277 w 4075933"/>
              <a:gd name="connsiteY36" fmla="*/ 2138082 h 2311261"/>
              <a:gd name="connsiteX37" fmla="*/ 3836028 w 4075933"/>
              <a:gd name="connsiteY37" fmla="*/ 2162110 h 2311261"/>
              <a:gd name="connsiteX38" fmla="*/ 3868816 w 4075933"/>
              <a:gd name="connsiteY38" fmla="*/ 2227685 h 2311261"/>
              <a:gd name="connsiteX39" fmla="*/ 4075933 w 4075933"/>
              <a:gd name="connsiteY39" fmla="*/ 2311261 h 2311261"/>
              <a:gd name="connsiteX0" fmla="*/ 0 w 4075933"/>
              <a:gd name="connsiteY0" fmla="*/ 0 h 2311261"/>
              <a:gd name="connsiteX1" fmla="*/ 215153 w 4075933"/>
              <a:gd name="connsiteY1" fmla="*/ 73959 h 2311261"/>
              <a:gd name="connsiteX2" fmla="*/ 329453 w 4075933"/>
              <a:gd name="connsiteY2" fmla="*/ 114300 h 2311261"/>
              <a:gd name="connsiteX3" fmla="*/ 383242 w 4075933"/>
              <a:gd name="connsiteY3" fmla="*/ 147918 h 2311261"/>
              <a:gd name="connsiteX4" fmla="*/ 598394 w 4075933"/>
              <a:gd name="connsiteY4" fmla="*/ 336177 h 2311261"/>
              <a:gd name="connsiteX5" fmla="*/ 739589 w 4075933"/>
              <a:gd name="connsiteY5" fmla="*/ 443753 h 2311261"/>
              <a:gd name="connsiteX6" fmla="*/ 874059 w 4075933"/>
              <a:gd name="connsiteY6" fmla="*/ 551330 h 2311261"/>
              <a:gd name="connsiteX7" fmla="*/ 981636 w 4075933"/>
              <a:gd name="connsiteY7" fmla="*/ 611841 h 2311261"/>
              <a:gd name="connsiteX8" fmla="*/ 1089212 w 4075933"/>
              <a:gd name="connsiteY8" fmla="*/ 779930 h 2311261"/>
              <a:gd name="connsiteX9" fmla="*/ 1156447 w 4075933"/>
              <a:gd name="connsiteY9" fmla="*/ 826994 h 2311261"/>
              <a:gd name="connsiteX10" fmla="*/ 1250577 w 4075933"/>
              <a:gd name="connsiteY10" fmla="*/ 948018 h 2311261"/>
              <a:gd name="connsiteX11" fmla="*/ 1364877 w 4075933"/>
              <a:gd name="connsiteY11" fmla="*/ 1048871 h 2311261"/>
              <a:gd name="connsiteX12" fmla="*/ 1438836 w 4075933"/>
              <a:gd name="connsiteY12" fmla="*/ 1069041 h 2311261"/>
              <a:gd name="connsiteX13" fmla="*/ 1512794 w 4075933"/>
              <a:gd name="connsiteY13" fmla="*/ 1149724 h 2311261"/>
              <a:gd name="connsiteX14" fmla="*/ 1539689 w 4075933"/>
              <a:gd name="connsiteY14" fmla="*/ 1210235 h 2311261"/>
              <a:gd name="connsiteX15" fmla="*/ 1694330 w 4075933"/>
              <a:gd name="connsiteY15" fmla="*/ 1257300 h 2311261"/>
              <a:gd name="connsiteX16" fmla="*/ 1741394 w 4075933"/>
              <a:gd name="connsiteY16" fmla="*/ 1351430 h 2311261"/>
              <a:gd name="connsiteX17" fmla="*/ 1842247 w 4075933"/>
              <a:gd name="connsiteY17" fmla="*/ 1418665 h 2311261"/>
              <a:gd name="connsiteX18" fmla="*/ 1916206 w 4075933"/>
              <a:gd name="connsiteY18" fmla="*/ 1479177 h 2311261"/>
              <a:gd name="connsiteX19" fmla="*/ 1969994 w 4075933"/>
              <a:gd name="connsiteY19" fmla="*/ 1566582 h 2311261"/>
              <a:gd name="connsiteX20" fmla="*/ 2077571 w 4075933"/>
              <a:gd name="connsiteY20" fmla="*/ 1600200 h 2311261"/>
              <a:gd name="connsiteX21" fmla="*/ 2138083 w 4075933"/>
              <a:gd name="connsiteY21" fmla="*/ 1674159 h 2311261"/>
              <a:gd name="connsiteX22" fmla="*/ 2252383 w 4075933"/>
              <a:gd name="connsiteY22" fmla="*/ 1748118 h 2311261"/>
              <a:gd name="connsiteX23" fmla="*/ 2427194 w 4075933"/>
              <a:gd name="connsiteY23" fmla="*/ 1781735 h 2311261"/>
              <a:gd name="connsiteX24" fmla="*/ 2575112 w 4075933"/>
              <a:gd name="connsiteY24" fmla="*/ 1822077 h 2311261"/>
              <a:gd name="connsiteX25" fmla="*/ 2655794 w 4075933"/>
              <a:gd name="connsiteY25" fmla="*/ 1822077 h 2311261"/>
              <a:gd name="connsiteX26" fmla="*/ 2716306 w 4075933"/>
              <a:gd name="connsiteY26" fmla="*/ 1842247 h 2311261"/>
              <a:gd name="connsiteX27" fmla="*/ 2770094 w 4075933"/>
              <a:gd name="connsiteY27" fmla="*/ 1916206 h 2311261"/>
              <a:gd name="connsiteX28" fmla="*/ 2850777 w 4075933"/>
              <a:gd name="connsiteY28" fmla="*/ 1922930 h 2311261"/>
              <a:gd name="connsiteX29" fmla="*/ 2897842 w 4075933"/>
              <a:gd name="connsiteY29" fmla="*/ 1969994 h 2311261"/>
              <a:gd name="connsiteX30" fmla="*/ 2958353 w 4075933"/>
              <a:gd name="connsiteY30" fmla="*/ 1996888 h 2311261"/>
              <a:gd name="connsiteX31" fmla="*/ 2998694 w 4075933"/>
              <a:gd name="connsiteY31" fmla="*/ 2017059 h 2311261"/>
              <a:gd name="connsiteX32" fmla="*/ 3039036 w 4075933"/>
              <a:gd name="connsiteY32" fmla="*/ 2057400 h 2311261"/>
              <a:gd name="connsiteX33" fmla="*/ 3227294 w 4075933"/>
              <a:gd name="connsiteY33" fmla="*/ 2057400 h 2311261"/>
              <a:gd name="connsiteX34" fmla="*/ 3260912 w 4075933"/>
              <a:gd name="connsiteY34" fmla="*/ 2111188 h 2311261"/>
              <a:gd name="connsiteX35" fmla="*/ 3415553 w 4075933"/>
              <a:gd name="connsiteY35" fmla="*/ 2117912 h 2311261"/>
              <a:gd name="connsiteX36" fmla="*/ 3422277 w 4075933"/>
              <a:gd name="connsiteY36" fmla="*/ 2138082 h 2311261"/>
              <a:gd name="connsiteX37" fmla="*/ 3836028 w 4075933"/>
              <a:gd name="connsiteY37" fmla="*/ 2162110 h 2311261"/>
              <a:gd name="connsiteX38" fmla="*/ 3868816 w 4075933"/>
              <a:gd name="connsiteY38" fmla="*/ 2227685 h 2311261"/>
              <a:gd name="connsiteX39" fmla="*/ 4075933 w 4075933"/>
              <a:gd name="connsiteY39" fmla="*/ 2311261 h 2311261"/>
              <a:gd name="connsiteX0" fmla="*/ 0 w 3977571"/>
              <a:gd name="connsiteY0" fmla="*/ 0 h 2307618"/>
              <a:gd name="connsiteX1" fmla="*/ 215153 w 3977571"/>
              <a:gd name="connsiteY1" fmla="*/ 73959 h 2307618"/>
              <a:gd name="connsiteX2" fmla="*/ 329453 w 3977571"/>
              <a:gd name="connsiteY2" fmla="*/ 114300 h 2307618"/>
              <a:gd name="connsiteX3" fmla="*/ 383242 w 3977571"/>
              <a:gd name="connsiteY3" fmla="*/ 147918 h 2307618"/>
              <a:gd name="connsiteX4" fmla="*/ 598394 w 3977571"/>
              <a:gd name="connsiteY4" fmla="*/ 336177 h 2307618"/>
              <a:gd name="connsiteX5" fmla="*/ 739589 w 3977571"/>
              <a:gd name="connsiteY5" fmla="*/ 443753 h 2307618"/>
              <a:gd name="connsiteX6" fmla="*/ 874059 w 3977571"/>
              <a:gd name="connsiteY6" fmla="*/ 551330 h 2307618"/>
              <a:gd name="connsiteX7" fmla="*/ 981636 w 3977571"/>
              <a:gd name="connsiteY7" fmla="*/ 611841 h 2307618"/>
              <a:gd name="connsiteX8" fmla="*/ 1089212 w 3977571"/>
              <a:gd name="connsiteY8" fmla="*/ 779930 h 2307618"/>
              <a:gd name="connsiteX9" fmla="*/ 1156447 w 3977571"/>
              <a:gd name="connsiteY9" fmla="*/ 826994 h 2307618"/>
              <a:gd name="connsiteX10" fmla="*/ 1250577 w 3977571"/>
              <a:gd name="connsiteY10" fmla="*/ 948018 h 2307618"/>
              <a:gd name="connsiteX11" fmla="*/ 1364877 w 3977571"/>
              <a:gd name="connsiteY11" fmla="*/ 1048871 h 2307618"/>
              <a:gd name="connsiteX12" fmla="*/ 1438836 w 3977571"/>
              <a:gd name="connsiteY12" fmla="*/ 1069041 h 2307618"/>
              <a:gd name="connsiteX13" fmla="*/ 1512794 w 3977571"/>
              <a:gd name="connsiteY13" fmla="*/ 1149724 h 2307618"/>
              <a:gd name="connsiteX14" fmla="*/ 1539689 w 3977571"/>
              <a:gd name="connsiteY14" fmla="*/ 1210235 h 2307618"/>
              <a:gd name="connsiteX15" fmla="*/ 1694330 w 3977571"/>
              <a:gd name="connsiteY15" fmla="*/ 1257300 h 2307618"/>
              <a:gd name="connsiteX16" fmla="*/ 1741394 w 3977571"/>
              <a:gd name="connsiteY16" fmla="*/ 1351430 h 2307618"/>
              <a:gd name="connsiteX17" fmla="*/ 1842247 w 3977571"/>
              <a:gd name="connsiteY17" fmla="*/ 1418665 h 2307618"/>
              <a:gd name="connsiteX18" fmla="*/ 1916206 w 3977571"/>
              <a:gd name="connsiteY18" fmla="*/ 1479177 h 2307618"/>
              <a:gd name="connsiteX19" fmla="*/ 1969994 w 3977571"/>
              <a:gd name="connsiteY19" fmla="*/ 1566582 h 2307618"/>
              <a:gd name="connsiteX20" fmla="*/ 2077571 w 3977571"/>
              <a:gd name="connsiteY20" fmla="*/ 1600200 h 2307618"/>
              <a:gd name="connsiteX21" fmla="*/ 2138083 w 3977571"/>
              <a:gd name="connsiteY21" fmla="*/ 1674159 h 2307618"/>
              <a:gd name="connsiteX22" fmla="*/ 2252383 w 3977571"/>
              <a:gd name="connsiteY22" fmla="*/ 1748118 h 2307618"/>
              <a:gd name="connsiteX23" fmla="*/ 2427194 w 3977571"/>
              <a:gd name="connsiteY23" fmla="*/ 1781735 h 2307618"/>
              <a:gd name="connsiteX24" fmla="*/ 2575112 w 3977571"/>
              <a:gd name="connsiteY24" fmla="*/ 1822077 h 2307618"/>
              <a:gd name="connsiteX25" fmla="*/ 2655794 w 3977571"/>
              <a:gd name="connsiteY25" fmla="*/ 1822077 h 2307618"/>
              <a:gd name="connsiteX26" fmla="*/ 2716306 w 3977571"/>
              <a:gd name="connsiteY26" fmla="*/ 1842247 h 2307618"/>
              <a:gd name="connsiteX27" fmla="*/ 2770094 w 3977571"/>
              <a:gd name="connsiteY27" fmla="*/ 1916206 h 2307618"/>
              <a:gd name="connsiteX28" fmla="*/ 2850777 w 3977571"/>
              <a:gd name="connsiteY28" fmla="*/ 1922930 h 2307618"/>
              <a:gd name="connsiteX29" fmla="*/ 2897842 w 3977571"/>
              <a:gd name="connsiteY29" fmla="*/ 1969994 h 2307618"/>
              <a:gd name="connsiteX30" fmla="*/ 2958353 w 3977571"/>
              <a:gd name="connsiteY30" fmla="*/ 1996888 h 2307618"/>
              <a:gd name="connsiteX31" fmla="*/ 2998694 w 3977571"/>
              <a:gd name="connsiteY31" fmla="*/ 2017059 h 2307618"/>
              <a:gd name="connsiteX32" fmla="*/ 3039036 w 3977571"/>
              <a:gd name="connsiteY32" fmla="*/ 2057400 h 2307618"/>
              <a:gd name="connsiteX33" fmla="*/ 3227294 w 3977571"/>
              <a:gd name="connsiteY33" fmla="*/ 2057400 h 2307618"/>
              <a:gd name="connsiteX34" fmla="*/ 3260912 w 3977571"/>
              <a:gd name="connsiteY34" fmla="*/ 2111188 h 2307618"/>
              <a:gd name="connsiteX35" fmla="*/ 3415553 w 3977571"/>
              <a:gd name="connsiteY35" fmla="*/ 2117912 h 2307618"/>
              <a:gd name="connsiteX36" fmla="*/ 3422277 w 3977571"/>
              <a:gd name="connsiteY36" fmla="*/ 2138082 h 2307618"/>
              <a:gd name="connsiteX37" fmla="*/ 3836028 w 3977571"/>
              <a:gd name="connsiteY37" fmla="*/ 2162110 h 2307618"/>
              <a:gd name="connsiteX38" fmla="*/ 3868816 w 3977571"/>
              <a:gd name="connsiteY38" fmla="*/ 2227685 h 2307618"/>
              <a:gd name="connsiteX39" fmla="*/ 3977571 w 3977571"/>
              <a:gd name="connsiteY39" fmla="*/ 2307618 h 2307618"/>
              <a:gd name="connsiteX0" fmla="*/ 0 w 4094147"/>
              <a:gd name="connsiteY0" fmla="*/ 0 h 2307618"/>
              <a:gd name="connsiteX1" fmla="*/ 215153 w 4094147"/>
              <a:gd name="connsiteY1" fmla="*/ 73959 h 2307618"/>
              <a:gd name="connsiteX2" fmla="*/ 329453 w 4094147"/>
              <a:gd name="connsiteY2" fmla="*/ 114300 h 2307618"/>
              <a:gd name="connsiteX3" fmla="*/ 383242 w 4094147"/>
              <a:gd name="connsiteY3" fmla="*/ 147918 h 2307618"/>
              <a:gd name="connsiteX4" fmla="*/ 598394 w 4094147"/>
              <a:gd name="connsiteY4" fmla="*/ 336177 h 2307618"/>
              <a:gd name="connsiteX5" fmla="*/ 739589 w 4094147"/>
              <a:gd name="connsiteY5" fmla="*/ 443753 h 2307618"/>
              <a:gd name="connsiteX6" fmla="*/ 874059 w 4094147"/>
              <a:gd name="connsiteY6" fmla="*/ 551330 h 2307618"/>
              <a:gd name="connsiteX7" fmla="*/ 981636 w 4094147"/>
              <a:gd name="connsiteY7" fmla="*/ 611841 h 2307618"/>
              <a:gd name="connsiteX8" fmla="*/ 1089212 w 4094147"/>
              <a:gd name="connsiteY8" fmla="*/ 779930 h 2307618"/>
              <a:gd name="connsiteX9" fmla="*/ 1156447 w 4094147"/>
              <a:gd name="connsiteY9" fmla="*/ 826994 h 2307618"/>
              <a:gd name="connsiteX10" fmla="*/ 1250577 w 4094147"/>
              <a:gd name="connsiteY10" fmla="*/ 948018 h 2307618"/>
              <a:gd name="connsiteX11" fmla="*/ 1364877 w 4094147"/>
              <a:gd name="connsiteY11" fmla="*/ 1048871 h 2307618"/>
              <a:gd name="connsiteX12" fmla="*/ 1438836 w 4094147"/>
              <a:gd name="connsiteY12" fmla="*/ 1069041 h 2307618"/>
              <a:gd name="connsiteX13" fmla="*/ 1512794 w 4094147"/>
              <a:gd name="connsiteY13" fmla="*/ 1149724 h 2307618"/>
              <a:gd name="connsiteX14" fmla="*/ 1539689 w 4094147"/>
              <a:gd name="connsiteY14" fmla="*/ 1210235 h 2307618"/>
              <a:gd name="connsiteX15" fmla="*/ 1694330 w 4094147"/>
              <a:gd name="connsiteY15" fmla="*/ 1257300 h 2307618"/>
              <a:gd name="connsiteX16" fmla="*/ 1741394 w 4094147"/>
              <a:gd name="connsiteY16" fmla="*/ 1351430 h 2307618"/>
              <a:gd name="connsiteX17" fmla="*/ 1842247 w 4094147"/>
              <a:gd name="connsiteY17" fmla="*/ 1418665 h 2307618"/>
              <a:gd name="connsiteX18" fmla="*/ 1916206 w 4094147"/>
              <a:gd name="connsiteY18" fmla="*/ 1479177 h 2307618"/>
              <a:gd name="connsiteX19" fmla="*/ 1969994 w 4094147"/>
              <a:gd name="connsiteY19" fmla="*/ 1566582 h 2307618"/>
              <a:gd name="connsiteX20" fmla="*/ 2077571 w 4094147"/>
              <a:gd name="connsiteY20" fmla="*/ 1600200 h 2307618"/>
              <a:gd name="connsiteX21" fmla="*/ 2138083 w 4094147"/>
              <a:gd name="connsiteY21" fmla="*/ 1674159 h 2307618"/>
              <a:gd name="connsiteX22" fmla="*/ 2252383 w 4094147"/>
              <a:gd name="connsiteY22" fmla="*/ 1748118 h 2307618"/>
              <a:gd name="connsiteX23" fmla="*/ 2427194 w 4094147"/>
              <a:gd name="connsiteY23" fmla="*/ 1781735 h 2307618"/>
              <a:gd name="connsiteX24" fmla="*/ 2575112 w 4094147"/>
              <a:gd name="connsiteY24" fmla="*/ 1822077 h 2307618"/>
              <a:gd name="connsiteX25" fmla="*/ 2655794 w 4094147"/>
              <a:gd name="connsiteY25" fmla="*/ 1822077 h 2307618"/>
              <a:gd name="connsiteX26" fmla="*/ 2716306 w 4094147"/>
              <a:gd name="connsiteY26" fmla="*/ 1842247 h 2307618"/>
              <a:gd name="connsiteX27" fmla="*/ 2770094 w 4094147"/>
              <a:gd name="connsiteY27" fmla="*/ 1916206 h 2307618"/>
              <a:gd name="connsiteX28" fmla="*/ 2850777 w 4094147"/>
              <a:gd name="connsiteY28" fmla="*/ 1922930 h 2307618"/>
              <a:gd name="connsiteX29" fmla="*/ 2897842 w 4094147"/>
              <a:gd name="connsiteY29" fmla="*/ 1969994 h 2307618"/>
              <a:gd name="connsiteX30" fmla="*/ 2958353 w 4094147"/>
              <a:gd name="connsiteY30" fmla="*/ 1996888 h 2307618"/>
              <a:gd name="connsiteX31" fmla="*/ 2998694 w 4094147"/>
              <a:gd name="connsiteY31" fmla="*/ 2017059 h 2307618"/>
              <a:gd name="connsiteX32" fmla="*/ 3039036 w 4094147"/>
              <a:gd name="connsiteY32" fmla="*/ 2057400 h 2307618"/>
              <a:gd name="connsiteX33" fmla="*/ 3227294 w 4094147"/>
              <a:gd name="connsiteY33" fmla="*/ 2057400 h 2307618"/>
              <a:gd name="connsiteX34" fmla="*/ 3260912 w 4094147"/>
              <a:gd name="connsiteY34" fmla="*/ 2111188 h 2307618"/>
              <a:gd name="connsiteX35" fmla="*/ 3415553 w 4094147"/>
              <a:gd name="connsiteY35" fmla="*/ 2117912 h 2307618"/>
              <a:gd name="connsiteX36" fmla="*/ 3422277 w 4094147"/>
              <a:gd name="connsiteY36" fmla="*/ 2138082 h 2307618"/>
              <a:gd name="connsiteX37" fmla="*/ 3836028 w 4094147"/>
              <a:gd name="connsiteY37" fmla="*/ 2162110 h 2307618"/>
              <a:gd name="connsiteX38" fmla="*/ 3868816 w 4094147"/>
              <a:gd name="connsiteY38" fmla="*/ 2227685 h 2307618"/>
              <a:gd name="connsiteX39" fmla="*/ 4094147 w 4094147"/>
              <a:gd name="connsiteY39" fmla="*/ 2307618 h 2307618"/>
              <a:gd name="connsiteX0" fmla="*/ 0 w 4094147"/>
              <a:gd name="connsiteY0" fmla="*/ 0 h 2307618"/>
              <a:gd name="connsiteX1" fmla="*/ 215153 w 4094147"/>
              <a:gd name="connsiteY1" fmla="*/ 73959 h 2307618"/>
              <a:gd name="connsiteX2" fmla="*/ 329453 w 4094147"/>
              <a:gd name="connsiteY2" fmla="*/ 114300 h 2307618"/>
              <a:gd name="connsiteX3" fmla="*/ 383242 w 4094147"/>
              <a:gd name="connsiteY3" fmla="*/ 147918 h 2307618"/>
              <a:gd name="connsiteX4" fmla="*/ 598394 w 4094147"/>
              <a:gd name="connsiteY4" fmla="*/ 336177 h 2307618"/>
              <a:gd name="connsiteX5" fmla="*/ 739589 w 4094147"/>
              <a:gd name="connsiteY5" fmla="*/ 443753 h 2307618"/>
              <a:gd name="connsiteX6" fmla="*/ 874059 w 4094147"/>
              <a:gd name="connsiteY6" fmla="*/ 551330 h 2307618"/>
              <a:gd name="connsiteX7" fmla="*/ 981636 w 4094147"/>
              <a:gd name="connsiteY7" fmla="*/ 611841 h 2307618"/>
              <a:gd name="connsiteX8" fmla="*/ 1089212 w 4094147"/>
              <a:gd name="connsiteY8" fmla="*/ 779930 h 2307618"/>
              <a:gd name="connsiteX9" fmla="*/ 1156447 w 4094147"/>
              <a:gd name="connsiteY9" fmla="*/ 826994 h 2307618"/>
              <a:gd name="connsiteX10" fmla="*/ 1250577 w 4094147"/>
              <a:gd name="connsiteY10" fmla="*/ 948018 h 2307618"/>
              <a:gd name="connsiteX11" fmla="*/ 1364877 w 4094147"/>
              <a:gd name="connsiteY11" fmla="*/ 1048871 h 2307618"/>
              <a:gd name="connsiteX12" fmla="*/ 1438836 w 4094147"/>
              <a:gd name="connsiteY12" fmla="*/ 1069041 h 2307618"/>
              <a:gd name="connsiteX13" fmla="*/ 1512794 w 4094147"/>
              <a:gd name="connsiteY13" fmla="*/ 1149724 h 2307618"/>
              <a:gd name="connsiteX14" fmla="*/ 1539689 w 4094147"/>
              <a:gd name="connsiteY14" fmla="*/ 1210235 h 2307618"/>
              <a:gd name="connsiteX15" fmla="*/ 1694330 w 4094147"/>
              <a:gd name="connsiteY15" fmla="*/ 1257300 h 2307618"/>
              <a:gd name="connsiteX16" fmla="*/ 1741394 w 4094147"/>
              <a:gd name="connsiteY16" fmla="*/ 1351430 h 2307618"/>
              <a:gd name="connsiteX17" fmla="*/ 1842247 w 4094147"/>
              <a:gd name="connsiteY17" fmla="*/ 1418665 h 2307618"/>
              <a:gd name="connsiteX18" fmla="*/ 1916206 w 4094147"/>
              <a:gd name="connsiteY18" fmla="*/ 1479177 h 2307618"/>
              <a:gd name="connsiteX19" fmla="*/ 1969994 w 4094147"/>
              <a:gd name="connsiteY19" fmla="*/ 1566582 h 2307618"/>
              <a:gd name="connsiteX20" fmla="*/ 2077571 w 4094147"/>
              <a:gd name="connsiteY20" fmla="*/ 1600200 h 2307618"/>
              <a:gd name="connsiteX21" fmla="*/ 2138083 w 4094147"/>
              <a:gd name="connsiteY21" fmla="*/ 1674159 h 2307618"/>
              <a:gd name="connsiteX22" fmla="*/ 2252383 w 4094147"/>
              <a:gd name="connsiteY22" fmla="*/ 1748118 h 2307618"/>
              <a:gd name="connsiteX23" fmla="*/ 2427194 w 4094147"/>
              <a:gd name="connsiteY23" fmla="*/ 1781735 h 2307618"/>
              <a:gd name="connsiteX24" fmla="*/ 2575112 w 4094147"/>
              <a:gd name="connsiteY24" fmla="*/ 1822077 h 2307618"/>
              <a:gd name="connsiteX25" fmla="*/ 2655794 w 4094147"/>
              <a:gd name="connsiteY25" fmla="*/ 1822077 h 2307618"/>
              <a:gd name="connsiteX26" fmla="*/ 2716306 w 4094147"/>
              <a:gd name="connsiteY26" fmla="*/ 1842247 h 2307618"/>
              <a:gd name="connsiteX27" fmla="*/ 2770094 w 4094147"/>
              <a:gd name="connsiteY27" fmla="*/ 1916206 h 2307618"/>
              <a:gd name="connsiteX28" fmla="*/ 2850777 w 4094147"/>
              <a:gd name="connsiteY28" fmla="*/ 1922930 h 2307618"/>
              <a:gd name="connsiteX29" fmla="*/ 2897842 w 4094147"/>
              <a:gd name="connsiteY29" fmla="*/ 1969994 h 2307618"/>
              <a:gd name="connsiteX30" fmla="*/ 2958353 w 4094147"/>
              <a:gd name="connsiteY30" fmla="*/ 1996888 h 2307618"/>
              <a:gd name="connsiteX31" fmla="*/ 2998694 w 4094147"/>
              <a:gd name="connsiteY31" fmla="*/ 2017059 h 2307618"/>
              <a:gd name="connsiteX32" fmla="*/ 3039036 w 4094147"/>
              <a:gd name="connsiteY32" fmla="*/ 2057400 h 2307618"/>
              <a:gd name="connsiteX33" fmla="*/ 3227294 w 4094147"/>
              <a:gd name="connsiteY33" fmla="*/ 2057400 h 2307618"/>
              <a:gd name="connsiteX34" fmla="*/ 3260912 w 4094147"/>
              <a:gd name="connsiteY34" fmla="*/ 2111188 h 2307618"/>
              <a:gd name="connsiteX35" fmla="*/ 3415553 w 4094147"/>
              <a:gd name="connsiteY35" fmla="*/ 2117912 h 2307618"/>
              <a:gd name="connsiteX36" fmla="*/ 3422277 w 4094147"/>
              <a:gd name="connsiteY36" fmla="*/ 2138082 h 2307618"/>
              <a:gd name="connsiteX37" fmla="*/ 3836028 w 4094147"/>
              <a:gd name="connsiteY37" fmla="*/ 2162110 h 2307618"/>
              <a:gd name="connsiteX38" fmla="*/ 3868816 w 4094147"/>
              <a:gd name="connsiteY38" fmla="*/ 2227685 h 2307618"/>
              <a:gd name="connsiteX39" fmla="*/ 3974463 w 4094147"/>
              <a:gd name="connsiteY39" fmla="*/ 2260472 h 2307618"/>
              <a:gd name="connsiteX40" fmla="*/ 4094147 w 4094147"/>
              <a:gd name="connsiteY40" fmla="*/ 2307618 h 2307618"/>
              <a:gd name="connsiteX0" fmla="*/ 0 w 4094147"/>
              <a:gd name="connsiteY0" fmla="*/ 0 h 2307618"/>
              <a:gd name="connsiteX1" fmla="*/ 215153 w 4094147"/>
              <a:gd name="connsiteY1" fmla="*/ 73959 h 2307618"/>
              <a:gd name="connsiteX2" fmla="*/ 329453 w 4094147"/>
              <a:gd name="connsiteY2" fmla="*/ 114300 h 2307618"/>
              <a:gd name="connsiteX3" fmla="*/ 383242 w 4094147"/>
              <a:gd name="connsiteY3" fmla="*/ 147918 h 2307618"/>
              <a:gd name="connsiteX4" fmla="*/ 598394 w 4094147"/>
              <a:gd name="connsiteY4" fmla="*/ 336177 h 2307618"/>
              <a:gd name="connsiteX5" fmla="*/ 739589 w 4094147"/>
              <a:gd name="connsiteY5" fmla="*/ 443753 h 2307618"/>
              <a:gd name="connsiteX6" fmla="*/ 874059 w 4094147"/>
              <a:gd name="connsiteY6" fmla="*/ 551330 h 2307618"/>
              <a:gd name="connsiteX7" fmla="*/ 981636 w 4094147"/>
              <a:gd name="connsiteY7" fmla="*/ 611841 h 2307618"/>
              <a:gd name="connsiteX8" fmla="*/ 1089212 w 4094147"/>
              <a:gd name="connsiteY8" fmla="*/ 779930 h 2307618"/>
              <a:gd name="connsiteX9" fmla="*/ 1156447 w 4094147"/>
              <a:gd name="connsiteY9" fmla="*/ 826994 h 2307618"/>
              <a:gd name="connsiteX10" fmla="*/ 1250577 w 4094147"/>
              <a:gd name="connsiteY10" fmla="*/ 948018 h 2307618"/>
              <a:gd name="connsiteX11" fmla="*/ 1364877 w 4094147"/>
              <a:gd name="connsiteY11" fmla="*/ 1048871 h 2307618"/>
              <a:gd name="connsiteX12" fmla="*/ 1438836 w 4094147"/>
              <a:gd name="connsiteY12" fmla="*/ 1069041 h 2307618"/>
              <a:gd name="connsiteX13" fmla="*/ 1512794 w 4094147"/>
              <a:gd name="connsiteY13" fmla="*/ 1149724 h 2307618"/>
              <a:gd name="connsiteX14" fmla="*/ 1539689 w 4094147"/>
              <a:gd name="connsiteY14" fmla="*/ 1210235 h 2307618"/>
              <a:gd name="connsiteX15" fmla="*/ 1694330 w 4094147"/>
              <a:gd name="connsiteY15" fmla="*/ 1257300 h 2307618"/>
              <a:gd name="connsiteX16" fmla="*/ 1741394 w 4094147"/>
              <a:gd name="connsiteY16" fmla="*/ 1351430 h 2307618"/>
              <a:gd name="connsiteX17" fmla="*/ 1842247 w 4094147"/>
              <a:gd name="connsiteY17" fmla="*/ 1418665 h 2307618"/>
              <a:gd name="connsiteX18" fmla="*/ 1916206 w 4094147"/>
              <a:gd name="connsiteY18" fmla="*/ 1479177 h 2307618"/>
              <a:gd name="connsiteX19" fmla="*/ 1969994 w 4094147"/>
              <a:gd name="connsiteY19" fmla="*/ 1566582 h 2307618"/>
              <a:gd name="connsiteX20" fmla="*/ 2077571 w 4094147"/>
              <a:gd name="connsiteY20" fmla="*/ 1600200 h 2307618"/>
              <a:gd name="connsiteX21" fmla="*/ 2138083 w 4094147"/>
              <a:gd name="connsiteY21" fmla="*/ 1674159 h 2307618"/>
              <a:gd name="connsiteX22" fmla="*/ 2252383 w 4094147"/>
              <a:gd name="connsiteY22" fmla="*/ 1748118 h 2307618"/>
              <a:gd name="connsiteX23" fmla="*/ 2427194 w 4094147"/>
              <a:gd name="connsiteY23" fmla="*/ 1781735 h 2307618"/>
              <a:gd name="connsiteX24" fmla="*/ 2575112 w 4094147"/>
              <a:gd name="connsiteY24" fmla="*/ 1822077 h 2307618"/>
              <a:gd name="connsiteX25" fmla="*/ 2655794 w 4094147"/>
              <a:gd name="connsiteY25" fmla="*/ 1822077 h 2307618"/>
              <a:gd name="connsiteX26" fmla="*/ 2716306 w 4094147"/>
              <a:gd name="connsiteY26" fmla="*/ 1842247 h 2307618"/>
              <a:gd name="connsiteX27" fmla="*/ 2770094 w 4094147"/>
              <a:gd name="connsiteY27" fmla="*/ 1916206 h 2307618"/>
              <a:gd name="connsiteX28" fmla="*/ 2850777 w 4094147"/>
              <a:gd name="connsiteY28" fmla="*/ 1922930 h 2307618"/>
              <a:gd name="connsiteX29" fmla="*/ 2897842 w 4094147"/>
              <a:gd name="connsiteY29" fmla="*/ 1969994 h 2307618"/>
              <a:gd name="connsiteX30" fmla="*/ 2958353 w 4094147"/>
              <a:gd name="connsiteY30" fmla="*/ 1996888 h 2307618"/>
              <a:gd name="connsiteX31" fmla="*/ 2998694 w 4094147"/>
              <a:gd name="connsiteY31" fmla="*/ 2017059 h 2307618"/>
              <a:gd name="connsiteX32" fmla="*/ 3039036 w 4094147"/>
              <a:gd name="connsiteY32" fmla="*/ 2057400 h 2307618"/>
              <a:gd name="connsiteX33" fmla="*/ 3227294 w 4094147"/>
              <a:gd name="connsiteY33" fmla="*/ 2057400 h 2307618"/>
              <a:gd name="connsiteX34" fmla="*/ 3260912 w 4094147"/>
              <a:gd name="connsiteY34" fmla="*/ 2111188 h 2307618"/>
              <a:gd name="connsiteX35" fmla="*/ 3415553 w 4094147"/>
              <a:gd name="connsiteY35" fmla="*/ 2117912 h 2307618"/>
              <a:gd name="connsiteX36" fmla="*/ 3422277 w 4094147"/>
              <a:gd name="connsiteY36" fmla="*/ 2138082 h 2307618"/>
              <a:gd name="connsiteX37" fmla="*/ 3836028 w 4094147"/>
              <a:gd name="connsiteY37" fmla="*/ 2162110 h 2307618"/>
              <a:gd name="connsiteX38" fmla="*/ 3868816 w 4094147"/>
              <a:gd name="connsiteY38" fmla="*/ 2227685 h 2307618"/>
              <a:gd name="connsiteX39" fmla="*/ 3959891 w 4094147"/>
              <a:gd name="connsiteY39" fmla="*/ 2296902 h 2307618"/>
              <a:gd name="connsiteX40" fmla="*/ 4094147 w 4094147"/>
              <a:gd name="connsiteY40" fmla="*/ 2307618 h 2307618"/>
              <a:gd name="connsiteX0" fmla="*/ 0 w 4094147"/>
              <a:gd name="connsiteY0" fmla="*/ 0 h 2307618"/>
              <a:gd name="connsiteX1" fmla="*/ 215153 w 4094147"/>
              <a:gd name="connsiteY1" fmla="*/ 73959 h 2307618"/>
              <a:gd name="connsiteX2" fmla="*/ 329453 w 4094147"/>
              <a:gd name="connsiteY2" fmla="*/ 114300 h 2307618"/>
              <a:gd name="connsiteX3" fmla="*/ 383242 w 4094147"/>
              <a:gd name="connsiteY3" fmla="*/ 147918 h 2307618"/>
              <a:gd name="connsiteX4" fmla="*/ 598394 w 4094147"/>
              <a:gd name="connsiteY4" fmla="*/ 336177 h 2307618"/>
              <a:gd name="connsiteX5" fmla="*/ 739589 w 4094147"/>
              <a:gd name="connsiteY5" fmla="*/ 443753 h 2307618"/>
              <a:gd name="connsiteX6" fmla="*/ 874059 w 4094147"/>
              <a:gd name="connsiteY6" fmla="*/ 551330 h 2307618"/>
              <a:gd name="connsiteX7" fmla="*/ 981636 w 4094147"/>
              <a:gd name="connsiteY7" fmla="*/ 611841 h 2307618"/>
              <a:gd name="connsiteX8" fmla="*/ 1089212 w 4094147"/>
              <a:gd name="connsiteY8" fmla="*/ 779930 h 2307618"/>
              <a:gd name="connsiteX9" fmla="*/ 1156447 w 4094147"/>
              <a:gd name="connsiteY9" fmla="*/ 826994 h 2307618"/>
              <a:gd name="connsiteX10" fmla="*/ 1250577 w 4094147"/>
              <a:gd name="connsiteY10" fmla="*/ 948018 h 2307618"/>
              <a:gd name="connsiteX11" fmla="*/ 1364877 w 4094147"/>
              <a:gd name="connsiteY11" fmla="*/ 1048871 h 2307618"/>
              <a:gd name="connsiteX12" fmla="*/ 1438836 w 4094147"/>
              <a:gd name="connsiteY12" fmla="*/ 1069041 h 2307618"/>
              <a:gd name="connsiteX13" fmla="*/ 1512794 w 4094147"/>
              <a:gd name="connsiteY13" fmla="*/ 1149724 h 2307618"/>
              <a:gd name="connsiteX14" fmla="*/ 1539689 w 4094147"/>
              <a:gd name="connsiteY14" fmla="*/ 1210235 h 2307618"/>
              <a:gd name="connsiteX15" fmla="*/ 1694330 w 4094147"/>
              <a:gd name="connsiteY15" fmla="*/ 1257300 h 2307618"/>
              <a:gd name="connsiteX16" fmla="*/ 1741394 w 4094147"/>
              <a:gd name="connsiteY16" fmla="*/ 1351430 h 2307618"/>
              <a:gd name="connsiteX17" fmla="*/ 1842247 w 4094147"/>
              <a:gd name="connsiteY17" fmla="*/ 1418665 h 2307618"/>
              <a:gd name="connsiteX18" fmla="*/ 1916206 w 4094147"/>
              <a:gd name="connsiteY18" fmla="*/ 1479177 h 2307618"/>
              <a:gd name="connsiteX19" fmla="*/ 1969994 w 4094147"/>
              <a:gd name="connsiteY19" fmla="*/ 1566582 h 2307618"/>
              <a:gd name="connsiteX20" fmla="*/ 2077571 w 4094147"/>
              <a:gd name="connsiteY20" fmla="*/ 1600200 h 2307618"/>
              <a:gd name="connsiteX21" fmla="*/ 2138083 w 4094147"/>
              <a:gd name="connsiteY21" fmla="*/ 1674159 h 2307618"/>
              <a:gd name="connsiteX22" fmla="*/ 2252383 w 4094147"/>
              <a:gd name="connsiteY22" fmla="*/ 1748118 h 2307618"/>
              <a:gd name="connsiteX23" fmla="*/ 2427194 w 4094147"/>
              <a:gd name="connsiteY23" fmla="*/ 1781735 h 2307618"/>
              <a:gd name="connsiteX24" fmla="*/ 2575112 w 4094147"/>
              <a:gd name="connsiteY24" fmla="*/ 1822077 h 2307618"/>
              <a:gd name="connsiteX25" fmla="*/ 2655794 w 4094147"/>
              <a:gd name="connsiteY25" fmla="*/ 1822077 h 2307618"/>
              <a:gd name="connsiteX26" fmla="*/ 2716306 w 4094147"/>
              <a:gd name="connsiteY26" fmla="*/ 1842247 h 2307618"/>
              <a:gd name="connsiteX27" fmla="*/ 2770094 w 4094147"/>
              <a:gd name="connsiteY27" fmla="*/ 1916206 h 2307618"/>
              <a:gd name="connsiteX28" fmla="*/ 2850777 w 4094147"/>
              <a:gd name="connsiteY28" fmla="*/ 1922930 h 2307618"/>
              <a:gd name="connsiteX29" fmla="*/ 2897842 w 4094147"/>
              <a:gd name="connsiteY29" fmla="*/ 1969994 h 2307618"/>
              <a:gd name="connsiteX30" fmla="*/ 2958353 w 4094147"/>
              <a:gd name="connsiteY30" fmla="*/ 1996888 h 2307618"/>
              <a:gd name="connsiteX31" fmla="*/ 2998694 w 4094147"/>
              <a:gd name="connsiteY31" fmla="*/ 2017059 h 2307618"/>
              <a:gd name="connsiteX32" fmla="*/ 3039036 w 4094147"/>
              <a:gd name="connsiteY32" fmla="*/ 2057400 h 2307618"/>
              <a:gd name="connsiteX33" fmla="*/ 3227294 w 4094147"/>
              <a:gd name="connsiteY33" fmla="*/ 2057400 h 2307618"/>
              <a:gd name="connsiteX34" fmla="*/ 3260912 w 4094147"/>
              <a:gd name="connsiteY34" fmla="*/ 2111188 h 2307618"/>
              <a:gd name="connsiteX35" fmla="*/ 3415553 w 4094147"/>
              <a:gd name="connsiteY35" fmla="*/ 2117912 h 2307618"/>
              <a:gd name="connsiteX36" fmla="*/ 3422277 w 4094147"/>
              <a:gd name="connsiteY36" fmla="*/ 2138082 h 2307618"/>
              <a:gd name="connsiteX37" fmla="*/ 3836028 w 4094147"/>
              <a:gd name="connsiteY37" fmla="*/ 2162110 h 2307618"/>
              <a:gd name="connsiteX38" fmla="*/ 3868816 w 4094147"/>
              <a:gd name="connsiteY38" fmla="*/ 2227685 h 2307618"/>
              <a:gd name="connsiteX39" fmla="*/ 3905246 w 4094147"/>
              <a:gd name="connsiteY39" fmla="*/ 2256829 h 2307618"/>
              <a:gd name="connsiteX40" fmla="*/ 3959891 w 4094147"/>
              <a:gd name="connsiteY40" fmla="*/ 2296902 h 2307618"/>
              <a:gd name="connsiteX41" fmla="*/ 4094147 w 4094147"/>
              <a:gd name="connsiteY41" fmla="*/ 2307618 h 2307618"/>
              <a:gd name="connsiteX0" fmla="*/ 0 w 4094147"/>
              <a:gd name="connsiteY0" fmla="*/ 0 h 2307618"/>
              <a:gd name="connsiteX1" fmla="*/ 215153 w 4094147"/>
              <a:gd name="connsiteY1" fmla="*/ 73959 h 2307618"/>
              <a:gd name="connsiteX2" fmla="*/ 329453 w 4094147"/>
              <a:gd name="connsiteY2" fmla="*/ 114300 h 2307618"/>
              <a:gd name="connsiteX3" fmla="*/ 383242 w 4094147"/>
              <a:gd name="connsiteY3" fmla="*/ 147918 h 2307618"/>
              <a:gd name="connsiteX4" fmla="*/ 598394 w 4094147"/>
              <a:gd name="connsiteY4" fmla="*/ 336177 h 2307618"/>
              <a:gd name="connsiteX5" fmla="*/ 739589 w 4094147"/>
              <a:gd name="connsiteY5" fmla="*/ 443753 h 2307618"/>
              <a:gd name="connsiteX6" fmla="*/ 874059 w 4094147"/>
              <a:gd name="connsiteY6" fmla="*/ 551330 h 2307618"/>
              <a:gd name="connsiteX7" fmla="*/ 981636 w 4094147"/>
              <a:gd name="connsiteY7" fmla="*/ 611841 h 2307618"/>
              <a:gd name="connsiteX8" fmla="*/ 1089212 w 4094147"/>
              <a:gd name="connsiteY8" fmla="*/ 779930 h 2307618"/>
              <a:gd name="connsiteX9" fmla="*/ 1156447 w 4094147"/>
              <a:gd name="connsiteY9" fmla="*/ 826994 h 2307618"/>
              <a:gd name="connsiteX10" fmla="*/ 1250577 w 4094147"/>
              <a:gd name="connsiteY10" fmla="*/ 948018 h 2307618"/>
              <a:gd name="connsiteX11" fmla="*/ 1364877 w 4094147"/>
              <a:gd name="connsiteY11" fmla="*/ 1048871 h 2307618"/>
              <a:gd name="connsiteX12" fmla="*/ 1438836 w 4094147"/>
              <a:gd name="connsiteY12" fmla="*/ 1069041 h 2307618"/>
              <a:gd name="connsiteX13" fmla="*/ 1512794 w 4094147"/>
              <a:gd name="connsiteY13" fmla="*/ 1149724 h 2307618"/>
              <a:gd name="connsiteX14" fmla="*/ 1539689 w 4094147"/>
              <a:gd name="connsiteY14" fmla="*/ 1210235 h 2307618"/>
              <a:gd name="connsiteX15" fmla="*/ 1694330 w 4094147"/>
              <a:gd name="connsiteY15" fmla="*/ 1257300 h 2307618"/>
              <a:gd name="connsiteX16" fmla="*/ 1741394 w 4094147"/>
              <a:gd name="connsiteY16" fmla="*/ 1351430 h 2307618"/>
              <a:gd name="connsiteX17" fmla="*/ 1842247 w 4094147"/>
              <a:gd name="connsiteY17" fmla="*/ 1418665 h 2307618"/>
              <a:gd name="connsiteX18" fmla="*/ 1916206 w 4094147"/>
              <a:gd name="connsiteY18" fmla="*/ 1479177 h 2307618"/>
              <a:gd name="connsiteX19" fmla="*/ 1969994 w 4094147"/>
              <a:gd name="connsiteY19" fmla="*/ 1566582 h 2307618"/>
              <a:gd name="connsiteX20" fmla="*/ 2077571 w 4094147"/>
              <a:gd name="connsiteY20" fmla="*/ 1600200 h 2307618"/>
              <a:gd name="connsiteX21" fmla="*/ 2138083 w 4094147"/>
              <a:gd name="connsiteY21" fmla="*/ 1674159 h 2307618"/>
              <a:gd name="connsiteX22" fmla="*/ 2252383 w 4094147"/>
              <a:gd name="connsiteY22" fmla="*/ 1748118 h 2307618"/>
              <a:gd name="connsiteX23" fmla="*/ 2427194 w 4094147"/>
              <a:gd name="connsiteY23" fmla="*/ 1781735 h 2307618"/>
              <a:gd name="connsiteX24" fmla="*/ 2575112 w 4094147"/>
              <a:gd name="connsiteY24" fmla="*/ 1822077 h 2307618"/>
              <a:gd name="connsiteX25" fmla="*/ 2655794 w 4094147"/>
              <a:gd name="connsiteY25" fmla="*/ 1822077 h 2307618"/>
              <a:gd name="connsiteX26" fmla="*/ 2716306 w 4094147"/>
              <a:gd name="connsiteY26" fmla="*/ 1842247 h 2307618"/>
              <a:gd name="connsiteX27" fmla="*/ 2770094 w 4094147"/>
              <a:gd name="connsiteY27" fmla="*/ 1916206 h 2307618"/>
              <a:gd name="connsiteX28" fmla="*/ 2850777 w 4094147"/>
              <a:gd name="connsiteY28" fmla="*/ 1922930 h 2307618"/>
              <a:gd name="connsiteX29" fmla="*/ 2897842 w 4094147"/>
              <a:gd name="connsiteY29" fmla="*/ 1969994 h 2307618"/>
              <a:gd name="connsiteX30" fmla="*/ 2958353 w 4094147"/>
              <a:gd name="connsiteY30" fmla="*/ 1996888 h 2307618"/>
              <a:gd name="connsiteX31" fmla="*/ 2998694 w 4094147"/>
              <a:gd name="connsiteY31" fmla="*/ 2017059 h 2307618"/>
              <a:gd name="connsiteX32" fmla="*/ 3039036 w 4094147"/>
              <a:gd name="connsiteY32" fmla="*/ 2057400 h 2307618"/>
              <a:gd name="connsiteX33" fmla="*/ 3227294 w 4094147"/>
              <a:gd name="connsiteY33" fmla="*/ 2057400 h 2307618"/>
              <a:gd name="connsiteX34" fmla="*/ 3260912 w 4094147"/>
              <a:gd name="connsiteY34" fmla="*/ 2111188 h 2307618"/>
              <a:gd name="connsiteX35" fmla="*/ 3415553 w 4094147"/>
              <a:gd name="connsiteY35" fmla="*/ 2117912 h 2307618"/>
              <a:gd name="connsiteX36" fmla="*/ 3422277 w 4094147"/>
              <a:gd name="connsiteY36" fmla="*/ 2138082 h 2307618"/>
              <a:gd name="connsiteX37" fmla="*/ 3836028 w 4094147"/>
              <a:gd name="connsiteY37" fmla="*/ 2162110 h 2307618"/>
              <a:gd name="connsiteX38" fmla="*/ 3868816 w 4094147"/>
              <a:gd name="connsiteY38" fmla="*/ 2227685 h 2307618"/>
              <a:gd name="connsiteX39" fmla="*/ 3952605 w 4094147"/>
              <a:gd name="connsiteY39" fmla="*/ 2234971 h 2307618"/>
              <a:gd name="connsiteX40" fmla="*/ 3959891 w 4094147"/>
              <a:gd name="connsiteY40" fmla="*/ 2296902 h 2307618"/>
              <a:gd name="connsiteX41" fmla="*/ 4094147 w 4094147"/>
              <a:gd name="connsiteY41" fmla="*/ 2307618 h 2307618"/>
              <a:gd name="connsiteX0" fmla="*/ 0 w 4094147"/>
              <a:gd name="connsiteY0" fmla="*/ 0 h 2307618"/>
              <a:gd name="connsiteX1" fmla="*/ 215153 w 4094147"/>
              <a:gd name="connsiteY1" fmla="*/ 73959 h 2307618"/>
              <a:gd name="connsiteX2" fmla="*/ 329453 w 4094147"/>
              <a:gd name="connsiteY2" fmla="*/ 114300 h 2307618"/>
              <a:gd name="connsiteX3" fmla="*/ 383242 w 4094147"/>
              <a:gd name="connsiteY3" fmla="*/ 147918 h 2307618"/>
              <a:gd name="connsiteX4" fmla="*/ 598394 w 4094147"/>
              <a:gd name="connsiteY4" fmla="*/ 336177 h 2307618"/>
              <a:gd name="connsiteX5" fmla="*/ 739589 w 4094147"/>
              <a:gd name="connsiteY5" fmla="*/ 443753 h 2307618"/>
              <a:gd name="connsiteX6" fmla="*/ 874059 w 4094147"/>
              <a:gd name="connsiteY6" fmla="*/ 551330 h 2307618"/>
              <a:gd name="connsiteX7" fmla="*/ 981636 w 4094147"/>
              <a:gd name="connsiteY7" fmla="*/ 611841 h 2307618"/>
              <a:gd name="connsiteX8" fmla="*/ 1089212 w 4094147"/>
              <a:gd name="connsiteY8" fmla="*/ 779930 h 2307618"/>
              <a:gd name="connsiteX9" fmla="*/ 1156447 w 4094147"/>
              <a:gd name="connsiteY9" fmla="*/ 826994 h 2307618"/>
              <a:gd name="connsiteX10" fmla="*/ 1250577 w 4094147"/>
              <a:gd name="connsiteY10" fmla="*/ 948018 h 2307618"/>
              <a:gd name="connsiteX11" fmla="*/ 1364877 w 4094147"/>
              <a:gd name="connsiteY11" fmla="*/ 1048871 h 2307618"/>
              <a:gd name="connsiteX12" fmla="*/ 1438836 w 4094147"/>
              <a:gd name="connsiteY12" fmla="*/ 1069041 h 2307618"/>
              <a:gd name="connsiteX13" fmla="*/ 1512794 w 4094147"/>
              <a:gd name="connsiteY13" fmla="*/ 1149724 h 2307618"/>
              <a:gd name="connsiteX14" fmla="*/ 1539689 w 4094147"/>
              <a:gd name="connsiteY14" fmla="*/ 1210235 h 2307618"/>
              <a:gd name="connsiteX15" fmla="*/ 1694330 w 4094147"/>
              <a:gd name="connsiteY15" fmla="*/ 1257300 h 2307618"/>
              <a:gd name="connsiteX16" fmla="*/ 1741394 w 4094147"/>
              <a:gd name="connsiteY16" fmla="*/ 1351430 h 2307618"/>
              <a:gd name="connsiteX17" fmla="*/ 1842247 w 4094147"/>
              <a:gd name="connsiteY17" fmla="*/ 1418665 h 2307618"/>
              <a:gd name="connsiteX18" fmla="*/ 1916206 w 4094147"/>
              <a:gd name="connsiteY18" fmla="*/ 1479177 h 2307618"/>
              <a:gd name="connsiteX19" fmla="*/ 1969994 w 4094147"/>
              <a:gd name="connsiteY19" fmla="*/ 1566582 h 2307618"/>
              <a:gd name="connsiteX20" fmla="*/ 2077571 w 4094147"/>
              <a:gd name="connsiteY20" fmla="*/ 1600200 h 2307618"/>
              <a:gd name="connsiteX21" fmla="*/ 2138083 w 4094147"/>
              <a:gd name="connsiteY21" fmla="*/ 1674159 h 2307618"/>
              <a:gd name="connsiteX22" fmla="*/ 2252383 w 4094147"/>
              <a:gd name="connsiteY22" fmla="*/ 1748118 h 2307618"/>
              <a:gd name="connsiteX23" fmla="*/ 2427194 w 4094147"/>
              <a:gd name="connsiteY23" fmla="*/ 1781735 h 2307618"/>
              <a:gd name="connsiteX24" fmla="*/ 2575112 w 4094147"/>
              <a:gd name="connsiteY24" fmla="*/ 1822077 h 2307618"/>
              <a:gd name="connsiteX25" fmla="*/ 2655794 w 4094147"/>
              <a:gd name="connsiteY25" fmla="*/ 1822077 h 2307618"/>
              <a:gd name="connsiteX26" fmla="*/ 2716306 w 4094147"/>
              <a:gd name="connsiteY26" fmla="*/ 1842247 h 2307618"/>
              <a:gd name="connsiteX27" fmla="*/ 2770094 w 4094147"/>
              <a:gd name="connsiteY27" fmla="*/ 1916206 h 2307618"/>
              <a:gd name="connsiteX28" fmla="*/ 2850777 w 4094147"/>
              <a:gd name="connsiteY28" fmla="*/ 1922930 h 2307618"/>
              <a:gd name="connsiteX29" fmla="*/ 2897842 w 4094147"/>
              <a:gd name="connsiteY29" fmla="*/ 1969994 h 2307618"/>
              <a:gd name="connsiteX30" fmla="*/ 2958353 w 4094147"/>
              <a:gd name="connsiteY30" fmla="*/ 1996888 h 2307618"/>
              <a:gd name="connsiteX31" fmla="*/ 2998694 w 4094147"/>
              <a:gd name="connsiteY31" fmla="*/ 2017059 h 2307618"/>
              <a:gd name="connsiteX32" fmla="*/ 3039036 w 4094147"/>
              <a:gd name="connsiteY32" fmla="*/ 2057400 h 2307618"/>
              <a:gd name="connsiteX33" fmla="*/ 3227294 w 4094147"/>
              <a:gd name="connsiteY33" fmla="*/ 2057400 h 2307618"/>
              <a:gd name="connsiteX34" fmla="*/ 3260912 w 4094147"/>
              <a:gd name="connsiteY34" fmla="*/ 2111188 h 2307618"/>
              <a:gd name="connsiteX35" fmla="*/ 3415553 w 4094147"/>
              <a:gd name="connsiteY35" fmla="*/ 2117912 h 2307618"/>
              <a:gd name="connsiteX36" fmla="*/ 3422277 w 4094147"/>
              <a:gd name="connsiteY36" fmla="*/ 2138082 h 2307618"/>
              <a:gd name="connsiteX37" fmla="*/ 3836028 w 4094147"/>
              <a:gd name="connsiteY37" fmla="*/ 2162110 h 2307618"/>
              <a:gd name="connsiteX38" fmla="*/ 3868816 w 4094147"/>
              <a:gd name="connsiteY38" fmla="*/ 2227685 h 2307618"/>
              <a:gd name="connsiteX39" fmla="*/ 3952605 w 4094147"/>
              <a:gd name="connsiteY39" fmla="*/ 2234971 h 2307618"/>
              <a:gd name="connsiteX40" fmla="*/ 3959891 w 4094147"/>
              <a:gd name="connsiteY40" fmla="*/ 2296902 h 2307618"/>
              <a:gd name="connsiteX41" fmla="*/ 4094147 w 4094147"/>
              <a:gd name="connsiteY41" fmla="*/ 2307618 h 2307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094147" h="2307618">
                <a:moveTo>
                  <a:pt x="0" y="0"/>
                </a:moveTo>
                <a:lnTo>
                  <a:pt x="215153" y="73959"/>
                </a:lnTo>
                <a:lnTo>
                  <a:pt x="329453" y="114300"/>
                </a:lnTo>
                <a:lnTo>
                  <a:pt x="383242" y="147918"/>
                </a:lnTo>
                <a:lnTo>
                  <a:pt x="598394" y="336177"/>
                </a:lnTo>
                <a:lnTo>
                  <a:pt x="739589" y="443753"/>
                </a:lnTo>
                <a:lnTo>
                  <a:pt x="874059" y="551330"/>
                </a:lnTo>
                <a:lnTo>
                  <a:pt x="981636" y="611841"/>
                </a:lnTo>
                <a:lnTo>
                  <a:pt x="1089212" y="779930"/>
                </a:lnTo>
                <a:lnTo>
                  <a:pt x="1156447" y="826994"/>
                </a:lnTo>
                <a:lnTo>
                  <a:pt x="1250577" y="948018"/>
                </a:lnTo>
                <a:lnTo>
                  <a:pt x="1364877" y="1048871"/>
                </a:lnTo>
                <a:lnTo>
                  <a:pt x="1438836" y="1069041"/>
                </a:lnTo>
                <a:lnTo>
                  <a:pt x="1512794" y="1149724"/>
                </a:lnTo>
                <a:lnTo>
                  <a:pt x="1539689" y="1210235"/>
                </a:lnTo>
                <a:lnTo>
                  <a:pt x="1694330" y="1257300"/>
                </a:lnTo>
                <a:lnTo>
                  <a:pt x="1741394" y="1351430"/>
                </a:lnTo>
                <a:lnTo>
                  <a:pt x="1842247" y="1418665"/>
                </a:lnTo>
                <a:lnTo>
                  <a:pt x="1916206" y="1479177"/>
                </a:lnTo>
                <a:lnTo>
                  <a:pt x="1969994" y="1566582"/>
                </a:lnTo>
                <a:lnTo>
                  <a:pt x="2077571" y="1600200"/>
                </a:lnTo>
                <a:lnTo>
                  <a:pt x="2138083" y="1674159"/>
                </a:lnTo>
                <a:lnTo>
                  <a:pt x="2252383" y="1748118"/>
                </a:lnTo>
                <a:lnTo>
                  <a:pt x="2427194" y="1781735"/>
                </a:lnTo>
                <a:lnTo>
                  <a:pt x="2575112" y="1822077"/>
                </a:lnTo>
                <a:lnTo>
                  <a:pt x="2655794" y="1822077"/>
                </a:lnTo>
                <a:lnTo>
                  <a:pt x="2716306" y="1842247"/>
                </a:lnTo>
                <a:lnTo>
                  <a:pt x="2770094" y="1916206"/>
                </a:lnTo>
                <a:lnTo>
                  <a:pt x="2850777" y="1922930"/>
                </a:lnTo>
                <a:lnTo>
                  <a:pt x="2897842" y="1969994"/>
                </a:lnTo>
                <a:lnTo>
                  <a:pt x="2958353" y="1996888"/>
                </a:lnTo>
                <a:lnTo>
                  <a:pt x="2998694" y="2017059"/>
                </a:lnTo>
                <a:lnTo>
                  <a:pt x="3039036" y="2057400"/>
                </a:lnTo>
                <a:lnTo>
                  <a:pt x="3227294" y="2057400"/>
                </a:lnTo>
                <a:lnTo>
                  <a:pt x="3260912" y="2111188"/>
                </a:lnTo>
                <a:lnTo>
                  <a:pt x="3415553" y="2117912"/>
                </a:lnTo>
                <a:lnTo>
                  <a:pt x="3422277" y="2138082"/>
                </a:lnTo>
                <a:cubicBezTo>
                  <a:pt x="3514049" y="2160664"/>
                  <a:pt x="3744256" y="2139528"/>
                  <a:pt x="3836028" y="2162110"/>
                </a:cubicBezTo>
                <a:cubicBezTo>
                  <a:pt x="3880959" y="2188826"/>
                  <a:pt x="3823885" y="2200969"/>
                  <a:pt x="3868816" y="2227685"/>
                </a:cubicBezTo>
                <a:cubicBezTo>
                  <a:pt x="3880352" y="2243471"/>
                  <a:pt x="3937426" y="2223435"/>
                  <a:pt x="3952605" y="2234971"/>
                </a:cubicBezTo>
                <a:cubicBezTo>
                  <a:pt x="3967784" y="2246507"/>
                  <a:pt x="3953909" y="2306653"/>
                  <a:pt x="3959891" y="2296902"/>
                </a:cubicBezTo>
                <a:cubicBezTo>
                  <a:pt x="3997446" y="2310224"/>
                  <a:pt x="4074200" y="2299760"/>
                  <a:pt x="4094147" y="2307618"/>
                </a:cubicBezTo>
              </a:path>
            </a:pathLst>
          </a:custGeom>
          <a:noFill/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Rectangle à coins arrondis 47"/>
          <p:cNvSpPr/>
          <p:nvPr/>
        </p:nvSpPr>
        <p:spPr>
          <a:xfrm>
            <a:off x="374752" y="1470039"/>
            <a:ext cx="5652000" cy="466982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Espace réservé du texte 28"/>
          <p:cNvSpPr>
            <a:spLocks noGrp="1"/>
          </p:cNvSpPr>
          <p:nvPr>
            <p:ph type="body" sz="quarter" idx="15"/>
          </p:nvPr>
        </p:nvSpPr>
        <p:spPr>
          <a:xfrm>
            <a:off x="758011" y="1278602"/>
            <a:ext cx="4885482" cy="382874"/>
          </a:xfrm>
          <a:solidFill>
            <a:schemeClr val="bg1"/>
          </a:solidFill>
        </p:spPr>
        <p:txBody>
          <a:bodyPr/>
          <a:lstStyle/>
          <a:p>
            <a:pPr marL="0" indent="0" algn="ctr">
              <a:buNone/>
            </a:pPr>
            <a:r>
              <a:rPr lang="da-DK" sz="1600" b="1" dirty="0"/>
              <a:t>Objectif principal: SSP en analyse centralisée</a:t>
            </a:r>
            <a:endParaRPr lang="en-US" sz="1600" b="1" dirty="0"/>
          </a:p>
        </p:txBody>
      </p:sp>
      <p:sp>
        <p:nvSpPr>
          <p:cNvPr id="50" name="Rectangle à coins arrondis 49"/>
          <p:cNvSpPr/>
          <p:nvPr/>
        </p:nvSpPr>
        <p:spPr>
          <a:xfrm>
            <a:off x="6252598" y="1470039"/>
            <a:ext cx="5652000" cy="466982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" name="Espace réservé du texte 28"/>
          <p:cNvSpPr txBox="1">
            <a:spLocks/>
          </p:cNvSpPr>
          <p:nvPr/>
        </p:nvSpPr>
        <p:spPr>
          <a:xfrm>
            <a:off x="6635857" y="1278602"/>
            <a:ext cx="4885482" cy="382874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secondaire: SG en analyse centralisée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970259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Phase III SPOTLIGHT : Inhibiteur de claudine 18.2 + mFOLFOX6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</a:t>
            </a:r>
            <a:r>
              <a:rPr lang="fr-FR" dirty="0" err="1"/>
              <a:t>Shitara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#292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Survie sans progression </a:t>
            </a:r>
            <a:endParaRPr lang="en-US"/>
          </a:p>
          <a:p>
            <a:endParaRPr lang="fr-FR"/>
          </a:p>
        </p:txBody>
      </p:sp>
      <p:graphicFrame>
        <p:nvGraphicFramePr>
          <p:cNvPr id="11" name="Tableau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6891361"/>
              </p:ext>
            </p:extLst>
          </p:nvPr>
        </p:nvGraphicFramePr>
        <p:xfrm>
          <a:off x="1465023" y="1339811"/>
          <a:ext cx="10077403" cy="4293873"/>
        </p:xfrm>
        <a:graphic>
          <a:graphicData uri="http://schemas.openxmlformats.org/drawingml/2006/table">
            <a:tbl>
              <a:tblPr firstRow="1" bandRow="1"/>
              <a:tblGrid>
                <a:gridCol w="19761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1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873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222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24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739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2158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l"/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Sous-groupes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Zolbetuximab</a:t>
                      </a:r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+ mFOLFOX6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Evènement/Patients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Placebo + mFOLFOX6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Evènement//Patients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105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Age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&lt;65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94/181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106/101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11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0,771 (0,583-1,019)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≥65</a:t>
                      </a:r>
                      <a:endParaRPr lang="fr-FR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52/102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61/101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11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0,714 (0,492-1,038)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marR="0" lvl="0" indent="-4763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Genre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Homme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95/176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106/175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ctr">
                        <a:spcBef>
                          <a:spcPts val="300"/>
                        </a:spcBef>
                      </a:pPr>
                      <a:endParaRPr lang="fr-FR" sz="11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0,776 (0,587-1,024)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513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Femme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51/107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61/107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Bef>
                          <a:spcPts val="300"/>
                        </a:spcBef>
                      </a:pPr>
                      <a:endParaRPr lang="fr-FR" sz="11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0,711 (0,488-1,034)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Pays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Asie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45/88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47/89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110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0,563</a:t>
                      </a:r>
                      <a:r>
                        <a:rPr lang="en-US" sz="12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(0,372-0,852)</a:t>
                      </a: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  Asie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101/196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120/193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0,848 (0,650-1,106)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Nombre de site métastasés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0-2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107/219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123/219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11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0,726 (0,559-0,943)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≥3</a:t>
                      </a:r>
                      <a:endParaRPr lang="fr-FR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39/64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44/63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0,844 (0,548-1,301)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634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Gastrectomie</a:t>
                      </a:r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antérieure</a:t>
                      </a:r>
                      <a:endParaRPr lang="en-US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106/199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117/200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0,808 (0,620-1,053)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40/84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50/82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0,622 (0,410-0,943)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634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Sites principaux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Estomac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109/219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126/210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0,688 (0,531-0,890)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GEJ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37/64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41/72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1,015 (0,649-1,586)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6346">
                <a:tc rowSpan="3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Lauren classification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Diffuse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40/82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64/117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0,756 (0,506-1,129)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Intestinal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41/70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44/66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0,582 (0,379-0,894)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6346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fr-FR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Mixte/autres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49/81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35/55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0,929 (0,601-1,434)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39" name="Rectangle 38"/>
          <p:cNvSpPr/>
          <p:nvPr/>
        </p:nvSpPr>
        <p:spPr>
          <a:xfrm>
            <a:off x="6143635" y="6013193"/>
            <a:ext cx="294609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En faveur Zolbetuximab + mFOLFOX6</a:t>
            </a: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9038314" y="6013193"/>
            <a:ext cx="294609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En faveur Placebo + mFOLFOX6</a:t>
            </a: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8" name="Groupe 127"/>
          <p:cNvGrpSpPr/>
          <p:nvPr/>
        </p:nvGrpSpPr>
        <p:grpSpPr>
          <a:xfrm>
            <a:off x="8052980" y="1725634"/>
            <a:ext cx="1910835" cy="4287149"/>
            <a:chOff x="7948049" y="1683801"/>
            <a:chExt cx="1910835" cy="4287149"/>
          </a:xfrm>
        </p:grpSpPr>
        <p:grpSp>
          <p:nvGrpSpPr>
            <p:cNvPr id="14" name="Groupe 13"/>
            <p:cNvGrpSpPr/>
            <p:nvPr/>
          </p:nvGrpSpPr>
          <p:grpSpPr>
            <a:xfrm>
              <a:off x="8786392" y="5450043"/>
              <a:ext cx="569955" cy="81643"/>
              <a:chOff x="7022982" y="5889724"/>
              <a:chExt cx="569955" cy="81643"/>
            </a:xfrm>
          </p:grpSpPr>
          <p:cxnSp>
            <p:nvCxnSpPr>
              <p:cNvPr id="92" name="Connecteur droit 91"/>
              <p:cNvCxnSpPr/>
              <p:nvPr/>
            </p:nvCxnSpPr>
            <p:spPr>
              <a:xfrm>
                <a:off x="7022982" y="5930545"/>
                <a:ext cx="569955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3" name="Rectangle 92"/>
              <p:cNvSpPr/>
              <p:nvPr/>
            </p:nvSpPr>
            <p:spPr>
              <a:xfrm>
                <a:off x="7270298" y="5889724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e 14"/>
            <p:cNvGrpSpPr/>
            <p:nvPr/>
          </p:nvGrpSpPr>
          <p:grpSpPr>
            <a:xfrm>
              <a:off x="8437758" y="5193474"/>
              <a:ext cx="581214" cy="81643"/>
              <a:chOff x="6991059" y="5826580"/>
              <a:chExt cx="581214" cy="81643"/>
            </a:xfrm>
          </p:grpSpPr>
          <p:cxnSp>
            <p:nvCxnSpPr>
              <p:cNvPr id="90" name="Connecteur droit 89"/>
              <p:cNvCxnSpPr/>
              <p:nvPr/>
            </p:nvCxnSpPr>
            <p:spPr>
              <a:xfrm>
                <a:off x="6991059" y="5867401"/>
                <a:ext cx="581214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1" name="Rectangle 9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Groupe 15"/>
            <p:cNvGrpSpPr/>
            <p:nvPr/>
          </p:nvGrpSpPr>
          <p:grpSpPr>
            <a:xfrm>
              <a:off x="8818473" y="4687468"/>
              <a:ext cx="655361" cy="81643"/>
              <a:chOff x="6989684" y="5826580"/>
              <a:chExt cx="655361" cy="81643"/>
            </a:xfrm>
          </p:grpSpPr>
          <p:cxnSp>
            <p:nvCxnSpPr>
              <p:cNvPr id="88" name="Connecteur droit 87"/>
              <p:cNvCxnSpPr/>
              <p:nvPr/>
            </p:nvCxnSpPr>
            <p:spPr>
              <a:xfrm>
                <a:off x="6989684" y="5867401"/>
                <a:ext cx="655361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9" name="Rectangle 8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Groupe 16"/>
            <p:cNvGrpSpPr/>
            <p:nvPr/>
          </p:nvGrpSpPr>
          <p:grpSpPr>
            <a:xfrm>
              <a:off x="8473507" y="4166418"/>
              <a:ext cx="614693" cy="81643"/>
              <a:chOff x="6990053" y="5826580"/>
              <a:chExt cx="614693" cy="81643"/>
            </a:xfrm>
          </p:grpSpPr>
          <p:cxnSp>
            <p:nvCxnSpPr>
              <p:cNvPr id="86" name="Connecteur droit 85"/>
              <p:cNvCxnSpPr/>
              <p:nvPr/>
            </p:nvCxnSpPr>
            <p:spPr>
              <a:xfrm>
                <a:off x="6990053" y="5867401"/>
                <a:ext cx="614693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7" name="Rectangle 86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oupe 17"/>
            <p:cNvGrpSpPr/>
            <p:nvPr/>
          </p:nvGrpSpPr>
          <p:grpSpPr>
            <a:xfrm>
              <a:off x="8691009" y="3666059"/>
              <a:ext cx="630790" cy="81643"/>
              <a:chOff x="7018243" y="5826580"/>
              <a:chExt cx="630790" cy="81643"/>
            </a:xfrm>
          </p:grpSpPr>
          <p:cxnSp>
            <p:nvCxnSpPr>
              <p:cNvPr id="84" name="Connecteur droit 83"/>
              <p:cNvCxnSpPr/>
              <p:nvPr/>
            </p:nvCxnSpPr>
            <p:spPr>
              <a:xfrm>
                <a:off x="7018243" y="5867401"/>
                <a:ext cx="63079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Rectangle 84"/>
              <p:cNvSpPr/>
              <p:nvPr/>
            </p:nvSpPr>
            <p:spPr>
              <a:xfrm>
                <a:off x="726860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oupe 18"/>
            <p:cNvGrpSpPr/>
            <p:nvPr/>
          </p:nvGrpSpPr>
          <p:grpSpPr>
            <a:xfrm>
              <a:off x="8828885" y="3149827"/>
              <a:ext cx="371372" cy="81643"/>
              <a:chOff x="7124609" y="5826580"/>
              <a:chExt cx="371372" cy="81643"/>
            </a:xfrm>
          </p:grpSpPr>
          <p:cxnSp>
            <p:nvCxnSpPr>
              <p:cNvPr id="82" name="Connecteur droit 81"/>
              <p:cNvCxnSpPr/>
              <p:nvPr/>
            </p:nvCxnSpPr>
            <p:spPr>
              <a:xfrm>
                <a:off x="7124609" y="5867401"/>
                <a:ext cx="371372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" name="Rectangle 8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Groupe 19"/>
            <p:cNvGrpSpPr/>
            <p:nvPr/>
          </p:nvGrpSpPr>
          <p:grpSpPr>
            <a:xfrm>
              <a:off x="8408446" y="2895836"/>
              <a:ext cx="603678" cy="81643"/>
              <a:chOff x="6997101" y="5826580"/>
              <a:chExt cx="603678" cy="81643"/>
            </a:xfrm>
          </p:grpSpPr>
          <p:cxnSp>
            <p:nvCxnSpPr>
              <p:cNvPr id="80" name="Connecteur droit 79"/>
              <p:cNvCxnSpPr/>
              <p:nvPr/>
            </p:nvCxnSpPr>
            <p:spPr>
              <a:xfrm>
                <a:off x="6997101" y="5867401"/>
                <a:ext cx="603678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" name="Rectangle 8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Groupe 20"/>
            <p:cNvGrpSpPr/>
            <p:nvPr/>
          </p:nvGrpSpPr>
          <p:grpSpPr>
            <a:xfrm>
              <a:off x="8606627" y="2602519"/>
              <a:ext cx="518190" cy="81643"/>
              <a:chOff x="7024986" y="5826580"/>
              <a:chExt cx="518190" cy="81643"/>
            </a:xfrm>
          </p:grpSpPr>
          <p:cxnSp>
            <p:nvCxnSpPr>
              <p:cNvPr id="78" name="Connecteur droit 77"/>
              <p:cNvCxnSpPr/>
              <p:nvPr/>
            </p:nvCxnSpPr>
            <p:spPr>
              <a:xfrm>
                <a:off x="7024986" y="5867401"/>
                <a:ext cx="51819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" name="Rectangle 7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Groupe 21"/>
            <p:cNvGrpSpPr/>
            <p:nvPr/>
          </p:nvGrpSpPr>
          <p:grpSpPr>
            <a:xfrm>
              <a:off x="8742865" y="2300294"/>
              <a:ext cx="393089" cy="81643"/>
              <a:chOff x="7105516" y="5826580"/>
              <a:chExt cx="393089" cy="81643"/>
            </a:xfrm>
          </p:grpSpPr>
          <p:cxnSp>
            <p:nvCxnSpPr>
              <p:cNvPr id="76" name="Connecteur droit 75"/>
              <p:cNvCxnSpPr/>
              <p:nvPr/>
            </p:nvCxnSpPr>
            <p:spPr>
              <a:xfrm>
                <a:off x="7105516" y="5867401"/>
                <a:ext cx="39308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" name="Rectangle 76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Groupe 22"/>
            <p:cNvGrpSpPr/>
            <p:nvPr/>
          </p:nvGrpSpPr>
          <p:grpSpPr>
            <a:xfrm>
              <a:off x="8606627" y="2046671"/>
              <a:ext cx="518190" cy="81643"/>
              <a:chOff x="7028786" y="5826580"/>
              <a:chExt cx="518190" cy="81643"/>
            </a:xfrm>
          </p:grpSpPr>
          <p:cxnSp>
            <p:nvCxnSpPr>
              <p:cNvPr id="74" name="Connecteur droit 73"/>
              <p:cNvCxnSpPr/>
              <p:nvPr/>
            </p:nvCxnSpPr>
            <p:spPr>
              <a:xfrm>
                <a:off x="7028786" y="5867401"/>
                <a:ext cx="51819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Rectangle 7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e 51"/>
            <p:cNvGrpSpPr/>
            <p:nvPr/>
          </p:nvGrpSpPr>
          <p:grpSpPr>
            <a:xfrm>
              <a:off x="8034418" y="1683801"/>
              <a:ext cx="1824466" cy="4080439"/>
              <a:chOff x="6343963" y="2067268"/>
              <a:chExt cx="1824466" cy="4080439"/>
            </a:xfrm>
          </p:grpSpPr>
          <p:grpSp>
            <p:nvGrpSpPr>
              <p:cNvPr id="57" name="Groupe 56"/>
              <p:cNvGrpSpPr/>
              <p:nvPr/>
            </p:nvGrpSpPr>
            <p:grpSpPr>
              <a:xfrm>
                <a:off x="6343963" y="2067268"/>
                <a:ext cx="1824466" cy="3994097"/>
                <a:chOff x="6343963" y="2067268"/>
                <a:chExt cx="1824466" cy="3994097"/>
              </a:xfrm>
            </p:grpSpPr>
            <p:cxnSp>
              <p:nvCxnSpPr>
                <p:cNvPr id="66" name="Connecteur droit 65"/>
                <p:cNvCxnSpPr/>
                <p:nvPr/>
              </p:nvCxnSpPr>
              <p:spPr>
                <a:xfrm>
                  <a:off x="6343963" y="6060607"/>
                  <a:ext cx="1824466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7" name="Connecteur droit 66"/>
                <p:cNvCxnSpPr/>
                <p:nvPr/>
              </p:nvCxnSpPr>
              <p:spPr>
                <a:xfrm flipV="1">
                  <a:off x="7439585" y="2067268"/>
                  <a:ext cx="0" cy="399409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59" name="Groupe 58"/>
              <p:cNvGrpSpPr/>
              <p:nvPr/>
            </p:nvGrpSpPr>
            <p:grpSpPr>
              <a:xfrm>
                <a:off x="6465488" y="6063673"/>
                <a:ext cx="1442284" cy="84034"/>
                <a:chOff x="6465488" y="6063673"/>
                <a:chExt cx="1442284" cy="84034"/>
              </a:xfrm>
            </p:grpSpPr>
            <p:cxnSp>
              <p:nvCxnSpPr>
                <p:cNvPr id="60" name="Connecteur droit 59"/>
                <p:cNvCxnSpPr/>
                <p:nvPr/>
              </p:nvCxnSpPr>
              <p:spPr>
                <a:xfrm>
                  <a:off x="6465488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" name="Connecteur droit 60"/>
                <p:cNvCxnSpPr/>
                <p:nvPr/>
              </p:nvCxnSpPr>
              <p:spPr>
                <a:xfrm>
                  <a:off x="7434362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5" name="Connecteur droit 64"/>
                <p:cNvCxnSpPr/>
                <p:nvPr/>
              </p:nvCxnSpPr>
              <p:spPr>
                <a:xfrm>
                  <a:off x="7907772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" name="Connecteur droit 94"/>
                <p:cNvCxnSpPr/>
                <p:nvPr/>
              </p:nvCxnSpPr>
              <p:spPr>
                <a:xfrm>
                  <a:off x="6958886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53" name="Rectangle 52"/>
            <p:cNvSpPr/>
            <p:nvPr/>
          </p:nvSpPr>
          <p:spPr>
            <a:xfrm>
              <a:off x="8995444" y="5740118"/>
              <a:ext cx="248786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1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948049" y="5740118"/>
              <a:ext cx="409087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0,25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9473834" y="5740118"/>
              <a:ext cx="248786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2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8473507" y="5740118"/>
              <a:ext cx="344966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0,5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8" name="Groupe 27"/>
            <p:cNvGrpSpPr/>
            <p:nvPr/>
          </p:nvGrpSpPr>
          <p:grpSpPr>
            <a:xfrm>
              <a:off x="8682095" y="4425364"/>
              <a:ext cx="360008" cy="81643"/>
              <a:chOff x="7112621" y="5826580"/>
              <a:chExt cx="360008" cy="81643"/>
            </a:xfrm>
          </p:grpSpPr>
          <p:cxnSp>
            <p:nvCxnSpPr>
              <p:cNvPr id="50" name="Connecteur droit 49"/>
              <p:cNvCxnSpPr/>
              <p:nvPr/>
            </p:nvCxnSpPr>
            <p:spPr>
              <a:xfrm>
                <a:off x="7112621" y="5867401"/>
                <a:ext cx="360008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" name="Rectangle 5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oupe 34"/>
            <p:cNvGrpSpPr/>
            <p:nvPr/>
          </p:nvGrpSpPr>
          <p:grpSpPr>
            <a:xfrm>
              <a:off x="8706110" y="3405105"/>
              <a:ext cx="382090" cy="81643"/>
              <a:chOff x="7118494" y="5826580"/>
              <a:chExt cx="382090" cy="81643"/>
            </a:xfrm>
          </p:grpSpPr>
          <p:cxnSp>
            <p:nvCxnSpPr>
              <p:cNvPr id="46" name="Connecteur droit 45"/>
              <p:cNvCxnSpPr/>
              <p:nvPr/>
            </p:nvCxnSpPr>
            <p:spPr>
              <a:xfrm>
                <a:off x="7118494" y="5867401"/>
                <a:ext cx="38209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" name="Rectangle 46"/>
              <p:cNvSpPr/>
              <p:nvPr/>
            </p:nvSpPr>
            <p:spPr>
              <a:xfrm>
                <a:off x="7278443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" name="Groupe 36"/>
            <p:cNvGrpSpPr/>
            <p:nvPr/>
          </p:nvGrpSpPr>
          <p:grpSpPr>
            <a:xfrm>
              <a:off x="8742865" y="1792450"/>
              <a:ext cx="361600" cy="81643"/>
              <a:chOff x="7099547" y="5826580"/>
              <a:chExt cx="361600" cy="81643"/>
            </a:xfrm>
          </p:grpSpPr>
          <p:cxnSp>
            <p:nvCxnSpPr>
              <p:cNvPr id="42" name="Connecteur droit 41"/>
              <p:cNvCxnSpPr/>
              <p:nvPr/>
            </p:nvCxnSpPr>
            <p:spPr>
              <a:xfrm>
                <a:off x="7099547" y="5867401"/>
                <a:ext cx="36160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" name="Rectangle 4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0" name="Groupe 99"/>
            <p:cNvGrpSpPr/>
            <p:nvPr/>
          </p:nvGrpSpPr>
          <p:grpSpPr>
            <a:xfrm>
              <a:off x="8649341" y="4930869"/>
              <a:ext cx="550916" cy="81643"/>
              <a:chOff x="7021357" y="5826580"/>
              <a:chExt cx="550916" cy="81643"/>
            </a:xfrm>
          </p:grpSpPr>
          <p:cxnSp>
            <p:nvCxnSpPr>
              <p:cNvPr id="101" name="Connecteur droit 100"/>
              <p:cNvCxnSpPr/>
              <p:nvPr/>
            </p:nvCxnSpPr>
            <p:spPr>
              <a:xfrm>
                <a:off x="7021357" y="5867401"/>
                <a:ext cx="550916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2" name="Rectangle 10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0" name="Groupe 109"/>
            <p:cNvGrpSpPr/>
            <p:nvPr/>
          </p:nvGrpSpPr>
          <p:grpSpPr>
            <a:xfrm>
              <a:off x="8786392" y="3916060"/>
              <a:ext cx="360008" cy="81643"/>
              <a:chOff x="7112621" y="5826580"/>
              <a:chExt cx="360008" cy="81643"/>
            </a:xfrm>
          </p:grpSpPr>
          <p:cxnSp>
            <p:nvCxnSpPr>
              <p:cNvPr id="111" name="Connecteur droit 110"/>
              <p:cNvCxnSpPr/>
              <p:nvPr/>
            </p:nvCxnSpPr>
            <p:spPr>
              <a:xfrm>
                <a:off x="7112621" y="5867401"/>
                <a:ext cx="360008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12" name="Rectangle 11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3" name="Groupe 132"/>
          <p:cNvGrpSpPr/>
          <p:nvPr/>
        </p:nvGrpSpPr>
        <p:grpSpPr>
          <a:xfrm>
            <a:off x="1211501" y="3001201"/>
            <a:ext cx="253522" cy="2401688"/>
            <a:chOff x="1211501" y="3001201"/>
            <a:chExt cx="253522" cy="2401688"/>
          </a:xfrm>
        </p:grpSpPr>
        <p:sp>
          <p:nvSpPr>
            <p:cNvPr id="129" name="Chevron 128"/>
            <p:cNvSpPr/>
            <p:nvPr/>
          </p:nvSpPr>
          <p:spPr>
            <a:xfrm>
              <a:off x="1211501" y="3001201"/>
              <a:ext cx="253522" cy="253522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Chevron 129"/>
            <p:cNvSpPr/>
            <p:nvPr/>
          </p:nvSpPr>
          <p:spPr>
            <a:xfrm>
              <a:off x="1211501" y="3475673"/>
              <a:ext cx="253522" cy="253522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Chevron 130"/>
            <p:cNvSpPr/>
            <p:nvPr/>
          </p:nvSpPr>
          <p:spPr>
            <a:xfrm>
              <a:off x="1211501" y="4508018"/>
              <a:ext cx="253522" cy="253522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Chevron 131"/>
            <p:cNvSpPr/>
            <p:nvPr/>
          </p:nvSpPr>
          <p:spPr>
            <a:xfrm>
              <a:off x="1211501" y="5149367"/>
              <a:ext cx="253522" cy="253522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621715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Phase III SPOTLIGHT : Inhibiteur de claudine 18.2 + mFOLFOX6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</a:t>
            </a:r>
            <a:r>
              <a:rPr lang="fr-FR" dirty="0" err="1"/>
              <a:t>Shitara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#292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Survie </a:t>
            </a:r>
            <a:r>
              <a:rPr lang="fr-FR"/>
              <a:t>globale</a:t>
            </a:r>
            <a:endParaRPr lang="en-US"/>
          </a:p>
          <a:p>
            <a:endParaRPr lang="fr-FR"/>
          </a:p>
        </p:txBody>
      </p:sp>
      <p:graphicFrame>
        <p:nvGraphicFramePr>
          <p:cNvPr id="11" name="Tableau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8443653"/>
              </p:ext>
            </p:extLst>
          </p:nvPr>
        </p:nvGraphicFramePr>
        <p:xfrm>
          <a:off x="1465023" y="1339811"/>
          <a:ext cx="10077403" cy="4293873"/>
        </p:xfrm>
        <a:graphic>
          <a:graphicData uri="http://schemas.openxmlformats.org/drawingml/2006/table">
            <a:tbl>
              <a:tblPr firstRow="1" bandRow="1"/>
              <a:tblGrid>
                <a:gridCol w="19761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1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873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222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24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739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2158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l"/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Sous-groupes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Zolbetuximab</a:t>
                      </a:r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+ mFOLFOX6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Evènement/Patients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Placebo + mFOLFOX6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Evènement/Patients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105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05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Age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&lt;65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89/181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112/181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11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0,7471 (0,561-0,980)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≥65</a:t>
                      </a:r>
                      <a:endParaRPr lang="fr-FR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60/102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65/101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110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0,761 (0,533-1,086)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marR="0" lvl="0" indent="-4763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Genre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Homme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98/176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113/175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ctr">
                        <a:spcBef>
                          <a:spcPts val="300"/>
                        </a:spcBef>
                      </a:pPr>
                      <a:endParaRPr lang="fr-FR" sz="11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0,760 (0,579-0,999)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513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Femme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51/107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64/107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Bef>
                          <a:spcPts val="300"/>
                        </a:spcBef>
                      </a:pPr>
                      <a:endParaRPr lang="fr-FR" sz="110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0,726 (0,502-1,049)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Pays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Asie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47/88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59/89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110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0,643</a:t>
                      </a:r>
                      <a:r>
                        <a:rPr lang="en-US" sz="12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(0,437-0,947)</a:t>
                      </a: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  Asie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1012/195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118/193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0,796 (0,610-1,039)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634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Nombre de site métastasés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0-2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110/219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1239/219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11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0,767 (0,594-0,990)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≥3</a:t>
                      </a:r>
                      <a:endParaRPr lang="fr-FR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39/64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44/63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0,670 (0,436-1,030)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634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Gastrectomie</a:t>
                      </a:r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antérieure</a:t>
                      </a:r>
                      <a:endParaRPr lang="en-US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109/199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125/200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0,839 (0,648-1,086)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40/84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52/82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/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/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0,575 (0,380-0,869)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634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Sites principaux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Estomac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111/219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135/210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0,666 (0,517-0,858)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GEJ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38/64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42/72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1,072 (0,690-1,666)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6346">
                <a:tc rowSpan="3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Lauren classification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Diffuse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48/82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75/117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0,766 (0,530-1,108)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634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Intestinal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3841/70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48/66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0,552 (0,358-0,851)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6346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fr-FR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Mixte/autres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48/81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35/55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fr-FR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fr-FR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0,992 (0,638-1,543)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39" name="Rectangle 38"/>
          <p:cNvSpPr/>
          <p:nvPr/>
        </p:nvSpPr>
        <p:spPr>
          <a:xfrm>
            <a:off x="6143635" y="6013193"/>
            <a:ext cx="294609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En faveur Zolbetuximab + mFOLFOX6</a:t>
            </a: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9038314" y="6013193"/>
            <a:ext cx="294609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En faveur Placebo + mFOLFOX6</a:t>
            </a: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" name="Groupe 6"/>
          <p:cNvGrpSpPr/>
          <p:nvPr/>
        </p:nvGrpSpPr>
        <p:grpSpPr>
          <a:xfrm>
            <a:off x="8052980" y="1725634"/>
            <a:ext cx="1910835" cy="4287149"/>
            <a:chOff x="8052980" y="1725634"/>
            <a:chExt cx="1910835" cy="4287149"/>
          </a:xfrm>
        </p:grpSpPr>
        <p:grpSp>
          <p:nvGrpSpPr>
            <p:cNvPr id="14" name="Groupe 13"/>
            <p:cNvGrpSpPr/>
            <p:nvPr/>
          </p:nvGrpSpPr>
          <p:grpSpPr>
            <a:xfrm>
              <a:off x="8954991" y="5491876"/>
              <a:ext cx="569955" cy="81643"/>
              <a:chOff x="7022982" y="5889724"/>
              <a:chExt cx="569955" cy="81643"/>
            </a:xfrm>
          </p:grpSpPr>
          <p:cxnSp>
            <p:nvCxnSpPr>
              <p:cNvPr id="92" name="Connecteur droit 91"/>
              <p:cNvCxnSpPr/>
              <p:nvPr/>
            </p:nvCxnSpPr>
            <p:spPr>
              <a:xfrm>
                <a:off x="7022982" y="5930545"/>
                <a:ext cx="569955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3" name="Rectangle 92"/>
              <p:cNvSpPr/>
              <p:nvPr/>
            </p:nvSpPr>
            <p:spPr>
              <a:xfrm>
                <a:off x="7270298" y="5889724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e 14"/>
            <p:cNvGrpSpPr/>
            <p:nvPr/>
          </p:nvGrpSpPr>
          <p:grpSpPr>
            <a:xfrm>
              <a:off x="8506833" y="5235307"/>
              <a:ext cx="581214" cy="81643"/>
              <a:chOff x="6991059" y="5826580"/>
              <a:chExt cx="581214" cy="81643"/>
            </a:xfrm>
          </p:grpSpPr>
          <p:cxnSp>
            <p:nvCxnSpPr>
              <p:cNvPr id="90" name="Connecteur droit 89"/>
              <p:cNvCxnSpPr/>
              <p:nvPr/>
            </p:nvCxnSpPr>
            <p:spPr>
              <a:xfrm>
                <a:off x="6991059" y="5867401"/>
                <a:ext cx="581214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1" name="Rectangle 9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Groupe 15"/>
            <p:cNvGrpSpPr/>
            <p:nvPr/>
          </p:nvGrpSpPr>
          <p:grpSpPr>
            <a:xfrm>
              <a:off x="8959260" y="4729301"/>
              <a:ext cx="619505" cy="81643"/>
              <a:chOff x="6989684" y="5826580"/>
              <a:chExt cx="619505" cy="81643"/>
            </a:xfrm>
          </p:grpSpPr>
          <p:cxnSp>
            <p:nvCxnSpPr>
              <p:cNvPr id="88" name="Connecteur droit 87"/>
              <p:cNvCxnSpPr/>
              <p:nvPr/>
            </p:nvCxnSpPr>
            <p:spPr>
              <a:xfrm>
                <a:off x="6989684" y="5867401"/>
                <a:ext cx="619505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9" name="Rectangle 8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Groupe 16"/>
            <p:cNvGrpSpPr/>
            <p:nvPr/>
          </p:nvGrpSpPr>
          <p:grpSpPr>
            <a:xfrm>
              <a:off x="8530628" y="4208251"/>
              <a:ext cx="614693" cy="81643"/>
              <a:chOff x="6990053" y="5826580"/>
              <a:chExt cx="614693" cy="81643"/>
            </a:xfrm>
          </p:grpSpPr>
          <p:cxnSp>
            <p:nvCxnSpPr>
              <p:cNvPr id="86" name="Connecteur droit 85"/>
              <p:cNvCxnSpPr/>
              <p:nvPr/>
            </p:nvCxnSpPr>
            <p:spPr>
              <a:xfrm>
                <a:off x="6990053" y="5867401"/>
                <a:ext cx="614693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7" name="Rectangle 86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oupe 17"/>
            <p:cNvGrpSpPr/>
            <p:nvPr/>
          </p:nvGrpSpPr>
          <p:grpSpPr>
            <a:xfrm>
              <a:off x="8643865" y="3707892"/>
              <a:ext cx="597020" cy="81643"/>
              <a:chOff x="7018243" y="5826580"/>
              <a:chExt cx="597020" cy="81643"/>
            </a:xfrm>
          </p:grpSpPr>
          <p:cxnSp>
            <p:nvCxnSpPr>
              <p:cNvPr id="84" name="Connecteur droit 83"/>
              <p:cNvCxnSpPr/>
              <p:nvPr/>
            </p:nvCxnSpPr>
            <p:spPr>
              <a:xfrm>
                <a:off x="7018243" y="5867401"/>
                <a:ext cx="59702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Rectangle 84"/>
              <p:cNvSpPr/>
              <p:nvPr/>
            </p:nvSpPr>
            <p:spPr>
              <a:xfrm>
                <a:off x="726860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oupe 18"/>
            <p:cNvGrpSpPr/>
            <p:nvPr/>
          </p:nvGrpSpPr>
          <p:grpSpPr>
            <a:xfrm>
              <a:off x="8870743" y="3191660"/>
              <a:ext cx="371372" cy="81643"/>
              <a:chOff x="7124609" y="5826580"/>
              <a:chExt cx="371372" cy="81643"/>
            </a:xfrm>
          </p:grpSpPr>
          <p:cxnSp>
            <p:nvCxnSpPr>
              <p:cNvPr id="82" name="Connecteur droit 81"/>
              <p:cNvCxnSpPr/>
              <p:nvPr/>
            </p:nvCxnSpPr>
            <p:spPr>
              <a:xfrm>
                <a:off x="7124609" y="5867401"/>
                <a:ext cx="371372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" name="Rectangle 8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Groupe 19"/>
            <p:cNvGrpSpPr/>
            <p:nvPr/>
          </p:nvGrpSpPr>
          <p:grpSpPr>
            <a:xfrm>
              <a:off x="8626070" y="2937669"/>
              <a:ext cx="603678" cy="81643"/>
              <a:chOff x="6997101" y="5826580"/>
              <a:chExt cx="603678" cy="81643"/>
            </a:xfrm>
          </p:grpSpPr>
          <p:cxnSp>
            <p:nvCxnSpPr>
              <p:cNvPr id="80" name="Connecteur droit 79"/>
              <p:cNvCxnSpPr/>
              <p:nvPr/>
            </p:nvCxnSpPr>
            <p:spPr>
              <a:xfrm>
                <a:off x="6997101" y="5867401"/>
                <a:ext cx="603678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" name="Rectangle 8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Groupe 20"/>
            <p:cNvGrpSpPr/>
            <p:nvPr/>
          </p:nvGrpSpPr>
          <p:grpSpPr>
            <a:xfrm>
              <a:off x="8739207" y="2644352"/>
              <a:ext cx="518190" cy="81643"/>
              <a:chOff x="7024986" y="5826580"/>
              <a:chExt cx="518190" cy="81643"/>
            </a:xfrm>
          </p:grpSpPr>
          <p:cxnSp>
            <p:nvCxnSpPr>
              <p:cNvPr id="78" name="Connecteur droit 77"/>
              <p:cNvCxnSpPr/>
              <p:nvPr/>
            </p:nvCxnSpPr>
            <p:spPr>
              <a:xfrm>
                <a:off x="7024986" y="5867401"/>
                <a:ext cx="51819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" name="Rectangle 7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Groupe 21"/>
            <p:cNvGrpSpPr/>
            <p:nvPr/>
          </p:nvGrpSpPr>
          <p:grpSpPr>
            <a:xfrm>
              <a:off x="8847796" y="2342127"/>
              <a:ext cx="393089" cy="81643"/>
              <a:chOff x="7105516" y="5826580"/>
              <a:chExt cx="393089" cy="81643"/>
            </a:xfrm>
          </p:grpSpPr>
          <p:cxnSp>
            <p:nvCxnSpPr>
              <p:cNvPr id="76" name="Connecteur droit 75"/>
              <p:cNvCxnSpPr/>
              <p:nvPr/>
            </p:nvCxnSpPr>
            <p:spPr>
              <a:xfrm>
                <a:off x="7105516" y="5867401"/>
                <a:ext cx="39308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" name="Rectangle 76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Groupe 22"/>
            <p:cNvGrpSpPr/>
            <p:nvPr/>
          </p:nvGrpSpPr>
          <p:grpSpPr>
            <a:xfrm>
              <a:off x="8773610" y="2088504"/>
              <a:ext cx="518190" cy="81643"/>
              <a:chOff x="7028786" y="5826580"/>
              <a:chExt cx="518190" cy="81643"/>
            </a:xfrm>
          </p:grpSpPr>
          <p:cxnSp>
            <p:nvCxnSpPr>
              <p:cNvPr id="74" name="Connecteur droit 73"/>
              <p:cNvCxnSpPr/>
              <p:nvPr/>
            </p:nvCxnSpPr>
            <p:spPr>
              <a:xfrm>
                <a:off x="7028786" y="5867401"/>
                <a:ext cx="51819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Rectangle 7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e 51"/>
            <p:cNvGrpSpPr/>
            <p:nvPr/>
          </p:nvGrpSpPr>
          <p:grpSpPr>
            <a:xfrm>
              <a:off x="8139349" y="1725634"/>
              <a:ext cx="1824466" cy="4080439"/>
              <a:chOff x="6343963" y="2067268"/>
              <a:chExt cx="1824466" cy="4080439"/>
            </a:xfrm>
          </p:grpSpPr>
          <p:grpSp>
            <p:nvGrpSpPr>
              <p:cNvPr id="57" name="Groupe 56"/>
              <p:cNvGrpSpPr/>
              <p:nvPr/>
            </p:nvGrpSpPr>
            <p:grpSpPr>
              <a:xfrm>
                <a:off x="6343963" y="2067268"/>
                <a:ext cx="1824466" cy="3994097"/>
                <a:chOff x="6343963" y="2067268"/>
                <a:chExt cx="1824466" cy="3994097"/>
              </a:xfrm>
            </p:grpSpPr>
            <p:cxnSp>
              <p:nvCxnSpPr>
                <p:cNvPr id="66" name="Connecteur droit 65"/>
                <p:cNvCxnSpPr/>
                <p:nvPr/>
              </p:nvCxnSpPr>
              <p:spPr>
                <a:xfrm>
                  <a:off x="6343963" y="6060607"/>
                  <a:ext cx="1824466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7" name="Connecteur droit 66"/>
                <p:cNvCxnSpPr/>
                <p:nvPr/>
              </p:nvCxnSpPr>
              <p:spPr>
                <a:xfrm flipV="1">
                  <a:off x="7439585" y="2067268"/>
                  <a:ext cx="0" cy="399409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59" name="Groupe 58"/>
              <p:cNvGrpSpPr/>
              <p:nvPr/>
            </p:nvGrpSpPr>
            <p:grpSpPr>
              <a:xfrm>
                <a:off x="6465488" y="6063673"/>
                <a:ext cx="1442284" cy="84034"/>
                <a:chOff x="6465488" y="6063673"/>
                <a:chExt cx="1442284" cy="84034"/>
              </a:xfrm>
            </p:grpSpPr>
            <p:cxnSp>
              <p:nvCxnSpPr>
                <p:cNvPr id="60" name="Connecteur droit 59"/>
                <p:cNvCxnSpPr/>
                <p:nvPr/>
              </p:nvCxnSpPr>
              <p:spPr>
                <a:xfrm>
                  <a:off x="6465488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" name="Connecteur droit 60"/>
                <p:cNvCxnSpPr/>
                <p:nvPr/>
              </p:nvCxnSpPr>
              <p:spPr>
                <a:xfrm>
                  <a:off x="7434362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5" name="Connecteur droit 64"/>
                <p:cNvCxnSpPr/>
                <p:nvPr/>
              </p:nvCxnSpPr>
              <p:spPr>
                <a:xfrm>
                  <a:off x="7907772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" name="Connecteur droit 94"/>
                <p:cNvCxnSpPr/>
                <p:nvPr/>
              </p:nvCxnSpPr>
              <p:spPr>
                <a:xfrm>
                  <a:off x="6958886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53" name="Rectangle 52"/>
            <p:cNvSpPr/>
            <p:nvPr/>
          </p:nvSpPr>
          <p:spPr>
            <a:xfrm>
              <a:off x="9100375" y="5781951"/>
              <a:ext cx="248786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1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8052980" y="5781951"/>
              <a:ext cx="409087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0,25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9578765" y="5781951"/>
              <a:ext cx="248786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2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8578438" y="5781951"/>
              <a:ext cx="344966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0,5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8" name="Groupe 27"/>
            <p:cNvGrpSpPr/>
            <p:nvPr/>
          </p:nvGrpSpPr>
          <p:grpSpPr>
            <a:xfrm>
              <a:off x="8757144" y="4467197"/>
              <a:ext cx="360008" cy="81643"/>
              <a:chOff x="7112621" y="5826580"/>
              <a:chExt cx="360008" cy="81643"/>
            </a:xfrm>
          </p:grpSpPr>
          <p:cxnSp>
            <p:nvCxnSpPr>
              <p:cNvPr id="50" name="Connecteur droit 49"/>
              <p:cNvCxnSpPr/>
              <p:nvPr/>
            </p:nvCxnSpPr>
            <p:spPr>
              <a:xfrm>
                <a:off x="7112621" y="5867401"/>
                <a:ext cx="360008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" name="Rectangle 5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oupe 34"/>
            <p:cNvGrpSpPr/>
            <p:nvPr/>
          </p:nvGrpSpPr>
          <p:grpSpPr>
            <a:xfrm>
              <a:off x="8846897" y="3446938"/>
              <a:ext cx="382090" cy="81643"/>
              <a:chOff x="7118494" y="5826580"/>
              <a:chExt cx="382090" cy="81643"/>
            </a:xfrm>
          </p:grpSpPr>
          <p:cxnSp>
            <p:nvCxnSpPr>
              <p:cNvPr id="46" name="Connecteur droit 45"/>
              <p:cNvCxnSpPr/>
              <p:nvPr/>
            </p:nvCxnSpPr>
            <p:spPr>
              <a:xfrm>
                <a:off x="7118494" y="5867401"/>
                <a:ext cx="38209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" name="Rectangle 46"/>
              <p:cNvSpPr/>
              <p:nvPr/>
            </p:nvSpPr>
            <p:spPr>
              <a:xfrm>
                <a:off x="7278443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" name="Groupe 36"/>
            <p:cNvGrpSpPr/>
            <p:nvPr/>
          </p:nvGrpSpPr>
          <p:grpSpPr>
            <a:xfrm>
              <a:off x="8823892" y="1834283"/>
              <a:ext cx="405095" cy="81643"/>
              <a:chOff x="7099547" y="5826580"/>
              <a:chExt cx="405095" cy="81643"/>
            </a:xfrm>
          </p:grpSpPr>
          <p:cxnSp>
            <p:nvCxnSpPr>
              <p:cNvPr id="42" name="Connecteur droit 41"/>
              <p:cNvCxnSpPr/>
              <p:nvPr/>
            </p:nvCxnSpPr>
            <p:spPr>
              <a:xfrm>
                <a:off x="7099547" y="5867401"/>
                <a:ext cx="405095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" name="Rectangle 4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0" name="Groupe 99"/>
            <p:cNvGrpSpPr/>
            <p:nvPr/>
          </p:nvGrpSpPr>
          <p:grpSpPr>
            <a:xfrm>
              <a:off x="8760248" y="4972702"/>
              <a:ext cx="550916" cy="81643"/>
              <a:chOff x="7021357" y="5826580"/>
              <a:chExt cx="550916" cy="81643"/>
            </a:xfrm>
          </p:grpSpPr>
          <p:cxnSp>
            <p:nvCxnSpPr>
              <p:cNvPr id="101" name="Connecteur droit 100"/>
              <p:cNvCxnSpPr/>
              <p:nvPr/>
            </p:nvCxnSpPr>
            <p:spPr>
              <a:xfrm>
                <a:off x="7021357" y="5867401"/>
                <a:ext cx="550916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2" name="Rectangle 10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0" name="Groupe 109"/>
            <p:cNvGrpSpPr/>
            <p:nvPr/>
          </p:nvGrpSpPr>
          <p:grpSpPr>
            <a:xfrm>
              <a:off x="8921203" y="3957893"/>
              <a:ext cx="360008" cy="81643"/>
              <a:chOff x="7112621" y="5826580"/>
              <a:chExt cx="360008" cy="81643"/>
            </a:xfrm>
          </p:grpSpPr>
          <p:cxnSp>
            <p:nvCxnSpPr>
              <p:cNvPr id="111" name="Connecteur droit 110"/>
              <p:cNvCxnSpPr/>
              <p:nvPr/>
            </p:nvCxnSpPr>
            <p:spPr>
              <a:xfrm>
                <a:off x="7112621" y="5867401"/>
                <a:ext cx="360008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12" name="Rectangle 11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3" name="Groupe 132"/>
          <p:cNvGrpSpPr/>
          <p:nvPr/>
        </p:nvGrpSpPr>
        <p:grpSpPr>
          <a:xfrm>
            <a:off x="1211501" y="3001201"/>
            <a:ext cx="253522" cy="2401688"/>
            <a:chOff x="1211501" y="3001201"/>
            <a:chExt cx="253522" cy="2401688"/>
          </a:xfrm>
        </p:grpSpPr>
        <p:sp>
          <p:nvSpPr>
            <p:cNvPr id="129" name="Chevron 128"/>
            <p:cNvSpPr/>
            <p:nvPr/>
          </p:nvSpPr>
          <p:spPr>
            <a:xfrm>
              <a:off x="1211501" y="3001201"/>
              <a:ext cx="253522" cy="253522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Chevron 129"/>
            <p:cNvSpPr/>
            <p:nvPr/>
          </p:nvSpPr>
          <p:spPr>
            <a:xfrm>
              <a:off x="1211501" y="3475673"/>
              <a:ext cx="253522" cy="253522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Chevron 130"/>
            <p:cNvSpPr/>
            <p:nvPr/>
          </p:nvSpPr>
          <p:spPr>
            <a:xfrm>
              <a:off x="1211501" y="4508018"/>
              <a:ext cx="253522" cy="253522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Chevron 131"/>
            <p:cNvSpPr/>
            <p:nvPr/>
          </p:nvSpPr>
          <p:spPr>
            <a:xfrm>
              <a:off x="1211501" y="5149367"/>
              <a:ext cx="253522" cy="253522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87170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Phase III SPOTLIGHT : Inhibiteur de claudine 18.2 + mFOLFOX6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K. </a:t>
            </a:r>
            <a:r>
              <a:rPr lang="fr-FR" dirty="0" err="1"/>
              <a:t>Shitara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#292</a:t>
            </a:r>
          </a:p>
        </p:txBody>
      </p:sp>
      <p:sp>
        <p:nvSpPr>
          <p:cNvPr id="29" name="Espace réservé du texte 28"/>
          <p:cNvSpPr>
            <a:spLocks noGrp="1"/>
          </p:cNvSpPr>
          <p:nvPr>
            <p:ph type="body" sz="quarter" idx="15"/>
          </p:nvPr>
        </p:nvSpPr>
        <p:spPr>
          <a:xfrm>
            <a:off x="1560618" y="4358402"/>
            <a:ext cx="7645376" cy="418454"/>
          </a:xfrm>
        </p:spPr>
        <p:txBody>
          <a:bodyPr/>
          <a:lstStyle/>
          <a:p>
            <a:r>
              <a:rPr lang="fr-FR" sz="1800" dirty="0"/>
              <a:t>Absence de sur toxicité dans le groupe </a:t>
            </a:r>
            <a:r>
              <a:rPr lang="fr-FR" sz="1800" dirty="0" err="1"/>
              <a:t>Zolbetuximab</a:t>
            </a:r>
            <a:r>
              <a:rPr lang="fr-FR" sz="1800" dirty="0"/>
              <a:t> + mFOLFOX6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/>
              <a:t>Tolérance</a:t>
            </a:r>
          </a:p>
        </p:txBody>
      </p:sp>
      <p:graphicFrame>
        <p:nvGraphicFramePr>
          <p:cNvPr id="10" name="Tableau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5316939"/>
              </p:ext>
            </p:extLst>
          </p:nvPr>
        </p:nvGraphicFramePr>
        <p:xfrm>
          <a:off x="1345690" y="1081095"/>
          <a:ext cx="9729534" cy="3156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051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61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61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61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610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03239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Zolbetuximab + mFOLFOX6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(N=279)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Placebo + mFOLFOX6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(N=278)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4591">
                <a:tc>
                  <a:txBody>
                    <a:bodyPr/>
                    <a:lstStyle/>
                    <a:p>
                      <a:r>
                        <a:rPr lang="da-DK" sz="1500">
                          <a:solidFill>
                            <a:schemeClr val="bg1"/>
                          </a:solidFill>
                        </a:rPr>
                        <a:t>Evénements n (%)</a:t>
                      </a: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Tous grades</a:t>
                      </a:r>
                      <a:endParaRPr lang="fr-FR" sz="14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≥3</a:t>
                      </a:r>
                      <a:endParaRPr lang="fr-FR" sz="14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Tous grades</a:t>
                      </a:r>
                      <a:endParaRPr lang="fr-FR" sz="14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≥3</a:t>
                      </a:r>
                      <a:endParaRPr lang="fr-FR" sz="14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Tous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les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EIs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apparus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au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cours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du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278 (99,6)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242 (86,7)</a:t>
                      </a:r>
                    </a:p>
                  </a:txBody>
                  <a:tcPr marL="7200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277 (99,6)</a:t>
                      </a:r>
                      <a:endParaRPr lang="fr-FR" sz="15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216 (77,7)</a:t>
                      </a:r>
                    </a:p>
                  </a:txBody>
                  <a:tcPr marL="7200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EIs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graves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apparus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pendant le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125</a:t>
                      </a:r>
                      <a:r>
                        <a:rPr lang="fr-FR" sz="1500" b="1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(44,8)</a:t>
                      </a:r>
                      <a:endParaRPr lang="fr-FR" sz="15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</a:p>
                  </a:txBody>
                  <a:tcPr marL="7200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121 (43,5)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</a:p>
                  </a:txBody>
                  <a:tcPr marL="7200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6715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EIs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apparus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au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cours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du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et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conduisant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à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l'arrêt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du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106</a:t>
                      </a:r>
                      <a:r>
                        <a:rPr lang="fr-FR" sz="1500" b="1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(38,0)</a:t>
                      </a: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</a:p>
                  </a:txBody>
                  <a:tcPr marL="7200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82 (29,5)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</a:p>
                  </a:txBody>
                  <a:tcPr marL="7200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6715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EIs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apparus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au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cours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du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et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ayant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entraîné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l'arrêt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du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zolbétuximab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ou du placebo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38 (13,6)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</a:p>
                  </a:txBody>
                  <a:tcPr marL="7200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(2,2)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</a:p>
                  </a:txBody>
                  <a:tcPr marL="72000" marR="12192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EIs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survenus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au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cours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du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et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ayant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entraîné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le </a:t>
                      </a:r>
                      <a:r>
                        <a:rPr lang="da-DK" sz="1500" dirty="0" err="1">
                          <a:solidFill>
                            <a:schemeClr val="tx1"/>
                          </a:solidFill>
                        </a:rPr>
                        <a:t>décès</a:t>
                      </a:r>
                      <a:r>
                        <a:rPr lang="da-DK" sz="1500" dirty="0">
                          <a:solidFill>
                            <a:schemeClr val="tx1"/>
                          </a:solidFill>
                        </a:rPr>
                        <a:t> du patient</a:t>
                      </a:r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(1,8)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15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12192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5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(1,4)</a:t>
                      </a:r>
                    </a:p>
                  </a:txBody>
                  <a:tcPr marL="121920" marR="72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15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11" name="Groupe 10"/>
          <p:cNvGrpSpPr/>
          <p:nvPr/>
        </p:nvGrpSpPr>
        <p:grpSpPr>
          <a:xfrm>
            <a:off x="1218929" y="4987810"/>
            <a:ext cx="10575506" cy="1082308"/>
            <a:chOff x="1326946" y="5539830"/>
            <a:chExt cx="9996253" cy="1082308"/>
          </a:xfrm>
        </p:grpSpPr>
        <p:sp>
          <p:nvSpPr>
            <p:cNvPr id="12" name="ZoneTexte 11"/>
            <p:cNvSpPr txBox="1"/>
            <p:nvPr/>
          </p:nvSpPr>
          <p:spPr>
            <a:xfrm>
              <a:off x="1453707" y="5539830"/>
              <a:ext cx="9869492" cy="1082308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Phase III  positive qui confirme l’intérêt de l’ajout du </a:t>
              </a:r>
              <a:r>
                <a:rPr kumimoji="0" lang="fr-FR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Zolbetuximab</a:t>
              </a: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au mFOLFOX6 chez les patients pris en charge pour un ADK gastrique/JOG non résécable </a:t>
              </a:r>
              <a:b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 CLAUDINE 18.2+/HER2-</a:t>
              </a:r>
            </a:p>
          </p:txBody>
        </p:sp>
        <p:sp>
          <p:nvSpPr>
            <p:cNvPr id="13" name="Chevron 12"/>
            <p:cNvSpPr/>
            <p:nvPr/>
          </p:nvSpPr>
          <p:spPr>
            <a:xfrm>
              <a:off x="1326946" y="5668957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78035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839951" y="636059"/>
            <a:ext cx="9779000" cy="2921057"/>
          </a:xfrm>
          <a:prstGeom prst="rect">
            <a:avLst/>
          </a:prstGeom>
        </p:spPr>
        <p:txBody>
          <a:bodyPr/>
          <a:lstStyle/>
          <a:p>
            <a:r>
              <a:rPr lang="en-US" sz="3600" dirty="0"/>
              <a:t>HER-</a:t>
            </a:r>
            <a:r>
              <a:rPr lang="en-US" sz="3600" dirty="0" err="1"/>
              <a:t>Vaxx</a:t>
            </a:r>
            <a:r>
              <a:rPr lang="en-US" sz="3600" dirty="0"/>
              <a:t> </a:t>
            </a:r>
            <a:r>
              <a:rPr lang="en-US" sz="3200" dirty="0"/>
              <a:t>(IMU-131; </a:t>
            </a:r>
            <a:r>
              <a:rPr lang="en-US" sz="3200" dirty="0" err="1"/>
              <a:t>vaccin</a:t>
            </a:r>
            <a:r>
              <a:rPr lang="en-US" sz="3200" dirty="0"/>
              <a:t> </a:t>
            </a:r>
            <a:r>
              <a:rPr lang="en-US" sz="3200" dirty="0" err="1"/>
              <a:t>peptidique</a:t>
            </a:r>
            <a:r>
              <a:rPr lang="en-US" sz="3200" dirty="0"/>
              <a:t> </a:t>
            </a:r>
            <a:r>
              <a:rPr lang="en-US" sz="3200" dirty="0" err="1"/>
              <a:t>ciblant</a:t>
            </a:r>
            <a:r>
              <a:rPr lang="en-US" sz="3200" dirty="0"/>
              <a:t> HER2)</a:t>
            </a:r>
            <a:r>
              <a:rPr lang="en-US" sz="3600" dirty="0"/>
              <a:t>, </a:t>
            </a:r>
            <a:br>
              <a:rPr lang="en-US" sz="3600" dirty="0"/>
            </a:br>
            <a:r>
              <a:rPr lang="en-US" sz="3600" dirty="0"/>
              <a:t>plus </a:t>
            </a:r>
            <a:r>
              <a:rPr lang="en-US" sz="3600" dirty="0" err="1"/>
              <a:t>chimio</a:t>
            </a:r>
            <a:r>
              <a:rPr lang="en-US" sz="3600" dirty="0"/>
              <a:t> vs </a:t>
            </a:r>
            <a:r>
              <a:rPr lang="en-US" sz="3600" dirty="0" err="1"/>
              <a:t>chimio</a:t>
            </a:r>
            <a:r>
              <a:rPr lang="en-US" sz="3600" dirty="0"/>
              <a:t> </a:t>
            </a:r>
            <a:r>
              <a:rPr lang="en-US" sz="3600" dirty="0" err="1"/>
              <a:t>dans</a:t>
            </a:r>
            <a:r>
              <a:rPr lang="en-US" sz="3600" dirty="0"/>
              <a:t> </a:t>
            </a:r>
            <a:r>
              <a:rPr lang="en-US" sz="3600" dirty="0" err="1"/>
              <a:t>l’ADK</a:t>
            </a:r>
            <a:r>
              <a:rPr lang="en-US" sz="3600" dirty="0"/>
              <a:t> </a:t>
            </a:r>
            <a:r>
              <a:rPr lang="en-US" sz="3600" dirty="0" err="1"/>
              <a:t>gastrique</a:t>
            </a:r>
            <a:r>
              <a:rPr lang="en-US" sz="3600" dirty="0"/>
              <a:t>/JOG </a:t>
            </a:r>
            <a:r>
              <a:rPr lang="en-US" sz="3600" dirty="0" err="1"/>
              <a:t>avancé</a:t>
            </a:r>
            <a:r>
              <a:rPr lang="en-US" sz="3600" dirty="0"/>
              <a:t> </a:t>
            </a:r>
            <a:r>
              <a:rPr lang="en-US" sz="3600" dirty="0" err="1"/>
              <a:t>ou</a:t>
            </a:r>
            <a:r>
              <a:rPr lang="en-US" sz="3600" dirty="0"/>
              <a:t> M+ </a:t>
            </a:r>
            <a:r>
              <a:rPr lang="en-US" sz="3600" dirty="0" err="1"/>
              <a:t>surexprimant</a:t>
            </a:r>
            <a:r>
              <a:rPr lang="en-US" sz="3600" dirty="0"/>
              <a:t> HER2 </a:t>
            </a:r>
            <a:r>
              <a:rPr lang="en-US" sz="3600"/>
              <a:t>: </a:t>
            </a:r>
            <a:br>
              <a:rPr lang="en-US" sz="3600"/>
            </a:br>
            <a:r>
              <a:rPr lang="en-US" sz="3600" b="1"/>
              <a:t>Analyse </a:t>
            </a:r>
            <a:r>
              <a:rPr lang="en-US" sz="3600" b="1" dirty="0"/>
              <a:t>de la </a:t>
            </a:r>
            <a:r>
              <a:rPr lang="en-US" sz="3600" b="1" dirty="0" err="1"/>
              <a:t>survie</a:t>
            </a:r>
            <a:r>
              <a:rPr lang="en-US" sz="3600" b="1" dirty="0"/>
              <a:t> </a:t>
            </a:r>
            <a:r>
              <a:rPr lang="en-US" sz="3600" b="1" dirty="0" err="1"/>
              <a:t>globale</a:t>
            </a:r>
            <a:r>
              <a:rPr lang="en-US" sz="3600" b="1" dirty="0"/>
              <a:t> de </a:t>
            </a:r>
            <a:r>
              <a:rPr lang="en-US" sz="3600" b="1" dirty="0" err="1"/>
              <a:t>l’étude</a:t>
            </a:r>
            <a:r>
              <a:rPr lang="en-US" sz="3600" b="1" dirty="0"/>
              <a:t> HERIZON </a:t>
            </a:r>
            <a:r>
              <a:rPr lang="en-US" sz="3200" dirty="0"/>
              <a:t>(Phase IIR) </a:t>
            </a:r>
            <a:endParaRPr lang="en-US" sz="36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049312"/>
            <a:ext cx="1628078" cy="2985478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64131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M.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Maglakelidze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#289</a:t>
            </a:r>
          </a:p>
        </p:txBody>
      </p:sp>
    </p:spTree>
    <p:extLst>
      <p:ext uri="{BB962C8B-B14F-4D97-AF65-F5344CB8AC3E}">
        <p14:creationId xmlns:p14="http://schemas.microsoft.com/office/powerpoint/2010/main" val="418703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HERIZON : Phase IIR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M. </a:t>
            </a:r>
            <a:r>
              <a:rPr lang="fr-FR" dirty="0" err="1"/>
              <a:t>Maglakelidze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#289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372250" y="1560862"/>
            <a:ext cx="5907969" cy="3121669"/>
          </a:xfrm>
        </p:spPr>
        <p:txBody>
          <a:bodyPr/>
          <a:lstStyle/>
          <a:p>
            <a:pPr>
              <a:lnSpc>
                <a:spcPts val="2200"/>
              </a:lnSpc>
              <a:spcBef>
                <a:spcPts val="1800"/>
              </a:spcBef>
            </a:pPr>
            <a:r>
              <a:rPr lang="fr-FR" dirty="0"/>
              <a:t>HER-</a:t>
            </a:r>
            <a:r>
              <a:rPr lang="fr-FR" dirty="0" err="1"/>
              <a:t>Vaxx</a:t>
            </a:r>
            <a:r>
              <a:rPr lang="fr-FR" dirty="0"/>
              <a:t> (IMU-131) est une immunothérapie </a:t>
            </a:r>
            <a:r>
              <a:rPr lang="fr-FR" sz="1600" dirty="0"/>
              <a:t>(</a:t>
            </a:r>
            <a:r>
              <a:rPr lang="fr-FR" sz="1600" dirty="0" err="1"/>
              <a:t>Lympho</a:t>
            </a:r>
            <a:r>
              <a:rPr lang="fr-FR" sz="1600" dirty="0"/>
              <a:t> B) </a:t>
            </a:r>
            <a:r>
              <a:rPr lang="fr-FR" dirty="0"/>
              <a:t>ciblant les tumeurs sur exprimant le récepteur HER2/</a:t>
            </a:r>
            <a:r>
              <a:rPr lang="fr-FR" dirty="0" err="1"/>
              <a:t>neu</a:t>
            </a:r>
            <a:r>
              <a:rPr lang="fr-FR" dirty="0"/>
              <a:t>. </a:t>
            </a:r>
          </a:p>
          <a:p>
            <a:pPr>
              <a:lnSpc>
                <a:spcPts val="2200"/>
              </a:lnSpc>
              <a:spcBef>
                <a:spcPts val="1800"/>
              </a:spcBef>
            </a:pPr>
            <a:r>
              <a:rPr lang="fr-FR" dirty="0"/>
              <a:t>HER-</a:t>
            </a:r>
            <a:r>
              <a:rPr lang="fr-FR" dirty="0" err="1"/>
              <a:t>Vaxx</a:t>
            </a:r>
            <a:r>
              <a:rPr lang="fr-FR" dirty="0"/>
              <a:t> est produit à partir de 3 épitopes </a:t>
            </a:r>
            <a:br>
              <a:rPr lang="fr-FR" dirty="0"/>
            </a:br>
            <a:r>
              <a:rPr lang="fr-FR" dirty="0"/>
              <a:t>des </a:t>
            </a:r>
            <a:r>
              <a:rPr lang="fr-FR" dirty="0" err="1"/>
              <a:t>Lympho</a:t>
            </a:r>
            <a:r>
              <a:rPr lang="fr-FR" dirty="0"/>
              <a:t> B </a:t>
            </a:r>
            <a:r>
              <a:rPr lang="fr-FR" sz="1600" dirty="0"/>
              <a:t>(P4, P6, et P7) </a:t>
            </a:r>
            <a:r>
              <a:rPr lang="fr-FR" dirty="0"/>
              <a:t>dérivés de la partie extracellulaire de HER2/</a:t>
            </a:r>
            <a:r>
              <a:rPr lang="fr-FR" dirty="0" err="1"/>
              <a:t>neu</a:t>
            </a:r>
            <a:endParaRPr lang="fr-FR" dirty="0"/>
          </a:p>
          <a:p>
            <a:pPr>
              <a:lnSpc>
                <a:spcPts val="2200"/>
              </a:lnSpc>
              <a:spcBef>
                <a:spcPts val="1800"/>
              </a:spcBef>
            </a:pPr>
            <a:r>
              <a:rPr lang="fr-FR" dirty="0"/>
              <a:t>HER-</a:t>
            </a:r>
            <a:r>
              <a:rPr lang="fr-FR" dirty="0" err="1"/>
              <a:t>Vaxx</a:t>
            </a:r>
            <a:r>
              <a:rPr lang="fr-FR" dirty="0"/>
              <a:t> stimule fortement la réponse </a:t>
            </a:r>
            <a:br>
              <a:rPr lang="fr-FR" dirty="0"/>
            </a:br>
            <a:r>
              <a:rPr lang="fr-FR" dirty="0"/>
              <a:t>des </a:t>
            </a:r>
            <a:r>
              <a:rPr lang="fr-FR" dirty="0" err="1"/>
              <a:t>Ac</a:t>
            </a:r>
            <a:r>
              <a:rPr lang="fr-FR" dirty="0"/>
              <a:t> </a:t>
            </a:r>
            <a:r>
              <a:rPr lang="fr-FR" dirty="0" err="1"/>
              <a:t>polyclonaux</a:t>
            </a:r>
            <a:r>
              <a:rPr lang="fr-FR" dirty="0"/>
              <a:t> ciblant HER2/</a:t>
            </a:r>
            <a:r>
              <a:rPr lang="fr-FR" dirty="0" err="1"/>
              <a:t>neu</a:t>
            </a:r>
            <a:r>
              <a:rPr lang="fr-FR" dirty="0"/>
              <a:t> lors d’études pré cliniques et phase </a:t>
            </a:r>
            <a:r>
              <a:rPr lang="fr-FR" dirty="0" err="1"/>
              <a:t>Ib</a:t>
            </a:r>
            <a:endParaRPr lang="en-US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391046" y="797485"/>
            <a:ext cx="5798739" cy="582613"/>
          </a:xfrm>
        </p:spPr>
        <p:txBody>
          <a:bodyPr/>
          <a:lstStyle/>
          <a:p>
            <a:r>
              <a:rPr lang="en-US" dirty="0"/>
              <a:t>IMU-131 : </a:t>
            </a:r>
            <a:r>
              <a:rPr lang="en-US" dirty="0" err="1"/>
              <a:t>Vaccin</a:t>
            </a:r>
            <a:r>
              <a:rPr lang="en-US" dirty="0"/>
              <a:t> </a:t>
            </a:r>
            <a:r>
              <a:rPr lang="en-US" dirty="0" err="1"/>
              <a:t>peptidique</a:t>
            </a:r>
            <a:r>
              <a:rPr lang="en-US" dirty="0"/>
              <a:t> </a:t>
            </a:r>
            <a:r>
              <a:rPr lang="en-US" dirty="0" err="1"/>
              <a:t>ciblant</a:t>
            </a:r>
            <a:r>
              <a:rPr lang="en-US" dirty="0"/>
              <a:t> HER2</a:t>
            </a:r>
            <a:endParaRPr lang="da-DK" dirty="0"/>
          </a:p>
        </p:txBody>
      </p: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514A542B-D7B5-C349-FEAB-2A29AD3714FC}"/>
              </a:ext>
            </a:extLst>
          </p:cNvPr>
          <p:cNvGrpSpPr/>
          <p:nvPr/>
        </p:nvGrpSpPr>
        <p:grpSpPr>
          <a:xfrm>
            <a:off x="1605890" y="5167918"/>
            <a:ext cx="9883817" cy="737658"/>
            <a:chOff x="1751419" y="5278450"/>
            <a:chExt cx="9883817" cy="737658"/>
          </a:xfrm>
        </p:grpSpPr>
        <p:sp>
          <p:nvSpPr>
            <p:cNvPr id="10" name="ZoneTexte 9"/>
            <p:cNvSpPr txBox="1"/>
            <p:nvPr/>
          </p:nvSpPr>
          <p:spPr>
            <a:xfrm>
              <a:off x="1751419" y="5278450"/>
              <a:ext cx="9883817" cy="737658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09575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HERIZON : </a:t>
              </a:r>
              <a:r>
                <a:rPr lang="en-US" sz="2000" b="1" dirty="0">
                  <a:solidFill>
                    <a:srgbClr val="C85E23">
                      <a:lumMod val="75000"/>
                    </a:srgbClr>
                  </a:solidFill>
                  <a:latin typeface="Arial"/>
                </a:rPr>
                <a:t>Et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ude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 phase IIR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évaluant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le HER-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Vaxx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409575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Attention : Etude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réalisée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dans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les pays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n’ayant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pas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accés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au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Trastuzumab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</a:t>
              </a:r>
            </a:p>
          </p:txBody>
        </p:sp>
        <p:sp>
          <p:nvSpPr>
            <p:cNvPr id="15" name="Chevron 14">
              <a:extLst>
                <a:ext uri="{FF2B5EF4-FFF2-40B4-BE49-F238E27FC236}">
                  <a16:creationId xmlns:a16="http://schemas.microsoft.com/office/drawing/2014/main" id="{819A5827-6343-5EB8-D2EE-7BB3BB78C5DD}"/>
                </a:ext>
              </a:extLst>
            </p:cNvPr>
            <p:cNvSpPr/>
            <p:nvPr/>
          </p:nvSpPr>
          <p:spPr>
            <a:xfrm>
              <a:off x="1886882" y="5547598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4" name="Groupe 53">
            <a:extLst>
              <a:ext uri="{FF2B5EF4-FFF2-40B4-BE49-F238E27FC236}">
                <a16:creationId xmlns:a16="http://schemas.microsoft.com/office/drawing/2014/main" id="{782CC287-ADD5-AF1D-6BF7-BAE069239EF4}"/>
              </a:ext>
            </a:extLst>
          </p:cNvPr>
          <p:cNvGrpSpPr/>
          <p:nvPr/>
        </p:nvGrpSpPr>
        <p:grpSpPr>
          <a:xfrm>
            <a:off x="6310365" y="341644"/>
            <a:ext cx="5516545" cy="4572000"/>
            <a:chOff x="6310365" y="291402"/>
            <a:chExt cx="5516545" cy="4572000"/>
          </a:xfrm>
        </p:grpSpPr>
        <p:grpSp>
          <p:nvGrpSpPr>
            <p:cNvPr id="53" name="Groupe 52">
              <a:extLst>
                <a:ext uri="{FF2B5EF4-FFF2-40B4-BE49-F238E27FC236}">
                  <a16:creationId xmlns:a16="http://schemas.microsoft.com/office/drawing/2014/main" id="{9CF87354-E05E-F5F6-26A1-0CD13E9098FF}"/>
                </a:ext>
              </a:extLst>
            </p:cNvPr>
            <p:cNvGrpSpPr/>
            <p:nvPr/>
          </p:nvGrpSpPr>
          <p:grpSpPr>
            <a:xfrm>
              <a:off x="6310365" y="291402"/>
              <a:ext cx="5516545" cy="4572000"/>
              <a:chOff x="6310365" y="291402"/>
              <a:chExt cx="5516545" cy="4572000"/>
            </a:xfrm>
          </p:grpSpPr>
          <p:grpSp>
            <p:nvGrpSpPr>
              <p:cNvPr id="38" name="Groupe 37">
                <a:extLst>
                  <a:ext uri="{FF2B5EF4-FFF2-40B4-BE49-F238E27FC236}">
                    <a16:creationId xmlns:a16="http://schemas.microsoft.com/office/drawing/2014/main" id="{C9D0AF57-7C86-6EBD-73F0-315984B5732D}"/>
                  </a:ext>
                </a:extLst>
              </p:cNvPr>
              <p:cNvGrpSpPr/>
              <p:nvPr/>
            </p:nvGrpSpPr>
            <p:grpSpPr>
              <a:xfrm>
                <a:off x="6310365" y="291402"/>
                <a:ext cx="5516545" cy="4572000"/>
                <a:chOff x="6310365" y="291402"/>
                <a:chExt cx="5516545" cy="4572000"/>
              </a:xfrm>
            </p:grpSpPr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65A37042-3884-D698-0D5D-DECAAC27AEFE}"/>
                    </a:ext>
                  </a:extLst>
                </p:cNvPr>
                <p:cNvSpPr/>
                <p:nvPr/>
              </p:nvSpPr>
              <p:spPr>
                <a:xfrm>
                  <a:off x="6310365" y="291402"/>
                  <a:ext cx="5516545" cy="4572000"/>
                </a:xfrm>
                <a:prstGeom prst="rect">
                  <a:avLst/>
                </a:prstGeom>
                <a:solidFill>
                  <a:srgbClr val="012556"/>
                </a:solidFill>
                <a:ln w="381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pic>
              <p:nvPicPr>
                <p:cNvPr id="2" name="Image 1"/>
                <p:cNvPicPr>
                  <a:picLocks noChangeAspect="1"/>
                </p:cNvPicPr>
                <p:nvPr/>
              </p:nvPicPr>
              <p:blipFill rotWithShape="1">
                <a:blip r:embed="rId2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6468655" y="482321"/>
                  <a:ext cx="5199965" cy="4190163"/>
                </a:xfrm>
                <a:prstGeom prst="rect">
                  <a:avLst/>
                </a:prstGeom>
              </p:spPr>
            </p:pic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569AEB46-8038-A2EE-6A2C-F9B00F8BD866}"/>
                    </a:ext>
                  </a:extLst>
                </p:cNvPr>
                <p:cNvSpPr/>
                <p:nvPr/>
              </p:nvSpPr>
              <p:spPr>
                <a:xfrm>
                  <a:off x="6433127" y="591127"/>
                  <a:ext cx="1676400" cy="346364"/>
                </a:xfrm>
                <a:prstGeom prst="rect">
                  <a:avLst/>
                </a:prstGeom>
                <a:solidFill>
                  <a:srgbClr val="01255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Forme libre 21">
                  <a:extLst>
                    <a:ext uri="{FF2B5EF4-FFF2-40B4-BE49-F238E27FC236}">
                      <a16:creationId xmlns:a16="http://schemas.microsoft.com/office/drawing/2014/main" id="{06F7EA18-8225-CDDF-5674-5CA40B615456}"/>
                    </a:ext>
                  </a:extLst>
                </p:cNvPr>
                <p:cNvSpPr/>
                <p:nvPr/>
              </p:nvSpPr>
              <p:spPr>
                <a:xfrm>
                  <a:off x="8566727" y="2406073"/>
                  <a:ext cx="1380837" cy="466436"/>
                </a:xfrm>
                <a:custGeom>
                  <a:avLst/>
                  <a:gdLst>
                    <a:gd name="connsiteX0" fmla="*/ 969818 w 1380837"/>
                    <a:gd name="connsiteY0" fmla="*/ 18472 h 466436"/>
                    <a:gd name="connsiteX1" fmla="*/ 1330037 w 1380837"/>
                    <a:gd name="connsiteY1" fmla="*/ 254000 h 466436"/>
                    <a:gd name="connsiteX2" fmla="*/ 1380837 w 1380837"/>
                    <a:gd name="connsiteY2" fmla="*/ 318654 h 466436"/>
                    <a:gd name="connsiteX3" fmla="*/ 1380837 w 1380837"/>
                    <a:gd name="connsiteY3" fmla="*/ 424872 h 466436"/>
                    <a:gd name="connsiteX4" fmla="*/ 166255 w 1380837"/>
                    <a:gd name="connsiteY4" fmla="*/ 466436 h 466436"/>
                    <a:gd name="connsiteX5" fmla="*/ 0 w 1380837"/>
                    <a:gd name="connsiteY5" fmla="*/ 295563 h 466436"/>
                    <a:gd name="connsiteX6" fmla="*/ 595746 w 1380837"/>
                    <a:gd name="connsiteY6" fmla="*/ 0 h 466436"/>
                    <a:gd name="connsiteX7" fmla="*/ 969818 w 1380837"/>
                    <a:gd name="connsiteY7" fmla="*/ 18472 h 46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0837" h="466436">
                      <a:moveTo>
                        <a:pt x="969818" y="18472"/>
                      </a:moveTo>
                      <a:lnTo>
                        <a:pt x="1330037" y="254000"/>
                      </a:lnTo>
                      <a:lnTo>
                        <a:pt x="1380837" y="318654"/>
                      </a:lnTo>
                      <a:lnTo>
                        <a:pt x="1380837" y="424872"/>
                      </a:lnTo>
                      <a:lnTo>
                        <a:pt x="166255" y="466436"/>
                      </a:lnTo>
                      <a:lnTo>
                        <a:pt x="0" y="295563"/>
                      </a:lnTo>
                      <a:lnTo>
                        <a:pt x="595746" y="0"/>
                      </a:lnTo>
                      <a:lnTo>
                        <a:pt x="969818" y="18472"/>
                      </a:lnTo>
                      <a:close/>
                    </a:path>
                  </a:pathLst>
                </a:custGeom>
                <a:solidFill>
                  <a:srgbClr val="01255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15E2AF83-C8FA-7F84-6829-8F30425373CC}"/>
                    </a:ext>
                  </a:extLst>
                </p:cNvPr>
                <p:cNvSpPr/>
                <p:nvPr/>
              </p:nvSpPr>
              <p:spPr>
                <a:xfrm>
                  <a:off x="8244372" y="484094"/>
                  <a:ext cx="496216" cy="215153"/>
                </a:xfrm>
                <a:prstGeom prst="rect">
                  <a:avLst/>
                </a:prstGeom>
                <a:solidFill>
                  <a:srgbClr val="01255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F0B8E4FB-0988-6239-582B-EEC98E7176B4}"/>
                    </a:ext>
                  </a:extLst>
                </p:cNvPr>
                <p:cNvSpPr/>
                <p:nvPr/>
              </p:nvSpPr>
              <p:spPr>
                <a:xfrm>
                  <a:off x="10637948" y="3433482"/>
                  <a:ext cx="917558" cy="215153"/>
                </a:xfrm>
                <a:prstGeom prst="rect">
                  <a:avLst/>
                </a:prstGeom>
                <a:solidFill>
                  <a:srgbClr val="01255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Rectangle 29">
                  <a:extLst>
                    <a:ext uri="{FF2B5EF4-FFF2-40B4-BE49-F238E27FC236}">
                      <a16:creationId xmlns:a16="http://schemas.microsoft.com/office/drawing/2014/main" id="{971AB647-D4C0-E566-0AC5-8C5E49938344}"/>
                    </a:ext>
                  </a:extLst>
                </p:cNvPr>
                <p:cNvSpPr/>
                <p:nvPr/>
              </p:nvSpPr>
              <p:spPr>
                <a:xfrm>
                  <a:off x="9660795" y="4096870"/>
                  <a:ext cx="711370" cy="421342"/>
                </a:xfrm>
                <a:prstGeom prst="rect">
                  <a:avLst/>
                </a:prstGeom>
                <a:solidFill>
                  <a:srgbClr val="01255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23A63E98-BCA4-6DDA-D794-F0368E55E43D}"/>
                    </a:ext>
                  </a:extLst>
                </p:cNvPr>
                <p:cNvSpPr/>
                <p:nvPr/>
              </p:nvSpPr>
              <p:spPr>
                <a:xfrm>
                  <a:off x="6615953" y="3424517"/>
                  <a:ext cx="1021975" cy="286871"/>
                </a:xfrm>
                <a:prstGeom prst="rect">
                  <a:avLst/>
                </a:prstGeom>
                <a:solidFill>
                  <a:srgbClr val="01255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Forme libre 31">
                  <a:extLst>
                    <a:ext uri="{FF2B5EF4-FFF2-40B4-BE49-F238E27FC236}">
                      <a16:creationId xmlns:a16="http://schemas.microsoft.com/office/drawing/2014/main" id="{C08D5A27-3839-573F-7AB7-C4F379339212}"/>
                    </a:ext>
                  </a:extLst>
                </p:cNvPr>
                <p:cNvSpPr/>
                <p:nvPr/>
              </p:nvSpPr>
              <p:spPr>
                <a:xfrm>
                  <a:off x="6890657" y="1451429"/>
                  <a:ext cx="696686" cy="344714"/>
                </a:xfrm>
                <a:custGeom>
                  <a:avLst/>
                  <a:gdLst>
                    <a:gd name="connsiteX0" fmla="*/ 32657 w 696686"/>
                    <a:gd name="connsiteY0" fmla="*/ 0 h 344714"/>
                    <a:gd name="connsiteX1" fmla="*/ 602343 w 696686"/>
                    <a:gd name="connsiteY1" fmla="*/ 0 h 344714"/>
                    <a:gd name="connsiteX2" fmla="*/ 696686 w 696686"/>
                    <a:gd name="connsiteY2" fmla="*/ 224971 h 344714"/>
                    <a:gd name="connsiteX3" fmla="*/ 642257 w 696686"/>
                    <a:gd name="connsiteY3" fmla="*/ 344714 h 344714"/>
                    <a:gd name="connsiteX4" fmla="*/ 116114 w 696686"/>
                    <a:gd name="connsiteY4" fmla="*/ 344714 h 344714"/>
                    <a:gd name="connsiteX5" fmla="*/ 0 w 696686"/>
                    <a:gd name="connsiteY5" fmla="*/ 206828 h 344714"/>
                    <a:gd name="connsiteX6" fmla="*/ 32657 w 696686"/>
                    <a:gd name="connsiteY6" fmla="*/ 0 h 344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6686" h="344714">
                      <a:moveTo>
                        <a:pt x="32657" y="0"/>
                      </a:moveTo>
                      <a:lnTo>
                        <a:pt x="602343" y="0"/>
                      </a:lnTo>
                      <a:lnTo>
                        <a:pt x="696686" y="224971"/>
                      </a:lnTo>
                      <a:lnTo>
                        <a:pt x="642257" y="344714"/>
                      </a:lnTo>
                      <a:lnTo>
                        <a:pt x="116114" y="344714"/>
                      </a:lnTo>
                      <a:lnTo>
                        <a:pt x="0" y="206828"/>
                      </a:lnTo>
                      <a:lnTo>
                        <a:pt x="32657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5F5F5"/>
                    </a:gs>
                    <a:gs pos="100000">
                      <a:srgbClr val="F5F5F5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Forme libre 33">
                  <a:extLst>
                    <a:ext uri="{FF2B5EF4-FFF2-40B4-BE49-F238E27FC236}">
                      <a16:creationId xmlns:a16="http://schemas.microsoft.com/office/drawing/2014/main" id="{3AAFEBA5-89AD-4B9B-0B3D-973A05570924}"/>
                    </a:ext>
                  </a:extLst>
                </p:cNvPr>
                <p:cNvSpPr/>
                <p:nvPr/>
              </p:nvSpPr>
              <p:spPr>
                <a:xfrm>
                  <a:off x="10119824" y="884576"/>
                  <a:ext cx="1369883" cy="1325861"/>
                </a:xfrm>
                <a:custGeom>
                  <a:avLst/>
                  <a:gdLst>
                    <a:gd name="connsiteX0" fmla="*/ 487939 w 1369883"/>
                    <a:gd name="connsiteY0" fmla="*/ 4524 h 1325861"/>
                    <a:gd name="connsiteX1" fmla="*/ 289156 w 1369883"/>
                    <a:gd name="connsiteY1" fmla="*/ 167165 h 1325861"/>
                    <a:gd name="connsiteX2" fmla="*/ 133744 w 1369883"/>
                    <a:gd name="connsiteY2" fmla="*/ 253906 h 1325861"/>
                    <a:gd name="connsiteX3" fmla="*/ 86759 w 1369883"/>
                    <a:gd name="connsiteY3" fmla="*/ 467146 h 1325861"/>
                    <a:gd name="connsiteX4" fmla="*/ 18 w 1369883"/>
                    <a:gd name="connsiteY4" fmla="*/ 655086 h 1325861"/>
                    <a:gd name="connsiteX5" fmla="*/ 79531 w 1369883"/>
                    <a:gd name="connsiteY5" fmla="*/ 868325 h 1325861"/>
                    <a:gd name="connsiteX6" fmla="*/ 133744 w 1369883"/>
                    <a:gd name="connsiteY6" fmla="*/ 1088793 h 1325861"/>
                    <a:gd name="connsiteX7" fmla="*/ 325299 w 1369883"/>
                    <a:gd name="connsiteY7" fmla="*/ 1161078 h 1325861"/>
                    <a:gd name="connsiteX8" fmla="*/ 466253 w 1369883"/>
                    <a:gd name="connsiteY8" fmla="*/ 1316490 h 1325861"/>
                    <a:gd name="connsiteX9" fmla="*/ 675879 w 1369883"/>
                    <a:gd name="connsiteY9" fmla="*/ 1309261 h 1325861"/>
                    <a:gd name="connsiteX10" fmla="*/ 889118 w 1369883"/>
                    <a:gd name="connsiteY10" fmla="*/ 1316490 h 1325861"/>
                    <a:gd name="connsiteX11" fmla="*/ 1062601 w 1369883"/>
                    <a:gd name="connsiteY11" fmla="*/ 1182763 h 1325861"/>
                    <a:gd name="connsiteX12" fmla="*/ 1236084 w 1369883"/>
                    <a:gd name="connsiteY12" fmla="*/ 1074336 h 1325861"/>
                    <a:gd name="connsiteX13" fmla="*/ 1279455 w 1369883"/>
                    <a:gd name="connsiteY13" fmla="*/ 890011 h 1325861"/>
                    <a:gd name="connsiteX14" fmla="*/ 1369811 w 1369883"/>
                    <a:gd name="connsiteY14" fmla="*/ 683999 h 1325861"/>
                    <a:gd name="connsiteX15" fmla="*/ 1293912 w 1369883"/>
                    <a:gd name="connsiteY15" fmla="*/ 510516 h 1325861"/>
                    <a:gd name="connsiteX16" fmla="*/ 1250541 w 1369883"/>
                    <a:gd name="connsiteY16" fmla="*/ 282820 h 1325861"/>
                    <a:gd name="connsiteX17" fmla="*/ 1051759 w 1369883"/>
                    <a:gd name="connsiteY17" fmla="*/ 167165 h 1325861"/>
                    <a:gd name="connsiteX18" fmla="*/ 918032 w 1369883"/>
                    <a:gd name="connsiteY18" fmla="*/ 37052 h 1325861"/>
                    <a:gd name="connsiteX19" fmla="*/ 657808 w 1369883"/>
                    <a:gd name="connsiteY19" fmla="*/ 44281 h 1325861"/>
                    <a:gd name="connsiteX20" fmla="*/ 487939 w 1369883"/>
                    <a:gd name="connsiteY20" fmla="*/ 4524 h 1325861"/>
                    <a:gd name="connsiteX0" fmla="*/ 487939 w 1369883"/>
                    <a:gd name="connsiteY0" fmla="*/ 4524 h 1325861"/>
                    <a:gd name="connsiteX1" fmla="*/ 289156 w 1369883"/>
                    <a:gd name="connsiteY1" fmla="*/ 167165 h 1325861"/>
                    <a:gd name="connsiteX2" fmla="*/ 133744 w 1369883"/>
                    <a:gd name="connsiteY2" fmla="*/ 253906 h 1325861"/>
                    <a:gd name="connsiteX3" fmla="*/ 86759 w 1369883"/>
                    <a:gd name="connsiteY3" fmla="*/ 467146 h 1325861"/>
                    <a:gd name="connsiteX4" fmla="*/ 18 w 1369883"/>
                    <a:gd name="connsiteY4" fmla="*/ 655086 h 1325861"/>
                    <a:gd name="connsiteX5" fmla="*/ 79531 w 1369883"/>
                    <a:gd name="connsiteY5" fmla="*/ 868325 h 1325861"/>
                    <a:gd name="connsiteX6" fmla="*/ 133744 w 1369883"/>
                    <a:gd name="connsiteY6" fmla="*/ 1088793 h 1325861"/>
                    <a:gd name="connsiteX7" fmla="*/ 325299 w 1369883"/>
                    <a:gd name="connsiteY7" fmla="*/ 1161078 h 1325861"/>
                    <a:gd name="connsiteX8" fmla="*/ 466253 w 1369883"/>
                    <a:gd name="connsiteY8" fmla="*/ 1316490 h 1325861"/>
                    <a:gd name="connsiteX9" fmla="*/ 675879 w 1369883"/>
                    <a:gd name="connsiteY9" fmla="*/ 1309261 h 1325861"/>
                    <a:gd name="connsiteX10" fmla="*/ 889118 w 1369883"/>
                    <a:gd name="connsiteY10" fmla="*/ 1316490 h 1325861"/>
                    <a:gd name="connsiteX11" fmla="*/ 1062601 w 1369883"/>
                    <a:gd name="connsiteY11" fmla="*/ 1182763 h 1325861"/>
                    <a:gd name="connsiteX12" fmla="*/ 1236084 w 1369883"/>
                    <a:gd name="connsiteY12" fmla="*/ 1074336 h 1325861"/>
                    <a:gd name="connsiteX13" fmla="*/ 1279455 w 1369883"/>
                    <a:gd name="connsiteY13" fmla="*/ 890011 h 1325861"/>
                    <a:gd name="connsiteX14" fmla="*/ 1369811 w 1369883"/>
                    <a:gd name="connsiteY14" fmla="*/ 683999 h 1325861"/>
                    <a:gd name="connsiteX15" fmla="*/ 1293912 w 1369883"/>
                    <a:gd name="connsiteY15" fmla="*/ 510516 h 1325861"/>
                    <a:gd name="connsiteX16" fmla="*/ 1250541 w 1369883"/>
                    <a:gd name="connsiteY16" fmla="*/ 282820 h 1325861"/>
                    <a:gd name="connsiteX17" fmla="*/ 1073445 w 1369883"/>
                    <a:gd name="connsiteY17" fmla="*/ 210536 h 1325861"/>
                    <a:gd name="connsiteX18" fmla="*/ 918032 w 1369883"/>
                    <a:gd name="connsiteY18" fmla="*/ 37052 h 1325861"/>
                    <a:gd name="connsiteX19" fmla="*/ 657808 w 1369883"/>
                    <a:gd name="connsiteY19" fmla="*/ 44281 h 1325861"/>
                    <a:gd name="connsiteX20" fmla="*/ 487939 w 1369883"/>
                    <a:gd name="connsiteY20" fmla="*/ 4524 h 1325861"/>
                    <a:gd name="connsiteX0" fmla="*/ 487939 w 1369883"/>
                    <a:gd name="connsiteY0" fmla="*/ 4524 h 1325861"/>
                    <a:gd name="connsiteX1" fmla="*/ 289156 w 1369883"/>
                    <a:gd name="connsiteY1" fmla="*/ 167165 h 1325861"/>
                    <a:gd name="connsiteX2" fmla="*/ 133744 w 1369883"/>
                    <a:gd name="connsiteY2" fmla="*/ 253906 h 1325861"/>
                    <a:gd name="connsiteX3" fmla="*/ 86759 w 1369883"/>
                    <a:gd name="connsiteY3" fmla="*/ 467146 h 1325861"/>
                    <a:gd name="connsiteX4" fmla="*/ 18 w 1369883"/>
                    <a:gd name="connsiteY4" fmla="*/ 655086 h 1325861"/>
                    <a:gd name="connsiteX5" fmla="*/ 79531 w 1369883"/>
                    <a:gd name="connsiteY5" fmla="*/ 868325 h 1325861"/>
                    <a:gd name="connsiteX6" fmla="*/ 133744 w 1369883"/>
                    <a:gd name="connsiteY6" fmla="*/ 1088793 h 1325861"/>
                    <a:gd name="connsiteX7" fmla="*/ 325299 w 1369883"/>
                    <a:gd name="connsiteY7" fmla="*/ 1161078 h 1325861"/>
                    <a:gd name="connsiteX8" fmla="*/ 466253 w 1369883"/>
                    <a:gd name="connsiteY8" fmla="*/ 1316490 h 1325861"/>
                    <a:gd name="connsiteX9" fmla="*/ 675879 w 1369883"/>
                    <a:gd name="connsiteY9" fmla="*/ 1309261 h 1325861"/>
                    <a:gd name="connsiteX10" fmla="*/ 889118 w 1369883"/>
                    <a:gd name="connsiteY10" fmla="*/ 1316490 h 1325861"/>
                    <a:gd name="connsiteX11" fmla="*/ 1062601 w 1369883"/>
                    <a:gd name="connsiteY11" fmla="*/ 1182763 h 1325861"/>
                    <a:gd name="connsiteX12" fmla="*/ 1236084 w 1369883"/>
                    <a:gd name="connsiteY12" fmla="*/ 1074336 h 1325861"/>
                    <a:gd name="connsiteX13" fmla="*/ 1279455 w 1369883"/>
                    <a:gd name="connsiteY13" fmla="*/ 890011 h 1325861"/>
                    <a:gd name="connsiteX14" fmla="*/ 1369811 w 1369883"/>
                    <a:gd name="connsiteY14" fmla="*/ 683999 h 1325861"/>
                    <a:gd name="connsiteX15" fmla="*/ 1293912 w 1369883"/>
                    <a:gd name="connsiteY15" fmla="*/ 510516 h 1325861"/>
                    <a:gd name="connsiteX16" fmla="*/ 1250541 w 1369883"/>
                    <a:gd name="connsiteY16" fmla="*/ 300891 h 1325861"/>
                    <a:gd name="connsiteX17" fmla="*/ 1073445 w 1369883"/>
                    <a:gd name="connsiteY17" fmla="*/ 210536 h 1325861"/>
                    <a:gd name="connsiteX18" fmla="*/ 918032 w 1369883"/>
                    <a:gd name="connsiteY18" fmla="*/ 37052 h 1325861"/>
                    <a:gd name="connsiteX19" fmla="*/ 657808 w 1369883"/>
                    <a:gd name="connsiteY19" fmla="*/ 44281 h 1325861"/>
                    <a:gd name="connsiteX20" fmla="*/ 487939 w 1369883"/>
                    <a:gd name="connsiteY20" fmla="*/ 4524 h 1325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369883" h="1325861">
                      <a:moveTo>
                        <a:pt x="487939" y="4524"/>
                      </a:moveTo>
                      <a:cubicBezTo>
                        <a:pt x="426497" y="25005"/>
                        <a:pt x="348188" y="125601"/>
                        <a:pt x="289156" y="167165"/>
                      </a:cubicBezTo>
                      <a:cubicBezTo>
                        <a:pt x="230123" y="208729"/>
                        <a:pt x="167477" y="203909"/>
                        <a:pt x="133744" y="253906"/>
                      </a:cubicBezTo>
                      <a:cubicBezTo>
                        <a:pt x="100011" y="303903"/>
                        <a:pt x="109047" y="400283"/>
                        <a:pt x="86759" y="467146"/>
                      </a:cubicBezTo>
                      <a:cubicBezTo>
                        <a:pt x="64471" y="534009"/>
                        <a:pt x="1223" y="588223"/>
                        <a:pt x="18" y="655086"/>
                      </a:cubicBezTo>
                      <a:cubicBezTo>
                        <a:pt x="-1187" y="721949"/>
                        <a:pt x="57243" y="796041"/>
                        <a:pt x="79531" y="868325"/>
                      </a:cubicBezTo>
                      <a:cubicBezTo>
                        <a:pt x="101819" y="940609"/>
                        <a:pt x="92783" y="1040001"/>
                        <a:pt x="133744" y="1088793"/>
                      </a:cubicBezTo>
                      <a:cubicBezTo>
                        <a:pt x="174705" y="1137585"/>
                        <a:pt x="269881" y="1123129"/>
                        <a:pt x="325299" y="1161078"/>
                      </a:cubicBezTo>
                      <a:cubicBezTo>
                        <a:pt x="380717" y="1199027"/>
                        <a:pt x="407823" y="1291793"/>
                        <a:pt x="466253" y="1316490"/>
                      </a:cubicBezTo>
                      <a:cubicBezTo>
                        <a:pt x="524683" y="1341187"/>
                        <a:pt x="605402" y="1309261"/>
                        <a:pt x="675879" y="1309261"/>
                      </a:cubicBezTo>
                      <a:cubicBezTo>
                        <a:pt x="746356" y="1309261"/>
                        <a:pt x="824664" y="1337573"/>
                        <a:pt x="889118" y="1316490"/>
                      </a:cubicBezTo>
                      <a:cubicBezTo>
                        <a:pt x="953572" y="1295407"/>
                        <a:pt x="1004773" y="1223122"/>
                        <a:pt x="1062601" y="1182763"/>
                      </a:cubicBezTo>
                      <a:cubicBezTo>
                        <a:pt x="1120429" y="1142404"/>
                        <a:pt x="1199942" y="1123128"/>
                        <a:pt x="1236084" y="1074336"/>
                      </a:cubicBezTo>
                      <a:cubicBezTo>
                        <a:pt x="1272226" y="1025544"/>
                        <a:pt x="1257167" y="955067"/>
                        <a:pt x="1279455" y="890011"/>
                      </a:cubicBezTo>
                      <a:cubicBezTo>
                        <a:pt x="1301743" y="824955"/>
                        <a:pt x="1367402" y="747248"/>
                        <a:pt x="1369811" y="683999"/>
                      </a:cubicBezTo>
                      <a:cubicBezTo>
                        <a:pt x="1372220" y="620750"/>
                        <a:pt x="1313790" y="574367"/>
                        <a:pt x="1293912" y="510516"/>
                      </a:cubicBezTo>
                      <a:cubicBezTo>
                        <a:pt x="1274034" y="446665"/>
                        <a:pt x="1287286" y="350888"/>
                        <a:pt x="1250541" y="300891"/>
                      </a:cubicBezTo>
                      <a:cubicBezTo>
                        <a:pt x="1213797" y="250894"/>
                        <a:pt x="1128863" y="254509"/>
                        <a:pt x="1073445" y="210536"/>
                      </a:cubicBezTo>
                      <a:cubicBezTo>
                        <a:pt x="1018027" y="166563"/>
                        <a:pt x="983691" y="57533"/>
                        <a:pt x="918032" y="37052"/>
                      </a:cubicBezTo>
                      <a:cubicBezTo>
                        <a:pt x="852374" y="16571"/>
                        <a:pt x="730092" y="49100"/>
                        <a:pt x="657808" y="44281"/>
                      </a:cubicBezTo>
                      <a:cubicBezTo>
                        <a:pt x="585524" y="39462"/>
                        <a:pt x="549381" y="-15957"/>
                        <a:pt x="487939" y="45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8ABD5"/>
                    </a:gs>
                    <a:gs pos="65000">
                      <a:srgbClr val="4B74B7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orme libre 35">
                  <a:extLst>
                    <a:ext uri="{FF2B5EF4-FFF2-40B4-BE49-F238E27FC236}">
                      <a16:creationId xmlns:a16="http://schemas.microsoft.com/office/drawing/2014/main" id="{1E9491F3-43B2-2349-9D08-35AA4448E77B}"/>
                    </a:ext>
                  </a:extLst>
                </p:cNvPr>
                <p:cNvSpPr/>
                <p:nvPr/>
              </p:nvSpPr>
              <p:spPr>
                <a:xfrm>
                  <a:off x="9328326" y="1348108"/>
                  <a:ext cx="498764" cy="675860"/>
                </a:xfrm>
                <a:custGeom>
                  <a:avLst/>
                  <a:gdLst>
                    <a:gd name="connsiteX0" fmla="*/ 0 w 498764"/>
                    <a:gd name="connsiteY0" fmla="*/ 0 h 675860"/>
                    <a:gd name="connsiteX1" fmla="*/ 0 w 498764"/>
                    <a:gd name="connsiteY1" fmla="*/ 542134 h 675860"/>
                    <a:gd name="connsiteX2" fmla="*/ 115655 w 498764"/>
                    <a:gd name="connsiteY2" fmla="*/ 502377 h 675860"/>
                    <a:gd name="connsiteX3" fmla="*/ 140955 w 498764"/>
                    <a:gd name="connsiteY3" fmla="*/ 560205 h 675860"/>
                    <a:gd name="connsiteX4" fmla="*/ 140955 w 498764"/>
                    <a:gd name="connsiteY4" fmla="*/ 672246 h 675860"/>
                    <a:gd name="connsiteX5" fmla="*/ 498764 w 498764"/>
                    <a:gd name="connsiteY5" fmla="*/ 675860 h 675860"/>
                    <a:gd name="connsiteX6" fmla="*/ 480692 w 498764"/>
                    <a:gd name="connsiteY6" fmla="*/ 346966 h 675860"/>
                    <a:gd name="connsiteX7" fmla="*/ 0 w 498764"/>
                    <a:gd name="connsiteY7" fmla="*/ 0 h 67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8764" h="675860">
                      <a:moveTo>
                        <a:pt x="0" y="0"/>
                      </a:moveTo>
                      <a:lnTo>
                        <a:pt x="0" y="542134"/>
                      </a:lnTo>
                      <a:lnTo>
                        <a:pt x="115655" y="502377"/>
                      </a:lnTo>
                      <a:lnTo>
                        <a:pt x="140955" y="560205"/>
                      </a:lnTo>
                      <a:lnTo>
                        <a:pt x="140955" y="672246"/>
                      </a:lnTo>
                      <a:lnTo>
                        <a:pt x="498764" y="675860"/>
                      </a:lnTo>
                      <a:lnTo>
                        <a:pt x="480692" y="34696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255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752531C2-0B2B-47AD-1DD8-695E13826795}"/>
                    </a:ext>
                  </a:extLst>
                </p:cNvPr>
                <p:cNvSpPr/>
                <p:nvPr/>
              </p:nvSpPr>
              <p:spPr>
                <a:xfrm>
                  <a:off x="9234356" y="1427621"/>
                  <a:ext cx="93970" cy="177097"/>
                </a:xfrm>
                <a:prstGeom prst="rect">
                  <a:avLst/>
                </a:prstGeom>
                <a:solidFill>
                  <a:srgbClr val="F4F5F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" name="Flèche vers la gauche 45">
                <a:extLst>
                  <a:ext uri="{FF2B5EF4-FFF2-40B4-BE49-F238E27FC236}">
                    <a16:creationId xmlns:a16="http://schemas.microsoft.com/office/drawing/2014/main" id="{625BDFC5-5AD9-B521-9C0B-0EF14B64E5FD}"/>
                  </a:ext>
                </a:extLst>
              </p:cNvPr>
              <p:cNvSpPr/>
              <p:nvPr/>
            </p:nvSpPr>
            <p:spPr>
              <a:xfrm rot="21180970">
                <a:off x="8738847" y="1465592"/>
                <a:ext cx="731007" cy="197922"/>
              </a:xfrm>
              <a:prstGeom prst="leftArrow">
                <a:avLst>
                  <a:gd name="adj1" fmla="val 50000"/>
                  <a:gd name="adj2" fmla="val 68000"/>
                </a:avLst>
              </a:prstGeom>
              <a:solidFill>
                <a:srgbClr val="9DFD62"/>
              </a:solidFill>
              <a:ln>
                <a:solidFill>
                  <a:srgbClr val="0125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Flèche vers la gauche 46">
                <a:extLst>
                  <a:ext uri="{FF2B5EF4-FFF2-40B4-BE49-F238E27FC236}">
                    <a16:creationId xmlns:a16="http://schemas.microsoft.com/office/drawing/2014/main" id="{DACCCBCE-DD55-59F3-610C-216DD109C698}"/>
                  </a:ext>
                </a:extLst>
              </p:cNvPr>
              <p:cNvSpPr/>
              <p:nvPr/>
            </p:nvSpPr>
            <p:spPr>
              <a:xfrm rot="19708573">
                <a:off x="9014676" y="1918128"/>
                <a:ext cx="493659" cy="197922"/>
              </a:xfrm>
              <a:prstGeom prst="leftArrow">
                <a:avLst>
                  <a:gd name="adj1" fmla="val 50000"/>
                  <a:gd name="adj2" fmla="val 68000"/>
                </a:avLst>
              </a:prstGeom>
              <a:solidFill>
                <a:srgbClr val="FF0000"/>
              </a:solidFill>
              <a:ln>
                <a:solidFill>
                  <a:srgbClr val="0125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8" name="Flèche vers la gauche 47">
                <a:extLst>
                  <a:ext uri="{FF2B5EF4-FFF2-40B4-BE49-F238E27FC236}">
                    <a16:creationId xmlns:a16="http://schemas.microsoft.com/office/drawing/2014/main" id="{DEF31BFC-0CC4-034B-EDD0-B4F0A2CDAB8D}"/>
                  </a:ext>
                </a:extLst>
              </p:cNvPr>
              <p:cNvSpPr/>
              <p:nvPr/>
            </p:nvSpPr>
            <p:spPr>
              <a:xfrm rot="19954868">
                <a:off x="8863954" y="1693625"/>
                <a:ext cx="664661" cy="197922"/>
              </a:xfrm>
              <a:prstGeom prst="leftArrow">
                <a:avLst>
                  <a:gd name="adj1" fmla="val 50000"/>
                  <a:gd name="adj2" fmla="val 68000"/>
                </a:avLst>
              </a:prstGeom>
              <a:solidFill>
                <a:srgbClr val="FFFF00"/>
              </a:solidFill>
              <a:ln>
                <a:solidFill>
                  <a:srgbClr val="0125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44140430-9FE5-C431-1FC4-49D5E747D948}"/>
                  </a:ext>
                </a:extLst>
              </p:cNvPr>
              <p:cNvSpPr/>
              <p:nvPr/>
            </p:nvSpPr>
            <p:spPr>
              <a:xfrm>
                <a:off x="9417934" y="1415970"/>
                <a:ext cx="169762" cy="586450"/>
              </a:xfrm>
              <a:prstGeom prst="rect">
                <a:avLst/>
              </a:prstGeom>
              <a:solidFill>
                <a:srgbClr val="0125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9" name="ZoneTexte 48">
                <a:extLst>
                  <a:ext uri="{FF2B5EF4-FFF2-40B4-BE49-F238E27FC236}">
                    <a16:creationId xmlns:a16="http://schemas.microsoft.com/office/drawing/2014/main" id="{6CFB56DF-8D8C-5BE9-7CFC-DB5668F5A232}"/>
                  </a:ext>
                </a:extLst>
              </p:cNvPr>
              <p:cNvSpPr txBox="1"/>
              <p:nvPr/>
            </p:nvSpPr>
            <p:spPr>
              <a:xfrm>
                <a:off x="9492592" y="1423253"/>
                <a:ext cx="40093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P4</a:t>
                </a:r>
              </a:p>
            </p:txBody>
          </p:sp>
          <p:sp>
            <p:nvSpPr>
              <p:cNvPr id="50" name="ZoneTexte 49">
                <a:extLst>
                  <a:ext uri="{FF2B5EF4-FFF2-40B4-BE49-F238E27FC236}">
                    <a16:creationId xmlns:a16="http://schemas.microsoft.com/office/drawing/2014/main" id="{37D3E1F2-1F6B-1174-2E4D-24816F17F0B4}"/>
                  </a:ext>
                </a:extLst>
              </p:cNvPr>
              <p:cNvSpPr txBox="1"/>
              <p:nvPr/>
            </p:nvSpPr>
            <p:spPr>
              <a:xfrm>
                <a:off x="9492592" y="1603090"/>
                <a:ext cx="40093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P6</a:t>
                </a:r>
              </a:p>
            </p:txBody>
          </p:sp>
          <p:sp>
            <p:nvSpPr>
              <p:cNvPr id="51" name="ZoneTexte 50">
                <a:extLst>
                  <a:ext uri="{FF2B5EF4-FFF2-40B4-BE49-F238E27FC236}">
                    <a16:creationId xmlns:a16="http://schemas.microsoft.com/office/drawing/2014/main" id="{3692EA7E-A9F3-408B-4BC5-E472BD588282}"/>
                  </a:ext>
                </a:extLst>
              </p:cNvPr>
              <p:cNvSpPr txBox="1"/>
              <p:nvPr/>
            </p:nvSpPr>
            <p:spPr>
              <a:xfrm>
                <a:off x="9492592" y="1811398"/>
                <a:ext cx="40093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P7</a:t>
                </a:r>
              </a:p>
            </p:txBody>
          </p:sp>
        </p:grpSp>
        <p:sp>
          <p:nvSpPr>
            <p:cNvPr id="19" name="Ellipse 18">
              <a:extLst>
                <a:ext uri="{FF2B5EF4-FFF2-40B4-BE49-F238E27FC236}">
                  <a16:creationId xmlns:a16="http://schemas.microsoft.com/office/drawing/2014/main" id="{19E0CA84-F3E8-72EF-E32B-3C66078ADFDC}"/>
                </a:ext>
              </a:extLst>
            </p:cNvPr>
            <p:cNvSpPr/>
            <p:nvPr/>
          </p:nvSpPr>
          <p:spPr>
            <a:xfrm>
              <a:off x="8793019" y="3417455"/>
              <a:ext cx="822035" cy="822035"/>
            </a:xfrm>
            <a:prstGeom prst="ellipse">
              <a:avLst/>
            </a:prstGeom>
            <a:gradFill flip="none" rotWithShape="1">
              <a:gsLst>
                <a:gs pos="0">
                  <a:srgbClr val="E1EBF3"/>
                </a:gs>
                <a:gs pos="68000">
                  <a:srgbClr val="A5D1E8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6986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B-Cell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F0266499-A0F7-63E6-D12C-FD5D1DF45788}"/>
                </a:ext>
              </a:extLst>
            </p:cNvPr>
            <p:cNvSpPr txBox="1"/>
            <p:nvPr/>
          </p:nvSpPr>
          <p:spPr>
            <a:xfrm>
              <a:off x="8530340" y="2544263"/>
              <a:ext cx="1588350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HER-Vaxx</a:t>
              </a:r>
              <a:b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Antibody Secretion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0BEE8431-5BCA-1954-F983-061C9CDF8454}"/>
                </a:ext>
              </a:extLst>
            </p:cNvPr>
            <p:cNvSpPr txBox="1"/>
            <p:nvPr/>
          </p:nvSpPr>
          <p:spPr>
            <a:xfrm>
              <a:off x="6960128" y="1447992"/>
              <a:ext cx="757006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 Peptide</a:t>
              </a:r>
              <a:b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Epitopes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EB5747A5-244D-2E60-1EBE-65315D7BB5E8}"/>
                </a:ext>
              </a:extLst>
            </p:cNvPr>
            <p:cNvSpPr txBox="1"/>
            <p:nvPr/>
          </p:nvSpPr>
          <p:spPr>
            <a:xfrm>
              <a:off x="10426528" y="1198421"/>
              <a:ext cx="757006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b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Cell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7AA9FE26-B112-AA2A-AA24-5820CB2196D0}"/>
                </a:ext>
              </a:extLst>
            </p:cNvPr>
            <p:cNvSpPr txBox="1"/>
            <p:nvPr/>
          </p:nvSpPr>
          <p:spPr>
            <a:xfrm>
              <a:off x="10426528" y="1833106"/>
              <a:ext cx="75700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HER-2/neu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E2CA5501-018D-C5FE-054B-0DB293D6DE78}"/>
                </a:ext>
              </a:extLst>
            </p:cNvPr>
            <p:cNvSpPr txBox="1"/>
            <p:nvPr/>
          </p:nvSpPr>
          <p:spPr>
            <a:xfrm>
              <a:off x="9358095" y="4212709"/>
              <a:ext cx="114243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B-Cell</a:t>
              </a:r>
              <a:b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Activation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85768527-37A1-9DF8-C3A6-209A5961A176}"/>
                </a:ext>
              </a:extLst>
            </p:cNvPr>
            <p:cNvSpPr txBox="1"/>
            <p:nvPr/>
          </p:nvSpPr>
          <p:spPr>
            <a:xfrm>
              <a:off x="10525343" y="3594782"/>
              <a:ext cx="11424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Via helper T-Cells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A76F90A3-590A-3182-BEF3-3D788CD2DA43}"/>
                </a:ext>
              </a:extLst>
            </p:cNvPr>
            <p:cNvSpPr txBox="1"/>
            <p:nvPr/>
          </p:nvSpPr>
          <p:spPr>
            <a:xfrm>
              <a:off x="6441013" y="3426489"/>
              <a:ext cx="137660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HER-Vaxx</a:t>
              </a:r>
              <a:b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Immunotherapy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FD86B118-5677-12C2-71E7-7F7EC1B90C32}"/>
                </a:ext>
              </a:extLst>
            </p:cNvPr>
            <p:cNvSpPr txBox="1"/>
            <p:nvPr/>
          </p:nvSpPr>
          <p:spPr>
            <a:xfrm>
              <a:off x="8208793" y="482320"/>
              <a:ext cx="91511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HER-2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795073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r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HERIZON : Phase IIR (Désign de l’étude)</a:t>
            </a:r>
            <a:endParaRPr lang="en-US" dirty="0"/>
          </a:p>
        </p:txBody>
      </p:sp>
      <p:sp>
        <p:nvSpPr>
          <p:cNvPr id="18" name="Espace réservé du texte 17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M. </a:t>
            </a:r>
            <a:r>
              <a:rPr lang="fr-FR" dirty="0" err="1"/>
              <a:t>Maglakelidze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#289</a:t>
            </a:r>
          </a:p>
        </p:txBody>
      </p:sp>
      <p:sp>
        <p:nvSpPr>
          <p:cNvPr id="34" name="Rectangle à coins arrondis 33"/>
          <p:cNvSpPr/>
          <p:nvPr/>
        </p:nvSpPr>
        <p:spPr>
          <a:xfrm>
            <a:off x="696686" y="1095270"/>
            <a:ext cx="10798628" cy="3928906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17F88E5D-E58B-ACB7-BE8C-698AFBE2ADD0}"/>
              </a:ext>
            </a:extLst>
          </p:cNvPr>
          <p:cNvGrpSpPr/>
          <p:nvPr/>
        </p:nvGrpSpPr>
        <p:grpSpPr>
          <a:xfrm>
            <a:off x="2006197" y="5375868"/>
            <a:ext cx="8241494" cy="556788"/>
            <a:chOff x="1751420" y="5395965"/>
            <a:chExt cx="8241494" cy="556788"/>
          </a:xfrm>
        </p:grpSpPr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id="{B54B3EA0-F5B3-8C11-B6BF-613264551DDC}"/>
                </a:ext>
              </a:extLst>
            </p:cNvPr>
            <p:cNvSpPr txBox="1"/>
            <p:nvPr/>
          </p:nvSpPr>
          <p:spPr>
            <a:xfrm>
              <a:off x="1751420" y="5395965"/>
              <a:ext cx="8241494" cy="556788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09575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Objectif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principal :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Globale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(pre-spec statist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signif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p&lt;0.1)</a:t>
              </a:r>
            </a:p>
          </p:txBody>
        </p:sp>
        <p:sp>
          <p:nvSpPr>
            <p:cNvPr id="6" name="Chevron 5">
              <a:extLst>
                <a:ext uri="{FF2B5EF4-FFF2-40B4-BE49-F238E27FC236}">
                  <a16:creationId xmlns:a16="http://schemas.microsoft.com/office/drawing/2014/main" id="{95A0CEB4-2D45-E0DC-E557-4D596DAC6284}"/>
                </a:ext>
              </a:extLst>
            </p:cNvPr>
            <p:cNvSpPr/>
            <p:nvPr/>
          </p:nvSpPr>
          <p:spPr>
            <a:xfrm>
              <a:off x="1886882" y="5547598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7" name="Tableau 6">
            <a:extLst>
              <a:ext uri="{FF2B5EF4-FFF2-40B4-BE49-F238E27FC236}">
                <a16:creationId xmlns:a16="http://schemas.microsoft.com/office/drawing/2014/main" id="{75A6B6ED-A2F0-E183-0C6B-D0A417C9F37B}"/>
              </a:ext>
            </a:extLst>
          </p:cNvPr>
          <p:cNvGraphicFramePr>
            <a:graphicFrameLocks noGrp="1"/>
          </p:cNvGraphicFramePr>
          <p:nvPr/>
        </p:nvGraphicFramePr>
        <p:xfrm>
          <a:off x="1868765" y="4126873"/>
          <a:ext cx="9133845" cy="7164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47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865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8216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</a:pPr>
                      <a:r>
                        <a:rPr lang="en-US" sz="1400">
                          <a:solidFill>
                            <a:schemeClr val="tx1"/>
                          </a:solidFill>
                        </a:rPr>
                        <a:t>HER –Vaxx I.M.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C1D1, C1D15, C2D15 et C4D15 puis Q9 </a:t>
                      </a:r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sem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jusqu’à progression de la maladie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2738530"/>
                  </a:ext>
                </a:extLst>
              </a:tr>
              <a:tr h="358216">
                <a:tc>
                  <a:txBody>
                    <a:bodyPr/>
                    <a:lstStyle/>
                    <a:p>
                      <a:pPr marL="9525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400" b="1" dirty="0" err="1">
                          <a:solidFill>
                            <a:schemeClr val="tx1"/>
                          </a:solidFill>
                        </a:rPr>
                        <a:t>Chimiothérapie</a:t>
                      </a:r>
                      <a:endParaRPr lang="en-US" sz="1400" b="1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cycles Q3 semaines (Cisplatine + 5FU ou </a:t>
                      </a:r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Capécitabine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; </a:t>
                      </a:r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Oxaliplatine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+ </a:t>
                      </a:r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Capécitabine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5763779"/>
                  </a:ext>
                </a:extLst>
              </a:tr>
            </a:tbl>
          </a:graphicData>
        </a:graphic>
      </p:graphicFrame>
      <p:grpSp>
        <p:nvGrpSpPr>
          <p:cNvPr id="21" name="Groupe 20">
            <a:extLst>
              <a:ext uri="{FF2B5EF4-FFF2-40B4-BE49-F238E27FC236}">
                <a16:creationId xmlns:a16="http://schemas.microsoft.com/office/drawing/2014/main" id="{ECA0BA05-1693-4C81-B248-FF6DB0479BFF}"/>
              </a:ext>
            </a:extLst>
          </p:cNvPr>
          <p:cNvGrpSpPr/>
          <p:nvPr/>
        </p:nvGrpSpPr>
        <p:grpSpPr>
          <a:xfrm>
            <a:off x="871206" y="1303527"/>
            <a:ext cx="10531580" cy="2624423"/>
            <a:chOff x="871206" y="1227327"/>
            <a:chExt cx="10531580" cy="2624423"/>
          </a:xfrm>
        </p:grpSpPr>
        <p:sp>
          <p:nvSpPr>
            <p:cNvPr id="24" name="Parenthèse ouvrante 23"/>
            <p:cNvSpPr/>
            <p:nvPr/>
          </p:nvSpPr>
          <p:spPr>
            <a:xfrm>
              <a:off x="4295119" y="1662141"/>
              <a:ext cx="688863" cy="1208059"/>
            </a:xfrm>
            <a:prstGeom prst="leftBracket">
              <a:avLst>
                <a:gd name="adj" fmla="val 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triangle" w="lg" len="lg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" name="Ellipse 27"/>
            <p:cNvSpPr/>
            <p:nvPr/>
          </p:nvSpPr>
          <p:spPr>
            <a:xfrm>
              <a:off x="4029091" y="2000142"/>
              <a:ext cx="532056" cy="532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lIns="13500" tIns="13500" rIns="13500" bIns="13500" rtlCol="0" anchor="b"/>
            <a:lstStyle/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</a:t>
              </a:r>
              <a:b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altLang="zh-CN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1:1</a:t>
              </a:r>
              <a:endPara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" name="Freeform 9">
              <a:extLst>
                <a:ext uri="{FF2B5EF4-FFF2-40B4-BE49-F238E27FC236}">
                  <a16:creationId xmlns:a16="http://schemas.microsoft.com/office/drawing/2014/main" id="{67BA5583-CDBA-494F-84A5-D5BE846B5989}"/>
                </a:ext>
              </a:extLst>
            </p:cNvPr>
            <p:cNvSpPr/>
            <p:nvPr/>
          </p:nvSpPr>
          <p:spPr>
            <a:xfrm>
              <a:off x="10247691" y="1276624"/>
              <a:ext cx="1155095" cy="203807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450056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Suivi</a:t>
              </a: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de la SG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43" name="Groupe 42"/>
            <p:cNvGrpSpPr/>
            <p:nvPr/>
          </p:nvGrpSpPr>
          <p:grpSpPr>
            <a:xfrm>
              <a:off x="10091116" y="1244600"/>
              <a:ext cx="117884" cy="2057400"/>
              <a:chOff x="9203915" y="2280336"/>
              <a:chExt cx="117884" cy="2057400"/>
            </a:xfrm>
          </p:grpSpPr>
          <p:cxnSp>
            <p:nvCxnSpPr>
              <p:cNvPr id="35" name="Connecteur droit 34"/>
              <p:cNvCxnSpPr>
                <a:cxnSpLocks/>
              </p:cNvCxnSpPr>
              <p:nvPr/>
            </p:nvCxnSpPr>
            <p:spPr>
              <a:xfrm>
                <a:off x="9203916" y="2280336"/>
                <a:ext cx="0" cy="2057400"/>
              </a:xfrm>
              <a:prstGeom prst="line">
                <a:avLst/>
              </a:prstGeom>
              <a:ln w="19050">
                <a:solidFill>
                  <a:schemeClr val="bg1">
                    <a:lumMod val="65000"/>
                  </a:schemeClr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" name="Freeform 55">
                <a:extLst>
                  <a:ext uri="{FF2B5EF4-FFF2-40B4-BE49-F238E27FC236}">
                    <a16:creationId xmlns:a16="http://schemas.microsoft.com/office/drawing/2014/main" id="{B02AC733-0787-4D6F-8494-9E7BEACBE19D}"/>
                  </a:ext>
                </a:extLst>
              </p:cNvPr>
              <p:cNvSpPr/>
              <p:nvPr/>
            </p:nvSpPr>
            <p:spPr>
              <a:xfrm rot="5400000">
                <a:off x="9051310" y="3250094"/>
                <a:ext cx="423093" cy="1178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p:spPr>
            <p:txBody>
              <a:bodyPr spcFirstLastPara="0" vert="horz" wrap="square" lIns="0" tIns="60722" rIns="77862" bIns="60722" numCol="1" spcCol="1270" anchor="ctr" anchorCtr="0">
                <a:noAutofit/>
              </a:bodyPr>
              <a:lstStyle/>
              <a:p>
                <a:pPr marL="0" marR="0" lvl="0" indent="0" algn="ctr" defTabSz="350044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0CF6452B-1BA2-47EF-97AC-794215BBAD70}"/>
                </a:ext>
              </a:extLst>
            </p:cNvPr>
            <p:cNvSpPr/>
            <p:nvPr/>
          </p:nvSpPr>
          <p:spPr>
            <a:xfrm>
              <a:off x="871206" y="1572950"/>
              <a:ext cx="3238569" cy="13768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l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Caractéristiques des patients</a:t>
              </a:r>
            </a:p>
            <a:p>
              <a:pPr marL="138113" marR="0" lvl="0" indent="-138113" algn="l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C85E23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Patients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naifs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de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chimiothérapie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38113" marR="0" lvl="0" indent="-138113" algn="l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C85E23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ADK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stade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III/IV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gastrique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138113" marR="0" lvl="0" indent="-138113" algn="l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C85E23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HER2+++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ou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HER2++ FISH/CISH +</a:t>
              </a:r>
            </a:p>
          </p:txBody>
        </p:sp>
        <p:cxnSp>
          <p:nvCxnSpPr>
            <p:cNvPr id="11" name="Connecteur droit avec flèche 10">
              <a:extLst>
                <a:ext uri="{FF2B5EF4-FFF2-40B4-BE49-F238E27FC236}">
                  <a16:creationId xmlns:a16="http://schemas.microsoft.com/office/drawing/2014/main" id="{C09CF86C-482F-1CEA-BE8B-BF6D615425F9}"/>
                </a:ext>
              </a:extLst>
            </p:cNvPr>
            <p:cNvCxnSpPr>
              <a:cxnSpLocks/>
            </p:cNvCxnSpPr>
            <p:nvPr/>
          </p:nvCxnSpPr>
          <p:spPr>
            <a:xfrm>
              <a:off x="7490488" y="1672632"/>
              <a:ext cx="777212" cy="0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5103128" y="1227327"/>
              <a:ext cx="2814973" cy="852682"/>
            </a:xfrm>
            <a:prstGeom prst="roundRect">
              <a:avLst>
                <a:gd name="adj" fmla="val 15043"/>
              </a:avLst>
            </a:prstGeom>
            <a:solidFill>
              <a:schemeClr val="accent5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µg HER-Vaxx 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(IMU-131)</a:t>
              </a:r>
              <a:b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+</a:t>
              </a:r>
              <a:b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SOC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Chimio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x 6</a:t>
              </a:r>
            </a:p>
          </p:txBody>
        </p:sp>
        <p:cxnSp>
          <p:nvCxnSpPr>
            <p:cNvPr id="13" name="Connecteur droit avec flèche 12">
              <a:extLst>
                <a:ext uri="{FF2B5EF4-FFF2-40B4-BE49-F238E27FC236}">
                  <a16:creationId xmlns:a16="http://schemas.microsoft.com/office/drawing/2014/main" id="{26F9D40E-A710-54D3-AA2B-737DA3497812}"/>
                </a:ext>
              </a:extLst>
            </p:cNvPr>
            <p:cNvCxnSpPr>
              <a:cxnSpLocks/>
            </p:cNvCxnSpPr>
            <p:nvPr/>
          </p:nvCxnSpPr>
          <p:spPr>
            <a:xfrm>
              <a:off x="7771315" y="2866432"/>
              <a:ext cx="2250412" cy="0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Freeform 41">
              <a:extLst>
                <a:ext uri="{FF2B5EF4-FFF2-40B4-BE49-F238E27FC236}">
                  <a16:creationId xmlns:a16="http://schemas.microsoft.com/office/drawing/2014/main" id="{24E995A1-3ED6-49FF-B17E-621523F219A7}"/>
                </a:ext>
              </a:extLst>
            </p:cNvPr>
            <p:cNvSpPr/>
            <p:nvPr/>
          </p:nvSpPr>
          <p:spPr>
            <a:xfrm>
              <a:off x="5103128" y="2432535"/>
              <a:ext cx="2814973" cy="852682"/>
            </a:xfrm>
            <a:prstGeom prst="roundRect">
              <a:avLst>
                <a:gd name="adj" fmla="val 15043"/>
              </a:avLst>
            </a:prstGeom>
            <a:solidFill>
              <a:schemeClr val="accent3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SOC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Chimio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x 6</a:t>
              </a:r>
            </a:p>
          </p:txBody>
        </p:sp>
        <p:cxnSp>
          <p:nvCxnSpPr>
            <p:cNvPr id="15" name="Connecteur droit avec flèche 14">
              <a:extLst>
                <a:ext uri="{FF2B5EF4-FFF2-40B4-BE49-F238E27FC236}">
                  <a16:creationId xmlns:a16="http://schemas.microsoft.com/office/drawing/2014/main" id="{D5C4BCB5-D735-00D2-EC97-2E69D65E96EE}"/>
                </a:ext>
              </a:extLst>
            </p:cNvPr>
            <p:cNvCxnSpPr>
              <a:cxnSpLocks/>
            </p:cNvCxnSpPr>
            <p:nvPr/>
          </p:nvCxnSpPr>
          <p:spPr>
            <a:xfrm>
              <a:off x="9255804" y="1672632"/>
              <a:ext cx="777212" cy="0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Freeform 41">
              <a:extLst>
                <a:ext uri="{FF2B5EF4-FFF2-40B4-BE49-F238E27FC236}">
                  <a16:creationId xmlns:a16="http://schemas.microsoft.com/office/drawing/2014/main" id="{67CADCF4-D82C-C9E9-35C6-67D2B0A846FB}"/>
                </a:ext>
              </a:extLst>
            </p:cNvPr>
            <p:cNvSpPr/>
            <p:nvPr/>
          </p:nvSpPr>
          <p:spPr>
            <a:xfrm>
              <a:off x="8331619" y="1227327"/>
              <a:ext cx="1485033" cy="852682"/>
            </a:xfrm>
            <a:prstGeom prst="roundRect">
              <a:avLst>
                <a:gd name="adj" fmla="val 15043"/>
              </a:avLst>
            </a:prstGeom>
            <a:solidFill>
              <a:schemeClr val="bg2"/>
            </a:solidFill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Traiter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jusqu'à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progression de la 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maladie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3C14A279-A39C-F155-48FE-B52C36298BE0}"/>
                </a:ext>
              </a:extLst>
            </p:cNvPr>
            <p:cNvSpPr/>
            <p:nvPr/>
          </p:nvSpPr>
          <p:spPr>
            <a:xfrm>
              <a:off x="2625092" y="3481600"/>
              <a:ext cx="4632985" cy="37015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ctr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Premier patient en mars 2019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id="{54669C08-DE14-85D1-671E-3F219E23D6BC}"/>
                </a:ext>
              </a:extLst>
            </p:cNvPr>
            <p:cNvSpPr/>
            <p:nvPr/>
          </p:nvSpPr>
          <p:spPr>
            <a:xfrm>
              <a:off x="1703016" y="3009776"/>
              <a:ext cx="3238569" cy="27952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spcFirstLastPara="0" vert="horz" wrap="square" lIns="74434" tIns="74434" rIns="74434" bIns="74434" numCol="1" spcCol="1270" anchor="ctr" anchorCtr="0">
              <a:noAutofit/>
            </a:bodyPr>
            <a:lstStyle/>
            <a:p>
              <a:pPr marL="0" marR="0" lvl="0" indent="0" algn="r" defTabSz="450056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Stratifié pour le stade de la tumeur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" name="ZoneTexte 1"/>
          <p:cNvSpPr txBox="1"/>
          <p:nvPr/>
        </p:nvSpPr>
        <p:spPr>
          <a:xfrm>
            <a:off x="327855" y="5932656"/>
            <a:ext cx="17828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SOC : Standard of care</a:t>
            </a:r>
          </a:p>
        </p:txBody>
      </p:sp>
    </p:spTree>
    <p:extLst>
      <p:ext uri="{BB962C8B-B14F-4D97-AF65-F5344CB8AC3E}">
        <p14:creationId xmlns:p14="http://schemas.microsoft.com/office/powerpoint/2010/main" val="36216666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HERIZON : Phase IIR 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M. </a:t>
            </a:r>
            <a:r>
              <a:rPr lang="fr-FR" dirty="0" err="1"/>
              <a:t>Maglakelidze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#289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17A4E507-F8B0-922D-1928-7597C466D5E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Caractéristiques des patients</a:t>
            </a:r>
            <a:endParaRPr lang="en-US" dirty="0"/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A546883-1893-60DB-B33B-141E6E0BD4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7686364"/>
              </p:ext>
            </p:extLst>
          </p:nvPr>
        </p:nvGraphicFramePr>
        <p:xfrm>
          <a:off x="652236" y="1158326"/>
          <a:ext cx="10512377" cy="47316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123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0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3399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HER-</a:t>
                      </a:r>
                      <a:r>
                        <a:rPr lang="da-DK" sz="14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Vaxx</a:t>
                      </a: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= </a:t>
                      </a:r>
                      <a:r>
                        <a:rPr lang="da-DK" sz="14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Chimiothérapie</a:t>
                      </a:r>
                      <a:b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n=19 (%)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Chimiothérapie</a:t>
                      </a: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b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n=17 (%)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1">
                <a:tc>
                  <a:txBody>
                    <a:bodyPr/>
                    <a:lstStyle/>
                    <a:p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Âge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médian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 [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années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] (rang)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 (48, 84)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68 (44, 79)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5541">
                <a:tc>
                  <a:txBody>
                    <a:bodyPr/>
                    <a:lstStyle/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M/F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 (53)/9 (47)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 (77)/4 (23)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5541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Grade de performance ECOG, n (%)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3990">
                <a:tc>
                  <a:txBody>
                    <a:bodyPr/>
                    <a:lstStyle/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Grade 0</a:t>
                      </a:r>
                    </a:p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Grade 1/2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(42)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 (58)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(47)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 (53)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5541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</a:pP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Type de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diagnostic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initial de la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tumeur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, n (%).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33990">
                <a:tc>
                  <a:txBody>
                    <a:bodyPr/>
                    <a:lstStyle/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Adénocarcinome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de la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jonction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gastro-œsophagienne</a:t>
                      </a:r>
                      <a:endParaRPr lang="da-DK" sz="1400" dirty="0">
                        <a:solidFill>
                          <a:schemeClr val="tx1"/>
                        </a:solidFill>
                      </a:endParaRPr>
                    </a:p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Adénocarcinome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de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l'estomac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(10)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 (90)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(12)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 (88)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5541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</a:pP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Stade de la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tumeur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lors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du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dépistage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, n (%)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33990">
                <a:tc>
                  <a:txBody>
                    <a:bodyPr/>
                    <a:lstStyle/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Stade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IIIb</a:t>
                      </a:r>
                      <a:endParaRPr lang="da-DK" sz="1400" dirty="0">
                        <a:solidFill>
                          <a:schemeClr val="tx1"/>
                        </a:solidFill>
                      </a:endParaRPr>
                    </a:p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Stade IV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(26)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 (74)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(24)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 (77)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5541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Traitement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antérieur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, n (%)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2738530"/>
                  </a:ext>
                </a:extLst>
              </a:tr>
              <a:tr h="762439">
                <a:tc>
                  <a:txBody>
                    <a:bodyPr/>
                    <a:lstStyle/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Chirurgie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antérieure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du cancer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gastrique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TT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antérieur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du cancer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gastrique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  <a:p>
                      <a:pPr marL="365125" indent="-182563">
                        <a:buClr>
                          <a:schemeClr val="accent1"/>
                        </a:buClr>
                        <a:buSzPct val="85000"/>
                        <a:buFont typeface="Police système Courant"/>
                        <a:buChar char="●"/>
                        <a:tabLst/>
                      </a:pP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Radiothérapie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antérieure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 du cancer </a:t>
                      </a:r>
                      <a:r>
                        <a:rPr lang="en-US" sz="1400" dirty="0" err="1">
                          <a:solidFill>
                            <a:schemeClr val="tx1"/>
                          </a:solidFill>
                        </a:rPr>
                        <a:t>gastrique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.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 (53)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(21)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(41)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(12)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57637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82225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HERIZON : Phase IIR 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M. </a:t>
            </a:r>
            <a:r>
              <a:rPr lang="fr-FR" dirty="0" err="1"/>
              <a:t>Maglakelidze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#289</a:t>
            </a:r>
          </a:p>
        </p:txBody>
      </p:sp>
      <p:sp>
        <p:nvSpPr>
          <p:cNvPr id="21" name="Rectangle à coins arrondis 74">
            <a:extLst>
              <a:ext uri="{FF2B5EF4-FFF2-40B4-BE49-F238E27FC236}">
                <a16:creationId xmlns:a16="http://schemas.microsoft.com/office/drawing/2014/main" id="{0E10E3C6-472C-7010-3602-8378206C37D2}"/>
              </a:ext>
            </a:extLst>
          </p:cNvPr>
          <p:cNvSpPr/>
          <p:nvPr/>
        </p:nvSpPr>
        <p:spPr>
          <a:xfrm>
            <a:off x="135745" y="1080245"/>
            <a:ext cx="5846236" cy="4912341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24A87F1A-55A9-E13A-6FCA-54E746A476A9}"/>
              </a:ext>
            </a:extLst>
          </p:cNvPr>
          <p:cNvSpPr txBox="1"/>
          <p:nvPr/>
        </p:nvSpPr>
        <p:spPr>
          <a:xfrm>
            <a:off x="629287" y="895580"/>
            <a:ext cx="1412642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Tolérance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FDF6866B-31BB-FED8-1FB7-B7A10D851404}"/>
              </a:ext>
            </a:extLst>
          </p:cNvPr>
          <p:cNvSpPr txBox="1"/>
          <p:nvPr/>
        </p:nvSpPr>
        <p:spPr>
          <a:xfrm>
            <a:off x="462840" y="1238191"/>
            <a:ext cx="5425195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Effets indésirables chez ≥10 % des patients. </a:t>
            </a:r>
          </a:p>
        </p:txBody>
      </p:sp>
      <p:sp>
        <p:nvSpPr>
          <p:cNvPr id="25" name="Rectangle à coins arrondis 74">
            <a:extLst>
              <a:ext uri="{FF2B5EF4-FFF2-40B4-BE49-F238E27FC236}">
                <a16:creationId xmlns:a16="http://schemas.microsoft.com/office/drawing/2014/main" id="{76E94F26-72A9-B384-E195-37372143996D}"/>
              </a:ext>
            </a:extLst>
          </p:cNvPr>
          <p:cNvSpPr/>
          <p:nvPr/>
        </p:nvSpPr>
        <p:spPr>
          <a:xfrm>
            <a:off x="6258898" y="1080245"/>
            <a:ext cx="5588483" cy="4912341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DCF88853-9821-E73F-9F7D-6959128B2784}"/>
              </a:ext>
            </a:extLst>
          </p:cNvPr>
          <p:cNvSpPr txBox="1"/>
          <p:nvPr/>
        </p:nvSpPr>
        <p:spPr>
          <a:xfrm>
            <a:off x="6494688" y="895580"/>
            <a:ext cx="1903071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Survie globale</a:t>
            </a:r>
          </a:p>
        </p:txBody>
      </p:sp>
      <p:graphicFrame>
        <p:nvGraphicFramePr>
          <p:cNvPr id="37" name="Tableau 36">
            <a:extLst>
              <a:ext uri="{FF2B5EF4-FFF2-40B4-BE49-F238E27FC236}">
                <a16:creationId xmlns:a16="http://schemas.microsoft.com/office/drawing/2014/main" id="{C7AE9A90-D9A3-2F81-F4BB-A4AD637C8D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8599688"/>
              </p:ext>
            </p:extLst>
          </p:nvPr>
        </p:nvGraphicFramePr>
        <p:xfrm>
          <a:off x="228600" y="1663700"/>
          <a:ext cx="5653171" cy="4241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969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048">
                  <a:extLst>
                    <a:ext uri="{9D8B030D-6E8A-4147-A177-3AD203B41FA5}">
                      <a16:colId xmlns:a16="http://schemas.microsoft.com/office/drawing/2014/main" val="511658002"/>
                    </a:ext>
                  </a:extLst>
                </a:gridCol>
                <a:gridCol w="91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048">
                  <a:extLst>
                    <a:ext uri="{9D8B030D-6E8A-4147-A177-3AD203B41FA5}">
                      <a16:colId xmlns:a16="http://schemas.microsoft.com/office/drawing/2014/main" val="3377740870"/>
                    </a:ext>
                  </a:extLst>
                </a:gridCol>
              </a:tblGrid>
              <a:tr h="429445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5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HER-</a:t>
                      </a:r>
                      <a:r>
                        <a:rPr lang="da-DK" sz="9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Vaxx</a:t>
                      </a:r>
                      <a:r>
                        <a:rPr lang="da-DK" sz="9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= </a:t>
                      </a:r>
                      <a:r>
                        <a:rPr lang="da-DK" sz="9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Chimiothérapie</a:t>
                      </a:r>
                      <a:r>
                        <a:rPr lang="da-DK" sz="9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, n=19 (%)</a:t>
                      </a:r>
                      <a:endParaRPr lang="fr-FR" sz="9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Chimiothérapie</a:t>
                      </a:r>
                      <a:r>
                        <a:rPr lang="da-DK" sz="9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, </a:t>
                      </a:r>
                      <a:br>
                        <a:rPr lang="da-DK" sz="9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9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n=17 (%)</a:t>
                      </a:r>
                      <a:endParaRPr lang="fr-FR" sz="9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157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1/2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≥3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1/2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Grade ≥3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1442512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Perte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de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l'appétit</a:t>
                      </a:r>
                      <a:endParaRPr lang="da-DK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(26)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Maux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de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tête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(26)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</a:pP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Diarrhée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(21)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(5)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(18)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Nausée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(21)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5763779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>
                          <a:solidFill>
                            <a:schemeClr val="tx1"/>
                          </a:solidFill>
                        </a:rPr>
                        <a:t>Fatigue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(16)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(11)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84370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Vomissements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(16)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(18)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7973574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Anémie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(5)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(24)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157498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Réaction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 au point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d'injection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1345769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Douleur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 aux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extrémités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5403306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Gonflement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périphérique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9416573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Perte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 de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poids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(11)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8998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 algn="l" defTabSz="914400" rtl="0" eaLnBrk="1" latinLnBrk="0" hangingPunct="1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fr-FR" sz="105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Thrombopénie</a:t>
                      </a:r>
                      <a:endParaRPr lang="en-US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(5)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(18)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(6)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3013178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Hypoalbuminémie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136208"/>
                  </a:ext>
                </a:extLst>
              </a:tr>
              <a:tr h="254157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Neuropathie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périphérique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(12)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121920" marR="12192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6321355"/>
                  </a:ext>
                </a:extLst>
              </a:tr>
            </a:tbl>
          </a:graphicData>
        </a:graphic>
      </p:graphicFrame>
      <p:graphicFrame>
        <p:nvGraphicFramePr>
          <p:cNvPr id="39" name="Tableau 38">
            <a:extLst>
              <a:ext uri="{FF2B5EF4-FFF2-40B4-BE49-F238E27FC236}">
                <a16:creationId xmlns:a16="http://schemas.microsoft.com/office/drawing/2014/main" id="{032FEE6F-E934-D1AB-F6DD-E05A861F69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5308595"/>
              </p:ext>
            </p:extLst>
          </p:nvPr>
        </p:nvGraphicFramePr>
        <p:xfrm>
          <a:off x="6358632" y="4007274"/>
          <a:ext cx="5411165" cy="18807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405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4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565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7805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5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HER-</a:t>
                      </a:r>
                      <a:r>
                        <a:rPr lang="da-DK" sz="9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Vaxx</a:t>
                      </a:r>
                      <a:r>
                        <a:rPr lang="da-DK" sz="9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+ </a:t>
                      </a:r>
                      <a:r>
                        <a:rPr lang="da-DK" sz="9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Chimiothérapie</a:t>
                      </a:r>
                      <a:endParaRPr lang="fr-FR" sz="9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900" b="0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Chimiothérapie</a:t>
                      </a:r>
                      <a:endParaRPr lang="fr-FR" sz="9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5575">
                <a:tc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Taille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de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l'échantillon</a:t>
                      </a:r>
                      <a:endParaRPr lang="da-DK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5575">
                <a:tc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Événements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6619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</a:pP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SG </a:t>
                      </a:r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médiane</a:t>
                      </a:r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(2-sided 80% CI)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accent2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14.0 mos. (11.1, 14.3)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8.3 mos. (6.0, 9.59)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5575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HR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accent2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0.558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5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5763779"/>
                  </a:ext>
                </a:extLst>
              </a:tr>
              <a:tr h="155575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IC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bilatéral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à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 80%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(0.349, 0.895)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5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84370"/>
                  </a:ext>
                </a:extLst>
              </a:tr>
              <a:tr h="155575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Log-rank test </a:t>
                      </a:r>
                      <a:r>
                        <a:rPr lang="en-US" sz="900" dirty="0">
                          <a:solidFill>
                            <a:schemeClr val="tx1"/>
                          </a:solidFill>
                        </a:rPr>
                        <a:t>(1-sided p-value)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50" b="1" kern="1200">
                          <a:solidFill>
                            <a:schemeClr val="accent2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0.054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5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7973574"/>
                  </a:ext>
                </a:extLst>
              </a:tr>
              <a:tr h="155575">
                <a:tc>
                  <a:txBody>
                    <a:bodyPr/>
                    <a:lstStyle/>
                    <a:p>
                      <a:pPr marL="11113" indent="0">
                        <a:buClr>
                          <a:schemeClr val="accent1"/>
                        </a:buClr>
                        <a:buSzPct val="85000"/>
                        <a:buFont typeface="Police système Courant"/>
                        <a:buNone/>
                        <a:tabLst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SSP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</a:rPr>
                        <a:t>médiane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900" dirty="0">
                          <a:solidFill>
                            <a:schemeClr val="tx1"/>
                          </a:solidFill>
                        </a:rPr>
                        <a:t>(2-sided 80% CI)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6.93 (5.6, 9.9)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6.01 (2.2, 8.3)</a:t>
                      </a: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6321355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9268434" y="1422857"/>
            <a:ext cx="2310249" cy="400110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ETUDE POSITIVE</a:t>
            </a:r>
          </a:p>
        </p:txBody>
      </p:sp>
      <p:cxnSp>
        <p:nvCxnSpPr>
          <p:cNvPr id="67" name="Connecteur droit 66">
            <a:extLst>
              <a:ext uri="{FF2B5EF4-FFF2-40B4-BE49-F238E27FC236}">
                <a16:creationId xmlns:a16="http://schemas.microsoft.com/office/drawing/2014/main" id="{5CE2A3CF-B8FC-E972-E961-ACE68D72F8AF}"/>
              </a:ext>
            </a:extLst>
          </p:cNvPr>
          <p:cNvCxnSpPr>
            <a:cxnSpLocks/>
          </p:cNvCxnSpPr>
          <p:nvPr/>
        </p:nvCxnSpPr>
        <p:spPr>
          <a:xfrm>
            <a:off x="6379535" y="3870547"/>
            <a:ext cx="5355265" cy="0"/>
          </a:xfrm>
          <a:prstGeom prst="line">
            <a:avLst/>
          </a:prstGeom>
          <a:ln w="19050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e 72">
            <a:extLst>
              <a:ext uri="{FF2B5EF4-FFF2-40B4-BE49-F238E27FC236}">
                <a16:creationId xmlns:a16="http://schemas.microsoft.com/office/drawing/2014/main" id="{31ED8381-9D85-38EB-A26A-669EA62B78F0}"/>
              </a:ext>
            </a:extLst>
          </p:cNvPr>
          <p:cNvGrpSpPr/>
          <p:nvPr/>
        </p:nvGrpSpPr>
        <p:grpSpPr>
          <a:xfrm>
            <a:off x="6300908" y="1235693"/>
            <a:ext cx="5489585" cy="2561300"/>
            <a:chOff x="6300908" y="1235693"/>
            <a:chExt cx="5489585" cy="2561300"/>
          </a:xfrm>
        </p:grpSpPr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20AC71D8-C6C0-9644-07BF-8FCF9640E0D2}"/>
                </a:ext>
              </a:extLst>
            </p:cNvPr>
            <p:cNvSpPr txBox="1"/>
            <p:nvPr/>
          </p:nvSpPr>
          <p:spPr>
            <a:xfrm>
              <a:off x="6300908" y="1235693"/>
              <a:ext cx="3254875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Probabilité de survie cumulée (%)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E5E9DAF7-C861-EF7E-CEFC-72F632C45244}"/>
                </a:ext>
              </a:extLst>
            </p:cNvPr>
            <p:cNvSpPr txBox="1"/>
            <p:nvPr/>
          </p:nvSpPr>
          <p:spPr>
            <a:xfrm>
              <a:off x="6764138" y="3550772"/>
              <a:ext cx="4796057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Survie Globale (mois)</a:t>
              </a:r>
            </a:p>
          </p:txBody>
        </p:sp>
        <p:grpSp>
          <p:nvGrpSpPr>
            <p:cNvPr id="57" name="Groupe 56">
              <a:extLst>
                <a:ext uri="{FF2B5EF4-FFF2-40B4-BE49-F238E27FC236}">
                  <a16:creationId xmlns:a16="http://schemas.microsoft.com/office/drawing/2014/main" id="{E889A035-5A72-DCBC-1F61-C4BA046ECF4A}"/>
                </a:ext>
              </a:extLst>
            </p:cNvPr>
            <p:cNvGrpSpPr/>
            <p:nvPr/>
          </p:nvGrpSpPr>
          <p:grpSpPr>
            <a:xfrm>
              <a:off x="6806528" y="3387549"/>
              <a:ext cx="4880905" cy="246221"/>
              <a:chOff x="6806528" y="3387549"/>
              <a:chExt cx="4880905" cy="246221"/>
            </a:xfrm>
          </p:grpSpPr>
          <p:sp>
            <p:nvSpPr>
              <p:cNvPr id="42" name="ZoneTexte 41">
                <a:extLst>
                  <a:ext uri="{FF2B5EF4-FFF2-40B4-BE49-F238E27FC236}">
                    <a16:creationId xmlns:a16="http://schemas.microsoft.com/office/drawing/2014/main" id="{7E6F3EE9-C9BB-E424-B2F5-ABA428E5682D}"/>
                  </a:ext>
                </a:extLst>
              </p:cNvPr>
              <p:cNvSpPr txBox="1"/>
              <p:nvPr/>
            </p:nvSpPr>
            <p:spPr>
              <a:xfrm>
                <a:off x="6806528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44" name="ZoneTexte 43">
                <a:extLst>
                  <a:ext uri="{FF2B5EF4-FFF2-40B4-BE49-F238E27FC236}">
                    <a16:creationId xmlns:a16="http://schemas.microsoft.com/office/drawing/2014/main" id="{F701695C-30F2-29C7-55BD-10F225D8E5DC}"/>
                  </a:ext>
                </a:extLst>
              </p:cNvPr>
              <p:cNvSpPr txBox="1"/>
              <p:nvPr/>
            </p:nvSpPr>
            <p:spPr>
              <a:xfrm>
                <a:off x="7153567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45" name="ZoneTexte 44">
                <a:extLst>
                  <a:ext uri="{FF2B5EF4-FFF2-40B4-BE49-F238E27FC236}">
                    <a16:creationId xmlns:a16="http://schemas.microsoft.com/office/drawing/2014/main" id="{2681591B-7A2A-ED06-5F86-D0D4075ABA49}"/>
                  </a:ext>
                </a:extLst>
              </p:cNvPr>
              <p:cNvSpPr txBox="1"/>
              <p:nvPr/>
            </p:nvSpPr>
            <p:spPr>
              <a:xfrm>
                <a:off x="7500606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46" name="ZoneTexte 45">
                <a:extLst>
                  <a:ext uri="{FF2B5EF4-FFF2-40B4-BE49-F238E27FC236}">
                    <a16:creationId xmlns:a16="http://schemas.microsoft.com/office/drawing/2014/main" id="{F3B21E4C-A245-ADF8-52FD-F23838C932D8}"/>
                  </a:ext>
                </a:extLst>
              </p:cNvPr>
              <p:cNvSpPr txBox="1"/>
              <p:nvPr/>
            </p:nvSpPr>
            <p:spPr>
              <a:xfrm>
                <a:off x="7847645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9</a:t>
                </a:r>
              </a:p>
            </p:txBody>
          </p:sp>
          <p:sp>
            <p:nvSpPr>
              <p:cNvPr id="47" name="ZoneTexte 46">
                <a:extLst>
                  <a:ext uri="{FF2B5EF4-FFF2-40B4-BE49-F238E27FC236}">
                    <a16:creationId xmlns:a16="http://schemas.microsoft.com/office/drawing/2014/main" id="{FC972233-D468-2CE0-0FDD-2A671853C8EE}"/>
                  </a:ext>
                </a:extLst>
              </p:cNvPr>
              <p:cNvSpPr txBox="1"/>
              <p:nvPr/>
            </p:nvSpPr>
            <p:spPr>
              <a:xfrm>
                <a:off x="8194684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12</a:t>
                </a:r>
              </a:p>
            </p:txBody>
          </p:sp>
          <p:sp>
            <p:nvSpPr>
              <p:cNvPr id="48" name="ZoneTexte 47">
                <a:extLst>
                  <a:ext uri="{FF2B5EF4-FFF2-40B4-BE49-F238E27FC236}">
                    <a16:creationId xmlns:a16="http://schemas.microsoft.com/office/drawing/2014/main" id="{E241FC43-35D5-4172-DA54-8242C24BBA84}"/>
                  </a:ext>
                </a:extLst>
              </p:cNvPr>
              <p:cNvSpPr txBox="1"/>
              <p:nvPr/>
            </p:nvSpPr>
            <p:spPr>
              <a:xfrm>
                <a:off x="8541723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49" name="ZoneTexte 48">
                <a:extLst>
                  <a:ext uri="{FF2B5EF4-FFF2-40B4-BE49-F238E27FC236}">
                    <a16:creationId xmlns:a16="http://schemas.microsoft.com/office/drawing/2014/main" id="{8EC10E0C-51A5-B920-DC0E-A98F55D59E08}"/>
                  </a:ext>
                </a:extLst>
              </p:cNvPr>
              <p:cNvSpPr txBox="1"/>
              <p:nvPr/>
            </p:nvSpPr>
            <p:spPr>
              <a:xfrm>
                <a:off x="8888762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50" name="ZoneTexte 49">
                <a:extLst>
                  <a:ext uri="{FF2B5EF4-FFF2-40B4-BE49-F238E27FC236}">
                    <a16:creationId xmlns:a16="http://schemas.microsoft.com/office/drawing/2014/main" id="{0027888F-7084-7121-9F2F-520CC57124F3}"/>
                  </a:ext>
                </a:extLst>
              </p:cNvPr>
              <p:cNvSpPr txBox="1"/>
              <p:nvPr/>
            </p:nvSpPr>
            <p:spPr>
              <a:xfrm>
                <a:off x="9235801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21</a:t>
                </a:r>
              </a:p>
            </p:txBody>
          </p:sp>
          <p:sp>
            <p:nvSpPr>
              <p:cNvPr id="51" name="ZoneTexte 50">
                <a:extLst>
                  <a:ext uri="{FF2B5EF4-FFF2-40B4-BE49-F238E27FC236}">
                    <a16:creationId xmlns:a16="http://schemas.microsoft.com/office/drawing/2014/main" id="{09A5BF46-A8DE-6F64-6578-DEE2A36D906A}"/>
                  </a:ext>
                </a:extLst>
              </p:cNvPr>
              <p:cNvSpPr txBox="1"/>
              <p:nvPr/>
            </p:nvSpPr>
            <p:spPr>
              <a:xfrm>
                <a:off x="9582840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24</a:t>
                </a:r>
              </a:p>
            </p:txBody>
          </p:sp>
          <p:sp>
            <p:nvSpPr>
              <p:cNvPr id="52" name="ZoneTexte 51">
                <a:extLst>
                  <a:ext uri="{FF2B5EF4-FFF2-40B4-BE49-F238E27FC236}">
                    <a16:creationId xmlns:a16="http://schemas.microsoft.com/office/drawing/2014/main" id="{7EC40858-0F8A-DE54-DC80-A976ABDD9338}"/>
                  </a:ext>
                </a:extLst>
              </p:cNvPr>
              <p:cNvSpPr txBox="1"/>
              <p:nvPr/>
            </p:nvSpPr>
            <p:spPr>
              <a:xfrm>
                <a:off x="9929879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27</a:t>
                </a:r>
              </a:p>
            </p:txBody>
          </p:sp>
          <p:sp>
            <p:nvSpPr>
              <p:cNvPr id="53" name="ZoneTexte 52">
                <a:extLst>
                  <a:ext uri="{FF2B5EF4-FFF2-40B4-BE49-F238E27FC236}">
                    <a16:creationId xmlns:a16="http://schemas.microsoft.com/office/drawing/2014/main" id="{D3267676-9313-A3D6-4197-3FD855BF350A}"/>
                  </a:ext>
                </a:extLst>
              </p:cNvPr>
              <p:cNvSpPr txBox="1"/>
              <p:nvPr/>
            </p:nvSpPr>
            <p:spPr>
              <a:xfrm>
                <a:off x="10276918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30</a:t>
                </a:r>
              </a:p>
            </p:txBody>
          </p:sp>
          <p:sp>
            <p:nvSpPr>
              <p:cNvPr id="54" name="ZoneTexte 53">
                <a:extLst>
                  <a:ext uri="{FF2B5EF4-FFF2-40B4-BE49-F238E27FC236}">
                    <a16:creationId xmlns:a16="http://schemas.microsoft.com/office/drawing/2014/main" id="{D3E7A3B5-ED6D-B215-CC4F-8D20FC399657}"/>
                  </a:ext>
                </a:extLst>
              </p:cNvPr>
              <p:cNvSpPr txBox="1"/>
              <p:nvPr/>
            </p:nvSpPr>
            <p:spPr>
              <a:xfrm>
                <a:off x="10623957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33</a:t>
                </a:r>
              </a:p>
            </p:txBody>
          </p:sp>
          <p:sp>
            <p:nvSpPr>
              <p:cNvPr id="55" name="ZoneTexte 54">
                <a:extLst>
                  <a:ext uri="{FF2B5EF4-FFF2-40B4-BE49-F238E27FC236}">
                    <a16:creationId xmlns:a16="http://schemas.microsoft.com/office/drawing/2014/main" id="{FF8DC319-F584-EF54-66B3-DD096993B2C1}"/>
                  </a:ext>
                </a:extLst>
              </p:cNvPr>
              <p:cNvSpPr txBox="1"/>
              <p:nvPr/>
            </p:nvSpPr>
            <p:spPr>
              <a:xfrm>
                <a:off x="10970996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36</a:t>
                </a:r>
              </a:p>
            </p:txBody>
          </p:sp>
          <p:sp>
            <p:nvSpPr>
              <p:cNvPr id="56" name="ZoneTexte 55">
                <a:extLst>
                  <a:ext uri="{FF2B5EF4-FFF2-40B4-BE49-F238E27FC236}">
                    <a16:creationId xmlns:a16="http://schemas.microsoft.com/office/drawing/2014/main" id="{F6AB5CC9-F0DD-6DC7-B751-D508A150A15D}"/>
                  </a:ext>
                </a:extLst>
              </p:cNvPr>
              <p:cNvSpPr txBox="1"/>
              <p:nvPr/>
            </p:nvSpPr>
            <p:spPr>
              <a:xfrm>
                <a:off x="11318040" y="3387549"/>
                <a:ext cx="36939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39</a:t>
                </a:r>
              </a:p>
            </p:txBody>
          </p:sp>
        </p:grpSp>
        <p:sp>
          <p:nvSpPr>
            <p:cNvPr id="43" name="Forme libre 42">
              <a:extLst>
                <a:ext uri="{FF2B5EF4-FFF2-40B4-BE49-F238E27FC236}">
                  <a16:creationId xmlns:a16="http://schemas.microsoft.com/office/drawing/2014/main" id="{A8A5DF4C-0349-12E1-E20C-12C4B49CDB6B}"/>
                </a:ext>
              </a:extLst>
            </p:cNvPr>
            <p:cNvSpPr/>
            <p:nvPr/>
          </p:nvSpPr>
          <p:spPr>
            <a:xfrm>
              <a:off x="6752026" y="1519963"/>
              <a:ext cx="4892949" cy="1895412"/>
            </a:xfrm>
            <a:custGeom>
              <a:avLst/>
              <a:gdLst>
                <a:gd name="connsiteX0" fmla="*/ 4892949 w 4892949"/>
                <a:gd name="connsiteY0" fmla="*/ 1913579 h 1913579"/>
                <a:gd name="connsiteX1" fmla="*/ 0 w 4892949"/>
                <a:gd name="connsiteY1" fmla="*/ 1913579 h 1913579"/>
                <a:gd name="connsiteX2" fmla="*/ 0 w 4892949"/>
                <a:gd name="connsiteY2" fmla="*/ 0 h 191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2949" h="1913579">
                  <a:moveTo>
                    <a:pt x="4892949" y="1913579"/>
                  </a:moveTo>
                  <a:lnTo>
                    <a:pt x="0" y="191357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4599E8A7-86D3-01C1-C090-1581F618A8D6}"/>
                </a:ext>
              </a:extLst>
            </p:cNvPr>
            <p:cNvSpPr txBox="1"/>
            <p:nvPr/>
          </p:nvSpPr>
          <p:spPr>
            <a:xfrm>
              <a:off x="6301431" y="1896652"/>
              <a:ext cx="369393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0.8</a:t>
              </a: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30975F49-A80E-A8C2-0F25-8343763E8CAA}"/>
                </a:ext>
              </a:extLst>
            </p:cNvPr>
            <p:cNvSpPr txBox="1"/>
            <p:nvPr/>
          </p:nvSpPr>
          <p:spPr>
            <a:xfrm>
              <a:off x="6301431" y="1552438"/>
              <a:ext cx="369393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1.0</a:t>
              </a: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F46506B8-AEC9-86CB-C3DB-8F1A5D7DC6DD}"/>
                </a:ext>
              </a:extLst>
            </p:cNvPr>
            <p:cNvSpPr txBox="1"/>
            <p:nvPr/>
          </p:nvSpPr>
          <p:spPr>
            <a:xfrm>
              <a:off x="6301431" y="2588983"/>
              <a:ext cx="369393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0.4</a:t>
              </a: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A9E4C15F-6F54-A390-E5CB-73040AB08590}"/>
                </a:ext>
              </a:extLst>
            </p:cNvPr>
            <p:cNvSpPr txBox="1"/>
            <p:nvPr/>
          </p:nvSpPr>
          <p:spPr>
            <a:xfrm>
              <a:off x="6301431" y="2244769"/>
              <a:ext cx="369393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0.6</a:t>
              </a:r>
            </a:p>
          </p:txBody>
        </p:sp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86C20F21-1755-C638-42A5-1AB63C16E369}"/>
                </a:ext>
              </a:extLst>
            </p:cNvPr>
            <p:cNvSpPr txBox="1"/>
            <p:nvPr/>
          </p:nvSpPr>
          <p:spPr>
            <a:xfrm>
              <a:off x="6301431" y="3290023"/>
              <a:ext cx="369393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D2BC0B00-3173-67EF-5F5A-5B471A5B1FBF}"/>
                </a:ext>
              </a:extLst>
            </p:cNvPr>
            <p:cNvSpPr txBox="1"/>
            <p:nvPr/>
          </p:nvSpPr>
          <p:spPr>
            <a:xfrm>
              <a:off x="6301431" y="2945809"/>
              <a:ext cx="369393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0.2</a:t>
              </a:r>
            </a:p>
          </p:txBody>
        </p:sp>
        <p:sp>
          <p:nvSpPr>
            <p:cNvPr id="69" name="Forme libre 68">
              <a:extLst>
                <a:ext uri="{FF2B5EF4-FFF2-40B4-BE49-F238E27FC236}">
                  <a16:creationId xmlns:a16="http://schemas.microsoft.com/office/drawing/2014/main" id="{EE61596C-52BD-0F66-8C5C-43EAD8CF4CA0}"/>
                </a:ext>
              </a:extLst>
            </p:cNvPr>
            <p:cNvSpPr/>
            <p:nvPr/>
          </p:nvSpPr>
          <p:spPr>
            <a:xfrm>
              <a:off x="7012172" y="1632098"/>
              <a:ext cx="2971800" cy="1749055"/>
            </a:xfrm>
            <a:custGeom>
              <a:avLst/>
              <a:gdLst>
                <a:gd name="connsiteX0" fmla="*/ 0 w 2971800"/>
                <a:gd name="connsiteY0" fmla="*/ 0 h 1749055"/>
                <a:gd name="connsiteX1" fmla="*/ 85061 w 2971800"/>
                <a:gd name="connsiteY1" fmla="*/ 0 h 1749055"/>
                <a:gd name="connsiteX2" fmla="*/ 85061 w 2971800"/>
                <a:gd name="connsiteY2" fmla="*/ 116958 h 1749055"/>
                <a:gd name="connsiteX3" fmla="*/ 132907 w 2971800"/>
                <a:gd name="connsiteY3" fmla="*/ 116958 h 1749055"/>
                <a:gd name="connsiteX4" fmla="*/ 132907 w 2971800"/>
                <a:gd name="connsiteY4" fmla="*/ 202018 h 1749055"/>
                <a:gd name="connsiteX5" fmla="*/ 239233 w 2971800"/>
                <a:gd name="connsiteY5" fmla="*/ 202018 h 1749055"/>
                <a:gd name="connsiteX6" fmla="*/ 239233 w 2971800"/>
                <a:gd name="connsiteY6" fmla="*/ 308344 h 1749055"/>
                <a:gd name="connsiteX7" fmla="*/ 489098 w 2971800"/>
                <a:gd name="connsiteY7" fmla="*/ 308344 h 1749055"/>
                <a:gd name="connsiteX8" fmla="*/ 489098 w 2971800"/>
                <a:gd name="connsiteY8" fmla="*/ 419986 h 1749055"/>
                <a:gd name="connsiteX9" fmla="*/ 552893 w 2971800"/>
                <a:gd name="connsiteY9" fmla="*/ 419986 h 1749055"/>
                <a:gd name="connsiteX10" fmla="*/ 552893 w 2971800"/>
                <a:gd name="connsiteY10" fmla="*/ 515679 h 1749055"/>
                <a:gd name="connsiteX11" fmla="*/ 669851 w 2971800"/>
                <a:gd name="connsiteY11" fmla="*/ 515679 h 1749055"/>
                <a:gd name="connsiteX12" fmla="*/ 669851 w 2971800"/>
                <a:gd name="connsiteY12" fmla="*/ 600739 h 1749055"/>
                <a:gd name="connsiteX13" fmla="*/ 765544 w 2971800"/>
                <a:gd name="connsiteY13" fmla="*/ 600739 h 1749055"/>
                <a:gd name="connsiteX14" fmla="*/ 765544 w 2971800"/>
                <a:gd name="connsiteY14" fmla="*/ 712381 h 1749055"/>
                <a:gd name="connsiteX15" fmla="*/ 839972 w 2971800"/>
                <a:gd name="connsiteY15" fmla="*/ 712381 h 1749055"/>
                <a:gd name="connsiteX16" fmla="*/ 839972 w 2971800"/>
                <a:gd name="connsiteY16" fmla="*/ 818707 h 1749055"/>
                <a:gd name="connsiteX17" fmla="*/ 946298 w 2971800"/>
                <a:gd name="connsiteY17" fmla="*/ 818707 h 1749055"/>
                <a:gd name="connsiteX18" fmla="*/ 946298 w 2971800"/>
                <a:gd name="connsiteY18" fmla="*/ 914400 h 1749055"/>
                <a:gd name="connsiteX19" fmla="*/ 1004777 w 2971800"/>
                <a:gd name="connsiteY19" fmla="*/ 914400 h 1749055"/>
                <a:gd name="connsiteX20" fmla="*/ 1004777 w 2971800"/>
                <a:gd name="connsiteY20" fmla="*/ 1026042 h 1749055"/>
                <a:gd name="connsiteX21" fmla="*/ 1089837 w 2971800"/>
                <a:gd name="connsiteY21" fmla="*/ 1026042 h 1749055"/>
                <a:gd name="connsiteX22" fmla="*/ 1089837 w 2971800"/>
                <a:gd name="connsiteY22" fmla="*/ 1121735 h 1749055"/>
                <a:gd name="connsiteX23" fmla="*/ 1717158 w 2971800"/>
                <a:gd name="connsiteY23" fmla="*/ 1121735 h 1749055"/>
                <a:gd name="connsiteX24" fmla="*/ 1717158 w 2971800"/>
                <a:gd name="connsiteY24" fmla="*/ 1233376 h 1749055"/>
                <a:gd name="connsiteX25" fmla="*/ 1807535 w 2971800"/>
                <a:gd name="connsiteY25" fmla="*/ 1233376 h 1749055"/>
                <a:gd name="connsiteX26" fmla="*/ 1807535 w 2971800"/>
                <a:gd name="connsiteY26" fmla="*/ 1334386 h 1749055"/>
                <a:gd name="connsiteX27" fmla="*/ 2121195 w 2971800"/>
                <a:gd name="connsiteY27" fmla="*/ 1334386 h 1749055"/>
                <a:gd name="connsiteX28" fmla="*/ 2121195 w 2971800"/>
                <a:gd name="connsiteY28" fmla="*/ 1430079 h 1749055"/>
                <a:gd name="connsiteX29" fmla="*/ 2169042 w 2971800"/>
                <a:gd name="connsiteY29" fmla="*/ 1430079 h 1749055"/>
                <a:gd name="connsiteX30" fmla="*/ 2169042 w 2971800"/>
                <a:gd name="connsiteY30" fmla="*/ 1632097 h 1749055"/>
                <a:gd name="connsiteX31" fmla="*/ 2971800 w 2971800"/>
                <a:gd name="connsiteY31" fmla="*/ 1632097 h 1749055"/>
                <a:gd name="connsiteX32" fmla="*/ 2971800 w 2971800"/>
                <a:gd name="connsiteY32" fmla="*/ 1749055 h 174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971800" h="1749055">
                  <a:moveTo>
                    <a:pt x="0" y="0"/>
                  </a:moveTo>
                  <a:lnTo>
                    <a:pt x="85061" y="0"/>
                  </a:lnTo>
                  <a:lnTo>
                    <a:pt x="85061" y="116958"/>
                  </a:lnTo>
                  <a:lnTo>
                    <a:pt x="132907" y="116958"/>
                  </a:lnTo>
                  <a:lnTo>
                    <a:pt x="132907" y="202018"/>
                  </a:lnTo>
                  <a:lnTo>
                    <a:pt x="239233" y="202018"/>
                  </a:lnTo>
                  <a:lnTo>
                    <a:pt x="239233" y="308344"/>
                  </a:lnTo>
                  <a:lnTo>
                    <a:pt x="489098" y="308344"/>
                  </a:lnTo>
                  <a:lnTo>
                    <a:pt x="489098" y="419986"/>
                  </a:lnTo>
                  <a:lnTo>
                    <a:pt x="552893" y="419986"/>
                  </a:lnTo>
                  <a:lnTo>
                    <a:pt x="552893" y="515679"/>
                  </a:lnTo>
                  <a:lnTo>
                    <a:pt x="669851" y="515679"/>
                  </a:lnTo>
                  <a:lnTo>
                    <a:pt x="669851" y="600739"/>
                  </a:lnTo>
                  <a:lnTo>
                    <a:pt x="765544" y="600739"/>
                  </a:lnTo>
                  <a:lnTo>
                    <a:pt x="765544" y="712381"/>
                  </a:lnTo>
                  <a:lnTo>
                    <a:pt x="839972" y="712381"/>
                  </a:lnTo>
                  <a:lnTo>
                    <a:pt x="839972" y="818707"/>
                  </a:lnTo>
                  <a:lnTo>
                    <a:pt x="946298" y="818707"/>
                  </a:lnTo>
                  <a:lnTo>
                    <a:pt x="946298" y="914400"/>
                  </a:lnTo>
                  <a:lnTo>
                    <a:pt x="1004777" y="914400"/>
                  </a:lnTo>
                  <a:lnTo>
                    <a:pt x="1004777" y="1026042"/>
                  </a:lnTo>
                  <a:lnTo>
                    <a:pt x="1089837" y="1026042"/>
                  </a:lnTo>
                  <a:lnTo>
                    <a:pt x="1089837" y="1121735"/>
                  </a:lnTo>
                  <a:lnTo>
                    <a:pt x="1717158" y="1121735"/>
                  </a:lnTo>
                  <a:lnTo>
                    <a:pt x="1717158" y="1233376"/>
                  </a:lnTo>
                  <a:lnTo>
                    <a:pt x="1807535" y="1233376"/>
                  </a:lnTo>
                  <a:lnTo>
                    <a:pt x="1807535" y="1334386"/>
                  </a:lnTo>
                  <a:lnTo>
                    <a:pt x="2121195" y="1334386"/>
                  </a:lnTo>
                  <a:lnTo>
                    <a:pt x="2121195" y="1430079"/>
                  </a:lnTo>
                  <a:lnTo>
                    <a:pt x="2169042" y="1430079"/>
                  </a:lnTo>
                  <a:lnTo>
                    <a:pt x="2169042" y="1632097"/>
                  </a:lnTo>
                  <a:lnTo>
                    <a:pt x="2971800" y="1632097"/>
                  </a:lnTo>
                  <a:lnTo>
                    <a:pt x="2971800" y="1749055"/>
                  </a:lnTo>
                </a:path>
              </a:pathLst>
            </a:cu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" name="Forme libre 69">
              <a:extLst>
                <a:ext uri="{FF2B5EF4-FFF2-40B4-BE49-F238E27FC236}">
                  <a16:creationId xmlns:a16="http://schemas.microsoft.com/office/drawing/2014/main" id="{0D05CCF2-5629-4DE4-99E5-952ED4A1CEDA}"/>
                </a:ext>
              </a:extLst>
            </p:cNvPr>
            <p:cNvSpPr/>
            <p:nvPr/>
          </p:nvSpPr>
          <p:spPr>
            <a:xfrm>
              <a:off x="7012172" y="1632098"/>
              <a:ext cx="4460358" cy="1483242"/>
            </a:xfrm>
            <a:custGeom>
              <a:avLst/>
              <a:gdLst>
                <a:gd name="connsiteX0" fmla="*/ 0 w 4460358"/>
                <a:gd name="connsiteY0" fmla="*/ 0 h 1483242"/>
                <a:gd name="connsiteX1" fmla="*/ 393405 w 4460358"/>
                <a:gd name="connsiteY1" fmla="*/ 0 h 1483242"/>
                <a:gd name="connsiteX2" fmla="*/ 393405 w 4460358"/>
                <a:gd name="connsiteY2" fmla="*/ 116958 h 1483242"/>
                <a:gd name="connsiteX3" fmla="*/ 489098 w 4460358"/>
                <a:gd name="connsiteY3" fmla="*/ 116958 h 1483242"/>
                <a:gd name="connsiteX4" fmla="*/ 489098 w 4460358"/>
                <a:gd name="connsiteY4" fmla="*/ 202018 h 1483242"/>
                <a:gd name="connsiteX5" fmla="*/ 659219 w 4460358"/>
                <a:gd name="connsiteY5" fmla="*/ 202018 h 1483242"/>
                <a:gd name="connsiteX6" fmla="*/ 659219 w 4460358"/>
                <a:gd name="connsiteY6" fmla="*/ 292395 h 1483242"/>
                <a:gd name="connsiteX7" fmla="*/ 733647 w 4460358"/>
                <a:gd name="connsiteY7" fmla="*/ 292395 h 1483242"/>
                <a:gd name="connsiteX8" fmla="*/ 733647 w 4460358"/>
                <a:gd name="connsiteY8" fmla="*/ 382772 h 1483242"/>
                <a:gd name="connsiteX9" fmla="*/ 850605 w 4460358"/>
                <a:gd name="connsiteY9" fmla="*/ 382772 h 1483242"/>
                <a:gd name="connsiteX10" fmla="*/ 850605 w 4460358"/>
                <a:gd name="connsiteY10" fmla="*/ 574158 h 1483242"/>
                <a:gd name="connsiteX11" fmla="*/ 1254642 w 4460358"/>
                <a:gd name="connsiteY11" fmla="*/ 574158 h 1483242"/>
                <a:gd name="connsiteX12" fmla="*/ 1254642 w 4460358"/>
                <a:gd name="connsiteY12" fmla="*/ 653902 h 1483242"/>
                <a:gd name="connsiteX13" fmla="*/ 1387549 w 4460358"/>
                <a:gd name="connsiteY13" fmla="*/ 653902 h 1483242"/>
                <a:gd name="connsiteX14" fmla="*/ 1387549 w 4460358"/>
                <a:gd name="connsiteY14" fmla="*/ 765544 h 1483242"/>
                <a:gd name="connsiteX15" fmla="*/ 1594884 w 4460358"/>
                <a:gd name="connsiteY15" fmla="*/ 765544 h 1483242"/>
                <a:gd name="connsiteX16" fmla="*/ 1594884 w 4460358"/>
                <a:gd name="connsiteY16" fmla="*/ 877186 h 1483242"/>
                <a:gd name="connsiteX17" fmla="*/ 1642730 w 4460358"/>
                <a:gd name="connsiteY17" fmla="*/ 877186 h 1483242"/>
                <a:gd name="connsiteX18" fmla="*/ 1642730 w 4460358"/>
                <a:gd name="connsiteY18" fmla="*/ 1143000 h 1483242"/>
                <a:gd name="connsiteX19" fmla="*/ 2206256 w 4460358"/>
                <a:gd name="connsiteY19" fmla="*/ 1143000 h 1483242"/>
                <a:gd name="connsiteX20" fmla="*/ 2206256 w 4460358"/>
                <a:gd name="connsiteY20" fmla="*/ 1244009 h 1483242"/>
                <a:gd name="connsiteX21" fmla="*/ 2482702 w 4460358"/>
                <a:gd name="connsiteY21" fmla="*/ 1244009 h 1483242"/>
                <a:gd name="connsiteX22" fmla="*/ 2482702 w 4460358"/>
                <a:gd name="connsiteY22" fmla="*/ 1376916 h 1483242"/>
                <a:gd name="connsiteX23" fmla="*/ 2769781 w 4460358"/>
                <a:gd name="connsiteY23" fmla="*/ 1376916 h 1483242"/>
                <a:gd name="connsiteX24" fmla="*/ 2769781 w 4460358"/>
                <a:gd name="connsiteY24" fmla="*/ 1483242 h 1483242"/>
                <a:gd name="connsiteX25" fmla="*/ 4460358 w 4460358"/>
                <a:gd name="connsiteY25" fmla="*/ 1483242 h 148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60358" h="1483242">
                  <a:moveTo>
                    <a:pt x="0" y="0"/>
                  </a:moveTo>
                  <a:lnTo>
                    <a:pt x="393405" y="0"/>
                  </a:lnTo>
                  <a:lnTo>
                    <a:pt x="393405" y="116958"/>
                  </a:lnTo>
                  <a:lnTo>
                    <a:pt x="489098" y="116958"/>
                  </a:lnTo>
                  <a:lnTo>
                    <a:pt x="489098" y="202018"/>
                  </a:lnTo>
                  <a:lnTo>
                    <a:pt x="659219" y="202018"/>
                  </a:lnTo>
                  <a:lnTo>
                    <a:pt x="659219" y="292395"/>
                  </a:lnTo>
                  <a:lnTo>
                    <a:pt x="733647" y="292395"/>
                  </a:lnTo>
                  <a:lnTo>
                    <a:pt x="733647" y="382772"/>
                  </a:lnTo>
                  <a:lnTo>
                    <a:pt x="850605" y="382772"/>
                  </a:lnTo>
                  <a:lnTo>
                    <a:pt x="850605" y="574158"/>
                  </a:lnTo>
                  <a:lnTo>
                    <a:pt x="1254642" y="574158"/>
                  </a:lnTo>
                  <a:lnTo>
                    <a:pt x="1254642" y="653902"/>
                  </a:lnTo>
                  <a:lnTo>
                    <a:pt x="1387549" y="653902"/>
                  </a:lnTo>
                  <a:lnTo>
                    <a:pt x="1387549" y="765544"/>
                  </a:lnTo>
                  <a:lnTo>
                    <a:pt x="1594884" y="765544"/>
                  </a:lnTo>
                  <a:lnTo>
                    <a:pt x="1594884" y="877186"/>
                  </a:lnTo>
                  <a:lnTo>
                    <a:pt x="1642730" y="877186"/>
                  </a:lnTo>
                  <a:lnTo>
                    <a:pt x="1642730" y="1143000"/>
                  </a:lnTo>
                  <a:lnTo>
                    <a:pt x="2206256" y="1143000"/>
                  </a:lnTo>
                  <a:lnTo>
                    <a:pt x="2206256" y="1244009"/>
                  </a:lnTo>
                  <a:lnTo>
                    <a:pt x="2482702" y="1244009"/>
                  </a:lnTo>
                  <a:lnTo>
                    <a:pt x="2482702" y="1376916"/>
                  </a:lnTo>
                  <a:lnTo>
                    <a:pt x="2769781" y="1376916"/>
                  </a:lnTo>
                  <a:lnTo>
                    <a:pt x="2769781" y="1483242"/>
                  </a:lnTo>
                  <a:lnTo>
                    <a:pt x="4460358" y="1483242"/>
                  </a:lnTo>
                </a:path>
              </a:pathLst>
            </a:cu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ZoneTexte 70">
              <a:extLst>
                <a:ext uri="{FF2B5EF4-FFF2-40B4-BE49-F238E27FC236}">
                  <a16:creationId xmlns:a16="http://schemas.microsoft.com/office/drawing/2014/main" id="{DBD3BBDA-E1D5-4066-1B61-3D9AC17DB551}"/>
                </a:ext>
              </a:extLst>
            </p:cNvPr>
            <p:cNvSpPr txBox="1"/>
            <p:nvPr/>
          </p:nvSpPr>
          <p:spPr>
            <a:xfrm>
              <a:off x="9744740" y="2674088"/>
              <a:ext cx="204575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HER-</a:t>
              </a:r>
              <a:r>
                <a:rPr kumimoji="0" lang="fr-FR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Vaxx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468A7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+ Chimiothérapie</a:t>
              </a:r>
            </a:p>
          </p:txBody>
        </p:sp>
        <p:sp>
          <p:nvSpPr>
            <p:cNvPr id="72" name="ZoneTexte 71">
              <a:extLst>
                <a:ext uri="{FF2B5EF4-FFF2-40B4-BE49-F238E27FC236}">
                  <a16:creationId xmlns:a16="http://schemas.microsoft.com/office/drawing/2014/main" id="{615655F2-35D3-1B9A-3F7B-689FFD27B1E1}"/>
                </a:ext>
              </a:extLst>
            </p:cNvPr>
            <p:cNvSpPr txBox="1"/>
            <p:nvPr/>
          </p:nvSpPr>
          <p:spPr>
            <a:xfrm>
              <a:off x="7522535" y="3035596"/>
              <a:ext cx="16097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Chimiothérapie seule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069293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HERIZON : Phase IIR 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M. </a:t>
            </a:r>
            <a:r>
              <a:rPr lang="fr-FR" dirty="0" err="1"/>
              <a:t>Maglakelidze</a:t>
            </a:r>
            <a:r>
              <a:rPr lang="fr-FR" dirty="0"/>
              <a:t> et al., ASCO GI</a:t>
            </a:r>
            <a:r>
              <a:rPr lang="fr-FR" baseline="30000" dirty="0"/>
              <a:t>®</a:t>
            </a:r>
            <a:r>
              <a:rPr lang="fr-FR" dirty="0"/>
              <a:t> 2023, Abs #289</a:t>
            </a:r>
          </a:p>
        </p:txBody>
      </p:sp>
      <p:grpSp>
        <p:nvGrpSpPr>
          <p:cNvPr id="240" name="Groupe 239">
            <a:extLst>
              <a:ext uri="{FF2B5EF4-FFF2-40B4-BE49-F238E27FC236}">
                <a16:creationId xmlns:a16="http://schemas.microsoft.com/office/drawing/2014/main" id="{66AE03E6-FD24-E9E8-68F0-8908AC06401E}"/>
              </a:ext>
            </a:extLst>
          </p:cNvPr>
          <p:cNvGrpSpPr/>
          <p:nvPr/>
        </p:nvGrpSpPr>
        <p:grpSpPr>
          <a:xfrm>
            <a:off x="5243919" y="1009880"/>
            <a:ext cx="6608111" cy="5044552"/>
            <a:chOff x="5243919" y="1009880"/>
            <a:chExt cx="6608111" cy="5044552"/>
          </a:xfrm>
        </p:grpSpPr>
        <p:grpSp>
          <p:nvGrpSpPr>
            <p:cNvPr id="235" name="Groupe 234">
              <a:extLst>
                <a:ext uri="{FF2B5EF4-FFF2-40B4-BE49-F238E27FC236}">
                  <a16:creationId xmlns:a16="http://schemas.microsoft.com/office/drawing/2014/main" id="{3C07174F-C40D-E3A7-1E28-D703F4A672D7}"/>
                </a:ext>
              </a:extLst>
            </p:cNvPr>
            <p:cNvGrpSpPr/>
            <p:nvPr/>
          </p:nvGrpSpPr>
          <p:grpSpPr>
            <a:xfrm>
              <a:off x="6511478" y="2680562"/>
              <a:ext cx="1687001" cy="337174"/>
              <a:chOff x="6511478" y="2680562"/>
              <a:chExt cx="1687001" cy="337174"/>
            </a:xfrm>
          </p:grpSpPr>
          <p:sp>
            <p:nvSpPr>
              <p:cNvPr id="202" name="Forme libre 201">
                <a:extLst>
                  <a:ext uri="{FF2B5EF4-FFF2-40B4-BE49-F238E27FC236}">
                    <a16:creationId xmlns:a16="http://schemas.microsoft.com/office/drawing/2014/main" id="{ADC77B18-C336-BBFC-92E0-96AFE39402FE}"/>
                  </a:ext>
                </a:extLst>
              </p:cNvPr>
              <p:cNvSpPr/>
              <p:nvPr/>
            </p:nvSpPr>
            <p:spPr>
              <a:xfrm>
                <a:off x="6563203" y="2711425"/>
                <a:ext cx="1602848" cy="275380"/>
              </a:xfrm>
              <a:custGeom>
                <a:avLst/>
                <a:gdLst>
                  <a:gd name="connsiteX0" fmla="*/ 0 w 1602848"/>
                  <a:gd name="connsiteY0" fmla="*/ 0 h 275380"/>
                  <a:gd name="connsiteX1" fmla="*/ 462496 w 1602848"/>
                  <a:gd name="connsiteY1" fmla="*/ 88263 h 275380"/>
                  <a:gd name="connsiteX2" fmla="*/ 847321 w 1602848"/>
                  <a:gd name="connsiteY2" fmla="*/ 187117 h 275380"/>
                  <a:gd name="connsiteX3" fmla="*/ 1242737 w 1602848"/>
                  <a:gd name="connsiteY3" fmla="*/ 275380 h 275380"/>
                  <a:gd name="connsiteX4" fmla="*/ 1602848 w 1602848"/>
                  <a:gd name="connsiteY4" fmla="*/ 247136 h 275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2848" h="275380">
                    <a:moveTo>
                      <a:pt x="0" y="0"/>
                    </a:moveTo>
                    <a:lnTo>
                      <a:pt x="462496" y="88263"/>
                    </a:lnTo>
                    <a:lnTo>
                      <a:pt x="847321" y="187117"/>
                    </a:lnTo>
                    <a:lnTo>
                      <a:pt x="1242737" y="275380"/>
                    </a:lnTo>
                    <a:lnTo>
                      <a:pt x="1602848" y="247136"/>
                    </a:lnTo>
                  </a:path>
                </a:pathLst>
              </a:custGeom>
              <a:noFill/>
              <a:ln w="1905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Ellipse 228">
                <a:extLst>
                  <a:ext uri="{FF2B5EF4-FFF2-40B4-BE49-F238E27FC236}">
                    <a16:creationId xmlns:a16="http://schemas.microsoft.com/office/drawing/2014/main" id="{568F8690-F12F-274C-4EF9-9BB7D11A338A}"/>
                  </a:ext>
                </a:extLst>
              </p:cNvPr>
              <p:cNvSpPr/>
              <p:nvPr/>
            </p:nvSpPr>
            <p:spPr>
              <a:xfrm>
                <a:off x="8129262" y="2921724"/>
                <a:ext cx="69217" cy="6921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Ellipse 229">
                <a:extLst>
                  <a:ext uri="{FF2B5EF4-FFF2-40B4-BE49-F238E27FC236}">
                    <a16:creationId xmlns:a16="http://schemas.microsoft.com/office/drawing/2014/main" id="{67B61173-5898-5552-FAA7-2239BA45E198}"/>
                  </a:ext>
                </a:extLst>
              </p:cNvPr>
              <p:cNvSpPr/>
              <p:nvPr/>
            </p:nvSpPr>
            <p:spPr>
              <a:xfrm>
                <a:off x="7750774" y="2948519"/>
                <a:ext cx="69217" cy="6921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Ellipse 230">
                <a:extLst>
                  <a:ext uri="{FF2B5EF4-FFF2-40B4-BE49-F238E27FC236}">
                    <a16:creationId xmlns:a16="http://schemas.microsoft.com/office/drawing/2014/main" id="{80508E7F-1E90-4C10-404E-6370CCC40443}"/>
                  </a:ext>
                </a:extLst>
              </p:cNvPr>
              <p:cNvSpPr/>
              <p:nvPr/>
            </p:nvSpPr>
            <p:spPr>
              <a:xfrm>
                <a:off x="7389034" y="2854734"/>
                <a:ext cx="69217" cy="6921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Ellipse 231">
                <a:extLst>
                  <a:ext uri="{FF2B5EF4-FFF2-40B4-BE49-F238E27FC236}">
                    <a16:creationId xmlns:a16="http://schemas.microsoft.com/office/drawing/2014/main" id="{2CFE4D46-D2F2-F5F7-EC42-359CA781E3D2}"/>
                  </a:ext>
                </a:extLst>
              </p:cNvPr>
              <p:cNvSpPr/>
              <p:nvPr/>
            </p:nvSpPr>
            <p:spPr>
              <a:xfrm>
                <a:off x="6973702" y="2754250"/>
                <a:ext cx="69217" cy="6921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Ellipse 232">
                <a:extLst>
                  <a:ext uri="{FF2B5EF4-FFF2-40B4-BE49-F238E27FC236}">
                    <a16:creationId xmlns:a16="http://schemas.microsoft.com/office/drawing/2014/main" id="{85321CA4-3128-4303-0A54-F4312D8E6040}"/>
                  </a:ext>
                </a:extLst>
              </p:cNvPr>
              <p:cNvSpPr/>
              <p:nvPr/>
            </p:nvSpPr>
            <p:spPr>
              <a:xfrm>
                <a:off x="6511478" y="2680562"/>
                <a:ext cx="69217" cy="6921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28" name="Groupe 227">
              <a:extLst>
                <a:ext uri="{FF2B5EF4-FFF2-40B4-BE49-F238E27FC236}">
                  <a16:creationId xmlns:a16="http://schemas.microsoft.com/office/drawing/2014/main" id="{54F07D22-E5B3-B13F-1CA8-0E515641A91A}"/>
                </a:ext>
              </a:extLst>
            </p:cNvPr>
            <p:cNvGrpSpPr/>
            <p:nvPr/>
          </p:nvGrpSpPr>
          <p:grpSpPr>
            <a:xfrm>
              <a:off x="6518175" y="2730803"/>
              <a:ext cx="2025297" cy="293631"/>
              <a:chOff x="6518175" y="2730803"/>
              <a:chExt cx="2025297" cy="293631"/>
            </a:xfrm>
          </p:grpSpPr>
          <p:sp>
            <p:nvSpPr>
              <p:cNvPr id="208" name="Forme libre 207">
                <a:extLst>
                  <a:ext uri="{FF2B5EF4-FFF2-40B4-BE49-F238E27FC236}">
                    <a16:creationId xmlns:a16="http://schemas.microsoft.com/office/drawing/2014/main" id="{FBF7F560-C076-4552-181C-AA20484AA789}"/>
                  </a:ext>
                </a:extLst>
              </p:cNvPr>
              <p:cNvSpPr/>
              <p:nvPr/>
            </p:nvSpPr>
            <p:spPr>
              <a:xfrm>
                <a:off x="6534959" y="2760853"/>
                <a:ext cx="1980612" cy="236543"/>
              </a:xfrm>
              <a:custGeom>
                <a:avLst/>
                <a:gdLst>
                  <a:gd name="connsiteX0" fmla="*/ 0 w 1980612"/>
                  <a:gd name="connsiteY0" fmla="*/ 0 h 236543"/>
                  <a:gd name="connsiteX1" fmla="*/ 398947 w 1980612"/>
                  <a:gd name="connsiteY1" fmla="*/ 112976 h 236543"/>
                  <a:gd name="connsiteX2" fmla="*/ 826138 w 1980612"/>
                  <a:gd name="connsiteY2" fmla="*/ 236543 h 236543"/>
                  <a:gd name="connsiteX3" fmla="*/ 1253328 w 1980612"/>
                  <a:gd name="connsiteY3" fmla="*/ 225952 h 236543"/>
                  <a:gd name="connsiteX4" fmla="*/ 1624031 w 1980612"/>
                  <a:gd name="connsiteY4" fmla="*/ 190647 h 236543"/>
                  <a:gd name="connsiteX5" fmla="*/ 1980612 w 1980612"/>
                  <a:gd name="connsiteY5" fmla="*/ 109445 h 23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0612" h="236543">
                    <a:moveTo>
                      <a:pt x="0" y="0"/>
                    </a:moveTo>
                    <a:lnTo>
                      <a:pt x="398947" y="112976"/>
                    </a:lnTo>
                    <a:lnTo>
                      <a:pt x="826138" y="236543"/>
                    </a:lnTo>
                    <a:lnTo>
                      <a:pt x="1253328" y="225952"/>
                    </a:lnTo>
                    <a:lnTo>
                      <a:pt x="1624031" y="190647"/>
                    </a:lnTo>
                    <a:lnTo>
                      <a:pt x="1980612" y="109445"/>
                    </a:lnTo>
                  </a:path>
                </a:pathLst>
              </a:custGeom>
              <a:noFill/>
              <a:ln w="190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Ellipse 215">
                <a:extLst>
                  <a:ext uri="{FF2B5EF4-FFF2-40B4-BE49-F238E27FC236}">
                    <a16:creationId xmlns:a16="http://schemas.microsoft.com/office/drawing/2014/main" id="{9206F84B-359F-3686-4B6D-2D53D934F544}"/>
                  </a:ext>
                </a:extLst>
              </p:cNvPr>
              <p:cNvSpPr/>
              <p:nvPr/>
            </p:nvSpPr>
            <p:spPr>
              <a:xfrm>
                <a:off x="8474255" y="2831289"/>
                <a:ext cx="69217" cy="6921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Ellipse 222">
                <a:extLst>
                  <a:ext uri="{FF2B5EF4-FFF2-40B4-BE49-F238E27FC236}">
                    <a16:creationId xmlns:a16="http://schemas.microsoft.com/office/drawing/2014/main" id="{DA40AE55-FBE7-FA6B-9A69-FBED5D3A794D}"/>
                  </a:ext>
                </a:extLst>
              </p:cNvPr>
              <p:cNvSpPr/>
              <p:nvPr/>
            </p:nvSpPr>
            <p:spPr>
              <a:xfrm>
                <a:off x="8109165" y="2918374"/>
                <a:ext cx="69217" cy="6921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Ellipse 223">
                <a:extLst>
                  <a:ext uri="{FF2B5EF4-FFF2-40B4-BE49-F238E27FC236}">
                    <a16:creationId xmlns:a16="http://schemas.microsoft.com/office/drawing/2014/main" id="{68D1598C-05C8-6A5A-07EC-68C94E14C651}"/>
                  </a:ext>
                </a:extLst>
              </p:cNvPr>
              <p:cNvSpPr/>
              <p:nvPr/>
            </p:nvSpPr>
            <p:spPr>
              <a:xfrm>
                <a:off x="7707231" y="2951868"/>
                <a:ext cx="69217" cy="6921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Ellipse 224">
                <a:extLst>
                  <a:ext uri="{FF2B5EF4-FFF2-40B4-BE49-F238E27FC236}">
                    <a16:creationId xmlns:a16="http://schemas.microsoft.com/office/drawing/2014/main" id="{B783B7E7-3099-C7A4-DA7B-AFA67051507B}"/>
                  </a:ext>
                </a:extLst>
              </p:cNvPr>
              <p:cNvSpPr/>
              <p:nvPr/>
            </p:nvSpPr>
            <p:spPr>
              <a:xfrm>
                <a:off x="7305297" y="2955217"/>
                <a:ext cx="69217" cy="6921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Ellipse 225">
                <a:extLst>
                  <a:ext uri="{FF2B5EF4-FFF2-40B4-BE49-F238E27FC236}">
                    <a16:creationId xmlns:a16="http://schemas.microsoft.com/office/drawing/2014/main" id="{AE1213A1-40E2-7649-707E-3EB2866FFB8E}"/>
                  </a:ext>
                </a:extLst>
              </p:cNvPr>
              <p:cNvSpPr/>
              <p:nvPr/>
            </p:nvSpPr>
            <p:spPr>
              <a:xfrm>
                <a:off x="6900013" y="2841335"/>
                <a:ext cx="69217" cy="6921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Ellipse 226">
                <a:extLst>
                  <a:ext uri="{FF2B5EF4-FFF2-40B4-BE49-F238E27FC236}">
                    <a16:creationId xmlns:a16="http://schemas.microsoft.com/office/drawing/2014/main" id="{6DDFE6F4-C5CA-12E1-EE21-0BDEE7CA2C95}"/>
                  </a:ext>
                </a:extLst>
              </p:cNvPr>
              <p:cNvSpPr/>
              <p:nvPr/>
            </p:nvSpPr>
            <p:spPr>
              <a:xfrm>
                <a:off x="6518175" y="2730803"/>
                <a:ext cx="69217" cy="6921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22" name="Groupe 221">
              <a:extLst>
                <a:ext uri="{FF2B5EF4-FFF2-40B4-BE49-F238E27FC236}">
                  <a16:creationId xmlns:a16="http://schemas.microsoft.com/office/drawing/2014/main" id="{302F882D-4E50-FC42-B0EA-9177B1350D57}"/>
                </a:ext>
              </a:extLst>
            </p:cNvPr>
            <p:cNvGrpSpPr/>
            <p:nvPr/>
          </p:nvGrpSpPr>
          <p:grpSpPr>
            <a:xfrm>
              <a:off x="6508126" y="2643720"/>
              <a:ext cx="457754" cy="79265"/>
              <a:chOff x="6508126" y="2643720"/>
              <a:chExt cx="457754" cy="79265"/>
            </a:xfrm>
          </p:grpSpPr>
          <p:sp>
            <p:nvSpPr>
              <p:cNvPr id="204" name="Forme libre 203">
                <a:extLst>
                  <a:ext uri="{FF2B5EF4-FFF2-40B4-BE49-F238E27FC236}">
                    <a16:creationId xmlns:a16="http://schemas.microsoft.com/office/drawing/2014/main" id="{11084B2B-0051-7565-7EFC-89ECA7A76F4C}"/>
                  </a:ext>
                </a:extLst>
              </p:cNvPr>
              <p:cNvSpPr/>
              <p:nvPr/>
            </p:nvSpPr>
            <p:spPr>
              <a:xfrm>
                <a:off x="6549081" y="2676120"/>
                <a:ext cx="370703" cy="14122"/>
              </a:xfrm>
              <a:custGeom>
                <a:avLst/>
                <a:gdLst>
                  <a:gd name="connsiteX0" fmla="*/ 0 w 370703"/>
                  <a:gd name="connsiteY0" fmla="*/ 14122 h 14122"/>
                  <a:gd name="connsiteX1" fmla="*/ 370703 w 370703"/>
                  <a:gd name="connsiteY1" fmla="*/ 0 h 14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70703" h="14122">
                    <a:moveTo>
                      <a:pt x="0" y="14122"/>
                    </a:moveTo>
                    <a:lnTo>
                      <a:pt x="370703" y="0"/>
                    </a:lnTo>
                  </a:path>
                </a:pathLst>
              </a:custGeom>
              <a:no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Ellipse 219">
                <a:extLst>
                  <a:ext uri="{FF2B5EF4-FFF2-40B4-BE49-F238E27FC236}">
                    <a16:creationId xmlns:a16="http://schemas.microsoft.com/office/drawing/2014/main" id="{F5C65D42-36FA-10FF-87FF-783331BE2F2F}"/>
                  </a:ext>
                </a:extLst>
              </p:cNvPr>
              <p:cNvSpPr/>
              <p:nvPr/>
            </p:nvSpPr>
            <p:spPr>
              <a:xfrm>
                <a:off x="6896663" y="2643720"/>
                <a:ext cx="69217" cy="6921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Ellipse 220">
                <a:extLst>
                  <a:ext uri="{FF2B5EF4-FFF2-40B4-BE49-F238E27FC236}">
                    <a16:creationId xmlns:a16="http://schemas.microsoft.com/office/drawing/2014/main" id="{156543C2-DF8D-3AA1-25AC-2C01FF093AE4}"/>
                  </a:ext>
                </a:extLst>
              </p:cNvPr>
              <p:cNvSpPr/>
              <p:nvPr/>
            </p:nvSpPr>
            <p:spPr>
              <a:xfrm>
                <a:off x="6508126" y="2653768"/>
                <a:ext cx="69217" cy="6921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19" name="Groupe 218">
              <a:extLst>
                <a:ext uri="{FF2B5EF4-FFF2-40B4-BE49-F238E27FC236}">
                  <a16:creationId xmlns:a16="http://schemas.microsoft.com/office/drawing/2014/main" id="{DAC4B14E-7D0B-4CAD-61A4-F19998E5D663}"/>
                </a:ext>
              </a:extLst>
            </p:cNvPr>
            <p:cNvGrpSpPr/>
            <p:nvPr/>
          </p:nvGrpSpPr>
          <p:grpSpPr>
            <a:xfrm>
              <a:off x="6514826" y="2697311"/>
              <a:ext cx="986967" cy="132857"/>
              <a:chOff x="6514826" y="2697311"/>
              <a:chExt cx="986967" cy="132857"/>
            </a:xfrm>
          </p:grpSpPr>
          <p:sp>
            <p:nvSpPr>
              <p:cNvPr id="207" name="Forme libre 206">
                <a:extLst>
                  <a:ext uri="{FF2B5EF4-FFF2-40B4-BE49-F238E27FC236}">
                    <a16:creationId xmlns:a16="http://schemas.microsoft.com/office/drawing/2014/main" id="{00B50CFD-8098-4D75-260B-5CEE66510774}"/>
                  </a:ext>
                </a:extLst>
              </p:cNvPr>
              <p:cNvSpPr/>
              <p:nvPr/>
            </p:nvSpPr>
            <p:spPr>
              <a:xfrm>
                <a:off x="6549081" y="2729078"/>
                <a:ext cx="921461" cy="70610"/>
              </a:xfrm>
              <a:custGeom>
                <a:avLst/>
                <a:gdLst>
                  <a:gd name="connsiteX0" fmla="*/ 0 w 921461"/>
                  <a:gd name="connsiteY0" fmla="*/ 35305 h 70610"/>
                  <a:gd name="connsiteX1" fmla="*/ 458965 w 921461"/>
                  <a:gd name="connsiteY1" fmla="*/ 0 h 70610"/>
                  <a:gd name="connsiteX2" fmla="*/ 921461 w 921461"/>
                  <a:gd name="connsiteY2" fmla="*/ 70610 h 70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1461" h="70610">
                    <a:moveTo>
                      <a:pt x="0" y="35305"/>
                    </a:moveTo>
                    <a:lnTo>
                      <a:pt x="458965" y="0"/>
                    </a:lnTo>
                    <a:lnTo>
                      <a:pt x="921461" y="70610"/>
                    </a:lnTo>
                  </a:path>
                </a:pathLst>
              </a:custGeom>
              <a:noFill/>
              <a:ln w="1905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Ellipse 214">
                <a:extLst>
                  <a:ext uri="{FF2B5EF4-FFF2-40B4-BE49-F238E27FC236}">
                    <a16:creationId xmlns:a16="http://schemas.microsoft.com/office/drawing/2014/main" id="{5F7EE4BA-CAF1-4F6F-3F64-DB398FA34FD2}"/>
                  </a:ext>
                </a:extLst>
              </p:cNvPr>
              <p:cNvSpPr/>
              <p:nvPr/>
            </p:nvSpPr>
            <p:spPr>
              <a:xfrm>
                <a:off x="7432576" y="2760951"/>
                <a:ext cx="69217" cy="69217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Ellipse 216">
                <a:extLst>
                  <a:ext uri="{FF2B5EF4-FFF2-40B4-BE49-F238E27FC236}">
                    <a16:creationId xmlns:a16="http://schemas.microsoft.com/office/drawing/2014/main" id="{AD7882A6-E265-DD4F-1C97-3C55BECEEB30}"/>
                  </a:ext>
                </a:extLst>
              </p:cNvPr>
              <p:cNvSpPr/>
              <p:nvPr/>
            </p:nvSpPr>
            <p:spPr>
              <a:xfrm>
                <a:off x="6967002" y="2697311"/>
                <a:ext cx="69217" cy="69217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Ellipse 217">
                <a:extLst>
                  <a:ext uri="{FF2B5EF4-FFF2-40B4-BE49-F238E27FC236}">
                    <a16:creationId xmlns:a16="http://schemas.microsoft.com/office/drawing/2014/main" id="{912A910F-6DA5-3792-6931-F8D7395D5BE9}"/>
                  </a:ext>
                </a:extLst>
              </p:cNvPr>
              <p:cNvSpPr/>
              <p:nvPr/>
            </p:nvSpPr>
            <p:spPr>
              <a:xfrm>
                <a:off x="6514826" y="2724106"/>
                <a:ext cx="69217" cy="69217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14" name="Groupe 213">
              <a:extLst>
                <a:ext uri="{FF2B5EF4-FFF2-40B4-BE49-F238E27FC236}">
                  <a16:creationId xmlns:a16="http://schemas.microsoft.com/office/drawing/2014/main" id="{13896B8A-4CFE-659B-1D91-028364E94858}"/>
                </a:ext>
              </a:extLst>
            </p:cNvPr>
            <p:cNvGrpSpPr/>
            <p:nvPr/>
          </p:nvGrpSpPr>
          <p:grpSpPr>
            <a:xfrm>
              <a:off x="6510391" y="2635845"/>
              <a:ext cx="1656857" cy="206544"/>
              <a:chOff x="6510391" y="2635845"/>
              <a:chExt cx="1656857" cy="206544"/>
            </a:xfrm>
          </p:grpSpPr>
          <p:sp>
            <p:nvSpPr>
              <p:cNvPr id="201" name="Forme libre 200">
                <a:extLst>
                  <a:ext uri="{FF2B5EF4-FFF2-40B4-BE49-F238E27FC236}">
                    <a16:creationId xmlns:a16="http://schemas.microsoft.com/office/drawing/2014/main" id="{5A93C61D-B2D8-5005-29B4-E074A7188976}"/>
                  </a:ext>
                </a:extLst>
              </p:cNvPr>
              <p:cNvSpPr/>
              <p:nvPr/>
            </p:nvSpPr>
            <p:spPr>
              <a:xfrm>
                <a:off x="6542020" y="2676120"/>
                <a:ext cx="1606378" cy="130629"/>
              </a:xfrm>
              <a:custGeom>
                <a:avLst/>
                <a:gdLst>
                  <a:gd name="connsiteX0" fmla="*/ 0 w 1606378"/>
                  <a:gd name="connsiteY0" fmla="*/ 0 h 130629"/>
                  <a:gd name="connsiteX1" fmla="*/ 462496 w 1606378"/>
                  <a:gd name="connsiteY1" fmla="*/ 49427 h 130629"/>
                  <a:gd name="connsiteX2" fmla="*/ 829668 w 1606378"/>
                  <a:gd name="connsiteY2" fmla="*/ 52958 h 130629"/>
                  <a:gd name="connsiteX3" fmla="*/ 1218023 w 1606378"/>
                  <a:gd name="connsiteY3" fmla="*/ 127099 h 130629"/>
                  <a:gd name="connsiteX4" fmla="*/ 1606378 w 1606378"/>
                  <a:gd name="connsiteY4" fmla="*/ 130629 h 1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6378" h="130629">
                    <a:moveTo>
                      <a:pt x="0" y="0"/>
                    </a:moveTo>
                    <a:lnTo>
                      <a:pt x="462496" y="49427"/>
                    </a:lnTo>
                    <a:lnTo>
                      <a:pt x="829668" y="52958"/>
                    </a:lnTo>
                    <a:lnTo>
                      <a:pt x="1218023" y="127099"/>
                    </a:lnTo>
                    <a:lnTo>
                      <a:pt x="1606378" y="130629"/>
                    </a:lnTo>
                  </a:path>
                </a:pathLst>
              </a:custGeom>
              <a:noFill/>
              <a:ln w="19050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Ellipse 208">
                <a:extLst>
                  <a:ext uri="{FF2B5EF4-FFF2-40B4-BE49-F238E27FC236}">
                    <a16:creationId xmlns:a16="http://schemas.microsoft.com/office/drawing/2014/main" id="{3FA4335F-B83E-AEEC-2C11-9E103616D231}"/>
                  </a:ext>
                </a:extLst>
              </p:cNvPr>
              <p:cNvSpPr/>
              <p:nvPr/>
            </p:nvSpPr>
            <p:spPr>
              <a:xfrm>
                <a:off x="8098031" y="2773172"/>
                <a:ext cx="69217" cy="69217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Ellipse 209">
                <a:extLst>
                  <a:ext uri="{FF2B5EF4-FFF2-40B4-BE49-F238E27FC236}">
                    <a16:creationId xmlns:a16="http://schemas.microsoft.com/office/drawing/2014/main" id="{FCC27DF3-1356-90E4-33CB-1817BC48C86E}"/>
                  </a:ext>
                </a:extLst>
              </p:cNvPr>
              <p:cNvSpPr/>
              <p:nvPr/>
            </p:nvSpPr>
            <p:spPr>
              <a:xfrm>
                <a:off x="7706146" y="2766473"/>
                <a:ext cx="69217" cy="69217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Ellipse 210">
                <a:extLst>
                  <a:ext uri="{FF2B5EF4-FFF2-40B4-BE49-F238E27FC236}">
                    <a16:creationId xmlns:a16="http://schemas.microsoft.com/office/drawing/2014/main" id="{E77A8FC4-66B8-DDB7-C478-8F0003F8AA61}"/>
                  </a:ext>
                </a:extLst>
              </p:cNvPr>
              <p:cNvSpPr/>
              <p:nvPr/>
            </p:nvSpPr>
            <p:spPr>
              <a:xfrm>
                <a:off x="7320959" y="2682737"/>
                <a:ext cx="69217" cy="69217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Ellipse 211">
                <a:extLst>
                  <a:ext uri="{FF2B5EF4-FFF2-40B4-BE49-F238E27FC236}">
                    <a16:creationId xmlns:a16="http://schemas.microsoft.com/office/drawing/2014/main" id="{47F2EC62-DBB5-5160-D1B1-C5E2E3A1E8C6}"/>
                  </a:ext>
                </a:extLst>
              </p:cNvPr>
              <p:cNvSpPr/>
              <p:nvPr/>
            </p:nvSpPr>
            <p:spPr>
              <a:xfrm>
                <a:off x="6952519" y="2689436"/>
                <a:ext cx="69217" cy="69217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Ellipse 212">
                <a:extLst>
                  <a:ext uri="{FF2B5EF4-FFF2-40B4-BE49-F238E27FC236}">
                    <a16:creationId xmlns:a16="http://schemas.microsoft.com/office/drawing/2014/main" id="{DEFF192E-DB72-63FE-F3B8-7758C1A2510A}"/>
                  </a:ext>
                </a:extLst>
              </p:cNvPr>
              <p:cNvSpPr/>
              <p:nvPr/>
            </p:nvSpPr>
            <p:spPr>
              <a:xfrm>
                <a:off x="6510391" y="2635845"/>
                <a:ext cx="69217" cy="69217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95" name="Groupe 194">
              <a:extLst>
                <a:ext uri="{FF2B5EF4-FFF2-40B4-BE49-F238E27FC236}">
                  <a16:creationId xmlns:a16="http://schemas.microsoft.com/office/drawing/2014/main" id="{FEA25305-3EA5-1BA2-EC52-C350BD8A4DE5}"/>
                </a:ext>
              </a:extLst>
            </p:cNvPr>
            <p:cNvGrpSpPr/>
            <p:nvPr/>
          </p:nvGrpSpPr>
          <p:grpSpPr>
            <a:xfrm>
              <a:off x="6519308" y="2889090"/>
              <a:ext cx="574078" cy="139827"/>
              <a:chOff x="6519308" y="2419533"/>
              <a:chExt cx="574078" cy="139827"/>
            </a:xfrm>
            <a:solidFill>
              <a:schemeClr val="accent3">
                <a:lumMod val="60000"/>
                <a:lumOff val="40000"/>
              </a:schemeClr>
            </a:solidFill>
          </p:grpSpPr>
          <p:cxnSp>
            <p:nvCxnSpPr>
              <p:cNvPr id="196" name="Connecteur droit 195">
                <a:extLst>
                  <a:ext uri="{FF2B5EF4-FFF2-40B4-BE49-F238E27FC236}">
                    <a16:creationId xmlns:a16="http://schemas.microsoft.com/office/drawing/2014/main" id="{934CAAB8-4E25-3F35-81B0-B80F9A83073F}"/>
                  </a:ext>
                </a:extLst>
              </p:cNvPr>
              <p:cNvCxnSpPr>
                <a:cxnSpLocks/>
                <a:endCxn id="197" idx="2"/>
              </p:cNvCxnSpPr>
              <p:nvPr/>
            </p:nvCxnSpPr>
            <p:spPr>
              <a:xfrm>
                <a:off x="6563203" y="2453699"/>
                <a:ext cx="460966" cy="71053"/>
              </a:xfrm>
              <a:prstGeom prst="line">
                <a:avLst/>
              </a:prstGeom>
              <a:grpFill/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" name="Ellipse 196">
                <a:extLst>
                  <a:ext uri="{FF2B5EF4-FFF2-40B4-BE49-F238E27FC236}">
                    <a16:creationId xmlns:a16="http://schemas.microsoft.com/office/drawing/2014/main" id="{464BF075-E1C8-68E6-E120-C9429346E2AE}"/>
                  </a:ext>
                </a:extLst>
              </p:cNvPr>
              <p:cNvSpPr/>
              <p:nvPr/>
            </p:nvSpPr>
            <p:spPr>
              <a:xfrm>
                <a:off x="7024169" y="2490143"/>
                <a:ext cx="69217" cy="6921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Ellipse 197">
                <a:extLst>
                  <a:ext uri="{FF2B5EF4-FFF2-40B4-BE49-F238E27FC236}">
                    <a16:creationId xmlns:a16="http://schemas.microsoft.com/office/drawing/2014/main" id="{4725374E-5258-B6F6-EF5B-15FC4560DD8D}"/>
                  </a:ext>
                </a:extLst>
              </p:cNvPr>
              <p:cNvSpPr/>
              <p:nvPr/>
            </p:nvSpPr>
            <p:spPr>
              <a:xfrm>
                <a:off x="6519308" y="2419533"/>
                <a:ext cx="69217" cy="6921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8" name="Groupe 137">
              <a:extLst>
                <a:ext uri="{FF2B5EF4-FFF2-40B4-BE49-F238E27FC236}">
                  <a16:creationId xmlns:a16="http://schemas.microsoft.com/office/drawing/2014/main" id="{B5DCE5A0-C88C-155C-F454-8047561A0E25}"/>
                </a:ext>
              </a:extLst>
            </p:cNvPr>
            <p:cNvGrpSpPr/>
            <p:nvPr/>
          </p:nvGrpSpPr>
          <p:grpSpPr>
            <a:xfrm>
              <a:off x="6516576" y="2989059"/>
              <a:ext cx="2393884" cy="269385"/>
              <a:chOff x="6516576" y="2989059"/>
              <a:chExt cx="2393884" cy="269385"/>
            </a:xfrm>
          </p:grpSpPr>
          <p:grpSp>
            <p:nvGrpSpPr>
              <p:cNvPr id="136" name="Groupe 135">
                <a:extLst>
                  <a:ext uri="{FF2B5EF4-FFF2-40B4-BE49-F238E27FC236}">
                    <a16:creationId xmlns:a16="http://schemas.microsoft.com/office/drawing/2014/main" id="{7E3AAA1A-45F2-74E7-CFC3-86FA2F59F840}"/>
                  </a:ext>
                </a:extLst>
              </p:cNvPr>
              <p:cNvGrpSpPr/>
              <p:nvPr/>
            </p:nvGrpSpPr>
            <p:grpSpPr>
              <a:xfrm>
                <a:off x="6516576" y="2989059"/>
                <a:ext cx="2393884" cy="269385"/>
                <a:chOff x="6516576" y="2989059"/>
                <a:chExt cx="2393884" cy="269385"/>
              </a:xfrm>
              <a:solidFill>
                <a:schemeClr val="accent5"/>
              </a:solidFill>
            </p:grpSpPr>
            <p:sp>
              <p:nvSpPr>
                <p:cNvPr id="128" name="Ellipse 127">
                  <a:extLst>
                    <a:ext uri="{FF2B5EF4-FFF2-40B4-BE49-F238E27FC236}">
                      <a16:creationId xmlns:a16="http://schemas.microsoft.com/office/drawing/2014/main" id="{23028933-621D-C8CE-574D-D251E2C68DDE}"/>
                    </a:ext>
                  </a:extLst>
                </p:cNvPr>
                <p:cNvSpPr/>
                <p:nvPr/>
              </p:nvSpPr>
              <p:spPr>
                <a:xfrm>
                  <a:off x="8841243" y="3189227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Ellipse 129">
                  <a:extLst>
                    <a:ext uri="{FF2B5EF4-FFF2-40B4-BE49-F238E27FC236}">
                      <a16:creationId xmlns:a16="http://schemas.microsoft.com/office/drawing/2014/main" id="{8FD6B998-7448-3D42-A188-64F656974E27}"/>
                    </a:ext>
                  </a:extLst>
                </p:cNvPr>
                <p:cNvSpPr/>
                <p:nvPr/>
              </p:nvSpPr>
              <p:spPr>
                <a:xfrm>
                  <a:off x="8509148" y="3189227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Ellipse 130">
                  <a:extLst>
                    <a:ext uri="{FF2B5EF4-FFF2-40B4-BE49-F238E27FC236}">
                      <a16:creationId xmlns:a16="http://schemas.microsoft.com/office/drawing/2014/main" id="{E2B637E2-0DCB-2C2B-8496-18D956B2FCA4}"/>
                    </a:ext>
                  </a:extLst>
                </p:cNvPr>
                <p:cNvSpPr/>
                <p:nvPr/>
              </p:nvSpPr>
              <p:spPr>
                <a:xfrm>
                  <a:off x="8113363" y="3134636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Ellipse 131">
                  <a:extLst>
                    <a:ext uri="{FF2B5EF4-FFF2-40B4-BE49-F238E27FC236}">
                      <a16:creationId xmlns:a16="http://schemas.microsoft.com/office/drawing/2014/main" id="{713C857F-C99D-D3AB-8087-9EA98471C0AE}"/>
                    </a:ext>
                  </a:extLst>
                </p:cNvPr>
                <p:cNvSpPr/>
                <p:nvPr/>
              </p:nvSpPr>
              <p:spPr>
                <a:xfrm>
                  <a:off x="7744874" y="3089143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Ellipse 132">
                  <a:extLst>
                    <a:ext uri="{FF2B5EF4-FFF2-40B4-BE49-F238E27FC236}">
                      <a16:creationId xmlns:a16="http://schemas.microsoft.com/office/drawing/2014/main" id="{4508295D-D321-1F9B-775C-51CC1BBCEBA4}"/>
                    </a:ext>
                  </a:extLst>
                </p:cNvPr>
                <p:cNvSpPr/>
                <p:nvPr/>
              </p:nvSpPr>
              <p:spPr>
                <a:xfrm>
                  <a:off x="7294498" y="3066397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DE5B2BFA-0BA3-E3E8-B1F0-CC53BC0D10D1}"/>
                    </a:ext>
                  </a:extLst>
                </p:cNvPr>
                <p:cNvSpPr/>
                <p:nvPr/>
              </p:nvSpPr>
              <p:spPr>
                <a:xfrm>
                  <a:off x="6980600" y="3057298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2BE7E710-F3C8-08D6-95E3-30AA685DCFE7}"/>
                    </a:ext>
                  </a:extLst>
                </p:cNvPr>
                <p:cNvSpPr/>
                <p:nvPr/>
              </p:nvSpPr>
              <p:spPr>
                <a:xfrm>
                  <a:off x="6516576" y="2989059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7" name="Forme libre 136">
                <a:extLst>
                  <a:ext uri="{FF2B5EF4-FFF2-40B4-BE49-F238E27FC236}">
                    <a16:creationId xmlns:a16="http://schemas.microsoft.com/office/drawing/2014/main" id="{5BB4DC1E-36DB-B53B-63BD-AD4A5E60D4A1}"/>
                  </a:ext>
                </a:extLst>
              </p:cNvPr>
              <p:cNvSpPr/>
              <p:nvPr/>
            </p:nvSpPr>
            <p:spPr>
              <a:xfrm>
                <a:off x="6560024" y="3020704"/>
                <a:ext cx="2329218" cy="204717"/>
              </a:xfrm>
              <a:custGeom>
                <a:avLst/>
                <a:gdLst>
                  <a:gd name="connsiteX0" fmla="*/ 0 w 2329218"/>
                  <a:gd name="connsiteY0" fmla="*/ 0 h 204717"/>
                  <a:gd name="connsiteX1" fmla="*/ 468573 w 2329218"/>
                  <a:gd name="connsiteY1" fmla="*/ 72789 h 204717"/>
                  <a:gd name="connsiteX2" fmla="*/ 768824 w 2329218"/>
                  <a:gd name="connsiteY2" fmla="*/ 86436 h 204717"/>
                  <a:gd name="connsiteX3" fmla="*/ 1223749 w 2329218"/>
                  <a:gd name="connsiteY3" fmla="*/ 104633 h 204717"/>
                  <a:gd name="connsiteX4" fmla="*/ 1605886 w 2329218"/>
                  <a:gd name="connsiteY4" fmla="*/ 145577 h 204717"/>
                  <a:gd name="connsiteX5" fmla="*/ 1978925 w 2329218"/>
                  <a:gd name="connsiteY5" fmla="*/ 200168 h 204717"/>
                  <a:gd name="connsiteX6" fmla="*/ 2329218 w 2329218"/>
                  <a:gd name="connsiteY6" fmla="*/ 204717 h 20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218" h="204717">
                    <a:moveTo>
                      <a:pt x="0" y="0"/>
                    </a:moveTo>
                    <a:lnTo>
                      <a:pt x="468573" y="72789"/>
                    </a:lnTo>
                    <a:lnTo>
                      <a:pt x="768824" y="86436"/>
                    </a:lnTo>
                    <a:lnTo>
                      <a:pt x="1223749" y="104633"/>
                    </a:lnTo>
                    <a:lnTo>
                      <a:pt x="1605886" y="145577"/>
                    </a:lnTo>
                    <a:lnTo>
                      <a:pt x="1978925" y="200168"/>
                    </a:lnTo>
                    <a:lnTo>
                      <a:pt x="2329218" y="204717"/>
                    </a:lnTo>
                  </a:path>
                </a:pathLst>
              </a:custGeom>
              <a:noFill/>
              <a:ln w="190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9" name="Groupe 138">
              <a:extLst>
                <a:ext uri="{FF2B5EF4-FFF2-40B4-BE49-F238E27FC236}">
                  <a16:creationId xmlns:a16="http://schemas.microsoft.com/office/drawing/2014/main" id="{07D1B6AC-7CCC-C741-673E-BEFAA3537924}"/>
                </a:ext>
              </a:extLst>
            </p:cNvPr>
            <p:cNvGrpSpPr/>
            <p:nvPr/>
          </p:nvGrpSpPr>
          <p:grpSpPr>
            <a:xfrm>
              <a:off x="6517413" y="2769588"/>
              <a:ext cx="2453903" cy="251573"/>
              <a:chOff x="6516576" y="2942092"/>
              <a:chExt cx="2453903" cy="251573"/>
            </a:xfrm>
            <a:solidFill>
              <a:schemeClr val="accent6"/>
            </a:solidFill>
          </p:grpSpPr>
          <p:sp>
            <p:nvSpPr>
              <p:cNvPr id="141" name="Forme libre 140">
                <a:extLst>
                  <a:ext uri="{FF2B5EF4-FFF2-40B4-BE49-F238E27FC236}">
                    <a16:creationId xmlns:a16="http://schemas.microsoft.com/office/drawing/2014/main" id="{77CEEF3E-E96F-9F19-3D1A-B547111DF1E2}"/>
                  </a:ext>
                </a:extLst>
              </p:cNvPr>
              <p:cNvSpPr/>
              <p:nvPr/>
            </p:nvSpPr>
            <p:spPr>
              <a:xfrm>
                <a:off x="6532571" y="2971682"/>
                <a:ext cx="2399828" cy="182357"/>
              </a:xfrm>
              <a:custGeom>
                <a:avLst/>
                <a:gdLst>
                  <a:gd name="connsiteX0" fmla="*/ 0 w 2329218"/>
                  <a:gd name="connsiteY0" fmla="*/ 0 h 204717"/>
                  <a:gd name="connsiteX1" fmla="*/ 468573 w 2329218"/>
                  <a:gd name="connsiteY1" fmla="*/ 72789 h 204717"/>
                  <a:gd name="connsiteX2" fmla="*/ 768824 w 2329218"/>
                  <a:gd name="connsiteY2" fmla="*/ 86436 h 204717"/>
                  <a:gd name="connsiteX3" fmla="*/ 1223749 w 2329218"/>
                  <a:gd name="connsiteY3" fmla="*/ 104633 h 204717"/>
                  <a:gd name="connsiteX4" fmla="*/ 1605886 w 2329218"/>
                  <a:gd name="connsiteY4" fmla="*/ 145577 h 204717"/>
                  <a:gd name="connsiteX5" fmla="*/ 1978925 w 2329218"/>
                  <a:gd name="connsiteY5" fmla="*/ 200168 h 204717"/>
                  <a:gd name="connsiteX6" fmla="*/ 2329218 w 2329218"/>
                  <a:gd name="connsiteY6" fmla="*/ 204717 h 204717"/>
                  <a:gd name="connsiteX0" fmla="*/ 0 w 2399828"/>
                  <a:gd name="connsiteY0" fmla="*/ 53016 h 253190"/>
                  <a:gd name="connsiteX1" fmla="*/ 468573 w 2399828"/>
                  <a:gd name="connsiteY1" fmla="*/ 125805 h 253190"/>
                  <a:gd name="connsiteX2" fmla="*/ 768824 w 2399828"/>
                  <a:gd name="connsiteY2" fmla="*/ 139452 h 253190"/>
                  <a:gd name="connsiteX3" fmla="*/ 1223749 w 2399828"/>
                  <a:gd name="connsiteY3" fmla="*/ 157649 h 253190"/>
                  <a:gd name="connsiteX4" fmla="*/ 1605886 w 2399828"/>
                  <a:gd name="connsiteY4" fmla="*/ 198593 h 253190"/>
                  <a:gd name="connsiteX5" fmla="*/ 1978925 w 2399828"/>
                  <a:gd name="connsiteY5" fmla="*/ 253184 h 253190"/>
                  <a:gd name="connsiteX6" fmla="*/ 2399828 w 2399828"/>
                  <a:gd name="connsiteY6" fmla="*/ 6 h 253190"/>
                  <a:gd name="connsiteX0" fmla="*/ 0 w 2399828"/>
                  <a:gd name="connsiteY0" fmla="*/ 53028 h 198605"/>
                  <a:gd name="connsiteX1" fmla="*/ 468573 w 2399828"/>
                  <a:gd name="connsiteY1" fmla="*/ 125817 h 198605"/>
                  <a:gd name="connsiteX2" fmla="*/ 768824 w 2399828"/>
                  <a:gd name="connsiteY2" fmla="*/ 139464 h 198605"/>
                  <a:gd name="connsiteX3" fmla="*/ 1223749 w 2399828"/>
                  <a:gd name="connsiteY3" fmla="*/ 157661 h 198605"/>
                  <a:gd name="connsiteX4" fmla="*/ 1605886 w 2399828"/>
                  <a:gd name="connsiteY4" fmla="*/ 198605 h 198605"/>
                  <a:gd name="connsiteX5" fmla="*/ 2021291 w 2399828"/>
                  <a:gd name="connsiteY5" fmla="*/ 87262 h 198605"/>
                  <a:gd name="connsiteX6" fmla="*/ 2399828 w 2399828"/>
                  <a:gd name="connsiteY6" fmla="*/ 18 h 198605"/>
                  <a:gd name="connsiteX0" fmla="*/ 0 w 2399828"/>
                  <a:gd name="connsiteY0" fmla="*/ 53047 h 198624"/>
                  <a:gd name="connsiteX1" fmla="*/ 468573 w 2399828"/>
                  <a:gd name="connsiteY1" fmla="*/ 125836 h 198624"/>
                  <a:gd name="connsiteX2" fmla="*/ 768824 w 2399828"/>
                  <a:gd name="connsiteY2" fmla="*/ 139483 h 198624"/>
                  <a:gd name="connsiteX3" fmla="*/ 1223749 w 2399828"/>
                  <a:gd name="connsiteY3" fmla="*/ 157680 h 198624"/>
                  <a:gd name="connsiteX4" fmla="*/ 1605886 w 2399828"/>
                  <a:gd name="connsiteY4" fmla="*/ 198624 h 198624"/>
                  <a:gd name="connsiteX5" fmla="*/ 2021291 w 2399828"/>
                  <a:gd name="connsiteY5" fmla="*/ 87281 h 198624"/>
                  <a:gd name="connsiteX6" fmla="*/ 2399828 w 2399828"/>
                  <a:gd name="connsiteY6" fmla="*/ 37 h 198624"/>
                  <a:gd name="connsiteX0" fmla="*/ 0 w 2399828"/>
                  <a:gd name="connsiteY0" fmla="*/ 53010 h 198587"/>
                  <a:gd name="connsiteX1" fmla="*/ 468573 w 2399828"/>
                  <a:gd name="connsiteY1" fmla="*/ 125799 h 198587"/>
                  <a:gd name="connsiteX2" fmla="*/ 768824 w 2399828"/>
                  <a:gd name="connsiteY2" fmla="*/ 139446 h 198587"/>
                  <a:gd name="connsiteX3" fmla="*/ 1223749 w 2399828"/>
                  <a:gd name="connsiteY3" fmla="*/ 157643 h 198587"/>
                  <a:gd name="connsiteX4" fmla="*/ 1605886 w 2399828"/>
                  <a:gd name="connsiteY4" fmla="*/ 198587 h 198587"/>
                  <a:gd name="connsiteX5" fmla="*/ 2021291 w 2399828"/>
                  <a:gd name="connsiteY5" fmla="*/ 87244 h 198587"/>
                  <a:gd name="connsiteX6" fmla="*/ 2399828 w 2399828"/>
                  <a:gd name="connsiteY6" fmla="*/ 0 h 198587"/>
                  <a:gd name="connsiteX0" fmla="*/ 0 w 2399828"/>
                  <a:gd name="connsiteY0" fmla="*/ 53010 h 157643"/>
                  <a:gd name="connsiteX1" fmla="*/ 468573 w 2399828"/>
                  <a:gd name="connsiteY1" fmla="*/ 125799 h 157643"/>
                  <a:gd name="connsiteX2" fmla="*/ 768824 w 2399828"/>
                  <a:gd name="connsiteY2" fmla="*/ 139446 h 157643"/>
                  <a:gd name="connsiteX3" fmla="*/ 1223749 w 2399828"/>
                  <a:gd name="connsiteY3" fmla="*/ 157643 h 157643"/>
                  <a:gd name="connsiteX4" fmla="*/ 1630600 w 2399828"/>
                  <a:gd name="connsiteY4" fmla="*/ 131508 h 157643"/>
                  <a:gd name="connsiteX5" fmla="*/ 2021291 w 2399828"/>
                  <a:gd name="connsiteY5" fmla="*/ 87244 h 157643"/>
                  <a:gd name="connsiteX6" fmla="*/ 2399828 w 2399828"/>
                  <a:gd name="connsiteY6" fmla="*/ 0 h 157643"/>
                  <a:gd name="connsiteX0" fmla="*/ 0 w 2399828"/>
                  <a:gd name="connsiteY0" fmla="*/ 53010 h 157643"/>
                  <a:gd name="connsiteX1" fmla="*/ 468573 w 2399828"/>
                  <a:gd name="connsiteY1" fmla="*/ 125799 h 157643"/>
                  <a:gd name="connsiteX2" fmla="*/ 768824 w 2399828"/>
                  <a:gd name="connsiteY2" fmla="*/ 139446 h 157643"/>
                  <a:gd name="connsiteX3" fmla="*/ 1223749 w 2399828"/>
                  <a:gd name="connsiteY3" fmla="*/ 157643 h 157643"/>
                  <a:gd name="connsiteX4" fmla="*/ 1630600 w 2399828"/>
                  <a:gd name="connsiteY4" fmla="*/ 131508 h 157643"/>
                  <a:gd name="connsiteX5" fmla="*/ 2021291 w 2399828"/>
                  <a:gd name="connsiteY5" fmla="*/ 87244 h 157643"/>
                  <a:gd name="connsiteX6" fmla="*/ 2399828 w 2399828"/>
                  <a:gd name="connsiteY6" fmla="*/ 0 h 157643"/>
                  <a:gd name="connsiteX0" fmla="*/ 0 w 2399828"/>
                  <a:gd name="connsiteY0" fmla="*/ 53010 h 182357"/>
                  <a:gd name="connsiteX1" fmla="*/ 468573 w 2399828"/>
                  <a:gd name="connsiteY1" fmla="*/ 125799 h 182357"/>
                  <a:gd name="connsiteX2" fmla="*/ 768824 w 2399828"/>
                  <a:gd name="connsiteY2" fmla="*/ 139446 h 182357"/>
                  <a:gd name="connsiteX3" fmla="*/ 1259054 w 2399828"/>
                  <a:gd name="connsiteY3" fmla="*/ 182357 h 182357"/>
                  <a:gd name="connsiteX4" fmla="*/ 1630600 w 2399828"/>
                  <a:gd name="connsiteY4" fmla="*/ 131508 h 182357"/>
                  <a:gd name="connsiteX5" fmla="*/ 2021291 w 2399828"/>
                  <a:gd name="connsiteY5" fmla="*/ 87244 h 182357"/>
                  <a:gd name="connsiteX6" fmla="*/ 2399828 w 2399828"/>
                  <a:gd name="connsiteY6" fmla="*/ 0 h 182357"/>
                  <a:gd name="connsiteX0" fmla="*/ 0 w 2399828"/>
                  <a:gd name="connsiteY0" fmla="*/ 53010 h 182357"/>
                  <a:gd name="connsiteX1" fmla="*/ 468573 w 2399828"/>
                  <a:gd name="connsiteY1" fmla="*/ 125799 h 182357"/>
                  <a:gd name="connsiteX2" fmla="*/ 828843 w 2399828"/>
                  <a:gd name="connsiteY2" fmla="*/ 142976 h 182357"/>
                  <a:gd name="connsiteX3" fmla="*/ 1259054 w 2399828"/>
                  <a:gd name="connsiteY3" fmla="*/ 182357 h 182357"/>
                  <a:gd name="connsiteX4" fmla="*/ 1630600 w 2399828"/>
                  <a:gd name="connsiteY4" fmla="*/ 131508 h 182357"/>
                  <a:gd name="connsiteX5" fmla="*/ 2021291 w 2399828"/>
                  <a:gd name="connsiteY5" fmla="*/ 87244 h 182357"/>
                  <a:gd name="connsiteX6" fmla="*/ 2399828 w 2399828"/>
                  <a:gd name="connsiteY6" fmla="*/ 0 h 182357"/>
                  <a:gd name="connsiteX0" fmla="*/ 0 w 2399828"/>
                  <a:gd name="connsiteY0" fmla="*/ 53010 h 182357"/>
                  <a:gd name="connsiteX1" fmla="*/ 433268 w 2399828"/>
                  <a:gd name="connsiteY1" fmla="*/ 154043 h 182357"/>
                  <a:gd name="connsiteX2" fmla="*/ 828843 w 2399828"/>
                  <a:gd name="connsiteY2" fmla="*/ 142976 h 182357"/>
                  <a:gd name="connsiteX3" fmla="*/ 1259054 w 2399828"/>
                  <a:gd name="connsiteY3" fmla="*/ 182357 h 182357"/>
                  <a:gd name="connsiteX4" fmla="*/ 1630600 w 2399828"/>
                  <a:gd name="connsiteY4" fmla="*/ 131508 h 182357"/>
                  <a:gd name="connsiteX5" fmla="*/ 2021291 w 2399828"/>
                  <a:gd name="connsiteY5" fmla="*/ 87244 h 182357"/>
                  <a:gd name="connsiteX6" fmla="*/ 2399828 w 2399828"/>
                  <a:gd name="connsiteY6" fmla="*/ 0 h 182357"/>
                  <a:gd name="connsiteX0" fmla="*/ 0 w 2399828"/>
                  <a:gd name="connsiteY0" fmla="*/ 53010 h 182357"/>
                  <a:gd name="connsiteX1" fmla="*/ 433268 w 2399828"/>
                  <a:gd name="connsiteY1" fmla="*/ 154043 h 182357"/>
                  <a:gd name="connsiteX2" fmla="*/ 842965 w 2399828"/>
                  <a:gd name="connsiteY2" fmla="*/ 146506 h 182357"/>
                  <a:gd name="connsiteX3" fmla="*/ 1259054 w 2399828"/>
                  <a:gd name="connsiteY3" fmla="*/ 182357 h 182357"/>
                  <a:gd name="connsiteX4" fmla="*/ 1630600 w 2399828"/>
                  <a:gd name="connsiteY4" fmla="*/ 131508 h 182357"/>
                  <a:gd name="connsiteX5" fmla="*/ 2021291 w 2399828"/>
                  <a:gd name="connsiteY5" fmla="*/ 87244 h 182357"/>
                  <a:gd name="connsiteX6" fmla="*/ 2399828 w 2399828"/>
                  <a:gd name="connsiteY6" fmla="*/ 0 h 182357"/>
                  <a:gd name="connsiteX0" fmla="*/ 0 w 2399828"/>
                  <a:gd name="connsiteY0" fmla="*/ 53010 h 182357"/>
                  <a:gd name="connsiteX1" fmla="*/ 433268 w 2399828"/>
                  <a:gd name="connsiteY1" fmla="*/ 154043 h 182357"/>
                  <a:gd name="connsiteX2" fmla="*/ 842965 w 2399828"/>
                  <a:gd name="connsiteY2" fmla="*/ 146506 h 182357"/>
                  <a:gd name="connsiteX3" fmla="*/ 1259054 w 2399828"/>
                  <a:gd name="connsiteY3" fmla="*/ 182357 h 182357"/>
                  <a:gd name="connsiteX4" fmla="*/ 1630600 w 2399828"/>
                  <a:gd name="connsiteY4" fmla="*/ 131508 h 182357"/>
                  <a:gd name="connsiteX5" fmla="*/ 2021291 w 2399828"/>
                  <a:gd name="connsiteY5" fmla="*/ 87244 h 182357"/>
                  <a:gd name="connsiteX6" fmla="*/ 2399828 w 2399828"/>
                  <a:gd name="connsiteY6" fmla="*/ 0 h 18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9828" h="182357">
                    <a:moveTo>
                      <a:pt x="0" y="53010"/>
                    </a:moveTo>
                    <a:lnTo>
                      <a:pt x="433268" y="154043"/>
                    </a:lnTo>
                    <a:lnTo>
                      <a:pt x="842965" y="146506"/>
                    </a:lnTo>
                    <a:lnTo>
                      <a:pt x="1259054" y="182357"/>
                    </a:lnTo>
                    <a:lnTo>
                      <a:pt x="1630600" y="131508"/>
                    </a:lnTo>
                    <a:lnTo>
                      <a:pt x="2021291" y="87244"/>
                    </a:lnTo>
                    <a:lnTo>
                      <a:pt x="2399828" y="0"/>
                    </a:lnTo>
                  </a:path>
                </a:pathLst>
              </a:custGeom>
              <a:noFill/>
              <a:ln w="1905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40" name="Groupe 139">
                <a:extLst>
                  <a:ext uri="{FF2B5EF4-FFF2-40B4-BE49-F238E27FC236}">
                    <a16:creationId xmlns:a16="http://schemas.microsoft.com/office/drawing/2014/main" id="{D0630204-B030-AF95-B7C5-E61878856A96}"/>
                  </a:ext>
                </a:extLst>
              </p:cNvPr>
              <p:cNvGrpSpPr/>
              <p:nvPr/>
            </p:nvGrpSpPr>
            <p:grpSpPr>
              <a:xfrm>
                <a:off x="6516576" y="2942092"/>
                <a:ext cx="2453903" cy="251573"/>
                <a:chOff x="6516576" y="2942092"/>
                <a:chExt cx="2453903" cy="251573"/>
              </a:xfrm>
              <a:grpFill/>
            </p:grpSpPr>
            <p:sp>
              <p:nvSpPr>
                <p:cNvPr id="142" name="Ellipse 141">
                  <a:extLst>
                    <a:ext uri="{FF2B5EF4-FFF2-40B4-BE49-F238E27FC236}">
                      <a16:creationId xmlns:a16="http://schemas.microsoft.com/office/drawing/2014/main" id="{46380921-6DB9-19BC-789D-D7A2609544E0}"/>
                    </a:ext>
                  </a:extLst>
                </p:cNvPr>
                <p:cNvSpPr/>
                <p:nvPr/>
              </p:nvSpPr>
              <p:spPr>
                <a:xfrm>
                  <a:off x="8901262" y="2942092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FDD3ADD3-D626-9758-4920-9AA6B2831E66}"/>
                    </a:ext>
                  </a:extLst>
                </p:cNvPr>
                <p:cNvSpPr/>
                <p:nvPr/>
              </p:nvSpPr>
              <p:spPr>
                <a:xfrm>
                  <a:off x="8519740" y="3026824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59302AD-AC55-17AB-A2FD-AF4DC96FFA94}"/>
                    </a:ext>
                  </a:extLst>
                </p:cNvPr>
                <p:cNvSpPr/>
                <p:nvPr/>
              </p:nvSpPr>
              <p:spPr>
                <a:xfrm>
                  <a:off x="8127485" y="3067557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3AF4D687-D40E-914C-84EB-E02C9CAF691F}"/>
                    </a:ext>
                  </a:extLst>
                </p:cNvPr>
                <p:cNvSpPr/>
                <p:nvPr/>
              </p:nvSpPr>
              <p:spPr>
                <a:xfrm>
                  <a:off x="7751935" y="3124448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Ellipse 145">
                  <a:extLst>
                    <a:ext uri="{FF2B5EF4-FFF2-40B4-BE49-F238E27FC236}">
                      <a16:creationId xmlns:a16="http://schemas.microsoft.com/office/drawing/2014/main" id="{C20C19AC-67AF-798E-AA6F-2C50F6202FD8}"/>
                    </a:ext>
                  </a:extLst>
                </p:cNvPr>
                <p:cNvSpPr/>
                <p:nvPr/>
              </p:nvSpPr>
              <p:spPr>
                <a:xfrm>
                  <a:off x="7343926" y="3084050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Ellipse 146">
                  <a:extLst>
                    <a:ext uri="{FF2B5EF4-FFF2-40B4-BE49-F238E27FC236}">
                      <a16:creationId xmlns:a16="http://schemas.microsoft.com/office/drawing/2014/main" id="{6D407562-F6E5-B3CA-6273-9C182CCB3866}"/>
                    </a:ext>
                  </a:extLst>
                </p:cNvPr>
                <p:cNvSpPr/>
                <p:nvPr/>
              </p:nvSpPr>
              <p:spPr>
                <a:xfrm>
                  <a:off x="6917051" y="3092603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Ellipse 147">
                  <a:extLst>
                    <a:ext uri="{FF2B5EF4-FFF2-40B4-BE49-F238E27FC236}">
                      <a16:creationId xmlns:a16="http://schemas.microsoft.com/office/drawing/2014/main" id="{4228510F-1AC2-4ECD-1921-FDCC32088F23}"/>
                    </a:ext>
                  </a:extLst>
                </p:cNvPr>
                <p:cNvSpPr/>
                <p:nvPr/>
              </p:nvSpPr>
              <p:spPr>
                <a:xfrm>
                  <a:off x="6516576" y="2989059"/>
                  <a:ext cx="69217" cy="6921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e 189">
              <a:extLst>
                <a:ext uri="{FF2B5EF4-FFF2-40B4-BE49-F238E27FC236}">
                  <a16:creationId xmlns:a16="http://schemas.microsoft.com/office/drawing/2014/main" id="{C978BEE5-945C-54CE-69AD-BD7B66FC7DB1}"/>
                </a:ext>
              </a:extLst>
            </p:cNvPr>
            <p:cNvGrpSpPr/>
            <p:nvPr/>
          </p:nvGrpSpPr>
          <p:grpSpPr>
            <a:xfrm>
              <a:off x="6519308" y="2532509"/>
              <a:ext cx="619975" cy="189254"/>
              <a:chOff x="6519308" y="2419533"/>
              <a:chExt cx="619975" cy="189254"/>
            </a:xfrm>
          </p:grpSpPr>
          <p:cxnSp>
            <p:nvCxnSpPr>
              <p:cNvPr id="191" name="Connecteur droit 190">
                <a:extLst>
                  <a:ext uri="{FF2B5EF4-FFF2-40B4-BE49-F238E27FC236}">
                    <a16:creationId xmlns:a16="http://schemas.microsoft.com/office/drawing/2014/main" id="{16285E76-FE13-E683-4E8D-A5960CFAA5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63203" y="2453699"/>
                <a:ext cx="543697" cy="123567"/>
              </a:xfrm>
              <a:prstGeom prst="line">
                <a:avLst/>
              </a:prstGeom>
              <a:ln w="19050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" name="Ellipse 191">
                <a:extLst>
                  <a:ext uri="{FF2B5EF4-FFF2-40B4-BE49-F238E27FC236}">
                    <a16:creationId xmlns:a16="http://schemas.microsoft.com/office/drawing/2014/main" id="{697C897C-83B7-5E11-4B1E-287342FA8213}"/>
                  </a:ext>
                </a:extLst>
              </p:cNvPr>
              <p:cNvSpPr/>
              <p:nvPr/>
            </p:nvSpPr>
            <p:spPr>
              <a:xfrm>
                <a:off x="7070066" y="2539570"/>
                <a:ext cx="69217" cy="69217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Ellipse 192">
                <a:extLst>
                  <a:ext uri="{FF2B5EF4-FFF2-40B4-BE49-F238E27FC236}">
                    <a16:creationId xmlns:a16="http://schemas.microsoft.com/office/drawing/2014/main" id="{BF9CB246-1651-AF16-F692-2238A26F29AC}"/>
                  </a:ext>
                </a:extLst>
              </p:cNvPr>
              <p:cNvSpPr/>
              <p:nvPr/>
            </p:nvSpPr>
            <p:spPr>
              <a:xfrm>
                <a:off x="6519308" y="2419533"/>
                <a:ext cx="69217" cy="69217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9" name="Groupe 188">
              <a:extLst>
                <a:ext uri="{FF2B5EF4-FFF2-40B4-BE49-F238E27FC236}">
                  <a16:creationId xmlns:a16="http://schemas.microsoft.com/office/drawing/2014/main" id="{796DCCDD-3FBC-AFDD-34B0-C1506CF74930}"/>
                </a:ext>
              </a:extLst>
            </p:cNvPr>
            <p:cNvGrpSpPr/>
            <p:nvPr/>
          </p:nvGrpSpPr>
          <p:grpSpPr>
            <a:xfrm>
              <a:off x="6522839" y="2391290"/>
              <a:ext cx="1244875" cy="259864"/>
              <a:chOff x="6522839" y="2391290"/>
              <a:chExt cx="1244875" cy="259864"/>
            </a:xfrm>
          </p:grpSpPr>
          <p:sp>
            <p:nvSpPr>
              <p:cNvPr id="179" name="Forme libre 178">
                <a:extLst>
                  <a:ext uri="{FF2B5EF4-FFF2-40B4-BE49-F238E27FC236}">
                    <a16:creationId xmlns:a16="http://schemas.microsoft.com/office/drawing/2014/main" id="{FD7C1E99-A64E-4C20-73F4-D1B3DA608082}"/>
                  </a:ext>
                </a:extLst>
              </p:cNvPr>
              <p:cNvSpPr/>
              <p:nvPr/>
            </p:nvSpPr>
            <p:spPr>
              <a:xfrm>
                <a:off x="6556142" y="2421924"/>
                <a:ext cx="1189779" cy="194178"/>
              </a:xfrm>
              <a:custGeom>
                <a:avLst/>
                <a:gdLst>
                  <a:gd name="connsiteX0" fmla="*/ 0 w 1189779"/>
                  <a:gd name="connsiteY0" fmla="*/ 95324 h 194178"/>
                  <a:gd name="connsiteX1" fmla="*/ 391886 w 1189779"/>
                  <a:gd name="connsiteY1" fmla="*/ 148281 h 194178"/>
                  <a:gd name="connsiteX2" fmla="*/ 843790 w 1189779"/>
                  <a:gd name="connsiteY2" fmla="*/ 194178 h 194178"/>
                  <a:gd name="connsiteX3" fmla="*/ 1189779 w 1189779"/>
                  <a:gd name="connsiteY3" fmla="*/ 0 h 194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9779" h="194178">
                    <a:moveTo>
                      <a:pt x="0" y="95324"/>
                    </a:moveTo>
                    <a:lnTo>
                      <a:pt x="391886" y="148281"/>
                    </a:lnTo>
                    <a:lnTo>
                      <a:pt x="843790" y="194178"/>
                    </a:lnTo>
                    <a:lnTo>
                      <a:pt x="1189779" y="0"/>
                    </a:lnTo>
                  </a:path>
                </a:pathLst>
              </a:custGeom>
              <a:noFill/>
              <a:ln w="19050">
                <a:solidFill>
                  <a:schemeClr val="accent5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Ellipse 183">
                <a:extLst>
                  <a:ext uri="{FF2B5EF4-FFF2-40B4-BE49-F238E27FC236}">
                    <a16:creationId xmlns:a16="http://schemas.microsoft.com/office/drawing/2014/main" id="{F9F0493E-4433-2870-DE7F-68C74C60C87C}"/>
                  </a:ext>
                </a:extLst>
              </p:cNvPr>
              <p:cNvSpPr/>
              <p:nvPr/>
            </p:nvSpPr>
            <p:spPr>
              <a:xfrm>
                <a:off x="6522839" y="2476022"/>
                <a:ext cx="69217" cy="69217"/>
              </a:xfrm>
              <a:prstGeom prst="ellips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Ellipse 185">
                <a:extLst>
                  <a:ext uri="{FF2B5EF4-FFF2-40B4-BE49-F238E27FC236}">
                    <a16:creationId xmlns:a16="http://schemas.microsoft.com/office/drawing/2014/main" id="{1470A73E-D9AF-191C-F1D9-C6213EA663E4}"/>
                  </a:ext>
                </a:extLst>
              </p:cNvPr>
              <p:cNvSpPr/>
              <p:nvPr/>
            </p:nvSpPr>
            <p:spPr>
              <a:xfrm>
                <a:off x="6907664" y="2536040"/>
                <a:ext cx="69217" cy="69217"/>
              </a:xfrm>
              <a:prstGeom prst="ellips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Ellipse 186">
                <a:extLst>
                  <a:ext uri="{FF2B5EF4-FFF2-40B4-BE49-F238E27FC236}">
                    <a16:creationId xmlns:a16="http://schemas.microsoft.com/office/drawing/2014/main" id="{95D9A0A9-EFB3-8CC9-1DF9-7A80316D3B43}"/>
                  </a:ext>
                </a:extLst>
              </p:cNvPr>
              <p:cNvSpPr/>
              <p:nvPr/>
            </p:nvSpPr>
            <p:spPr>
              <a:xfrm>
                <a:off x="7363099" y="2581937"/>
                <a:ext cx="69217" cy="69217"/>
              </a:xfrm>
              <a:prstGeom prst="ellips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Ellipse 187">
                <a:extLst>
                  <a:ext uri="{FF2B5EF4-FFF2-40B4-BE49-F238E27FC236}">
                    <a16:creationId xmlns:a16="http://schemas.microsoft.com/office/drawing/2014/main" id="{EDE0004A-5C07-8067-D35A-92C39CFA6175}"/>
                  </a:ext>
                </a:extLst>
              </p:cNvPr>
              <p:cNvSpPr/>
              <p:nvPr/>
            </p:nvSpPr>
            <p:spPr>
              <a:xfrm>
                <a:off x="7698497" y="2391290"/>
                <a:ext cx="69217" cy="69217"/>
              </a:xfrm>
              <a:prstGeom prst="ellips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5" name="Groupe 184">
              <a:extLst>
                <a:ext uri="{FF2B5EF4-FFF2-40B4-BE49-F238E27FC236}">
                  <a16:creationId xmlns:a16="http://schemas.microsoft.com/office/drawing/2014/main" id="{1E242C38-8DCA-DD0E-2E4E-70890CA9B056}"/>
                </a:ext>
              </a:extLst>
            </p:cNvPr>
            <p:cNvGrpSpPr/>
            <p:nvPr/>
          </p:nvGrpSpPr>
          <p:grpSpPr>
            <a:xfrm>
              <a:off x="6519308" y="2186520"/>
              <a:ext cx="471694" cy="302230"/>
              <a:chOff x="6519308" y="2186520"/>
              <a:chExt cx="471694" cy="302230"/>
            </a:xfrm>
            <a:solidFill>
              <a:schemeClr val="accent3">
                <a:lumMod val="60000"/>
                <a:lumOff val="40000"/>
              </a:schemeClr>
            </a:solidFill>
          </p:grpSpPr>
          <p:cxnSp>
            <p:nvCxnSpPr>
              <p:cNvPr id="181" name="Connecteur droit 180">
                <a:extLst>
                  <a:ext uri="{FF2B5EF4-FFF2-40B4-BE49-F238E27FC236}">
                    <a16:creationId xmlns:a16="http://schemas.microsoft.com/office/drawing/2014/main" id="{2B7604BB-81DF-BDA8-51AE-CFB72C0C6BED}"/>
                  </a:ext>
                </a:extLst>
              </p:cNvPr>
              <p:cNvCxnSpPr/>
              <p:nvPr/>
            </p:nvCxnSpPr>
            <p:spPr>
              <a:xfrm flipV="1">
                <a:off x="6563203" y="2224216"/>
                <a:ext cx="398947" cy="229483"/>
              </a:xfrm>
              <a:prstGeom prst="line">
                <a:avLst/>
              </a:prstGeom>
              <a:grpFill/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Ellipse 181">
                <a:extLst>
                  <a:ext uri="{FF2B5EF4-FFF2-40B4-BE49-F238E27FC236}">
                    <a16:creationId xmlns:a16="http://schemas.microsoft.com/office/drawing/2014/main" id="{CCFA51E1-4515-8862-BCB7-866408136FA8}"/>
                  </a:ext>
                </a:extLst>
              </p:cNvPr>
              <p:cNvSpPr/>
              <p:nvPr/>
            </p:nvSpPr>
            <p:spPr>
              <a:xfrm>
                <a:off x="6921785" y="2186520"/>
                <a:ext cx="69217" cy="692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Ellipse 182">
                <a:extLst>
                  <a:ext uri="{FF2B5EF4-FFF2-40B4-BE49-F238E27FC236}">
                    <a16:creationId xmlns:a16="http://schemas.microsoft.com/office/drawing/2014/main" id="{CB6C415F-262A-7E1A-2378-BC3D2117446D}"/>
                  </a:ext>
                </a:extLst>
              </p:cNvPr>
              <p:cNvSpPr/>
              <p:nvPr/>
            </p:nvSpPr>
            <p:spPr>
              <a:xfrm>
                <a:off x="6519308" y="2419533"/>
                <a:ext cx="69217" cy="692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9" name="Groupe 128">
              <a:extLst>
                <a:ext uri="{FF2B5EF4-FFF2-40B4-BE49-F238E27FC236}">
                  <a16:creationId xmlns:a16="http://schemas.microsoft.com/office/drawing/2014/main" id="{9D1CFC01-009E-5D2B-8BBE-329B4BEA3830}"/>
                </a:ext>
              </a:extLst>
            </p:cNvPr>
            <p:cNvGrpSpPr/>
            <p:nvPr/>
          </p:nvGrpSpPr>
          <p:grpSpPr>
            <a:xfrm>
              <a:off x="6521019" y="2695841"/>
              <a:ext cx="4750507" cy="816038"/>
              <a:chOff x="6521019" y="2695841"/>
              <a:chExt cx="4750507" cy="816038"/>
            </a:xfrm>
          </p:grpSpPr>
          <p:sp>
            <p:nvSpPr>
              <p:cNvPr id="114" name="Forme libre 113">
                <a:extLst>
                  <a:ext uri="{FF2B5EF4-FFF2-40B4-BE49-F238E27FC236}">
                    <a16:creationId xmlns:a16="http://schemas.microsoft.com/office/drawing/2014/main" id="{2F11519E-ED56-3D4D-2EA4-46A134B01073}"/>
                  </a:ext>
                </a:extLst>
              </p:cNvPr>
              <p:cNvSpPr/>
              <p:nvPr/>
            </p:nvSpPr>
            <p:spPr>
              <a:xfrm>
                <a:off x="6565605" y="2732567"/>
                <a:ext cx="4678325" cy="754912"/>
              </a:xfrm>
              <a:custGeom>
                <a:avLst/>
                <a:gdLst>
                  <a:gd name="connsiteX0" fmla="*/ 0 w 4678325"/>
                  <a:gd name="connsiteY0" fmla="*/ 180754 h 754912"/>
                  <a:gd name="connsiteX1" fmla="*/ 388088 w 4678325"/>
                  <a:gd name="connsiteY1" fmla="*/ 0 h 754912"/>
                  <a:gd name="connsiteX2" fmla="*/ 808074 w 4678325"/>
                  <a:gd name="connsiteY2" fmla="*/ 754912 h 754912"/>
                  <a:gd name="connsiteX3" fmla="*/ 4678325 w 4678325"/>
                  <a:gd name="connsiteY3" fmla="*/ 754912 h 754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78325" h="754912">
                    <a:moveTo>
                      <a:pt x="0" y="180754"/>
                    </a:moveTo>
                    <a:lnTo>
                      <a:pt x="388088" y="0"/>
                    </a:lnTo>
                    <a:lnTo>
                      <a:pt x="808074" y="754912"/>
                    </a:lnTo>
                    <a:lnTo>
                      <a:pt x="4678325" y="754912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6B6C0D22-9590-25A0-F69F-F2D4F8AB9BFC}"/>
                  </a:ext>
                </a:extLst>
              </p:cNvPr>
              <p:cNvSpPr/>
              <p:nvPr/>
            </p:nvSpPr>
            <p:spPr>
              <a:xfrm>
                <a:off x="6521019" y="2881635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6" name="Ellipse 115">
                <a:extLst>
                  <a:ext uri="{FF2B5EF4-FFF2-40B4-BE49-F238E27FC236}">
                    <a16:creationId xmlns:a16="http://schemas.microsoft.com/office/drawing/2014/main" id="{F999809B-7E8E-5D95-7B56-7A91B19713C1}"/>
                  </a:ext>
                </a:extLst>
              </p:cNvPr>
              <p:cNvSpPr/>
              <p:nvPr/>
            </p:nvSpPr>
            <p:spPr>
              <a:xfrm>
                <a:off x="6914466" y="2695841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7" name="Ellipse 116">
                <a:extLst>
                  <a:ext uri="{FF2B5EF4-FFF2-40B4-BE49-F238E27FC236}">
                    <a16:creationId xmlns:a16="http://schemas.microsoft.com/office/drawing/2014/main" id="{B5E4FBB9-98A5-576C-0A28-C7F8FAFB89C7}"/>
                  </a:ext>
                </a:extLst>
              </p:cNvPr>
              <p:cNvSpPr/>
              <p:nvPr/>
            </p:nvSpPr>
            <p:spPr>
              <a:xfrm>
                <a:off x="7333414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DE1A2475-BD3C-9EF1-CE9F-B9F0B4F98223}"/>
                  </a:ext>
                </a:extLst>
              </p:cNvPr>
              <p:cNvSpPr/>
              <p:nvPr/>
            </p:nvSpPr>
            <p:spPr>
              <a:xfrm>
                <a:off x="7672216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9" name="Ellipse 118">
                <a:extLst>
                  <a:ext uri="{FF2B5EF4-FFF2-40B4-BE49-F238E27FC236}">
                    <a16:creationId xmlns:a16="http://schemas.microsoft.com/office/drawing/2014/main" id="{7D8879D1-A52F-BC72-8DCC-85A607CCC5DA}"/>
                  </a:ext>
                </a:extLst>
              </p:cNvPr>
              <p:cNvSpPr/>
              <p:nvPr/>
            </p:nvSpPr>
            <p:spPr>
              <a:xfrm>
                <a:off x="8069306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0" name="Ellipse 119">
                <a:extLst>
                  <a:ext uri="{FF2B5EF4-FFF2-40B4-BE49-F238E27FC236}">
                    <a16:creationId xmlns:a16="http://schemas.microsoft.com/office/drawing/2014/main" id="{D5BE7B17-877D-C168-9AAB-30F21EA0DF49}"/>
                  </a:ext>
                </a:extLst>
              </p:cNvPr>
              <p:cNvSpPr/>
              <p:nvPr/>
            </p:nvSpPr>
            <p:spPr>
              <a:xfrm>
                <a:off x="8502826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1" name="Ellipse 120">
                <a:extLst>
                  <a:ext uri="{FF2B5EF4-FFF2-40B4-BE49-F238E27FC236}">
                    <a16:creationId xmlns:a16="http://schemas.microsoft.com/office/drawing/2014/main" id="{9AFB28D8-51EB-DAE2-5582-31E218D9518E}"/>
                  </a:ext>
                </a:extLst>
              </p:cNvPr>
              <p:cNvSpPr/>
              <p:nvPr/>
            </p:nvSpPr>
            <p:spPr>
              <a:xfrm>
                <a:off x="8848913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2" name="Ellipse 121">
                <a:extLst>
                  <a:ext uri="{FF2B5EF4-FFF2-40B4-BE49-F238E27FC236}">
                    <a16:creationId xmlns:a16="http://schemas.microsoft.com/office/drawing/2014/main" id="{24E4E386-BFAF-C6C5-55F5-56229467D994}"/>
                  </a:ext>
                </a:extLst>
              </p:cNvPr>
              <p:cNvSpPr/>
              <p:nvPr/>
            </p:nvSpPr>
            <p:spPr>
              <a:xfrm>
                <a:off x="9282433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3" name="Ellipse 122">
                <a:extLst>
                  <a:ext uri="{FF2B5EF4-FFF2-40B4-BE49-F238E27FC236}">
                    <a16:creationId xmlns:a16="http://schemas.microsoft.com/office/drawing/2014/main" id="{D0432DB8-508A-F7B0-22BA-CF63BDD8ECA4}"/>
                  </a:ext>
                </a:extLst>
              </p:cNvPr>
              <p:cNvSpPr/>
              <p:nvPr/>
            </p:nvSpPr>
            <p:spPr>
              <a:xfrm>
                <a:off x="9624878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4" name="Ellipse 123">
                <a:extLst>
                  <a:ext uri="{FF2B5EF4-FFF2-40B4-BE49-F238E27FC236}">
                    <a16:creationId xmlns:a16="http://schemas.microsoft.com/office/drawing/2014/main" id="{588B85D5-2190-A108-5271-92183DD23284}"/>
                  </a:ext>
                </a:extLst>
              </p:cNvPr>
              <p:cNvSpPr/>
              <p:nvPr/>
            </p:nvSpPr>
            <p:spPr>
              <a:xfrm>
                <a:off x="10043826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5" name="Ellipse 124">
                <a:extLst>
                  <a:ext uri="{FF2B5EF4-FFF2-40B4-BE49-F238E27FC236}">
                    <a16:creationId xmlns:a16="http://schemas.microsoft.com/office/drawing/2014/main" id="{2EB957C2-E932-1EAC-6DB7-E163EE5CB069}"/>
                  </a:ext>
                </a:extLst>
              </p:cNvPr>
              <p:cNvSpPr/>
              <p:nvPr/>
            </p:nvSpPr>
            <p:spPr>
              <a:xfrm>
                <a:off x="10386271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6" name="Ellipse 125">
                <a:extLst>
                  <a:ext uri="{FF2B5EF4-FFF2-40B4-BE49-F238E27FC236}">
                    <a16:creationId xmlns:a16="http://schemas.microsoft.com/office/drawing/2014/main" id="{89FBF769-6532-0FFF-BA92-35B9B037D277}"/>
                  </a:ext>
                </a:extLst>
              </p:cNvPr>
              <p:cNvSpPr/>
              <p:nvPr/>
            </p:nvSpPr>
            <p:spPr>
              <a:xfrm>
                <a:off x="10808862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7" name="Ellipse 126">
                <a:extLst>
                  <a:ext uri="{FF2B5EF4-FFF2-40B4-BE49-F238E27FC236}">
                    <a16:creationId xmlns:a16="http://schemas.microsoft.com/office/drawing/2014/main" id="{1BE96886-5C3D-C54F-00B3-3494BE560062}"/>
                  </a:ext>
                </a:extLst>
              </p:cNvPr>
              <p:cNvSpPr/>
              <p:nvPr/>
            </p:nvSpPr>
            <p:spPr>
              <a:xfrm>
                <a:off x="11202309" y="3442662"/>
                <a:ext cx="69217" cy="69217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" name="Rectangle 4"/>
            <p:cNvSpPr/>
            <p:nvPr/>
          </p:nvSpPr>
          <p:spPr>
            <a:xfrm>
              <a:off x="5447928" y="4055207"/>
              <a:ext cx="6211818" cy="1999225"/>
            </a:xfrm>
            <a:prstGeom prst="rect">
              <a:avLst/>
            </a:prstGeom>
            <a:solidFill>
              <a:srgbClr val="FFE0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HER-</a:t>
              </a:r>
              <a:r>
                <a:rPr kumimoji="0" lang="fr-FR" sz="15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Vaxx</a:t>
              </a: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(IMU-131) </a:t>
              </a: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 Chimio est associé à un allongement de 45% </a:t>
              </a:r>
              <a:b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de la survie globale par rapport à la Chimio seule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(14 mois vs 8.3 mois)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5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 durée de la réponse est supérieure dans le bras HER-</a:t>
              </a:r>
              <a:r>
                <a:rPr kumimoji="0" lang="fr-FR" sz="15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Vaxx</a:t>
              </a: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b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(30 </a:t>
              </a:r>
              <a:r>
                <a:rPr kumimoji="0" 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sem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200" b="0" i="1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vs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19 </a:t>
              </a:r>
              <a:r>
                <a:rPr kumimoji="0" 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sem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)</a:t>
              </a:r>
              <a:endParaRPr kumimoji="0" lang="fr-FR" sz="15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Etude positive avec p&gt;0.1 et</a:t>
              </a:r>
              <a:r>
                <a:rPr kumimoji="0" lang="fr-FR" sz="1500" b="1" i="0" u="none" strike="noStrike" kern="1200" cap="none" spc="0" normalizeH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qui justifie d’aller plus loin. </a:t>
              </a:r>
              <a:b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 noter l’absence de </a:t>
              </a:r>
              <a:r>
                <a:rPr kumimoji="0" lang="fr-FR" sz="15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trastuzumab</a:t>
              </a:r>
              <a:r>
                <a:rPr kumimoji="0" lang="fr-FR" sz="15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dans le bras contrôle. </a:t>
              </a:r>
            </a:p>
          </p:txBody>
        </p:sp>
        <p:sp>
          <p:nvSpPr>
            <p:cNvPr id="31" name="Rectangle à coins arrondis 74">
              <a:extLst>
                <a:ext uri="{FF2B5EF4-FFF2-40B4-BE49-F238E27FC236}">
                  <a16:creationId xmlns:a16="http://schemas.microsoft.com/office/drawing/2014/main" id="{3264B67D-2627-6D98-434C-465347E760B0}"/>
                </a:ext>
              </a:extLst>
            </p:cNvPr>
            <p:cNvSpPr/>
            <p:nvPr/>
          </p:nvSpPr>
          <p:spPr>
            <a:xfrm>
              <a:off x="5243919" y="1194545"/>
              <a:ext cx="6608111" cy="4723655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E06E8F8E-39FB-591E-4151-3D1022D0F3F8}"/>
                </a:ext>
              </a:extLst>
            </p:cNvPr>
            <p:cNvSpPr txBox="1"/>
            <p:nvPr/>
          </p:nvSpPr>
          <p:spPr>
            <a:xfrm>
              <a:off x="5430728" y="1009880"/>
              <a:ext cx="2557572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Durée de la réponse</a:t>
              </a:r>
              <a:endPara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35" name="Groupe 34">
              <a:extLst>
                <a:ext uri="{FF2B5EF4-FFF2-40B4-BE49-F238E27FC236}">
                  <a16:creationId xmlns:a16="http://schemas.microsoft.com/office/drawing/2014/main" id="{BC67AA4F-C70E-E8E5-1CD7-587BE13E207B}"/>
                </a:ext>
              </a:extLst>
            </p:cNvPr>
            <p:cNvGrpSpPr/>
            <p:nvPr/>
          </p:nvGrpSpPr>
          <p:grpSpPr>
            <a:xfrm>
              <a:off x="5386508" y="1291336"/>
              <a:ext cx="6436537" cy="2661774"/>
              <a:chOff x="6300908" y="1194692"/>
              <a:chExt cx="6436537" cy="2661774"/>
            </a:xfrm>
          </p:grpSpPr>
          <p:sp>
            <p:nvSpPr>
              <p:cNvPr id="36" name="ZoneTexte 35">
                <a:extLst>
                  <a:ext uri="{FF2B5EF4-FFF2-40B4-BE49-F238E27FC236}">
                    <a16:creationId xmlns:a16="http://schemas.microsoft.com/office/drawing/2014/main" id="{A0017C86-0E49-7AB8-F48D-A5572726A870}"/>
                  </a:ext>
                </a:extLst>
              </p:cNvPr>
              <p:cNvSpPr txBox="1"/>
              <p:nvPr/>
            </p:nvSpPr>
            <p:spPr>
              <a:xfrm>
                <a:off x="6300908" y="1235693"/>
                <a:ext cx="3254875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Site de la tumeur par rapport à la ligne de base</a:t>
                </a:r>
              </a:p>
            </p:txBody>
          </p:sp>
          <p:sp>
            <p:nvSpPr>
              <p:cNvPr id="37" name="ZoneTexte 36">
                <a:extLst>
                  <a:ext uri="{FF2B5EF4-FFF2-40B4-BE49-F238E27FC236}">
                    <a16:creationId xmlns:a16="http://schemas.microsoft.com/office/drawing/2014/main" id="{8C24EBF9-6A7B-F240-19CA-D12A11DC2EC9}"/>
                  </a:ext>
                </a:extLst>
              </p:cNvPr>
              <p:cNvSpPr txBox="1"/>
              <p:nvPr/>
            </p:nvSpPr>
            <p:spPr>
              <a:xfrm>
                <a:off x="6764138" y="3610245"/>
                <a:ext cx="5807003" cy="2462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Jours à partir du scan de base (temps 0)</a:t>
                </a:r>
              </a:p>
            </p:txBody>
          </p:sp>
          <p:grpSp>
            <p:nvGrpSpPr>
              <p:cNvPr id="38" name="Groupe 37">
                <a:extLst>
                  <a:ext uri="{FF2B5EF4-FFF2-40B4-BE49-F238E27FC236}">
                    <a16:creationId xmlns:a16="http://schemas.microsoft.com/office/drawing/2014/main" id="{7FA1EC0F-62AB-6E7D-3F9A-6643DED3F18A}"/>
                  </a:ext>
                </a:extLst>
              </p:cNvPr>
              <p:cNvGrpSpPr/>
              <p:nvPr/>
            </p:nvGrpSpPr>
            <p:grpSpPr>
              <a:xfrm>
                <a:off x="6806528" y="3387549"/>
                <a:ext cx="5868693" cy="246221"/>
                <a:chOff x="6806528" y="3387549"/>
                <a:chExt cx="5868693" cy="246221"/>
              </a:xfrm>
            </p:grpSpPr>
            <p:sp>
              <p:nvSpPr>
                <p:cNvPr id="50" name="ZoneTexte 49">
                  <a:extLst>
                    <a:ext uri="{FF2B5EF4-FFF2-40B4-BE49-F238E27FC236}">
                      <a16:creationId xmlns:a16="http://schemas.microsoft.com/office/drawing/2014/main" id="{02E33C74-7D6D-57CE-3FAB-64684160201A}"/>
                    </a:ext>
                  </a:extLst>
                </p:cNvPr>
                <p:cNvSpPr txBox="1"/>
                <p:nvPr/>
              </p:nvSpPr>
              <p:spPr>
                <a:xfrm>
                  <a:off x="6806528" y="3387549"/>
                  <a:ext cx="369393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-10</a:t>
                  </a:r>
                </a:p>
              </p:txBody>
            </p:sp>
            <p:sp>
              <p:nvSpPr>
                <p:cNvPr id="51" name="ZoneTexte 50">
                  <a:extLst>
                    <a:ext uri="{FF2B5EF4-FFF2-40B4-BE49-F238E27FC236}">
                      <a16:creationId xmlns:a16="http://schemas.microsoft.com/office/drawing/2014/main" id="{8FE8AA0E-7360-B106-7BFE-054300BC41E6}"/>
                    </a:ext>
                  </a:extLst>
                </p:cNvPr>
                <p:cNvSpPr txBox="1"/>
                <p:nvPr/>
              </p:nvSpPr>
              <p:spPr>
                <a:xfrm>
                  <a:off x="7168435" y="3387549"/>
                  <a:ext cx="369393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30</a:t>
                  </a:r>
                </a:p>
              </p:txBody>
            </p:sp>
            <p:sp>
              <p:nvSpPr>
                <p:cNvPr id="52" name="ZoneTexte 51">
                  <a:extLst>
                    <a:ext uri="{FF2B5EF4-FFF2-40B4-BE49-F238E27FC236}">
                      <a16:creationId xmlns:a16="http://schemas.microsoft.com/office/drawing/2014/main" id="{489072F0-3475-1927-6BA3-B62DCCB608F6}"/>
                    </a:ext>
                  </a:extLst>
                </p:cNvPr>
                <p:cNvSpPr txBox="1"/>
                <p:nvPr/>
              </p:nvSpPr>
              <p:spPr>
                <a:xfrm>
                  <a:off x="7537777" y="3387549"/>
                  <a:ext cx="369393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70</a:t>
                  </a:r>
                </a:p>
              </p:txBody>
            </p:sp>
            <p:sp>
              <p:nvSpPr>
                <p:cNvPr id="93" name="ZoneTexte 92">
                  <a:extLst>
                    <a:ext uri="{FF2B5EF4-FFF2-40B4-BE49-F238E27FC236}">
                      <a16:creationId xmlns:a16="http://schemas.microsoft.com/office/drawing/2014/main" id="{08815FD0-BBEE-E16B-C8DB-BCC481E75AB3}"/>
                    </a:ext>
                  </a:extLst>
                </p:cNvPr>
                <p:cNvSpPr txBox="1"/>
                <p:nvPr/>
              </p:nvSpPr>
              <p:spPr>
                <a:xfrm>
                  <a:off x="12248263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580</a:t>
                  </a:r>
                </a:p>
              </p:txBody>
            </p:sp>
            <p:sp>
              <p:nvSpPr>
                <p:cNvPr id="99" name="ZoneTexte 98">
                  <a:extLst>
                    <a:ext uri="{FF2B5EF4-FFF2-40B4-BE49-F238E27FC236}">
                      <a16:creationId xmlns:a16="http://schemas.microsoft.com/office/drawing/2014/main" id="{C9E38DFA-317A-091F-68C3-E6FE79B59468}"/>
                    </a:ext>
                  </a:extLst>
                </p:cNvPr>
                <p:cNvSpPr txBox="1"/>
                <p:nvPr/>
              </p:nvSpPr>
              <p:spPr>
                <a:xfrm>
                  <a:off x="11953220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550</a:t>
                  </a:r>
                </a:p>
              </p:txBody>
            </p:sp>
            <p:sp>
              <p:nvSpPr>
                <p:cNvPr id="100" name="ZoneTexte 99">
                  <a:extLst>
                    <a:ext uri="{FF2B5EF4-FFF2-40B4-BE49-F238E27FC236}">
                      <a16:creationId xmlns:a16="http://schemas.microsoft.com/office/drawing/2014/main" id="{97C8C462-8157-FF0E-6B51-D8D46300A75B}"/>
                    </a:ext>
                  </a:extLst>
                </p:cNvPr>
                <p:cNvSpPr txBox="1"/>
                <p:nvPr/>
              </p:nvSpPr>
              <p:spPr>
                <a:xfrm>
                  <a:off x="11587552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510</a:t>
                  </a:r>
                </a:p>
              </p:txBody>
            </p:sp>
            <p:sp>
              <p:nvSpPr>
                <p:cNvPr id="101" name="ZoneTexte 100">
                  <a:extLst>
                    <a:ext uri="{FF2B5EF4-FFF2-40B4-BE49-F238E27FC236}">
                      <a16:creationId xmlns:a16="http://schemas.microsoft.com/office/drawing/2014/main" id="{C8372880-4ECA-8F77-8713-2FF8FA4E9010}"/>
                    </a:ext>
                  </a:extLst>
                </p:cNvPr>
                <p:cNvSpPr txBox="1"/>
                <p:nvPr/>
              </p:nvSpPr>
              <p:spPr>
                <a:xfrm>
                  <a:off x="11221885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470</a:t>
                  </a:r>
                </a:p>
              </p:txBody>
            </p:sp>
            <p:sp>
              <p:nvSpPr>
                <p:cNvPr id="102" name="ZoneTexte 101">
                  <a:extLst>
                    <a:ext uri="{FF2B5EF4-FFF2-40B4-BE49-F238E27FC236}">
                      <a16:creationId xmlns:a16="http://schemas.microsoft.com/office/drawing/2014/main" id="{5F597CB9-29B8-DD91-89B1-545BE40209A9}"/>
                    </a:ext>
                  </a:extLst>
                </p:cNvPr>
                <p:cNvSpPr txBox="1"/>
                <p:nvPr/>
              </p:nvSpPr>
              <p:spPr>
                <a:xfrm>
                  <a:off x="10856217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430</a:t>
                  </a:r>
                </a:p>
              </p:txBody>
            </p:sp>
            <p:sp>
              <p:nvSpPr>
                <p:cNvPr id="103" name="ZoneTexte 102">
                  <a:extLst>
                    <a:ext uri="{FF2B5EF4-FFF2-40B4-BE49-F238E27FC236}">
                      <a16:creationId xmlns:a16="http://schemas.microsoft.com/office/drawing/2014/main" id="{AB864E20-8396-784C-4F39-54FBCB1AB11A}"/>
                    </a:ext>
                  </a:extLst>
                </p:cNvPr>
                <p:cNvSpPr txBox="1"/>
                <p:nvPr/>
              </p:nvSpPr>
              <p:spPr>
                <a:xfrm>
                  <a:off x="10494267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390</a:t>
                  </a:r>
                </a:p>
              </p:txBody>
            </p:sp>
            <p:sp>
              <p:nvSpPr>
                <p:cNvPr id="104" name="ZoneTexte 103">
                  <a:extLst>
                    <a:ext uri="{FF2B5EF4-FFF2-40B4-BE49-F238E27FC236}">
                      <a16:creationId xmlns:a16="http://schemas.microsoft.com/office/drawing/2014/main" id="{ACDDEF39-4202-4A85-0512-044E08D938C7}"/>
                    </a:ext>
                  </a:extLst>
                </p:cNvPr>
                <p:cNvSpPr txBox="1"/>
                <p:nvPr/>
              </p:nvSpPr>
              <p:spPr>
                <a:xfrm>
                  <a:off x="10117449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350</a:t>
                  </a:r>
                </a:p>
              </p:txBody>
            </p:sp>
            <p:sp>
              <p:nvSpPr>
                <p:cNvPr id="105" name="ZoneTexte 104">
                  <a:extLst>
                    <a:ext uri="{FF2B5EF4-FFF2-40B4-BE49-F238E27FC236}">
                      <a16:creationId xmlns:a16="http://schemas.microsoft.com/office/drawing/2014/main" id="{2864A52C-8D68-89AC-3C95-C6104908555A}"/>
                    </a:ext>
                  </a:extLst>
                </p:cNvPr>
                <p:cNvSpPr txBox="1"/>
                <p:nvPr/>
              </p:nvSpPr>
              <p:spPr>
                <a:xfrm>
                  <a:off x="9740631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310</a:t>
                  </a:r>
                </a:p>
              </p:txBody>
            </p:sp>
            <p:sp>
              <p:nvSpPr>
                <p:cNvPr id="106" name="ZoneTexte 105">
                  <a:extLst>
                    <a:ext uri="{FF2B5EF4-FFF2-40B4-BE49-F238E27FC236}">
                      <a16:creationId xmlns:a16="http://schemas.microsoft.com/office/drawing/2014/main" id="{00615E13-DDE1-7F4D-6F23-9DC51DF980C0}"/>
                    </a:ext>
                  </a:extLst>
                </p:cNvPr>
                <p:cNvSpPr txBox="1"/>
                <p:nvPr/>
              </p:nvSpPr>
              <p:spPr>
                <a:xfrm>
                  <a:off x="9352662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270</a:t>
                  </a:r>
                </a:p>
              </p:txBody>
            </p:sp>
            <p:sp>
              <p:nvSpPr>
                <p:cNvPr id="107" name="ZoneTexte 106">
                  <a:extLst>
                    <a:ext uri="{FF2B5EF4-FFF2-40B4-BE49-F238E27FC236}">
                      <a16:creationId xmlns:a16="http://schemas.microsoft.com/office/drawing/2014/main" id="{455AD5AE-7D4C-98B2-0EF7-C181F331D5C4}"/>
                    </a:ext>
                  </a:extLst>
                </p:cNvPr>
                <p:cNvSpPr txBox="1"/>
                <p:nvPr/>
              </p:nvSpPr>
              <p:spPr>
                <a:xfrm>
                  <a:off x="8988389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230</a:t>
                  </a:r>
                </a:p>
              </p:txBody>
            </p:sp>
            <p:sp>
              <p:nvSpPr>
                <p:cNvPr id="108" name="ZoneTexte 107">
                  <a:extLst>
                    <a:ext uri="{FF2B5EF4-FFF2-40B4-BE49-F238E27FC236}">
                      <a16:creationId xmlns:a16="http://schemas.microsoft.com/office/drawing/2014/main" id="{3CD58347-BA6C-F652-DCC4-0A7145F14F09}"/>
                    </a:ext>
                  </a:extLst>
                </p:cNvPr>
                <p:cNvSpPr txBox="1"/>
                <p:nvPr/>
              </p:nvSpPr>
              <p:spPr>
                <a:xfrm>
                  <a:off x="8620399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190</a:t>
                  </a:r>
                </a:p>
              </p:txBody>
            </p:sp>
            <p:sp>
              <p:nvSpPr>
                <p:cNvPr id="109" name="ZoneTexte 108">
                  <a:extLst>
                    <a:ext uri="{FF2B5EF4-FFF2-40B4-BE49-F238E27FC236}">
                      <a16:creationId xmlns:a16="http://schemas.microsoft.com/office/drawing/2014/main" id="{BB07EF2E-3FF4-42C9-FD2C-EE2764AE46A2}"/>
                    </a:ext>
                  </a:extLst>
                </p:cNvPr>
                <p:cNvSpPr txBox="1"/>
                <p:nvPr/>
              </p:nvSpPr>
              <p:spPr>
                <a:xfrm>
                  <a:off x="8248692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150</a:t>
                  </a:r>
                </a:p>
              </p:txBody>
            </p:sp>
            <p:sp>
              <p:nvSpPr>
                <p:cNvPr id="110" name="ZoneTexte 109">
                  <a:extLst>
                    <a:ext uri="{FF2B5EF4-FFF2-40B4-BE49-F238E27FC236}">
                      <a16:creationId xmlns:a16="http://schemas.microsoft.com/office/drawing/2014/main" id="{B94D244D-AF4A-1474-B3E6-AD7CAD9BD4ED}"/>
                    </a:ext>
                  </a:extLst>
                </p:cNvPr>
                <p:cNvSpPr txBox="1"/>
                <p:nvPr/>
              </p:nvSpPr>
              <p:spPr>
                <a:xfrm>
                  <a:off x="7873267" y="3387549"/>
                  <a:ext cx="426958" cy="24622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 panose="020B0604020202020204" pitchFamily="34" charset="0"/>
                    </a:rPr>
                    <a:t>110</a:t>
                  </a:r>
                </a:p>
              </p:txBody>
            </p:sp>
          </p:grpSp>
          <p:sp>
            <p:nvSpPr>
              <p:cNvPr id="39" name="Forme libre 38">
                <a:extLst>
                  <a:ext uri="{FF2B5EF4-FFF2-40B4-BE49-F238E27FC236}">
                    <a16:creationId xmlns:a16="http://schemas.microsoft.com/office/drawing/2014/main" id="{B80BA043-3D8C-B687-63B2-F21ADF37EACE}"/>
                  </a:ext>
                </a:extLst>
              </p:cNvPr>
              <p:cNvSpPr/>
              <p:nvPr/>
            </p:nvSpPr>
            <p:spPr>
              <a:xfrm>
                <a:off x="6752026" y="1519963"/>
                <a:ext cx="5841418" cy="1895412"/>
              </a:xfrm>
              <a:custGeom>
                <a:avLst/>
                <a:gdLst>
                  <a:gd name="connsiteX0" fmla="*/ 4892949 w 4892949"/>
                  <a:gd name="connsiteY0" fmla="*/ 1913579 h 1913579"/>
                  <a:gd name="connsiteX1" fmla="*/ 0 w 4892949"/>
                  <a:gd name="connsiteY1" fmla="*/ 1913579 h 1913579"/>
                  <a:gd name="connsiteX2" fmla="*/ 0 w 4892949"/>
                  <a:gd name="connsiteY2" fmla="*/ 0 h 191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92949" h="1913579">
                    <a:moveTo>
                      <a:pt x="4892949" y="1913579"/>
                    </a:moveTo>
                    <a:lnTo>
                      <a:pt x="0" y="191357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" name="ZoneTexte 39">
                <a:extLst>
                  <a:ext uri="{FF2B5EF4-FFF2-40B4-BE49-F238E27FC236}">
                    <a16:creationId xmlns:a16="http://schemas.microsoft.com/office/drawing/2014/main" id="{3A8B9EE5-C599-03C0-867F-FDA795DB2185}"/>
                  </a:ext>
                </a:extLst>
              </p:cNvPr>
              <p:cNvSpPr txBox="1"/>
              <p:nvPr/>
            </p:nvSpPr>
            <p:spPr>
              <a:xfrm>
                <a:off x="6301431" y="1907389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60</a:t>
                </a:r>
              </a:p>
            </p:txBody>
          </p:sp>
          <p:sp>
            <p:nvSpPr>
              <p:cNvPr id="41" name="ZoneTexte 40">
                <a:extLst>
                  <a:ext uri="{FF2B5EF4-FFF2-40B4-BE49-F238E27FC236}">
                    <a16:creationId xmlns:a16="http://schemas.microsoft.com/office/drawing/2014/main" id="{A081F762-E2FF-845E-549A-6A31FB75F42D}"/>
                  </a:ext>
                </a:extLst>
              </p:cNvPr>
              <p:cNvSpPr txBox="1"/>
              <p:nvPr/>
            </p:nvSpPr>
            <p:spPr>
              <a:xfrm>
                <a:off x="6301431" y="1552438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100</a:t>
                </a:r>
              </a:p>
            </p:txBody>
          </p:sp>
          <p:sp>
            <p:nvSpPr>
              <p:cNvPr id="42" name="ZoneTexte 41">
                <a:extLst>
                  <a:ext uri="{FF2B5EF4-FFF2-40B4-BE49-F238E27FC236}">
                    <a16:creationId xmlns:a16="http://schemas.microsoft.com/office/drawing/2014/main" id="{F6192511-ABDD-5323-BB14-91A34D1F6ED8}"/>
                  </a:ext>
                </a:extLst>
              </p:cNvPr>
              <p:cNvSpPr txBox="1"/>
              <p:nvPr/>
            </p:nvSpPr>
            <p:spPr>
              <a:xfrm>
                <a:off x="6301431" y="2439817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43" name="ZoneTexte 42">
                <a:extLst>
                  <a:ext uri="{FF2B5EF4-FFF2-40B4-BE49-F238E27FC236}">
                    <a16:creationId xmlns:a16="http://schemas.microsoft.com/office/drawing/2014/main" id="{A9E8EA5E-3C2F-7E7B-A523-A591971E0956}"/>
                  </a:ext>
                </a:extLst>
              </p:cNvPr>
              <p:cNvSpPr txBox="1"/>
              <p:nvPr/>
            </p:nvSpPr>
            <p:spPr>
              <a:xfrm>
                <a:off x="6301431" y="2262341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20</a:t>
                </a:r>
              </a:p>
            </p:txBody>
          </p:sp>
          <p:sp>
            <p:nvSpPr>
              <p:cNvPr id="44" name="ZoneTexte 43">
                <a:extLst>
                  <a:ext uri="{FF2B5EF4-FFF2-40B4-BE49-F238E27FC236}">
                    <a16:creationId xmlns:a16="http://schemas.microsoft.com/office/drawing/2014/main" id="{4612BCB0-016F-398C-DF75-8AD42189E323}"/>
                  </a:ext>
                </a:extLst>
              </p:cNvPr>
              <p:cNvSpPr txBox="1"/>
              <p:nvPr/>
            </p:nvSpPr>
            <p:spPr>
              <a:xfrm>
                <a:off x="6301431" y="3327193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-100</a:t>
                </a:r>
              </a:p>
            </p:txBody>
          </p:sp>
          <p:sp>
            <p:nvSpPr>
              <p:cNvPr id="45" name="ZoneTexte 44">
                <a:extLst>
                  <a:ext uri="{FF2B5EF4-FFF2-40B4-BE49-F238E27FC236}">
                    <a16:creationId xmlns:a16="http://schemas.microsoft.com/office/drawing/2014/main" id="{0689E9F6-AF75-B18E-C7A2-18B9123CB592}"/>
                  </a:ext>
                </a:extLst>
              </p:cNvPr>
              <p:cNvSpPr txBox="1"/>
              <p:nvPr/>
            </p:nvSpPr>
            <p:spPr>
              <a:xfrm>
                <a:off x="6301431" y="3149719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-80</a:t>
                </a:r>
              </a:p>
            </p:txBody>
          </p:sp>
          <p:sp>
            <p:nvSpPr>
              <p:cNvPr id="48" name="ZoneTexte 47">
                <a:extLst>
                  <a:ext uri="{FF2B5EF4-FFF2-40B4-BE49-F238E27FC236}">
                    <a16:creationId xmlns:a16="http://schemas.microsoft.com/office/drawing/2014/main" id="{1D735CE0-618B-C6B6-9951-2E6279A8DC9B}"/>
                  </a:ext>
                </a:extLst>
              </p:cNvPr>
              <p:cNvSpPr txBox="1"/>
              <p:nvPr/>
            </p:nvSpPr>
            <p:spPr>
              <a:xfrm>
                <a:off x="10198224" y="1194692"/>
                <a:ext cx="253922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HER-</a:t>
                </a:r>
                <a:r>
                  <a:rPr kumimoji="0" lang="fr-FR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Vaxx</a:t>
                </a: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+ Chimiothérapie</a:t>
                </a:r>
              </a:p>
            </p:txBody>
          </p:sp>
          <p:sp>
            <p:nvSpPr>
              <p:cNvPr id="94" name="ZoneTexte 93">
                <a:extLst>
                  <a:ext uri="{FF2B5EF4-FFF2-40B4-BE49-F238E27FC236}">
                    <a16:creationId xmlns:a16="http://schemas.microsoft.com/office/drawing/2014/main" id="{692B2446-D1E7-04A5-EBBE-5F52348FE1A6}"/>
                  </a:ext>
                </a:extLst>
              </p:cNvPr>
              <p:cNvSpPr txBox="1"/>
              <p:nvPr/>
            </p:nvSpPr>
            <p:spPr>
              <a:xfrm>
                <a:off x="6301431" y="1729913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80</a:t>
                </a:r>
              </a:p>
            </p:txBody>
          </p:sp>
          <p:sp>
            <p:nvSpPr>
              <p:cNvPr id="95" name="ZoneTexte 94">
                <a:extLst>
                  <a:ext uri="{FF2B5EF4-FFF2-40B4-BE49-F238E27FC236}">
                    <a16:creationId xmlns:a16="http://schemas.microsoft.com/office/drawing/2014/main" id="{2C9DE746-55D4-81BD-9AF4-F494BA3F64D7}"/>
                  </a:ext>
                </a:extLst>
              </p:cNvPr>
              <p:cNvSpPr txBox="1"/>
              <p:nvPr/>
            </p:nvSpPr>
            <p:spPr>
              <a:xfrm>
                <a:off x="6301431" y="2084865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40</a:t>
                </a:r>
              </a:p>
            </p:txBody>
          </p:sp>
          <p:sp>
            <p:nvSpPr>
              <p:cNvPr id="96" name="ZoneTexte 95">
                <a:extLst>
                  <a:ext uri="{FF2B5EF4-FFF2-40B4-BE49-F238E27FC236}">
                    <a16:creationId xmlns:a16="http://schemas.microsoft.com/office/drawing/2014/main" id="{8DFFD3AF-F1DE-2409-19D7-17E5B0CEBC30}"/>
                  </a:ext>
                </a:extLst>
              </p:cNvPr>
              <p:cNvSpPr txBox="1"/>
              <p:nvPr/>
            </p:nvSpPr>
            <p:spPr>
              <a:xfrm>
                <a:off x="6301431" y="2617293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-20</a:t>
                </a:r>
              </a:p>
            </p:txBody>
          </p:sp>
          <p:sp>
            <p:nvSpPr>
              <p:cNvPr id="97" name="ZoneTexte 96">
                <a:extLst>
                  <a:ext uri="{FF2B5EF4-FFF2-40B4-BE49-F238E27FC236}">
                    <a16:creationId xmlns:a16="http://schemas.microsoft.com/office/drawing/2014/main" id="{80B2CBF9-8726-BABC-EB5B-DD54AF9AC11B}"/>
                  </a:ext>
                </a:extLst>
              </p:cNvPr>
              <p:cNvSpPr txBox="1"/>
              <p:nvPr/>
            </p:nvSpPr>
            <p:spPr>
              <a:xfrm>
                <a:off x="6301431" y="2794768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_40</a:t>
                </a:r>
              </a:p>
            </p:txBody>
          </p:sp>
          <p:sp>
            <p:nvSpPr>
              <p:cNvPr id="98" name="ZoneTexte 97">
                <a:extLst>
                  <a:ext uri="{FF2B5EF4-FFF2-40B4-BE49-F238E27FC236}">
                    <a16:creationId xmlns:a16="http://schemas.microsoft.com/office/drawing/2014/main" id="{16F986C0-35E4-07A5-20B9-4059CD4419EB}"/>
                  </a:ext>
                </a:extLst>
              </p:cNvPr>
              <p:cNvSpPr txBox="1"/>
              <p:nvPr/>
            </p:nvSpPr>
            <p:spPr>
              <a:xfrm>
                <a:off x="6301431" y="2972243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-60</a:t>
                </a:r>
              </a:p>
            </p:txBody>
          </p:sp>
        </p:grpSp>
        <p:cxnSp>
          <p:nvCxnSpPr>
            <p:cNvPr id="111" name="Connecteur droit 110">
              <a:extLst>
                <a:ext uri="{FF2B5EF4-FFF2-40B4-BE49-F238E27FC236}">
                  <a16:creationId xmlns:a16="http://schemas.microsoft.com/office/drawing/2014/main" id="{1E3A320E-42B1-130D-41AC-1A569E511BB7}"/>
                </a:ext>
              </a:extLst>
            </p:cNvPr>
            <p:cNvCxnSpPr>
              <a:cxnSpLocks/>
            </p:cNvCxnSpPr>
            <p:nvPr/>
          </p:nvCxnSpPr>
          <p:spPr>
            <a:xfrm>
              <a:off x="5880410" y="2606742"/>
              <a:ext cx="5839522" cy="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9" name="Groupe 238">
              <a:extLst>
                <a:ext uri="{FF2B5EF4-FFF2-40B4-BE49-F238E27FC236}">
                  <a16:creationId xmlns:a16="http://schemas.microsoft.com/office/drawing/2014/main" id="{EB987814-4CC0-51EF-E393-152E22C8F4FF}"/>
                </a:ext>
              </a:extLst>
            </p:cNvPr>
            <p:cNvGrpSpPr/>
            <p:nvPr/>
          </p:nvGrpSpPr>
          <p:grpSpPr>
            <a:xfrm>
              <a:off x="6511478" y="2580079"/>
              <a:ext cx="1244875" cy="454404"/>
              <a:chOff x="6511478" y="2580079"/>
              <a:chExt cx="1244875" cy="454404"/>
            </a:xfrm>
          </p:grpSpPr>
          <p:sp>
            <p:nvSpPr>
              <p:cNvPr id="200" name="Forme libre 199">
                <a:extLst>
                  <a:ext uri="{FF2B5EF4-FFF2-40B4-BE49-F238E27FC236}">
                    <a16:creationId xmlns:a16="http://schemas.microsoft.com/office/drawing/2014/main" id="{DBA1B678-2ED3-2C50-513C-87F89E6C7881}"/>
                  </a:ext>
                </a:extLst>
              </p:cNvPr>
              <p:cNvSpPr/>
              <p:nvPr/>
            </p:nvSpPr>
            <p:spPr>
              <a:xfrm>
                <a:off x="6559673" y="2623163"/>
                <a:ext cx="1168596" cy="377764"/>
              </a:xfrm>
              <a:custGeom>
                <a:avLst/>
                <a:gdLst>
                  <a:gd name="connsiteX0" fmla="*/ 0 w 1168596"/>
                  <a:gd name="connsiteY0" fmla="*/ 0 h 377764"/>
                  <a:gd name="connsiteX1" fmla="*/ 487209 w 1168596"/>
                  <a:gd name="connsiteY1" fmla="*/ 250666 h 377764"/>
                  <a:gd name="connsiteX2" fmla="*/ 794363 w 1168596"/>
                  <a:gd name="connsiteY2" fmla="*/ 377764 h 377764"/>
                  <a:gd name="connsiteX3" fmla="*/ 1168596 w 1168596"/>
                  <a:gd name="connsiteY3" fmla="*/ 165934 h 37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596" h="377764">
                    <a:moveTo>
                      <a:pt x="0" y="0"/>
                    </a:moveTo>
                    <a:lnTo>
                      <a:pt x="487209" y="250666"/>
                    </a:lnTo>
                    <a:lnTo>
                      <a:pt x="794363" y="377764"/>
                    </a:lnTo>
                    <a:lnTo>
                      <a:pt x="1168596" y="165934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Ellipse 233">
                <a:extLst>
                  <a:ext uri="{FF2B5EF4-FFF2-40B4-BE49-F238E27FC236}">
                    <a16:creationId xmlns:a16="http://schemas.microsoft.com/office/drawing/2014/main" id="{D842217E-C97F-6A46-F540-2B12E54EDE42}"/>
                  </a:ext>
                </a:extLst>
              </p:cNvPr>
              <p:cNvSpPr/>
              <p:nvPr/>
            </p:nvSpPr>
            <p:spPr>
              <a:xfrm>
                <a:off x="6511478" y="2580079"/>
                <a:ext cx="69217" cy="692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6" name="Ellipse 235">
                <a:extLst>
                  <a:ext uri="{FF2B5EF4-FFF2-40B4-BE49-F238E27FC236}">
                    <a16:creationId xmlns:a16="http://schemas.microsoft.com/office/drawing/2014/main" id="{4197611B-45C9-0EE8-786D-3B53DFA61CAD}"/>
                  </a:ext>
                </a:extLst>
              </p:cNvPr>
              <p:cNvSpPr/>
              <p:nvPr/>
            </p:nvSpPr>
            <p:spPr>
              <a:xfrm>
                <a:off x="6977052" y="2817890"/>
                <a:ext cx="69217" cy="692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7" name="Ellipse 236">
                <a:extLst>
                  <a:ext uri="{FF2B5EF4-FFF2-40B4-BE49-F238E27FC236}">
                    <a16:creationId xmlns:a16="http://schemas.microsoft.com/office/drawing/2014/main" id="{C63367D2-9820-F5C9-E01E-F6119AC31280}"/>
                  </a:ext>
                </a:extLst>
              </p:cNvPr>
              <p:cNvSpPr/>
              <p:nvPr/>
            </p:nvSpPr>
            <p:spPr>
              <a:xfrm>
                <a:off x="7325395" y="2965266"/>
                <a:ext cx="69217" cy="692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8" name="Ellipse 237">
                <a:extLst>
                  <a:ext uri="{FF2B5EF4-FFF2-40B4-BE49-F238E27FC236}">
                    <a16:creationId xmlns:a16="http://schemas.microsoft.com/office/drawing/2014/main" id="{525DC24D-3BDB-CDE2-5041-7C7A7F1FBC91}"/>
                  </a:ext>
                </a:extLst>
              </p:cNvPr>
              <p:cNvSpPr/>
              <p:nvPr/>
            </p:nvSpPr>
            <p:spPr>
              <a:xfrm>
                <a:off x="7687136" y="2754251"/>
                <a:ext cx="69217" cy="692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1" name="Groupe 310">
            <a:extLst>
              <a:ext uri="{FF2B5EF4-FFF2-40B4-BE49-F238E27FC236}">
                <a16:creationId xmlns:a16="http://schemas.microsoft.com/office/drawing/2014/main" id="{691A11CE-DD92-2B3A-A9FB-080C7CD258AE}"/>
              </a:ext>
            </a:extLst>
          </p:cNvPr>
          <p:cNvGrpSpPr/>
          <p:nvPr/>
        </p:nvGrpSpPr>
        <p:grpSpPr>
          <a:xfrm>
            <a:off x="405220" y="1009880"/>
            <a:ext cx="4319180" cy="4898550"/>
            <a:chOff x="405220" y="1009880"/>
            <a:chExt cx="4319180" cy="4898550"/>
          </a:xfrm>
        </p:grpSpPr>
        <p:sp>
          <p:nvSpPr>
            <p:cNvPr id="28" name="Rectangle à coins arrondis 74">
              <a:extLst>
                <a:ext uri="{FF2B5EF4-FFF2-40B4-BE49-F238E27FC236}">
                  <a16:creationId xmlns:a16="http://schemas.microsoft.com/office/drawing/2014/main" id="{FE18DE41-5A91-6ABA-B278-70FA1FE1B463}"/>
                </a:ext>
              </a:extLst>
            </p:cNvPr>
            <p:cNvSpPr/>
            <p:nvPr/>
          </p:nvSpPr>
          <p:spPr>
            <a:xfrm>
              <a:off x="405220" y="1194545"/>
              <a:ext cx="4319180" cy="4713885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59BEE13C-DC50-C1F7-D8EF-42F263B03698}"/>
                </a:ext>
              </a:extLst>
            </p:cNvPr>
            <p:cNvSpPr txBox="1"/>
            <p:nvPr/>
          </p:nvSpPr>
          <p:spPr>
            <a:xfrm>
              <a:off x="592028" y="1009880"/>
              <a:ext cx="3281472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Meilleure réponse observée</a:t>
              </a:r>
            </a:p>
          </p:txBody>
        </p:sp>
        <p:sp>
          <p:nvSpPr>
            <p:cNvPr id="241" name="ZoneTexte 240">
              <a:extLst>
                <a:ext uri="{FF2B5EF4-FFF2-40B4-BE49-F238E27FC236}">
                  <a16:creationId xmlns:a16="http://schemas.microsoft.com/office/drawing/2014/main" id="{5AED8FC6-A955-087C-0A00-5C0CFFBE514A}"/>
                </a:ext>
              </a:extLst>
            </p:cNvPr>
            <p:cNvSpPr txBox="1"/>
            <p:nvPr/>
          </p:nvSpPr>
          <p:spPr>
            <a:xfrm>
              <a:off x="593282" y="1327421"/>
              <a:ext cx="3922657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Changement en pourcentage par rapport à la ligne de base (%)</a:t>
              </a:r>
            </a:p>
          </p:txBody>
        </p:sp>
        <p:grpSp>
          <p:nvGrpSpPr>
            <p:cNvPr id="244" name="Groupe 243">
              <a:extLst>
                <a:ext uri="{FF2B5EF4-FFF2-40B4-BE49-F238E27FC236}">
                  <a16:creationId xmlns:a16="http://schemas.microsoft.com/office/drawing/2014/main" id="{106DD20F-CBD3-667A-1422-8278E029FE26}"/>
                </a:ext>
              </a:extLst>
            </p:cNvPr>
            <p:cNvGrpSpPr/>
            <p:nvPr/>
          </p:nvGrpSpPr>
          <p:grpSpPr>
            <a:xfrm>
              <a:off x="583261" y="5481606"/>
              <a:ext cx="3820915" cy="261610"/>
              <a:chOff x="593093" y="5525442"/>
              <a:chExt cx="3820915" cy="261610"/>
            </a:xfrm>
          </p:grpSpPr>
          <p:sp>
            <p:nvSpPr>
              <p:cNvPr id="242" name="ZoneTexte 241">
                <a:extLst>
                  <a:ext uri="{FF2B5EF4-FFF2-40B4-BE49-F238E27FC236}">
                    <a16:creationId xmlns:a16="http://schemas.microsoft.com/office/drawing/2014/main" id="{50F6E74A-1B7F-41F5-740D-06F078447D4B}"/>
                  </a:ext>
                </a:extLst>
              </p:cNvPr>
              <p:cNvSpPr txBox="1"/>
              <p:nvPr/>
            </p:nvSpPr>
            <p:spPr>
              <a:xfrm>
                <a:off x="593093" y="5525442"/>
                <a:ext cx="1925528" cy="261610"/>
              </a:xfrm>
              <a:prstGeom prst="rect">
                <a:avLst/>
              </a:prstGeom>
              <a:solidFill>
                <a:schemeClr val="accent5"/>
              </a:solidFill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HER-</a:t>
                </a:r>
                <a:r>
                  <a:rPr kumimoji="0" lang="fr-FR" sz="11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Vaxx</a:t>
                </a:r>
                <a:r>
                  <a:rPr kumimoji="0" lang="fr-FR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Chimiothérapie</a:t>
                </a:r>
              </a:p>
            </p:txBody>
          </p:sp>
          <p:sp>
            <p:nvSpPr>
              <p:cNvPr id="243" name="ZoneTexte 242">
                <a:extLst>
                  <a:ext uri="{FF2B5EF4-FFF2-40B4-BE49-F238E27FC236}">
                    <a16:creationId xmlns:a16="http://schemas.microsoft.com/office/drawing/2014/main" id="{6373CA49-229C-CF98-DF94-7008CCAD3195}"/>
                  </a:ext>
                </a:extLst>
              </p:cNvPr>
              <p:cNvSpPr txBox="1"/>
              <p:nvPr/>
            </p:nvSpPr>
            <p:spPr>
              <a:xfrm>
                <a:off x="2765801" y="5525442"/>
                <a:ext cx="1648207" cy="261610"/>
              </a:xfrm>
              <a:prstGeom prst="rect">
                <a:avLst/>
              </a:prstGeom>
              <a:solidFill>
                <a:schemeClr val="accent3"/>
              </a:solidFill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Chimiothérapie seule</a:t>
                </a:r>
              </a:p>
            </p:txBody>
          </p:sp>
        </p:grpSp>
        <p:grpSp>
          <p:nvGrpSpPr>
            <p:cNvPr id="249" name="Groupe 248">
              <a:extLst>
                <a:ext uri="{FF2B5EF4-FFF2-40B4-BE49-F238E27FC236}">
                  <a16:creationId xmlns:a16="http://schemas.microsoft.com/office/drawing/2014/main" id="{AD2E1E3F-5DDB-0C5C-A4D4-7022D96A1F05}"/>
                </a:ext>
              </a:extLst>
            </p:cNvPr>
            <p:cNvGrpSpPr/>
            <p:nvPr/>
          </p:nvGrpSpPr>
          <p:grpSpPr>
            <a:xfrm>
              <a:off x="456153" y="1611691"/>
              <a:ext cx="450595" cy="3696910"/>
              <a:chOff x="2963379" y="1611691"/>
              <a:chExt cx="450595" cy="3696910"/>
            </a:xfrm>
          </p:grpSpPr>
          <p:sp>
            <p:nvSpPr>
              <p:cNvPr id="247" name="Forme libre 246">
                <a:extLst>
                  <a:ext uri="{FF2B5EF4-FFF2-40B4-BE49-F238E27FC236}">
                    <a16:creationId xmlns:a16="http://schemas.microsoft.com/office/drawing/2014/main" id="{245A82EE-D6B6-42A3-8414-BD5DB620D994}"/>
                  </a:ext>
                </a:extLst>
              </p:cNvPr>
              <p:cNvSpPr/>
              <p:nvPr/>
            </p:nvSpPr>
            <p:spPr>
              <a:xfrm>
                <a:off x="3413974" y="1611691"/>
                <a:ext cx="0" cy="3696910"/>
              </a:xfrm>
              <a:custGeom>
                <a:avLst/>
                <a:gdLst>
                  <a:gd name="connsiteX0" fmla="*/ 4892949 w 4892949"/>
                  <a:gd name="connsiteY0" fmla="*/ 1913579 h 1913579"/>
                  <a:gd name="connsiteX1" fmla="*/ 0 w 4892949"/>
                  <a:gd name="connsiteY1" fmla="*/ 1913579 h 1913579"/>
                  <a:gd name="connsiteX2" fmla="*/ 0 w 4892949"/>
                  <a:gd name="connsiteY2" fmla="*/ 0 h 1913579"/>
                  <a:gd name="connsiteX0" fmla="*/ 0 w 0"/>
                  <a:gd name="connsiteY0" fmla="*/ 1913579 h 1913579"/>
                  <a:gd name="connsiteX1" fmla="*/ 0 w 0"/>
                  <a:gd name="connsiteY1" fmla="*/ 0 h 191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913579">
                    <a:moveTo>
                      <a:pt x="0" y="1913579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8" name="ZoneTexte 247">
                <a:extLst>
                  <a:ext uri="{FF2B5EF4-FFF2-40B4-BE49-F238E27FC236}">
                    <a16:creationId xmlns:a16="http://schemas.microsoft.com/office/drawing/2014/main" id="{BF8AC71C-AAB1-1A1E-BD5F-E20B4C6EA7D5}"/>
                  </a:ext>
                </a:extLst>
              </p:cNvPr>
              <p:cNvSpPr txBox="1"/>
              <p:nvPr/>
            </p:nvSpPr>
            <p:spPr>
              <a:xfrm>
                <a:off x="2963379" y="1644166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100</a:t>
                </a:r>
              </a:p>
            </p:txBody>
          </p:sp>
          <p:sp>
            <p:nvSpPr>
              <p:cNvPr id="250" name="ZoneTexte 249">
                <a:extLst>
                  <a:ext uri="{FF2B5EF4-FFF2-40B4-BE49-F238E27FC236}">
                    <a16:creationId xmlns:a16="http://schemas.microsoft.com/office/drawing/2014/main" id="{8AAF1037-624A-77B3-1C91-043B5CF72FA5}"/>
                  </a:ext>
                </a:extLst>
              </p:cNvPr>
              <p:cNvSpPr txBox="1"/>
              <p:nvPr/>
            </p:nvSpPr>
            <p:spPr>
              <a:xfrm>
                <a:off x="2963379" y="1973524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80</a:t>
                </a:r>
              </a:p>
            </p:txBody>
          </p:sp>
          <p:sp>
            <p:nvSpPr>
              <p:cNvPr id="251" name="ZoneTexte 250">
                <a:extLst>
                  <a:ext uri="{FF2B5EF4-FFF2-40B4-BE49-F238E27FC236}">
                    <a16:creationId xmlns:a16="http://schemas.microsoft.com/office/drawing/2014/main" id="{365C9E27-D04E-7451-8926-6C67F7B900E4}"/>
                  </a:ext>
                </a:extLst>
              </p:cNvPr>
              <p:cNvSpPr txBox="1"/>
              <p:nvPr/>
            </p:nvSpPr>
            <p:spPr>
              <a:xfrm>
                <a:off x="2963379" y="2324549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60</a:t>
                </a:r>
              </a:p>
            </p:txBody>
          </p:sp>
          <p:sp>
            <p:nvSpPr>
              <p:cNvPr id="252" name="ZoneTexte 251">
                <a:extLst>
                  <a:ext uri="{FF2B5EF4-FFF2-40B4-BE49-F238E27FC236}">
                    <a16:creationId xmlns:a16="http://schemas.microsoft.com/office/drawing/2014/main" id="{34E25BC6-6CF8-0BB4-02AC-1CC6768DAEF0}"/>
                  </a:ext>
                </a:extLst>
              </p:cNvPr>
              <p:cNvSpPr txBox="1"/>
              <p:nvPr/>
            </p:nvSpPr>
            <p:spPr>
              <a:xfrm>
                <a:off x="2963379" y="2653907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40</a:t>
                </a:r>
              </a:p>
            </p:txBody>
          </p:sp>
          <p:sp>
            <p:nvSpPr>
              <p:cNvPr id="253" name="ZoneTexte 252">
                <a:extLst>
                  <a:ext uri="{FF2B5EF4-FFF2-40B4-BE49-F238E27FC236}">
                    <a16:creationId xmlns:a16="http://schemas.microsoft.com/office/drawing/2014/main" id="{39ABD503-389A-1C22-4413-A5F4D9AC7C99}"/>
                  </a:ext>
                </a:extLst>
              </p:cNvPr>
              <p:cNvSpPr txBox="1"/>
              <p:nvPr/>
            </p:nvSpPr>
            <p:spPr>
              <a:xfrm>
                <a:off x="2963379" y="2991931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20</a:t>
                </a:r>
              </a:p>
            </p:txBody>
          </p:sp>
          <p:sp>
            <p:nvSpPr>
              <p:cNvPr id="254" name="ZoneTexte 253">
                <a:extLst>
                  <a:ext uri="{FF2B5EF4-FFF2-40B4-BE49-F238E27FC236}">
                    <a16:creationId xmlns:a16="http://schemas.microsoft.com/office/drawing/2014/main" id="{345CEB43-758F-3B02-1C56-F3434D100137}"/>
                  </a:ext>
                </a:extLst>
              </p:cNvPr>
              <p:cNvSpPr txBox="1"/>
              <p:nvPr/>
            </p:nvSpPr>
            <p:spPr>
              <a:xfrm>
                <a:off x="2963379" y="3321289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55" name="ZoneTexte 254">
                <a:extLst>
                  <a:ext uri="{FF2B5EF4-FFF2-40B4-BE49-F238E27FC236}">
                    <a16:creationId xmlns:a16="http://schemas.microsoft.com/office/drawing/2014/main" id="{F88DBC42-7BE6-9885-9D83-973CF83287AB}"/>
                  </a:ext>
                </a:extLst>
              </p:cNvPr>
              <p:cNvSpPr txBox="1"/>
              <p:nvPr/>
            </p:nvSpPr>
            <p:spPr>
              <a:xfrm>
                <a:off x="2963379" y="3672314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-20</a:t>
                </a:r>
              </a:p>
            </p:txBody>
          </p:sp>
          <p:sp>
            <p:nvSpPr>
              <p:cNvPr id="256" name="ZoneTexte 255">
                <a:extLst>
                  <a:ext uri="{FF2B5EF4-FFF2-40B4-BE49-F238E27FC236}">
                    <a16:creationId xmlns:a16="http://schemas.microsoft.com/office/drawing/2014/main" id="{3618D671-2530-63D2-48F6-5C3ED3BD3C3F}"/>
                  </a:ext>
                </a:extLst>
              </p:cNvPr>
              <p:cNvSpPr txBox="1"/>
              <p:nvPr/>
            </p:nvSpPr>
            <p:spPr>
              <a:xfrm>
                <a:off x="2963379" y="4001672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-40</a:t>
                </a:r>
              </a:p>
            </p:txBody>
          </p:sp>
          <p:sp>
            <p:nvSpPr>
              <p:cNvPr id="257" name="ZoneTexte 256">
                <a:extLst>
                  <a:ext uri="{FF2B5EF4-FFF2-40B4-BE49-F238E27FC236}">
                    <a16:creationId xmlns:a16="http://schemas.microsoft.com/office/drawing/2014/main" id="{ED199471-56CF-0D34-33DC-64A84E67B5D9}"/>
                  </a:ext>
                </a:extLst>
              </p:cNvPr>
              <p:cNvSpPr txBox="1"/>
              <p:nvPr/>
            </p:nvSpPr>
            <p:spPr>
              <a:xfrm>
                <a:off x="2963379" y="4322362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-60</a:t>
                </a:r>
              </a:p>
            </p:txBody>
          </p:sp>
          <p:sp>
            <p:nvSpPr>
              <p:cNvPr id="258" name="ZoneTexte 257">
                <a:extLst>
                  <a:ext uri="{FF2B5EF4-FFF2-40B4-BE49-F238E27FC236}">
                    <a16:creationId xmlns:a16="http://schemas.microsoft.com/office/drawing/2014/main" id="{5F947AD6-BFAC-4505-FFFF-F271D9BF5F44}"/>
                  </a:ext>
                </a:extLst>
              </p:cNvPr>
              <p:cNvSpPr txBox="1"/>
              <p:nvPr/>
            </p:nvSpPr>
            <p:spPr>
              <a:xfrm>
                <a:off x="2963379" y="4673387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-80</a:t>
                </a:r>
              </a:p>
            </p:txBody>
          </p:sp>
          <p:sp>
            <p:nvSpPr>
              <p:cNvPr id="259" name="ZoneTexte 258">
                <a:extLst>
                  <a:ext uri="{FF2B5EF4-FFF2-40B4-BE49-F238E27FC236}">
                    <a16:creationId xmlns:a16="http://schemas.microsoft.com/office/drawing/2014/main" id="{800E27B4-F738-AF73-76CA-DC393C71E1C3}"/>
                  </a:ext>
                </a:extLst>
              </p:cNvPr>
              <p:cNvSpPr txBox="1"/>
              <p:nvPr/>
            </p:nvSpPr>
            <p:spPr>
              <a:xfrm>
                <a:off x="2963379" y="5002745"/>
                <a:ext cx="369393" cy="1538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-100</a:t>
                </a:r>
              </a:p>
            </p:txBody>
          </p:sp>
        </p:grpSp>
        <p:sp>
          <p:nvSpPr>
            <p:cNvPr id="263" name="Rectangle 262">
              <a:extLst>
                <a:ext uri="{FF2B5EF4-FFF2-40B4-BE49-F238E27FC236}">
                  <a16:creationId xmlns:a16="http://schemas.microsoft.com/office/drawing/2014/main" id="{6DB2D0D9-D9D1-3B41-7608-C470FC1FDA75}"/>
                </a:ext>
              </a:extLst>
            </p:cNvPr>
            <p:cNvSpPr/>
            <p:nvPr/>
          </p:nvSpPr>
          <p:spPr>
            <a:xfrm>
              <a:off x="962069" y="3020554"/>
              <a:ext cx="86674" cy="37702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Rectangle 263">
              <a:extLst>
                <a:ext uri="{FF2B5EF4-FFF2-40B4-BE49-F238E27FC236}">
                  <a16:creationId xmlns:a16="http://schemas.microsoft.com/office/drawing/2014/main" id="{38602D11-2904-BFB7-AFC3-AF766D43E388}"/>
                </a:ext>
              </a:extLst>
            </p:cNvPr>
            <p:cNvSpPr/>
            <p:nvPr/>
          </p:nvSpPr>
          <p:spPr>
            <a:xfrm>
              <a:off x="1096518" y="3098800"/>
              <a:ext cx="86674" cy="29878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Rectangle 264">
              <a:extLst>
                <a:ext uri="{FF2B5EF4-FFF2-40B4-BE49-F238E27FC236}">
                  <a16:creationId xmlns:a16="http://schemas.microsoft.com/office/drawing/2014/main" id="{7DF62EF7-4370-8E1D-B3FF-31BD098FF8D1}"/>
                </a:ext>
              </a:extLst>
            </p:cNvPr>
            <p:cNvSpPr/>
            <p:nvPr/>
          </p:nvSpPr>
          <p:spPr>
            <a:xfrm>
              <a:off x="1634314" y="3394307"/>
              <a:ext cx="86674" cy="7279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Rectangle 265">
              <a:extLst>
                <a:ext uri="{FF2B5EF4-FFF2-40B4-BE49-F238E27FC236}">
                  <a16:creationId xmlns:a16="http://schemas.microsoft.com/office/drawing/2014/main" id="{87A46A4D-1499-1246-F8B5-D6EC79F62ACB}"/>
                </a:ext>
              </a:extLst>
            </p:cNvPr>
            <p:cNvSpPr/>
            <p:nvPr/>
          </p:nvSpPr>
          <p:spPr>
            <a:xfrm>
              <a:off x="1768763" y="3394307"/>
              <a:ext cx="86674" cy="13311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Rectangle 266">
              <a:extLst>
                <a:ext uri="{FF2B5EF4-FFF2-40B4-BE49-F238E27FC236}">
                  <a16:creationId xmlns:a16="http://schemas.microsoft.com/office/drawing/2014/main" id="{C920CC76-0706-634E-406E-EA4B8B730136}"/>
                </a:ext>
              </a:extLst>
            </p:cNvPr>
            <p:cNvSpPr/>
            <p:nvPr/>
          </p:nvSpPr>
          <p:spPr>
            <a:xfrm>
              <a:off x="1230967" y="3298824"/>
              <a:ext cx="86674" cy="9875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Rectangle 267">
              <a:extLst>
                <a:ext uri="{FF2B5EF4-FFF2-40B4-BE49-F238E27FC236}">
                  <a16:creationId xmlns:a16="http://schemas.microsoft.com/office/drawing/2014/main" id="{8BFC6495-85A1-EA5C-BFCB-6EAF442CA881}"/>
                </a:ext>
              </a:extLst>
            </p:cNvPr>
            <p:cNvSpPr/>
            <p:nvPr/>
          </p:nvSpPr>
          <p:spPr>
            <a:xfrm>
              <a:off x="1365416" y="3336925"/>
              <a:ext cx="86674" cy="606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Rectangle 269">
              <a:extLst>
                <a:ext uri="{FF2B5EF4-FFF2-40B4-BE49-F238E27FC236}">
                  <a16:creationId xmlns:a16="http://schemas.microsoft.com/office/drawing/2014/main" id="{6D217638-F551-A887-17EA-A98C262BF71B}"/>
                </a:ext>
              </a:extLst>
            </p:cNvPr>
            <p:cNvSpPr/>
            <p:nvPr/>
          </p:nvSpPr>
          <p:spPr>
            <a:xfrm>
              <a:off x="1903212" y="3394307"/>
              <a:ext cx="86674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Rectangle 270">
              <a:extLst>
                <a:ext uri="{FF2B5EF4-FFF2-40B4-BE49-F238E27FC236}">
                  <a16:creationId xmlns:a16="http://schemas.microsoft.com/office/drawing/2014/main" id="{1FF528DB-5C17-811B-CE5E-44E3353A1D7E}"/>
                </a:ext>
              </a:extLst>
            </p:cNvPr>
            <p:cNvSpPr/>
            <p:nvPr/>
          </p:nvSpPr>
          <p:spPr>
            <a:xfrm>
              <a:off x="2037661" y="3394307"/>
              <a:ext cx="86674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Rectangle 271">
              <a:extLst>
                <a:ext uri="{FF2B5EF4-FFF2-40B4-BE49-F238E27FC236}">
                  <a16:creationId xmlns:a16="http://schemas.microsoft.com/office/drawing/2014/main" id="{84A162F8-D388-ED8A-F051-DF69679D3363}"/>
                </a:ext>
              </a:extLst>
            </p:cNvPr>
            <p:cNvSpPr/>
            <p:nvPr/>
          </p:nvSpPr>
          <p:spPr>
            <a:xfrm>
              <a:off x="2172110" y="3394306"/>
              <a:ext cx="86674" cy="24424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Rectangle 272">
              <a:extLst>
                <a:ext uri="{FF2B5EF4-FFF2-40B4-BE49-F238E27FC236}">
                  <a16:creationId xmlns:a16="http://schemas.microsoft.com/office/drawing/2014/main" id="{76DC9CD4-3AEB-1970-11CD-F7799B3120C4}"/>
                </a:ext>
              </a:extLst>
            </p:cNvPr>
            <p:cNvSpPr/>
            <p:nvPr/>
          </p:nvSpPr>
          <p:spPr>
            <a:xfrm>
              <a:off x="2306559" y="3394306"/>
              <a:ext cx="86674" cy="34266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Rectangle 273">
              <a:extLst>
                <a:ext uri="{FF2B5EF4-FFF2-40B4-BE49-F238E27FC236}">
                  <a16:creationId xmlns:a16="http://schemas.microsoft.com/office/drawing/2014/main" id="{C88CFE98-DC86-16B2-9CA5-458EB5793BEE}"/>
                </a:ext>
              </a:extLst>
            </p:cNvPr>
            <p:cNvSpPr/>
            <p:nvPr/>
          </p:nvSpPr>
          <p:spPr>
            <a:xfrm>
              <a:off x="2441008" y="3394306"/>
              <a:ext cx="86674" cy="38394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2606BB43-704A-ABC4-F4C3-F08E02E1CBA9}"/>
                </a:ext>
              </a:extLst>
            </p:cNvPr>
            <p:cNvSpPr/>
            <p:nvPr/>
          </p:nvSpPr>
          <p:spPr>
            <a:xfrm>
              <a:off x="2575457" y="3394306"/>
              <a:ext cx="86674" cy="48554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Rectangle 275">
              <a:extLst>
                <a:ext uri="{FF2B5EF4-FFF2-40B4-BE49-F238E27FC236}">
                  <a16:creationId xmlns:a16="http://schemas.microsoft.com/office/drawing/2014/main" id="{4C52251A-02CC-9B53-4C98-A3D810AFFD07}"/>
                </a:ext>
              </a:extLst>
            </p:cNvPr>
            <p:cNvSpPr/>
            <p:nvPr/>
          </p:nvSpPr>
          <p:spPr>
            <a:xfrm>
              <a:off x="2709906" y="3394305"/>
              <a:ext cx="86674" cy="50776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Rectangle 276">
              <a:extLst>
                <a:ext uri="{FF2B5EF4-FFF2-40B4-BE49-F238E27FC236}">
                  <a16:creationId xmlns:a16="http://schemas.microsoft.com/office/drawing/2014/main" id="{D223F924-0C14-A750-80D2-466F9EFEDDAD}"/>
                </a:ext>
              </a:extLst>
            </p:cNvPr>
            <p:cNvSpPr/>
            <p:nvPr/>
          </p:nvSpPr>
          <p:spPr>
            <a:xfrm>
              <a:off x="2844355" y="3394306"/>
              <a:ext cx="86674" cy="58079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615C4A01-05F9-A814-8554-C272A54E1A04}"/>
                </a:ext>
              </a:extLst>
            </p:cNvPr>
            <p:cNvSpPr/>
            <p:nvPr/>
          </p:nvSpPr>
          <p:spPr>
            <a:xfrm>
              <a:off x="2978804" y="3394307"/>
              <a:ext cx="86674" cy="59666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8BD38C5-84F0-D60E-0638-A65DF2AD8389}"/>
                </a:ext>
              </a:extLst>
            </p:cNvPr>
            <p:cNvSpPr/>
            <p:nvPr/>
          </p:nvSpPr>
          <p:spPr>
            <a:xfrm>
              <a:off x="3113253" y="3394307"/>
              <a:ext cx="86674" cy="64746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Rectangle 279">
              <a:extLst>
                <a:ext uri="{FF2B5EF4-FFF2-40B4-BE49-F238E27FC236}">
                  <a16:creationId xmlns:a16="http://schemas.microsoft.com/office/drawing/2014/main" id="{66A00D83-2B64-0EA7-8CA4-46F464CA99E0}"/>
                </a:ext>
              </a:extLst>
            </p:cNvPr>
            <p:cNvSpPr/>
            <p:nvPr/>
          </p:nvSpPr>
          <p:spPr>
            <a:xfrm>
              <a:off x="3247702" y="3394306"/>
              <a:ext cx="86674" cy="69509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Rectangle 280">
              <a:extLst>
                <a:ext uri="{FF2B5EF4-FFF2-40B4-BE49-F238E27FC236}">
                  <a16:creationId xmlns:a16="http://schemas.microsoft.com/office/drawing/2014/main" id="{228FF0CD-398C-9DAA-DAAA-F708FB0F4EC1}"/>
                </a:ext>
              </a:extLst>
            </p:cNvPr>
            <p:cNvSpPr/>
            <p:nvPr/>
          </p:nvSpPr>
          <p:spPr>
            <a:xfrm>
              <a:off x="3382151" y="3394306"/>
              <a:ext cx="86674" cy="69509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Rectangle 281">
              <a:extLst>
                <a:ext uri="{FF2B5EF4-FFF2-40B4-BE49-F238E27FC236}">
                  <a16:creationId xmlns:a16="http://schemas.microsoft.com/office/drawing/2014/main" id="{89120F0F-03FE-F912-FC53-F22FD789A3FF}"/>
                </a:ext>
              </a:extLst>
            </p:cNvPr>
            <p:cNvSpPr/>
            <p:nvPr/>
          </p:nvSpPr>
          <p:spPr>
            <a:xfrm>
              <a:off x="3516600" y="3394307"/>
              <a:ext cx="86674" cy="71731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Rectangle 282">
              <a:extLst>
                <a:ext uri="{FF2B5EF4-FFF2-40B4-BE49-F238E27FC236}">
                  <a16:creationId xmlns:a16="http://schemas.microsoft.com/office/drawing/2014/main" id="{6BFFC8D2-0F36-BC55-77B1-FCD441233F51}"/>
                </a:ext>
              </a:extLst>
            </p:cNvPr>
            <p:cNvSpPr/>
            <p:nvPr/>
          </p:nvSpPr>
          <p:spPr>
            <a:xfrm>
              <a:off x="3651049" y="3394307"/>
              <a:ext cx="86674" cy="71731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Rectangle 283">
              <a:extLst>
                <a:ext uri="{FF2B5EF4-FFF2-40B4-BE49-F238E27FC236}">
                  <a16:creationId xmlns:a16="http://schemas.microsoft.com/office/drawing/2014/main" id="{1FA9CD43-51E2-A563-8270-F20EFE44AAB3}"/>
                </a:ext>
              </a:extLst>
            </p:cNvPr>
            <p:cNvSpPr/>
            <p:nvPr/>
          </p:nvSpPr>
          <p:spPr>
            <a:xfrm>
              <a:off x="3785498" y="3394307"/>
              <a:ext cx="86674" cy="74271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2241DA11-A8DA-9391-1A71-8C85E4B4427D}"/>
                </a:ext>
              </a:extLst>
            </p:cNvPr>
            <p:cNvSpPr/>
            <p:nvPr/>
          </p:nvSpPr>
          <p:spPr>
            <a:xfrm>
              <a:off x="3919947" y="3394307"/>
              <a:ext cx="86674" cy="74271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Rectangle 285">
              <a:extLst>
                <a:ext uri="{FF2B5EF4-FFF2-40B4-BE49-F238E27FC236}">
                  <a16:creationId xmlns:a16="http://schemas.microsoft.com/office/drawing/2014/main" id="{2D4AB9E4-AA5D-CE90-078C-3C77E3D88F92}"/>
                </a:ext>
              </a:extLst>
            </p:cNvPr>
            <p:cNvSpPr/>
            <p:nvPr/>
          </p:nvSpPr>
          <p:spPr>
            <a:xfrm>
              <a:off x="4457744" y="3394306"/>
              <a:ext cx="86400" cy="167934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E93879F0-1F7A-FC44-9E22-4FF30329E165}"/>
                </a:ext>
              </a:extLst>
            </p:cNvPr>
            <p:cNvSpPr/>
            <p:nvPr/>
          </p:nvSpPr>
          <p:spPr>
            <a:xfrm>
              <a:off x="4323294" y="3394307"/>
              <a:ext cx="86674" cy="116816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Rectangle 287">
              <a:extLst>
                <a:ext uri="{FF2B5EF4-FFF2-40B4-BE49-F238E27FC236}">
                  <a16:creationId xmlns:a16="http://schemas.microsoft.com/office/drawing/2014/main" id="{E8B7890C-F046-CC03-B444-442A53687E8D}"/>
                </a:ext>
              </a:extLst>
            </p:cNvPr>
            <p:cNvSpPr/>
            <p:nvPr/>
          </p:nvSpPr>
          <p:spPr>
            <a:xfrm>
              <a:off x="4054396" y="3394306"/>
              <a:ext cx="86674" cy="87924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Rectangle 288">
              <a:extLst>
                <a:ext uri="{FF2B5EF4-FFF2-40B4-BE49-F238E27FC236}">
                  <a16:creationId xmlns:a16="http://schemas.microsoft.com/office/drawing/2014/main" id="{11DF8240-9973-BF8C-D568-35DD7816A677}"/>
                </a:ext>
              </a:extLst>
            </p:cNvPr>
            <p:cNvSpPr/>
            <p:nvPr/>
          </p:nvSpPr>
          <p:spPr>
            <a:xfrm>
              <a:off x="4188845" y="3394306"/>
              <a:ext cx="86674" cy="108244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261" name="Connecteur droit 260">
              <a:extLst>
                <a:ext uri="{FF2B5EF4-FFF2-40B4-BE49-F238E27FC236}">
                  <a16:creationId xmlns:a16="http://schemas.microsoft.com/office/drawing/2014/main" id="{CEE0E093-B7A1-3FB2-19F5-0B75800B1148}"/>
                </a:ext>
              </a:extLst>
            </p:cNvPr>
            <p:cNvCxnSpPr>
              <a:cxnSpLocks/>
            </p:cNvCxnSpPr>
            <p:nvPr/>
          </p:nvCxnSpPr>
          <p:spPr>
            <a:xfrm>
              <a:off x="940402" y="3397581"/>
              <a:ext cx="3672000" cy="0"/>
            </a:xfrm>
            <a:prstGeom prst="line">
              <a:avLst/>
            </a:prstGeom>
            <a:ln w="12700">
              <a:solidFill>
                <a:schemeClr val="tx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8" name="Groupe 307">
              <a:extLst>
                <a:ext uri="{FF2B5EF4-FFF2-40B4-BE49-F238E27FC236}">
                  <a16:creationId xmlns:a16="http://schemas.microsoft.com/office/drawing/2014/main" id="{7F46B675-89A5-67D7-7D37-13907116170F}"/>
                </a:ext>
              </a:extLst>
            </p:cNvPr>
            <p:cNvGrpSpPr/>
            <p:nvPr/>
          </p:nvGrpSpPr>
          <p:grpSpPr>
            <a:xfrm>
              <a:off x="2306559" y="4807774"/>
              <a:ext cx="2237585" cy="142714"/>
              <a:chOff x="2306559" y="5132671"/>
              <a:chExt cx="2237585" cy="86400"/>
            </a:xfrm>
            <a:solidFill>
              <a:schemeClr val="accent6"/>
            </a:solidFill>
          </p:grpSpPr>
          <p:sp>
            <p:nvSpPr>
              <p:cNvPr id="290" name="Rectangle 289">
                <a:extLst>
                  <a:ext uri="{FF2B5EF4-FFF2-40B4-BE49-F238E27FC236}">
                    <a16:creationId xmlns:a16="http://schemas.microsoft.com/office/drawing/2014/main" id="{311B3D3F-78AE-B564-76FB-B2359310A0AB}"/>
                  </a:ext>
                </a:extLst>
              </p:cNvPr>
              <p:cNvSpPr/>
              <p:nvPr/>
            </p:nvSpPr>
            <p:spPr>
              <a:xfrm>
                <a:off x="2306559" y="5132671"/>
                <a:ext cx="86674" cy="864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Arial Narrow" panose="020B0604020202020204" pitchFamily="34" charset="0"/>
                  </a:rPr>
                  <a:t>SD</a:t>
                </a:r>
              </a:p>
            </p:txBody>
          </p:sp>
          <p:sp>
            <p:nvSpPr>
              <p:cNvPr id="291" name="Rectangle 290">
                <a:extLst>
                  <a:ext uri="{FF2B5EF4-FFF2-40B4-BE49-F238E27FC236}">
                    <a16:creationId xmlns:a16="http://schemas.microsoft.com/office/drawing/2014/main" id="{1A222A5F-0309-3872-0BC7-BBFAD7BE3093}"/>
                  </a:ext>
                </a:extLst>
              </p:cNvPr>
              <p:cNvSpPr/>
              <p:nvPr/>
            </p:nvSpPr>
            <p:spPr>
              <a:xfrm>
                <a:off x="2441008" y="5132671"/>
                <a:ext cx="86674" cy="864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SD</a:t>
                </a:r>
              </a:p>
            </p:txBody>
          </p:sp>
          <p:sp>
            <p:nvSpPr>
              <p:cNvPr id="292" name="Rectangle 291">
                <a:extLst>
                  <a:ext uri="{FF2B5EF4-FFF2-40B4-BE49-F238E27FC236}">
                    <a16:creationId xmlns:a16="http://schemas.microsoft.com/office/drawing/2014/main" id="{6C77B6D5-6964-FA29-3801-B191908C28E0}"/>
                  </a:ext>
                </a:extLst>
              </p:cNvPr>
              <p:cNvSpPr/>
              <p:nvPr/>
            </p:nvSpPr>
            <p:spPr>
              <a:xfrm>
                <a:off x="2575457" y="5132671"/>
                <a:ext cx="86674" cy="864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SD</a:t>
                </a:r>
              </a:p>
            </p:txBody>
          </p:sp>
          <p:sp>
            <p:nvSpPr>
              <p:cNvPr id="293" name="Rectangle 292">
                <a:extLst>
                  <a:ext uri="{FF2B5EF4-FFF2-40B4-BE49-F238E27FC236}">
                    <a16:creationId xmlns:a16="http://schemas.microsoft.com/office/drawing/2014/main" id="{7B47F4D6-0CB8-2CCC-7A2D-820EB9A90637}"/>
                  </a:ext>
                </a:extLst>
              </p:cNvPr>
              <p:cNvSpPr/>
              <p:nvPr/>
            </p:nvSpPr>
            <p:spPr>
              <a:xfrm>
                <a:off x="2709906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294" name="Rectangle 293">
                <a:extLst>
                  <a:ext uri="{FF2B5EF4-FFF2-40B4-BE49-F238E27FC236}">
                    <a16:creationId xmlns:a16="http://schemas.microsoft.com/office/drawing/2014/main" id="{DDD67343-0AD5-23F5-DBC3-CA71297C5C9D}"/>
                  </a:ext>
                </a:extLst>
              </p:cNvPr>
              <p:cNvSpPr/>
              <p:nvPr/>
            </p:nvSpPr>
            <p:spPr>
              <a:xfrm>
                <a:off x="2844355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295" name="Rectangle 294">
                <a:extLst>
                  <a:ext uri="{FF2B5EF4-FFF2-40B4-BE49-F238E27FC236}">
                    <a16:creationId xmlns:a16="http://schemas.microsoft.com/office/drawing/2014/main" id="{BBFB53F5-7380-1CFA-6FAB-989B4CCFAD6D}"/>
                  </a:ext>
                </a:extLst>
              </p:cNvPr>
              <p:cNvSpPr/>
              <p:nvPr/>
            </p:nvSpPr>
            <p:spPr>
              <a:xfrm>
                <a:off x="2978804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296" name="Rectangle 295">
                <a:extLst>
                  <a:ext uri="{FF2B5EF4-FFF2-40B4-BE49-F238E27FC236}">
                    <a16:creationId xmlns:a16="http://schemas.microsoft.com/office/drawing/2014/main" id="{B0A8453C-3528-F378-4452-524A88504189}"/>
                  </a:ext>
                </a:extLst>
              </p:cNvPr>
              <p:cNvSpPr/>
              <p:nvPr/>
            </p:nvSpPr>
            <p:spPr>
              <a:xfrm>
                <a:off x="3113253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297" name="Rectangle 296">
                <a:extLst>
                  <a:ext uri="{FF2B5EF4-FFF2-40B4-BE49-F238E27FC236}">
                    <a16:creationId xmlns:a16="http://schemas.microsoft.com/office/drawing/2014/main" id="{6330A3BC-181B-3EC9-A2D2-5FEFF0AEB443}"/>
                  </a:ext>
                </a:extLst>
              </p:cNvPr>
              <p:cNvSpPr/>
              <p:nvPr/>
            </p:nvSpPr>
            <p:spPr>
              <a:xfrm>
                <a:off x="3247702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0903621B-09EC-58C8-50FE-B8CAB0017CBB}"/>
                  </a:ext>
                </a:extLst>
              </p:cNvPr>
              <p:cNvSpPr/>
              <p:nvPr/>
            </p:nvSpPr>
            <p:spPr>
              <a:xfrm>
                <a:off x="3382151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299" name="Rectangle 298">
                <a:extLst>
                  <a:ext uri="{FF2B5EF4-FFF2-40B4-BE49-F238E27FC236}">
                    <a16:creationId xmlns:a16="http://schemas.microsoft.com/office/drawing/2014/main" id="{E3B4F2C7-B79F-8C36-9EDA-FF5D8058F79E}"/>
                  </a:ext>
                </a:extLst>
              </p:cNvPr>
              <p:cNvSpPr/>
              <p:nvPr/>
            </p:nvSpPr>
            <p:spPr>
              <a:xfrm>
                <a:off x="3516600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300" name="Rectangle 299">
                <a:extLst>
                  <a:ext uri="{FF2B5EF4-FFF2-40B4-BE49-F238E27FC236}">
                    <a16:creationId xmlns:a16="http://schemas.microsoft.com/office/drawing/2014/main" id="{0C349A4A-D64C-9405-5BD1-C65CD8E8F809}"/>
                  </a:ext>
                </a:extLst>
              </p:cNvPr>
              <p:cNvSpPr/>
              <p:nvPr/>
            </p:nvSpPr>
            <p:spPr>
              <a:xfrm>
                <a:off x="3651049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9404E8C9-D9C6-99C6-AB37-023AAE43BA41}"/>
                  </a:ext>
                </a:extLst>
              </p:cNvPr>
              <p:cNvSpPr/>
              <p:nvPr/>
            </p:nvSpPr>
            <p:spPr>
              <a:xfrm>
                <a:off x="3785498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302" name="Rectangle 301">
                <a:extLst>
                  <a:ext uri="{FF2B5EF4-FFF2-40B4-BE49-F238E27FC236}">
                    <a16:creationId xmlns:a16="http://schemas.microsoft.com/office/drawing/2014/main" id="{163295EF-3FCB-9FA6-66D4-661742FC0FF3}"/>
                  </a:ext>
                </a:extLst>
              </p:cNvPr>
              <p:cNvSpPr/>
              <p:nvPr/>
            </p:nvSpPr>
            <p:spPr>
              <a:xfrm>
                <a:off x="3919947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303" name="Rectangle 302">
                <a:extLst>
                  <a:ext uri="{FF2B5EF4-FFF2-40B4-BE49-F238E27FC236}">
                    <a16:creationId xmlns:a16="http://schemas.microsoft.com/office/drawing/2014/main" id="{AFC591D0-54CA-9BAB-2891-82C6B77775F0}"/>
                  </a:ext>
                </a:extLst>
              </p:cNvPr>
              <p:cNvSpPr/>
              <p:nvPr/>
            </p:nvSpPr>
            <p:spPr>
              <a:xfrm>
                <a:off x="4457744" y="5132671"/>
                <a:ext cx="86400" cy="86400"/>
              </a:xfrm>
              <a:prstGeom prst="rect">
                <a:avLst/>
              </a:prstGeom>
              <a:solidFill>
                <a:srgbClr val="EC358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CR</a:t>
                </a:r>
              </a:p>
            </p:txBody>
          </p:sp>
          <p:sp>
            <p:nvSpPr>
              <p:cNvPr id="304" name="Rectangle 303">
                <a:extLst>
                  <a:ext uri="{FF2B5EF4-FFF2-40B4-BE49-F238E27FC236}">
                    <a16:creationId xmlns:a16="http://schemas.microsoft.com/office/drawing/2014/main" id="{51321C5A-DF66-B5F7-E193-981D8D101C72}"/>
                  </a:ext>
                </a:extLst>
              </p:cNvPr>
              <p:cNvSpPr/>
              <p:nvPr/>
            </p:nvSpPr>
            <p:spPr>
              <a:xfrm>
                <a:off x="4323294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305" name="Rectangle 304">
                <a:extLst>
                  <a:ext uri="{FF2B5EF4-FFF2-40B4-BE49-F238E27FC236}">
                    <a16:creationId xmlns:a16="http://schemas.microsoft.com/office/drawing/2014/main" id="{639D11FF-6398-68D2-84C5-E8F3C0888C50}"/>
                  </a:ext>
                </a:extLst>
              </p:cNvPr>
              <p:cNvSpPr/>
              <p:nvPr/>
            </p:nvSpPr>
            <p:spPr>
              <a:xfrm>
                <a:off x="4054396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  <p:sp>
            <p:nvSpPr>
              <p:cNvPr id="306" name="Rectangle 305">
                <a:extLst>
                  <a:ext uri="{FF2B5EF4-FFF2-40B4-BE49-F238E27FC236}">
                    <a16:creationId xmlns:a16="http://schemas.microsoft.com/office/drawing/2014/main" id="{B1964104-1A51-DFEF-21FC-8A537498F608}"/>
                  </a:ext>
                </a:extLst>
              </p:cNvPr>
              <p:cNvSpPr/>
              <p:nvPr/>
            </p:nvSpPr>
            <p:spPr>
              <a:xfrm>
                <a:off x="4188845" y="5132671"/>
                <a:ext cx="86674" cy="8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5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Narrow"/>
                    <a:ea typeface="+mn-ea"/>
                    <a:cs typeface="+mn-cs"/>
                  </a:rPr>
                  <a:t>PR</a:t>
                </a:r>
              </a:p>
            </p:txBody>
          </p:sp>
        </p:grpSp>
        <p:cxnSp>
          <p:nvCxnSpPr>
            <p:cNvPr id="309" name="Connecteur droit 308">
              <a:extLst>
                <a:ext uri="{FF2B5EF4-FFF2-40B4-BE49-F238E27FC236}">
                  <a16:creationId xmlns:a16="http://schemas.microsoft.com/office/drawing/2014/main" id="{6BCF0ADC-9F52-827C-E4E8-3333762BEAC8}"/>
                </a:ext>
              </a:extLst>
            </p:cNvPr>
            <p:cNvCxnSpPr>
              <a:cxnSpLocks/>
            </p:cNvCxnSpPr>
            <p:nvPr/>
          </p:nvCxnSpPr>
          <p:spPr>
            <a:xfrm>
              <a:off x="940402" y="4804670"/>
              <a:ext cx="1343510" cy="0"/>
            </a:xfrm>
            <a:prstGeom prst="line">
              <a:avLst/>
            </a:prstGeom>
            <a:ln w="12700"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673837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L’influence du nombre d’ESD gastriques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JG Kim et al., ASCO GI</a:t>
            </a:r>
            <a:r>
              <a:rPr lang="fr-FR" baseline="30000" dirty="0"/>
              <a:t>®</a:t>
            </a:r>
            <a:r>
              <a:rPr lang="fr-FR" dirty="0"/>
              <a:t> 2023, Abs #285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Résultats</a:t>
            </a:r>
            <a:endParaRPr lang="en-US" dirty="0"/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20FCEB90-5942-E51E-25DA-34B81251FA3B}"/>
              </a:ext>
            </a:extLst>
          </p:cNvPr>
          <p:cNvGraphicFramePr>
            <a:graphicFrameLocks noGrp="1"/>
          </p:cNvGraphicFramePr>
          <p:nvPr/>
        </p:nvGraphicFramePr>
        <p:xfrm>
          <a:off x="308113" y="1352522"/>
          <a:ext cx="11403888" cy="45147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78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38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2545">
                  <a:extLst>
                    <a:ext uri="{9D8B030D-6E8A-4147-A177-3AD203B41FA5}">
                      <a16:colId xmlns:a16="http://schemas.microsoft.com/office/drawing/2014/main" val="3707366657"/>
                    </a:ext>
                  </a:extLst>
                </a:gridCol>
                <a:gridCol w="14138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2545">
                  <a:extLst>
                    <a:ext uri="{9D8B030D-6E8A-4147-A177-3AD203B41FA5}">
                      <a16:colId xmlns:a16="http://schemas.microsoft.com/office/drawing/2014/main" val="1453936667"/>
                    </a:ext>
                  </a:extLst>
                </a:gridCol>
                <a:gridCol w="1413819">
                  <a:extLst>
                    <a:ext uri="{9D8B030D-6E8A-4147-A177-3AD203B41FA5}">
                      <a16:colId xmlns:a16="http://schemas.microsoft.com/office/drawing/2014/main" val="4271953226"/>
                    </a:ext>
                  </a:extLst>
                </a:gridCol>
                <a:gridCol w="942545">
                  <a:extLst>
                    <a:ext uri="{9D8B030D-6E8A-4147-A177-3AD203B41FA5}">
                      <a16:colId xmlns:a16="http://schemas.microsoft.com/office/drawing/2014/main" val="3681926272"/>
                    </a:ext>
                  </a:extLst>
                </a:gridCol>
                <a:gridCol w="1413819">
                  <a:extLst>
                    <a:ext uri="{9D8B030D-6E8A-4147-A177-3AD203B41FA5}">
                      <a16:colId xmlns:a16="http://schemas.microsoft.com/office/drawing/2014/main" val="4213511915"/>
                    </a:ext>
                  </a:extLst>
                </a:gridCol>
                <a:gridCol w="942545">
                  <a:extLst>
                    <a:ext uri="{9D8B030D-6E8A-4147-A177-3AD203B41FA5}">
                      <a16:colId xmlns:a16="http://schemas.microsoft.com/office/drawing/2014/main" val="75211302"/>
                    </a:ext>
                  </a:extLst>
                </a:gridCol>
              </a:tblGrid>
              <a:tr h="427684">
                <a:tc rowSpan="3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Comparaison des centres en fonction du nombre</a:t>
                      </a:r>
                      <a:r>
                        <a:rPr lang="fr-FR" sz="1400" b="1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de procédures</a:t>
                      </a:r>
                      <a:endParaRPr lang="fr-FR" sz="1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Saignement</a:t>
                      </a:r>
                      <a:endParaRPr lang="fr-FR" sz="14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6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Perforation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6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803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6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OR brut</a:t>
                      </a:r>
                      <a:b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Analyses multivariables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OR brut</a:t>
                      </a:r>
                      <a:b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Analyses multivariables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1688780"/>
                  </a:ext>
                </a:extLst>
              </a:tr>
              <a:tr h="458304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OR ajusté </a:t>
                      </a:r>
                      <a:b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OR ajusté </a:t>
                      </a:r>
                      <a:b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36000" marR="36000" marT="36000" marB="36000" anchor="ctr"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P-value</a:t>
                      </a:r>
                    </a:p>
                  </a:txBody>
                  <a:tcPr marL="36000" marR="36000" marT="36000" marB="36000"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77788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da-DK" sz="1400" b="0" i="0" dirty="0" err="1">
                          <a:solidFill>
                            <a:schemeClr val="accent3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Très</a:t>
                      </a:r>
                      <a:r>
                        <a:rPr lang="da-DK" sz="1400" b="0" i="0" dirty="0">
                          <a:solidFill>
                            <a:schemeClr val="accent3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</a:t>
                      </a:r>
                      <a:r>
                        <a:rPr lang="da-DK" sz="1400" b="0" i="0" dirty="0" err="1">
                          <a:solidFill>
                            <a:schemeClr val="accent3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élevé</a:t>
                      </a:r>
                      <a:r>
                        <a:rPr lang="da-DK" sz="1400" b="0" i="0" dirty="0">
                          <a:solidFill>
                            <a:schemeClr val="accent3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</a:t>
                      </a:r>
                      <a:r>
                        <a:rPr lang="da-DK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vs. </a:t>
                      </a:r>
                      <a:r>
                        <a:rPr lang="da-DK" sz="1400" b="0" i="0" dirty="0" err="1">
                          <a:solidFill>
                            <a:schemeClr val="accent2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très</a:t>
                      </a:r>
                      <a:r>
                        <a:rPr lang="da-DK" sz="1400" b="0" i="0" dirty="0">
                          <a:solidFill>
                            <a:schemeClr val="accent2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faible</a:t>
                      </a:r>
                      <a:endParaRPr lang="en-US" sz="1400" b="0" i="0" dirty="0">
                        <a:solidFill>
                          <a:schemeClr val="accent2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0.660</a:t>
                      </a:r>
                      <a:b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(0.468, 0.932)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0.018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0.627</a:t>
                      </a:r>
                      <a:b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(0.445, 0.885)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0.008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0.206</a:t>
                      </a:r>
                      <a:b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(0.092, 0.460)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&lt;0.001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0.212</a:t>
                      </a:r>
                      <a:b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(0.095, 0.474)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&lt;0.001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da-DK" sz="1400" b="0" i="0" dirty="0" err="1">
                          <a:solidFill>
                            <a:schemeClr val="accent3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Élevé</a:t>
                      </a:r>
                      <a:r>
                        <a:rPr lang="da-DK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vs. </a:t>
                      </a:r>
                      <a:r>
                        <a:rPr lang="da-DK" sz="1400" b="0" i="0" dirty="0" err="1">
                          <a:solidFill>
                            <a:schemeClr val="accent2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très</a:t>
                      </a:r>
                      <a:r>
                        <a:rPr lang="da-DK" sz="1400" b="0" i="0" dirty="0">
                          <a:solidFill>
                            <a:schemeClr val="accent2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faible</a:t>
                      </a:r>
                      <a:endParaRPr lang="en-US" sz="1400" b="0" i="0" dirty="0">
                        <a:solidFill>
                          <a:schemeClr val="accent2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0.577</a:t>
                      </a:r>
                      <a:b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(0.433, 0.769)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&lt;0.001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0.542</a:t>
                      </a:r>
                      <a:b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(0.406, 0.722)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&lt;0.001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0.286</a:t>
                      </a:r>
                      <a:b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(0.147, 0.557)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&lt;0.001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0.288</a:t>
                      </a:r>
                      <a:b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(0.148,0.562)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&lt;0.001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da-DK" sz="1400" b="0" i="0" dirty="0">
                          <a:solidFill>
                            <a:schemeClr val="accent3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Faible</a:t>
                      </a:r>
                      <a:r>
                        <a:rPr lang="da-DK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vs. </a:t>
                      </a:r>
                      <a:r>
                        <a:rPr lang="da-DK" sz="1400" b="0" i="0" dirty="0" err="1">
                          <a:solidFill>
                            <a:schemeClr val="accent2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frès</a:t>
                      </a:r>
                      <a:r>
                        <a:rPr lang="da-DK" sz="1400" b="0" i="0" dirty="0">
                          <a:solidFill>
                            <a:schemeClr val="accent2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faible</a:t>
                      </a:r>
                      <a:endParaRPr lang="en-US" sz="1400" b="0" i="0" dirty="0">
                        <a:solidFill>
                          <a:schemeClr val="accent2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0.762</a:t>
                      </a:r>
                      <a:b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(0.600, 0.967)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0.025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0.697</a:t>
                      </a:r>
                      <a:b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(0.548, 0.886)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0.003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0.520</a:t>
                      </a:r>
                      <a:b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(0.302, 0.896)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0.018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0.515</a:t>
                      </a:r>
                      <a:b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(0.298, 0.889)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0.017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da-DK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Très</a:t>
                      </a:r>
                      <a:r>
                        <a:rPr lang="da-DK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</a:t>
                      </a:r>
                      <a:r>
                        <a:rPr lang="da-DK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élevé</a:t>
                      </a:r>
                      <a:r>
                        <a:rPr lang="da-DK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vs. </a:t>
                      </a:r>
                      <a:r>
                        <a:rPr lang="da-DK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élevé</a:t>
                      </a:r>
                      <a:endParaRPr lang="en-US" sz="1400" b="0" i="0" dirty="0">
                        <a:solidFill>
                          <a:schemeClr val="tx1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1.144</a:t>
                      </a:r>
                      <a:b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0.822, 1.593)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0.424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1.159</a:t>
                      </a:r>
                      <a:b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(0.834, 1,610)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0.380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0.720</a:t>
                      </a:r>
                      <a:b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(0.325, 1.592)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0.417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0.736</a:t>
                      </a:r>
                      <a:b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(0.333, 1.625)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0.448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en-US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Très </a:t>
                      </a:r>
                      <a:r>
                        <a:rPr lang="en-US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élevé</a:t>
                      </a:r>
                      <a:r>
                        <a:rPr lang="en-US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vs. </a:t>
                      </a:r>
                      <a:r>
                        <a:rPr lang="en-US" sz="140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faible</a:t>
                      </a:r>
                      <a:endParaRPr lang="en-US" sz="1400" b="0" i="0" dirty="0">
                        <a:solidFill>
                          <a:schemeClr val="tx1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0.867</a:t>
                      </a:r>
                      <a:b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(0.649, 1.158)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0.334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0.900</a:t>
                      </a:r>
                      <a:b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(0.675, 1.201)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0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0.475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0.396</a:t>
                      </a:r>
                      <a:b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(0.198, 0.791)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0.009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0.411</a:t>
                      </a:r>
                      <a:b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(0.206, 0.822)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0.012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671493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en-US" sz="1400" b="0" i="0" dirty="0" err="1">
                          <a:solidFill>
                            <a:schemeClr val="accent3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Élevé</a:t>
                      </a:r>
                      <a:r>
                        <a:rPr lang="en-US" sz="140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vs. </a:t>
                      </a:r>
                      <a:r>
                        <a:rPr lang="en-US" sz="1400" b="0" i="0" dirty="0" err="1">
                          <a:solidFill>
                            <a:schemeClr val="accent2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faible</a:t>
                      </a:r>
                      <a:endParaRPr lang="en-US" sz="1400" b="0" i="0" dirty="0">
                        <a:solidFill>
                          <a:schemeClr val="accent2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0.758</a:t>
                      </a:r>
                      <a:b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(0.609, 0.943)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0.013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0.777</a:t>
                      </a:r>
                      <a:b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(0.625, 0.966)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0.023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0.550</a:t>
                      </a:r>
                      <a:b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(0.324, 0.933)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0.027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0.559</a:t>
                      </a:r>
                      <a:b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(0.330, 0.948)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0.031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43879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47682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448790" y="636059"/>
            <a:ext cx="10303499" cy="2931600"/>
          </a:xfrm>
          <a:prstGeom prst="rect">
            <a:avLst/>
          </a:prstGeom>
        </p:spPr>
        <p:txBody>
          <a:bodyPr/>
          <a:lstStyle/>
          <a:p>
            <a:r>
              <a:rPr lang="en-US" sz="4000" dirty="0" err="1"/>
              <a:t>Analyse</a:t>
            </a:r>
            <a:r>
              <a:rPr lang="en-US" sz="4000" dirty="0"/>
              <a:t> des </a:t>
            </a:r>
            <a:r>
              <a:rPr lang="en-US" sz="4000" dirty="0" err="1"/>
              <a:t>profils</a:t>
            </a:r>
            <a:r>
              <a:rPr lang="en-US" sz="4000" dirty="0"/>
              <a:t> </a:t>
            </a:r>
            <a:r>
              <a:rPr lang="en-US" sz="4000" err="1"/>
              <a:t>moléculaires</a:t>
            </a:r>
            <a:r>
              <a:rPr lang="en-US" sz="4000"/>
              <a:t> </a:t>
            </a:r>
            <a:br>
              <a:rPr lang="en-US" sz="4000"/>
            </a:br>
            <a:r>
              <a:rPr lang="en-US" sz="4000"/>
              <a:t>et </a:t>
            </a:r>
            <a:r>
              <a:rPr lang="en-US" sz="4000" dirty="0"/>
              <a:t>du microenvironment </a:t>
            </a:r>
            <a:r>
              <a:rPr lang="en-US" sz="4000"/>
              <a:t>tumoral </a:t>
            </a:r>
            <a:br>
              <a:rPr lang="en-US" sz="4000"/>
            </a:br>
            <a:r>
              <a:rPr lang="en-US" sz="4000"/>
              <a:t>dans </a:t>
            </a:r>
            <a:r>
              <a:rPr lang="en-US" sz="4000" dirty="0"/>
              <a:t>les </a:t>
            </a:r>
            <a:r>
              <a:rPr lang="en-US" sz="4000" dirty="0" err="1"/>
              <a:t>adénocarcinomes</a:t>
            </a:r>
            <a:r>
              <a:rPr lang="en-US" sz="4000" dirty="0"/>
              <a:t> </a:t>
            </a:r>
            <a:r>
              <a:rPr lang="en-US" sz="4000" err="1"/>
              <a:t>oesogastriques</a:t>
            </a:r>
            <a:r>
              <a:rPr lang="en-US" sz="4000"/>
              <a:t> </a:t>
            </a:r>
            <a:br>
              <a:rPr lang="en-US" sz="4000"/>
            </a:br>
            <a:r>
              <a:rPr lang="en-US" sz="4000"/>
              <a:t>avec </a:t>
            </a:r>
            <a:r>
              <a:rPr lang="en-US" sz="4000" dirty="0"/>
              <a:t>expression HER2 “low (L) </a:t>
            </a:r>
            <a:r>
              <a:rPr lang="en-US" sz="4000" i="1" dirty="0"/>
              <a:t>vs</a:t>
            </a:r>
            <a:r>
              <a:rPr lang="en-US" sz="4000" dirty="0"/>
              <a:t> high (H)”</a:t>
            </a:r>
            <a:endParaRPr lang="fr-FR" sz="40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079292"/>
            <a:ext cx="1628078" cy="2955497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570134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24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A. </a:t>
            </a:r>
            <a:r>
              <a:rPr lang="fr-FR" sz="2400" i="1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Alqahtani</a:t>
            </a:r>
            <a:r>
              <a:rPr lang="fr-FR" sz="24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 et al., ASCO GI</a:t>
            </a:r>
            <a:r>
              <a:rPr lang="fr-FR" sz="2400" i="1" baseline="300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®</a:t>
            </a:r>
            <a:r>
              <a:rPr lang="fr-FR" sz="24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2023, Abs #287</a:t>
            </a:r>
          </a:p>
        </p:txBody>
      </p:sp>
    </p:spTree>
    <p:extLst>
      <p:ext uri="{BB962C8B-B14F-4D97-AF65-F5344CB8AC3E}">
        <p14:creationId xmlns:p14="http://schemas.microsoft.com/office/powerpoint/2010/main" val="29435183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23">
            <a:extLst>
              <a:ext uri="{FF2B5EF4-FFF2-40B4-BE49-F238E27FC236}">
                <a16:creationId xmlns:a16="http://schemas.microsoft.com/office/drawing/2014/main" id="{9906E281-84A3-6F50-D794-37876BDFE0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HER2 </a:t>
            </a:r>
            <a:r>
              <a:rPr lang="fr-FR" dirty="0" err="1"/>
              <a:t>low</a:t>
            </a:r>
            <a:r>
              <a:rPr lang="fr-FR" dirty="0"/>
              <a:t> </a:t>
            </a:r>
            <a:r>
              <a:rPr lang="fr-FR" i="1" dirty="0"/>
              <a:t>vs</a:t>
            </a:r>
            <a:r>
              <a:rPr lang="fr-FR" dirty="0"/>
              <a:t> HER2 high dans les ADK gastriques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A. </a:t>
            </a:r>
            <a:r>
              <a:rPr lang="fr-FR" dirty="0" err="1"/>
              <a:t>Alqahtani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#287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643555" y="1500570"/>
            <a:ext cx="11163257" cy="3192009"/>
          </a:xfrm>
        </p:spPr>
        <p:txBody>
          <a:bodyPr/>
          <a:lstStyle/>
          <a:p>
            <a:r>
              <a:rPr lang="en-US" b="1" dirty="0"/>
              <a:t>CT + </a:t>
            </a:r>
            <a:r>
              <a:rPr lang="en-US" b="1" dirty="0" err="1"/>
              <a:t>trastu</a:t>
            </a:r>
            <a:r>
              <a:rPr lang="en-US" b="1" dirty="0"/>
              <a:t> + </a:t>
            </a:r>
            <a:r>
              <a:rPr lang="en-US" b="1" dirty="0" err="1"/>
              <a:t>pembro</a:t>
            </a:r>
            <a:r>
              <a:rPr lang="en-US" b="1" dirty="0"/>
              <a:t> </a:t>
            </a:r>
            <a:r>
              <a:rPr lang="en-US" b="1" i="1" dirty="0"/>
              <a:t>vs</a:t>
            </a:r>
            <a:r>
              <a:rPr lang="en-US" b="1" dirty="0"/>
              <a:t> CT + </a:t>
            </a:r>
            <a:r>
              <a:rPr lang="en-US" b="1" dirty="0" err="1"/>
              <a:t>trastu</a:t>
            </a:r>
            <a:endParaRPr lang="en-US" b="1" dirty="0"/>
          </a:p>
          <a:p>
            <a:pPr lvl="1"/>
            <a:r>
              <a:rPr lang="en-US" dirty="0"/>
              <a:t> Augmentation du </a:t>
            </a:r>
            <a:r>
              <a:rPr lang="en-US" dirty="0" err="1"/>
              <a:t>taux</a:t>
            </a:r>
            <a:r>
              <a:rPr lang="en-US" dirty="0"/>
              <a:t> </a:t>
            </a:r>
            <a:r>
              <a:rPr lang="en-US" dirty="0" err="1"/>
              <a:t>réponse</a:t>
            </a:r>
            <a:r>
              <a:rPr lang="en-US" dirty="0"/>
              <a:t> dans les ADK HER2+ </a:t>
            </a:r>
            <a:r>
              <a:rPr lang="en-US" dirty="0" err="1"/>
              <a:t>avancés</a:t>
            </a:r>
            <a:r>
              <a:rPr lang="en-US" dirty="0"/>
              <a:t> </a:t>
            </a:r>
            <a:r>
              <a:rPr lang="en-US" sz="1600" i="1" dirty="0"/>
              <a:t>(Keynote 811, </a:t>
            </a:r>
            <a:r>
              <a:rPr lang="fr-FR" sz="1600" i="1" dirty="0" err="1"/>
              <a:t>Janjigian</a:t>
            </a:r>
            <a:r>
              <a:rPr lang="fr-FR" sz="1600" i="1" dirty="0"/>
              <a:t> et al., Nature 2021)</a:t>
            </a:r>
            <a:endParaRPr lang="en-US" i="1" dirty="0"/>
          </a:p>
          <a:p>
            <a:pPr lvl="1"/>
            <a:r>
              <a:rPr lang="en-US" dirty="0"/>
              <a:t> Association </a:t>
            </a:r>
            <a:r>
              <a:rPr lang="en-US" dirty="0" err="1"/>
              <a:t>approuvée</a:t>
            </a:r>
            <a:r>
              <a:rPr lang="en-US" dirty="0"/>
              <a:t> par FDA aux USA </a:t>
            </a:r>
          </a:p>
          <a:p>
            <a:pPr>
              <a:spcBef>
                <a:spcPts val="2400"/>
              </a:spcBef>
            </a:pPr>
            <a:r>
              <a:rPr lang="en-US" b="1" dirty="0"/>
              <a:t>Nouvelles classification HER2 dans les cancers du sein HER2</a:t>
            </a:r>
          </a:p>
          <a:p>
            <a:pPr lvl="1"/>
            <a:r>
              <a:rPr lang="en-US" dirty="0"/>
              <a:t>HER2 </a:t>
            </a:r>
            <a:r>
              <a:rPr lang="en-US" dirty="0" err="1"/>
              <a:t>négatif</a:t>
            </a:r>
            <a:r>
              <a:rPr lang="en-US" dirty="0"/>
              <a:t> </a:t>
            </a:r>
            <a:r>
              <a:rPr lang="en-US" sz="1600" dirty="0"/>
              <a:t>(score 0)</a:t>
            </a:r>
          </a:p>
          <a:p>
            <a:pPr lvl="1"/>
            <a:r>
              <a:rPr lang="en-US" dirty="0"/>
              <a:t>HER2 low </a:t>
            </a:r>
            <a:r>
              <a:rPr lang="en-US" dirty="0" err="1"/>
              <a:t>ou</a:t>
            </a:r>
            <a:r>
              <a:rPr lang="en-US" dirty="0"/>
              <a:t> </a:t>
            </a:r>
            <a:r>
              <a:rPr lang="en-US" dirty="0" err="1"/>
              <a:t>faibles</a:t>
            </a:r>
            <a:r>
              <a:rPr lang="en-US" dirty="0"/>
              <a:t> : </a:t>
            </a:r>
            <a:r>
              <a:rPr lang="fr-FR" dirty="0"/>
              <a:t>scores 1+ et 2+, non amplifiés</a:t>
            </a:r>
            <a:endParaRPr lang="en-US" dirty="0"/>
          </a:p>
          <a:p>
            <a:pPr lvl="1"/>
            <a:r>
              <a:rPr lang="en-US" dirty="0"/>
              <a:t>HER2 high </a:t>
            </a:r>
            <a:r>
              <a:rPr lang="en-US" dirty="0" err="1"/>
              <a:t>ou</a:t>
            </a:r>
            <a:r>
              <a:rPr lang="en-US" dirty="0"/>
              <a:t> fort : </a:t>
            </a:r>
            <a:r>
              <a:rPr lang="fr-FR" dirty="0"/>
              <a:t>scores 3+ et 2+, amplifiés</a:t>
            </a:r>
            <a:endParaRPr lang="en-US" dirty="0"/>
          </a:p>
          <a:p>
            <a:pPr>
              <a:spcBef>
                <a:spcPts val="2400"/>
              </a:spcBef>
            </a:pPr>
            <a:r>
              <a:rPr lang="en-US" b="1" dirty="0"/>
              <a:t>HER2 low : </a:t>
            </a:r>
            <a:r>
              <a:rPr lang="en-US" dirty="0" err="1"/>
              <a:t>Efficacité</a:t>
            </a:r>
            <a:r>
              <a:rPr lang="en-US" dirty="0"/>
              <a:t> du </a:t>
            </a:r>
            <a:r>
              <a:rPr lang="fr-FR" dirty="0"/>
              <a:t>trastuzumab </a:t>
            </a:r>
            <a:r>
              <a:rPr lang="fr-FR" dirty="0" err="1"/>
              <a:t>déruxtécan</a:t>
            </a:r>
            <a:r>
              <a:rPr lang="fr-FR" dirty="0"/>
              <a:t> </a:t>
            </a:r>
            <a:r>
              <a:rPr lang="en-US" sz="1800" i="1" dirty="0"/>
              <a:t>(</a:t>
            </a:r>
            <a:r>
              <a:rPr lang="fr-FR" sz="1800" i="1" dirty="0"/>
              <a:t>Cortès et al., NEJM 2022)</a:t>
            </a:r>
            <a:endParaRPr lang="en-US" sz="1800" i="1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Contexte</a:t>
            </a:r>
            <a:endParaRPr lang="da-DK" dirty="0"/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B412B129-0F3C-D5A3-49A5-5872E92198A1}"/>
              </a:ext>
            </a:extLst>
          </p:cNvPr>
          <p:cNvGrpSpPr/>
          <p:nvPr/>
        </p:nvGrpSpPr>
        <p:grpSpPr>
          <a:xfrm>
            <a:off x="2011345" y="4984896"/>
            <a:ext cx="8711702" cy="885692"/>
            <a:chOff x="1296239" y="4773881"/>
            <a:chExt cx="7393008" cy="885692"/>
          </a:xfrm>
        </p:grpSpPr>
        <p:sp>
          <p:nvSpPr>
            <p:cNvPr id="2" name="ZoneTexte 1">
              <a:extLst>
                <a:ext uri="{FF2B5EF4-FFF2-40B4-BE49-F238E27FC236}">
                  <a16:creationId xmlns:a16="http://schemas.microsoft.com/office/drawing/2014/main" id="{C1DE74B8-BDC2-CAFF-AC03-A3D2C46EC9F6}"/>
                </a:ext>
              </a:extLst>
            </p:cNvPr>
            <p:cNvSpPr txBox="1"/>
            <p:nvPr/>
          </p:nvSpPr>
          <p:spPr>
            <a:xfrm>
              <a:off x="1296239" y="4773881"/>
              <a:ext cx="7393008" cy="885692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49263" marR="0" lvl="0" algn="l" defTabSz="914400" rtl="0" eaLnBrk="1" fontAlgn="auto" latinLnBrk="0" hangingPunct="1">
                <a:lnSpc>
                  <a:spcPct val="100000"/>
                </a:lnSpc>
                <a:spcBef>
                  <a:spcPts val="2400"/>
                </a:spcBef>
                <a:spcAft>
                  <a:spcPts val="0"/>
                </a:spcAft>
                <a:buClr>
                  <a:srgbClr val="D16923"/>
                </a:buClr>
                <a:buSzPct val="85000"/>
                <a:defRPr/>
              </a:pPr>
              <a:r>
                <a:rPr lang="da-DK" sz="2400" b="1" dirty="0" err="1">
                  <a:solidFill>
                    <a:schemeClr val="accent2">
                      <a:lumMod val="75000"/>
                    </a:schemeClr>
                  </a:solidFill>
                </a:rPr>
                <a:t>Caractérisation</a:t>
              </a:r>
              <a:r>
                <a:rPr lang="da-DK" sz="2400" b="1" dirty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a-DK" sz="2400" b="1" dirty="0" err="1">
                  <a:solidFill>
                    <a:schemeClr val="accent2">
                      <a:lumMod val="75000"/>
                    </a:schemeClr>
                  </a:solidFill>
                </a:rPr>
                <a:t>moléculaire</a:t>
              </a:r>
              <a:r>
                <a:rPr lang="da-DK" sz="2400" b="1" dirty="0">
                  <a:solidFill>
                    <a:schemeClr val="accent2">
                      <a:lumMod val="75000"/>
                    </a:schemeClr>
                  </a:solidFill>
                </a:rPr>
                <a:t> et </a:t>
              </a:r>
              <a:r>
                <a:rPr lang="da-DK" sz="2400" b="1" err="1">
                  <a:solidFill>
                    <a:schemeClr val="accent2">
                      <a:lumMod val="75000"/>
                    </a:schemeClr>
                  </a:solidFill>
                </a:rPr>
                <a:t>microenvironnement</a:t>
              </a:r>
              <a:r>
                <a:rPr lang="da-DK" sz="2400" b="1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br>
                <a:rPr lang="da-DK" sz="2400" b="1">
                  <a:solidFill>
                    <a:schemeClr val="accent2">
                      <a:lumMod val="75000"/>
                    </a:schemeClr>
                  </a:solidFill>
                </a:rPr>
              </a:br>
              <a:r>
                <a:rPr lang="da-DK" sz="2400" b="1">
                  <a:solidFill>
                    <a:schemeClr val="accent2">
                      <a:lumMod val="75000"/>
                    </a:schemeClr>
                  </a:solidFill>
                </a:rPr>
                <a:t>des </a:t>
              </a:r>
              <a:r>
                <a:rPr lang="da-DK" sz="2400" b="1" dirty="0">
                  <a:solidFill>
                    <a:schemeClr val="accent2">
                      <a:lumMod val="75000"/>
                    </a:schemeClr>
                  </a:solidFill>
                </a:rPr>
                <a:t>cancers </a:t>
              </a:r>
              <a:r>
                <a:rPr lang="da-DK" sz="2400" b="1" dirty="0" err="1">
                  <a:solidFill>
                    <a:schemeClr val="accent2">
                      <a:lumMod val="75000"/>
                    </a:schemeClr>
                  </a:solidFill>
                </a:rPr>
                <a:t>oesogastriques</a:t>
              </a:r>
              <a:r>
                <a:rPr lang="da-DK" sz="2400" b="1" dirty="0">
                  <a:solidFill>
                    <a:schemeClr val="accent2">
                      <a:lumMod val="75000"/>
                    </a:schemeClr>
                  </a:solidFill>
                </a:rPr>
                <a:t> HER2 high </a:t>
              </a:r>
              <a:r>
                <a:rPr lang="da-DK" sz="2400" b="1" i="1" dirty="0">
                  <a:solidFill>
                    <a:schemeClr val="accent2">
                      <a:lumMod val="75000"/>
                    </a:schemeClr>
                  </a:solidFill>
                </a:rPr>
                <a:t>vs</a:t>
              </a:r>
              <a:r>
                <a:rPr lang="da-DK" sz="2400" b="1" dirty="0">
                  <a:solidFill>
                    <a:schemeClr val="accent2">
                      <a:lumMod val="75000"/>
                    </a:schemeClr>
                  </a:solidFill>
                </a:rPr>
                <a:t> HER2 low</a:t>
              </a:r>
              <a:endParaRPr lang="fr-FR" sz="2400" b="1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3" name="Chevron 2">
              <a:extLst>
                <a:ext uri="{FF2B5EF4-FFF2-40B4-BE49-F238E27FC236}">
                  <a16:creationId xmlns:a16="http://schemas.microsoft.com/office/drawing/2014/main" id="{6AB6453E-C6E6-83F8-79D2-A19BCF7DA992}"/>
                </a:ext>
              </a:extLst>
            </p:cNvPr>
            <p:cNvSpPr/>
            <p:nvPr/>
          </p:nvSpPr>
          <p:spPr>
            <a:xfrm>
              <a:off x="1448173" y="5089966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41247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e 38">
            <a:extLst>
              <a:ext uri="{FF2B5EF4-FFF2-40B4-BE49-F238E27FC236}">
                <a16:creationId xmlns:a16="http://schemas.microsoft.com/office/drawing/2014/main" id="{931FB112-EBE5-C296-B4D2-3EBA03516001}"/>
              </a:ext>
            </a:extLst>
          </p:cNvPr>
          <p:cNvGrpSpPr/>
          <p:nvPr/>
        </p:nvGrpSpPr>
        <p:grpSpPr>
          <a:xfrm>
            <a:off x="6210300" y="1480981"/>
            <a:ext cx="5981700" cy="3373200"/>
            <a:chOff x="6172200" y="1480981"/>
            <a:chExt cx="5981700" cy="3373200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2C369C7-123A-7244-C137-82AB4D774803}"/>
                </a:ext>
              </a:extLst>
            </p:cNvPr>
            <p:cNvSpPr/>
            <p:nvPr/>
          </p:nvSpPr>
          <p:spPr>
            <a:xfrm>
              <a:off x="6172200" y="1480981"/>
              <a:ext cx="5981700" cy="33732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27" name="Groupe 26">
              <a:extLst>
                <a:ext uri="{FF2B5EF4-FFF2-40B4-BE49-F238E27FC236}">
                  <a16:creationId xmlns:a16="http://schemas.microsoft.com/office/drawing/2014/main" id="{C0AE4D4B-9633-6276-F4B9-94D34D5163E1}"/>
                </a:ext>
              </a:extLst>
            </p:cNvPr>
            <p:cNvGrpSpPr/>
            <p:nvPr/>
          </p:nvGrpSpPr>
          <p:grpSpPr>
            <a:xfrm>
              <a:off x="6538838" y="1851662"/>
              <a:ext cx="5273825" cy="2790865"/>
              <a:chOff x="3280335" y="425450"/>
              <a:chExt cx="12149819" cy="6228000"/>
            </a:xfrm>
          </p:grpSpPr>
          <p:pic>
            <p:nvPicPr>
              <p:cNvPr id="21" name="Image 20">
                <a:extLst>
                  <a:ext uri="{FF2B5EF4-FFF2-40B4-BE49-F238E27FC236}">
                    <a16:creationId xmlns:a16="http://schemas.microsoft.com/office/drawing/2014/main" id="{43C4B051-97A7-A7E1-BEE9-7B63828E3CE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280335" y="425450"/>
                <a:ext cx="4005561" cy="6228000"/>
              </a:xfrm>
              <a:prstGeom prst="rect">
                <a:avLst/>
              </a:prstGeom>
            </p:spPr>
          </p:pic>
          <p:pic>
            <p:nvPicPr>
              <p:cNvPr id="23" name="Image 22">
                <a:extLst>
                  <a:ext uri="{FF2B5EF4-FFF2-40B4-BE49-F238E27FC236}">
                    <a16:creationId xmlns:a16="http://schemas.microsoft.com/office/drawing/2014/main" id="{5F2DA0DE-2ACF-ACEE-AE0C-7566A55FFB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356123" y="425450"/>
                <a:ext cx="2587601" cy="6228000"/>
              </a:xfrm>
              <a:prstGeom prst="rect">
                <a:avLst/>
              </a:prstGeom>
            </p:spPr>
          </p:pic>
          <p:pic>
            <p:nvPicPr>
              <p:cNvPr id="25" name="Image 24">
                <a:extLst>
                  <a:ext uri="{FF2B5EF4-FFF2-40B4-BE49-F238E27FC236}">
                    <a16:creationId xmlns:a16="http://schemas.microsoft.com/office/drawing/2014/main" id="{D368E269-1115-5732-162F-82D4489229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0013950" y="425450"/>
                <a:ext cx="5416204" cy="6228000"/>
              </a:xfrm>
              <a:prstGeom prst="rect">
                <a:avLst/>
              </a:prstGeom>
              <a:solidFill>
                <a:srgbClr val="34546A"/>
              </a:solidFill>
            </p:spPr>
          </p:pic>
        </p:grpSp>
        <p:sp>
          <p:nvSpPr>
            <p:cNvPr id="29" name="Rectangle : coins arrondis 28">
              <a:extLst>
                <a:ext uri="{FF2B5EF4-FFF2-40B4-BE49-F238E27FC236}">
                  <a16:creationId xmlns:a16="http://schemas.microsoft.com/office/drawing/2014/main" id="{65C54571-C3B5-F653-97C2-D0483681B664}"/>
                </a:ext>
              </a:extLst>
            </p:cNvPr>
            <p:cNvSpPr/>
            <p:nvPr/>
          </p:nvSpPr>
          <p:spPr>
            <a:xfrm>
              <a:off x="8300666" y="1616383"/>
              <a:ext cx="1111043" cy="226294"/>
            </a:xfrm>
            <a:prstGeom prst="roundRect">
              <a:avLst/>
            </a:prstGeom>
            <a:solidFill>
              <a:srgbClr val="50908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900" b="1" dirty="0">
                  <a:solidFill>
                    <a:schemeClr val="bg1"/>
                  </a:solidFill>
                  <a:latin typeface="Arial Narrow" panose="020B0604020202020204" pitchFamily="34" charset="0"/>
                  <a:cs typeface="Arial Narrow" panose="020B0604020202020204" pitchFamily="34" charset="0"/>
                </a:rPr>
                <a:t>Profils moléculaires</a:t>
              </a:r>
            </a:p>
          </p:txBody>
        </p:sp>
        <p:sp>
          <p:nvSpPr>
            <p:cNvPr id="30" name="Rectangle : coins arrondis 29">
              <a:extLst>
                <a:ext uri="{FF2B5EF4-FFF2-40B4-BE49-F238E27FC236}">
                  <a16:creationId xmlns:a16="http://schemas.microsoft.com/office/drawing/2014/main" id="{4F8275E3-442E-750E-A5CF-0D412CD4617A}"/>
                </a:ext>
              </a:extLst>
            </p:cNvPr>
            <p:cNvSpPr/>
            <p:nvPr/>
          </p:nvSpPr>
          <p:spPr>
            <a:xfrm>
              <a:off x="9491500" y="1616383"/>
              <a:ext cx="2300361" cy="226294"/>
            </a:xfrm>
            <a:prstGeom prst="roundRect">
              <a:avLst/>
            </a:prstGeom>
            <a:solidFill>
              <a:srgbClr val="3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900" b="1" dirty="0">
                  <a:solidFill>
                    <a:schemeClr val="bg1"/>
                  </a:solidFill>
                  <a:latin typeface="Arial Narrow" panose="020B0604020202020204" pitchFamily="34" charset="0"/>
                  <a:cs typeface="Arial Narrow" panose="020B0604020202020204" pitchFamily="34" charset="0"/>
                </a:rPr>
                <a:t>Microenvironnement immunitaire des tumeurs</a:t>
              </a:r>
              <a:endParaRPr lang="fr-FR" sz="900" dirty="0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endParaRPr>
            </a:p>
          </p:txBody>
        </p:sp>
        <p:sp>
          <p:nvSpPr>
            <p:cNvPr id="32" name="Rectangle : coins arrondis 31">
              <a:extLst>
                <a:ext uri="{FF2B5EF4-FFF2-40B4-BE49-F238E27FC236}">
                  <a16:creationId xmlns:a16="http://schemas.microsoft.com/office/drawing/2014/main" id="{F502AC20-7F95-4B19-544B-3C28C8AECDB0}"/>
                </a:ext>
              </a:extLst>
            </p:cNvPr>
            <p:cNvSpPr/>
            <p:nvPr/>
          </p:nvSpPr>
          <p:spPr>
            <a:xfrm>
              <a:off x="6878710" y="1616383"/>
              <a:ext cx="1050388" cy="193529"/>
            </a:xfrm>
            <a:prstGeom prst="roundRect">
              <a:avLst/>
            </a:prstGeom>
            <a:solidFill>
              <a:srgbClr val="9C5B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900" b="1">
                  <a:solidFill>
                    <a:schemeClr val="bg1"/>
                  </a:solidFill>
                  <a:latin typeface="Arial Narrow" panose="020B0604020202020204" pitchFamily="34" charset="0"/>
                  <a:cs typeface="Arial Narrow" panose="020B0604020202020204" pitchFamily="34" charset="0"/>
                </a:rPr>
                <a:t>Patients</a:t>
              </a:r>
            </a:p>
          </p:txBody>
        </p:sp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4144C033-ECFC-5C47-0276-D228CE3AC042}"/>
                </a:ext>
              </a:extLst>
            </p:cNvPr>
            <p:cNvGrpSpPr/>
            <p:nvPr/>
          </p:nvGrpSpPr>
          <p:grpSpPr>
            <a:xfrm>
              <a:off x="6293813" y="1844824"/>
              <a:ext cx="246221" cy="2814643"/>
              <a:chOff x="6420813" y="1844824"/>
              <a:chExt cx="246221" cy="2814643"/>
            </a:xfrm>
          </p:grpSpPr>
          <p:sp>
            <p:nvSpPr>
              <p:cNvPr id="33" name="ZoneTexte 32">
                <a:extLst>
                  <a:ext uri="{FF2B5EF4-FFF2-40B4-BE49-F238E27FC236}">
                    <a16:creationId xmlns:a16="http://schemas.microsoft.com/office/drawing/2014/main" id="{9857A8AA-3EEC-55A7-0F40-44FB7489FBD5}"/>
                  </a:ext>
                </a:extLst>
              </p:cNvPr>
              <p:cNvSpPr txBox="1"/>
              <p:nvPr/>
            </p:nvSpPr>
            <p:spPr>
              <a:xfrm rot="16200000">
                <a:off x="5144494" y="3128972"/>
                <a:ext cx="2798859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00" b="1" dirty="0"/>
                  <a:t>METHODES</a:t>
                </a:r>
              </a:p>
            </p:txBody>
          </p:sp>
          <p:cxnSp>
            <p:nvCxnSpPr>
              <p:cNvPr id="35" name="Connecteur droit 34">
                <a:extLst>
                  <a:ext uri="{FF2B5EF4-FFF2-40B4-BE49-F238E27FC236}">
                    <a16:creationId xmlns:a16="http://schemas.microsoft.com/office/drawing/2014/main" id="{BDE148E9-A06D-CFA8-8F83-B03B06B020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5851" y="3637722"/>
                <a:ext cx="0" cy="1021745"/>
              </a:xfrm>
              <a:prstGeom prst="line">
                <a:avLst/>
              </a:prstGeom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Connecteur droit 36">
                <a:extLst>
                  <a:ext uri="{FF2B5EF4-FFF2-40B4-BE49-F238E27FC236}">
                    <a16:creationId xmlns:a16="http://schemas.microsoft.com/office/drawing/2014/main" id="{6763E297-B191-4969-4408-0AD8DFCF05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5851" y="1844824"/>
                <a:ext cx="0" cy="1021745"/>
              </a:xfrm>
              <a:prstGeom prst="line">
                <a:avLst/>
              </a:prstGeom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" name="Titre 23">
            <a:extLst>
              <a:ext uri="{FF2B5EF4-FFF2-40B4-BE49-F238E27FC236}">
                <a16:creationId xmlns:a16="http://schemas.microsoft.com/office/drawing/2014/main" id="{14A2920F-E8CF-C78E-25F8-738CF76EB5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HER2 </a:t>
            </a:r>
            <a:r>
              <a:rPr lang="fr-FR" dirty="0" err="1"/>
              <a:t>low</a:t>
            </a:r>
            <a:r>
              <a:rPr lang="fr-FR" dirty="0"/>
              <a:t> </a:t>
            </a:r>
            <a:r>
              <a:rPr lang="fr-FR" i="1" dirty="0"/>
              <a:t>vs</a:t>
            </a:r>
            <a:r>
              <a:rPr lang="fr-FR" dirty="0"/>
              <a:t> HER2 high dans les ADK gastriques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A. </a:t>
            </a:r>
            <a:r>
              <a:rPr lang="fr-FR" dirty="0" err="1"/>
              <a:t>Alqahtani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#287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Patients et </a:t>
            </a:r>
            <a:r>
              <a:rPr lang="da-DK" dirty="0" err="1"/>
              <a:t>Méthodes</a:t>
            </a:r>
            <a:r>
              <a:rPr lang="da-DK" dirty="0"/>
              <a:t> : n=8678N dont 7542 ADK</a:t>
            </a: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5D6429ED-7C30-D260-6BBB-08C4F2E59F55}"/>
              </a:ext>
            </a:extLst>
          </p:cNvPr>
          <p:cNvGrpSpPr/>
          <p:nvPr/>
        </p:nvGrpSpPr>
        <p:grpSpPr>
          <a:xfrm>
            <a:off x="1929702" y="5255707"/>
            <a:ext cx="8332596" cy="626262"/>
            <a:chOff x="1296237" y="4903596"/>
            <a:chExt cx="8332596" cy="626262"/>
          </a:xfrm>
        </p:grpSpPr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C08DA137-B693-76B4-38EF-C2F11E932983}"/>
                </a:ext>
              </a:extLst>
            </p:cNvPr>
            <p:cNvSpPr txBox="1"/>
            <p:nvPr/>
          </p:nvSpPr>
          <p:spPr>
            <a:xfrm>
              <a:off x="1296237" y="4903596"/>
              <a:ext cx="8332596" cy="626262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449263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2000" b="1" dirty="0">
                  <a:solidFill>
                    <a:schemeClr val="accent2">
                      <a:lumMod val="75000"/>
                    </a:schemeClr>
                  </a:solidFill>
                </a:rPr>
                <a:t>Analyse complète : IHC, NGS </a:t>
              </a:r>
              <a:r>
                <a:rPr lang="fr-FR" dirty="0">
                  <a:solidFill>
                    <a:schemeClr val="accent2">
                      <a:lumMod val="75000"/>
                    </a:schemeClr>
                  </a:solidFill>
                </a:rPr>
                <a:t>(ADN/ARN) </a:t>
              </a:r>
              <a:r>
                <a:rPr lang="fr-FR" sz="2000" b="1" dirty="0">
                  <a:solidFill>
                    <a:schemeClr val="accent2">
                      <a:lumMod val="75000"/>
                    </a:schemeClr>
                  </a:solidFill>
                </a:rPr>
                <a:t>&amp; microenvironnement</a:t>
              </a:r>
              <a:endParaRPr lang="en-US" sz="2000" b="1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17" name="Chevron 16">
              <a:extLst>
                <a:ext uri="{FF2B5EF4-FFF2-40B4-BE49-F238E27FC236}">
                  <a16:creationId xmlns:a16="http://schemas.microsoft.com/office/drawing/2014/main" id="{293AFE55-BB4D-DDA0-5FD5-73B5DF01EBA7}"/>
                </a:ext>
              </a:extLst>
            </p:cNvPr>
            <p:cNvSpPr/>
            <p:nvPr/>
          </p:nvSpPr>
          <p:spPr>
            <a:xfrm>
              <a:off x="1448173" y="5089966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18" name="Tableau 17">
            <a:extLst>
              <a:ext uri="{FF2B5EF4-FFF2-40B4-BE49-F238E27FC236}">
                <a16:creationId xmlns:a16="http://schemas.microsoft.com/office/drawing/2014/main" id="{E7110A68-EDD6-7855-B0A5-E7CA407A0903}"/>
              </a:ext>
            </a:extLst>
          </p:cNvPr>
          <p:cNvGraphicFramePr>
            <a:graphicFrameLocks noGrp="1"/>
          </p:cNvGraphicFramePr>
          <p:nvPr/>
        </p:nvGraphicFramePr>
        <p:xfrm>
          <a:off x="292588" y="1480981"/>
          <a:ext cx="5799784" cy="33446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02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8637">
                  <a:extLst>
                    <a:ext uri="{9D8B030D-6E8A-4147-A177-3AD203B41FA5}">
                      <a16:colId xmlns:a16="http://schemas.microsoft.com/office/drawing/2014/main" val="3892545364"/>
                    </a:ext>
                  </a:extLst>
                </a:gridCol>
                <a:gridCol w="9227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27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227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22716">
                  <a:extLst>
                    <a:ext uri="{9D8B030D-6E8A-4147-A177-3AD203B41FA5}">
                      <a16:colId xmlns:a16="http://schemas.microsoft.com/office/drawing/2014/main" val="52860209"/>
                    </a:ext>
                  </a:extLst>
                </a:gridCol>
              </a:tblGrid>
              <a:tr h="350973">
                <a:tc grid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HER2 =0</a:t>
                      </a:r>
                      <a:endParaRPr lang="fr-FR" sz="10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HER2-L</a:t>
                      </a:r>
                      <a:endParaRPr lang="fr-FR" sz="10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HER2-H</a:t>
                      </a:r>
                      <a:endParaRPr lang="fr-FR" sz="10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Total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3507">
                <a:tc gridSpan="2">
                  <a:txBody>
                    <a:bodyPr/>
                    <a:lstStyle/>
                    <a:p>
                      <a:r>
                        <a:rPr lang="da-DK" sz="1050" dirty="0">
                          <a:solidFill>
                            <a:schemeClr val="tx1"/>
                          </a:solidFill>
                        </a:rPr>
                        <a:t> (%)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5217 (60%)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2660 (30%)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801 </a:t>
                      </a:r>
                      <a:b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(10%)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8678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3507">
                <a:tc rowSpan="2"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Locatisation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Œsophagien</a:t>
                      </a:r>
                      <a:endParaRPr lang="en-US" sz="1050" b="0" i="0" dirty="0">
                        <a:solidFill>
                          <a:schemeClr val="tx1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5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5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05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1136 (14%)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350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Gastro-</a:t>
                      </a:r>
                      <a:r>
                        <a:rPr lang="en-US" sz="105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œsophagien</a:t>
                      </a:r>
                      <a:r>
                        <a:rPr lang="en-US" sz="105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(</a:t>
                      </a:r>
                      <a:r>
                        <a:rPr lang="en-US" sz="105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gastrique</a:t>
                      </a:r>
                      <a:r>
                        <a:rPr lang="en-US" sz="105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 + GEJ)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2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kumimoji="0" lang="fr-FR" sz="12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7542 (86%)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667567"/>
                  </a:ext>
                </a:extLst>
              </a:tr>
              <a:tr h="363507">
                <a:tc rowSpan="2"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Tissu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Métastatique</a:t>
                      </a:r>
                      <a:endParaRPr lang="en-US" sz="1050" b="0" i="0" dirty="0">
                        <a:solidFill>
                          <a:schemeClr val="tx1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1776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947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2997 (35%)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350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Primaire</a:t>
                      </a:r>
                      <a:endParaRPr lang="en-US" sz="1050" b="0" i="0" dirty="0">
                        <a:solidFill>
                          <a:schemeClr val="tx1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3404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5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1705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523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5632 (65%)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4680452"/>
                  </a:ext>
                </a:extLst>
              </a:tr>
              <a:tr h="363507">
                <a:tc rowSpan="3">
                  <a:txBody>
                    <a:bodyPr/>
                    <a:lstStyle/>
                    <a:p>
                      <a:r>
                        <a:rPr lang="da-DK" sz="1050" dirty="0" err="1">
                          <a:solidFill>
                            <a:schemeClr val="tx1"/>
                          </a:solidFill>
                        </a:rPr>
                        <a:t>Histologie</a:t>
                      </a:r>
                      <a:endParaRPr 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Adénocarcinome</a:t>
                      </a:r>
                      <a:endParaRPr lang="en-US" sz="1050" b="0" i="0" dirty="0">
                        <a:solidFill>
                          <a:schemeClr val="tx1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3745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2146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6593 (76%)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350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Squameux</a:t>
                      </a:r>
                      <a:endParaRPr lang="en-US" sz="1050" b="0" i="0" dirty="0">
                        <a:solidFill>
                          <a:schemeClr val="tx1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859 </a:t>
                      </a:r>
                      <a:b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(10%)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335228"/>
                  </a:ext>
                </a:extLst>
              </a:tr>
              <a:tr h="363507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Inconnu/</a:t>
                      </a:r>
                      <a:r>
                        <a:rPr lang="en-US" sz="105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mixte</a:t>
                      </a:r>
                      <a:r>
                        <a:rPr lang="en-US" sz="1050" b="0" i="0" dirty="0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/</a:t>
                      </a:r>
                      <a:r>
                        <a:rPr lang="en-US" sz="1050" b="0" i="0" dirty="0" err="1">
                          <a:solidFill>
                            <a:schemeClr val="tx1"/>
                          </a:solidFill>
                          <a:latin typeface="Arial Narrow" panose="020B0604020202020204" pitchFamily="34" charset="0"/>
                          <a:cs typeface="Arial Narrow" panose="020B0604020202020204" pitchFamily="34" charset="0"/>
                        </a:rPr>
                        <a:t>autre</a:t>
                      </a:r>
                      <a:endParaRPr lang="en-US" sz="1050" b="0" i="0" dirty="0">
                        <a:solidFill>
                          <a:schemeClr val="tx1"/>
                        </a:solidFill>
                        <a:latin typeface="Arial Narrow" panose="020B06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771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kumimoji="0" lang="fr-FR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1226 (14%)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29083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961850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re 23">
            <a:extLst>
              <a:ext uri="{FF2B5EF4-FFF2-40B4-BE49-F238E27FC236}">
                <a16:creationId xmlns:a16="http://schemas.microsoft.com/office/drawing/2014/main" id="{20DFCE85-2389-AD9B-B020-F753DFA977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HER2 </a:t>
            </a:r>
            <a:r>
              <a:rPr lang="fr-FR" dirty="0" err="1"/>
              <a:t>low</a:t>
            </a:r>
            <a:r>
              <a:rPr lang="fr-FR" dirty="0"/>
              <a:t> </a:t>
            </a:r>
            <a:r>
              <a:rPr lang="fr-FR" i="1" dirty="0"/>
              <a:t>vs</a:t>
            </a:r>
            <a:r>
              <a:rPr lang="fr-FR" dirty="0"/>
              <a:t> HER2 high dans les ADK gastriques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A. </a:t>
            </a:r>
            <a:r>
              <a:rPr lang="fr-FR" dirty="0" err="1"/>
              <a:t>Alqahtani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#287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 : Distribution HER2 en NGS et IHC</a:t>
            </a:r>
          </a:p>
        </p:txBody>
      </p:sp>
      <p:grpSp>
        <p:nvGrpSpPr>
          <p:cNvPr id="146" name="Groupe 145">
            <a:extLst>
              <a:ext uri="{FF2B5EF4-FFF2-40B4-BE49-F238E27FC236}">
                <a16:creationId xmlns:a16="http://schemas.microsoft.com/office/drawing/2014/main" id="{722234F2-CB29-AC3A-A668-6672CCAEBBDF}"/>
              </a:ext>
            </a:extLst>
          </p:cNvPr>
          <p:cNvGrpSpPr/>
          <p:nvPr/>
        </p:nvGrpSpPr>
        <p:grpSpPr>
          <a:xfrm>
            <a:off x="513839" y="1453398"/>
            <a:ext cx="5402829" cy="4132927"/>
            <a:chOff x="513839" y="1433302"/>
            <a:chExt cx="5402829" cy="4132927"/>
          </a:xfrm>
        </p:grpSpPr>
        <p:grpSp>
          <p:nvGrpSpPr>
            <p:cNvPr id="12" name="Groupe 11">
              <a:extLst>
                <a:ext uri="{FF2B5EF4-FFF2-40B4-BE49-F238E27FC236}">
                  <a16:creationId xmlns:a16="http://schemas.microsoft.com/office/drawing/2014/main" id="{16EE88D6-F763-0499-5530-28A4431B97FC}"/>
                </a:ext>
              </a:extLst>
            </p:cNvPr>
            <p:cNvGrpSpPr/>
            <p:nvPr/>
          </p:nvGrpSpPr>
          <p:grpSpPr>
            <a:xfrm>
              <a:off x="513839" y="1433302"/>
              <a:ext cx="5402829" cy="4132927"/>
              <a:chOff x="461621" y="1433302"/>
              <a:chExt cx="4743426" cy="4132927"/>
            </a:xfrm>
          </p:grpSpPr>
          <p:sp>
            <p:nvSpPr>
              <p:cNvPr id="8" name="Rectangle à coins arrondis 10">
                <a:extLst>
                  <a:ext uri="{FF2B5EF4-FFF2-40B4-BE49-F238E27FC236}">
                    <a16:creationId xmlns:a16="http://schemas.microsoft.com/office/drawing/2014/main" id="{6170093D-527F-476C-578F-2A05ED2B949F}"/>
                  </a:ext>
                </a:extLst>
              </p:cNvPr>
              <p:cNvSpPr/>
              <p:nvPr/>
            </p:nvSpPr>
            <p:spPr>
              <a:xfrm>
                <a:off x="461621" y="1608756"/>
                <a:ext cx="4743426" cy="3957473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2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AC6B43CA-06DC-727D-73BA-5D0286EE30AA}"/>
                  </a:ext>
                </a:extLst>
              </p:cNvPr>
              <p:cNvSpPr txBox="1"/>
              <p:nvPr/>
            </p:nvSpPr>
            <p:spPr>
              <a:xfrm>
                <a:off x="682719" y="1433302"/>
                <a:ext cx="1604394" cy="33855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r>
                  <a:rPr lang="fr-FR" sz="16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HER2 + en NGS</a:t>
                </a:r>
              </a:p>
            </p:txBody>
          </p:sp>
          <p:sp>
            <p:nvSpPr>
              <p:cNvPr id="17" name="ZoneTexte 16">
                <a:extLst>
                  <a:ext uri="{FF2B5EF4-FFF2-40B4-BE49-F238E27FC236}">
                    <a16:creationId xmlns:a16="http://schemas.microsoft.com/office/drawing/2014/main" id="{F55CFBC4-2C86-CA2B-8A31-4180DC483236}"/>
                  </a:ext>
                </a:extLst>
              </p:cNvPr>
              <p:cNvSpPr txBox="1"/>
              <p:nvPr/>
            </p:nvSpPr>
            <p:spPr>
              <a:xfrm>
                <a:off x="682720" y="1773449"/>
                <a:ext cx="1383295" cy="2769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r>
                  <a:rPr lang="fr-F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% amplifié</a:t>
                </a:r>
              </a:p>
            </p:txBody>
          </p:sp>
        </p:grpSp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138753D5-C064-8537-CC4F-91831C9E1F9F}"/>
                </a:ext>
              </a:extLst>
            </p:cNvPr>
            <p:cNvGrpSpPr/>
            <p:nvPr/>
          </p:nvGrpSpPr>
          <p:grpSpPr>
            <a:xfrm>
              <a:off x="651091" y="2111259"/>
              <a:ext cx="5041169" cy="3005836"/>
              <a:chOff x="651091" y="2111259"/>
              <a:chExt cx="5041169" cy="3005836"/>
            </a:xfrm>
          </p:grpSpPr>
          <p:sp>
            <p:nvSpPr>
              <p:cNvPr id="21" name="ZoneTexte 20">
                <a:extLst>
                  <a:ext uri="{FF2B5EF4-FFF2-40B4-BE49-F238E27FC236}">
                    <a16:creationId xmlns:a16="http://schemas.microsoft.com/office/drawing/2014/main" id="{A3A27D11-A9B9-5ABF-C6E1-523FE0009F70}"/>
                  </a:ext>
                </a:extLst>
              </p:cNvPr>
              <p:cNvSpPr txBox="1"/>
              <p:nvPr/>
            </p:nvSpPr>
            <p:spPr>
              <a:xfrm>
                <a:off x="651091" y="2111259"/>
                <a:ext cx="48282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100</a:t>
                </a:r>
              </a:p>
            </p:txBody>
          </p:sp>
          <p:sp>
            <p:nvSpPr>
              <p:cNvPr id="22" name="ZoneTexte 21">
                <a:extLst>
                  <a:ext uri="{FF2B5EF4-FFF2-40B4-BE49-F238E27FC236}">
                    <a16:creationId xmlns:a16="http://schemas.microsoft.com/office/drawing/2014/main" id="{56A99F0E-3F76-F942-66F8-045BDF6BB8D9}"/>
                  </a:ext>
                </a:extLst>
              </p:cNvPr>
              <p:cNvSpPr txBox="1"/>
              <p:nvPr/>
            </p:nvSpPr>
            <p:spPr>
              <a:xfrm>
                <a:off x="750477" y="2636912"/>
                <a:ext cx="38343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80</a:t>
                </a:r>
              </a:p>
            </p:txBody>
          </p:sp>
          <p:sp>
            <p:nvSpPr>
              <p:cNvPr id="23" name="ZoneTexte 22">
                <a:extLst>
                  <a:ext uri="{FF2B5EF4-FFF2-40B4-BE49-F238E27FC236}">
                    <a16:creationId xmlns:a16="http://schemas.microsoft.com/office/drawing/2014/main" id="{493B6D05-C3C3-7AE4-0220-CCEB9C951D6E}"/>
                  </a:ext>
                </a:extLst>
              </p:cNvPr>
              <p:cNvSpPr txBox="1"/>
              <p:nvPr/>
            </p:nvSpPr>
            <p:spPr>
              <a:xfrm>
                <a:off x="750477" y="3140968"/>
                <a:ext cx="38343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60</a:t>
                </a:r>
              </a:p>
            </p:txBody>
          </p:sp>
          <p:sp>
            <p:nvSpPr>
              <p:cNvPr id="24" name="ZoneTexte 23">
                <a:extLst>
                  <a:ext uri="{FF2B5EF4-FFF2-40B4-BE49-F238E27FC236}">
                    <a16:creationId xmlns:a16="http://schemas.microsoft.com/office/drawing/2014/main" id="{46FAD7B5-DC2C-F2FE-B07B-0952D808B2D7}"/>
                  </a:ext>
                </a:extLst>
              </p:cNvPr>
              <p:cNvSpPr txBox="1"/>
              <p:nvPr/>
            </p:nvSpPr>
            <p:spPr>
              <a:xfrm>
                <a:off x="750477" y="3666621"/>
                <a:ext cx="38343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40</a:t>
                </a:r>
              </a:p>
            </p:txBody>
          </p:sp>
          <p:sp>
            <p:nvSpPr>
              <p:cNvPr id="25" name="ZoneTexte 24">
                <a:extLst>
                  <a:ext uri="{FF2B5EF4-FFF2-40B4-BE49-F238E27FC236}">
                    <a16:creationId xmlns:a16="http://schemas.microsoft.com/office/drawing/2014/main" id="{C90B44DD-42DD-C9D0-4EF2-5D76EAFCACF3}"/>
                  </a:ext>
                </a:extLst>
              </p:cNvPr>
              <p:cNvSpPr txBox="1"/>
              <p:nvPr/>
            </p:nvSpPr>
            <p:spPr>
              <a:xfrm>
                <a:off x="750477" y="4149080"/>
                <a:ext cx="38343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20</a:t>
                </a:r>
              </a:p>
            </p:txBody>
          </p:sp>
          <p:sp>
            <p:nvSpPr>
              <p:cNvPr id="27" name="ZoneTexte 26">
                <a:extLst>
                  <a:ext uri="{FF2B5EF4-FFF2-40B4-BE49-F238E27FC236}">
                    <a16:creationId xmlns:a16="http://schemas.microsoft.com/office/drawing/2014/main" id="{1889751C-E725-740A-6536-8A03D9EF267B}"/>
                  </a:ext>
                </a:extLst>
              </p:cNvPr>
              <p:cNvSpPr txBox="1"/>
              <p:nvPr/>
            </p:nvSpPr>
            <p:spPr>
              <a:xfrm>
                <a:off x="849863" y="4674733"/>
                <a:ext cx="28405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0</a:t>
                </a:r>
              </a:p>
            </p:txBody>
          </p:sp>
          <p:grpSp>
            <p:nvGrpSpPr>
              <p:cNvPr id="31" name="Groupe 30">
                <a:extLst>
                  <a:ext uri="{FF2B5EF4-FFF2-40B4-BE49-F238E27FC236}">
                    <a16:creationId xmlns:a16="http://schemas.microsoft.com/office/drawing/2014/main" id="{6DC28E4D-740A-7B92-A069-FB12D9688685}"/>
                  </a:ext>
                </a:extLst>
              </p:cNvPr>
              <p:cNvGrpSpPr/>
              <p:nvPr/>
            </p:nvGrpSpPr>
            <p:grpSpPr>
              <a:xfrm>
                <a:off x="1378781" y="2700113"/>
                <a:ext cx="4169855" cy="2120834"/>
                <a:chOff x="2135560" y="2700113"/>
                <a:chExt cx="3087531" cy="2120834"/>
              </a:xfrm>
            </p:grpSpPr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DC827EDE-C548-D997-10C8-289F4F87EBE7}"/>
                    </a:ext>
                  </a:extLst>
                </p:cNvPr>
                <p:cNvSpPr/>
                <p:nvPr/>
              </p:nvSpPr>
              <p:spPr>
                <a:xfrm>
                  <a:off x="4428377" y="2700113"/>
                  <a:ext cx="794714" cy="2120834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01AD8A84-B7D3-8314-0239-CE0B0899B617}"/>
                    </a:ext>
                  </a:extLst>
                </p:cNvPr>
                <p:cNvSpPr/>
                <p:nvPr/>
              </p:nvSpPr>
              <p:spPr>
                <a:xfrm>
                  <a:off x="3281968" y="4691685"/>
                  <a:ext cx="794714" cy="129261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30" name="Rectangle 29">
                  <a:extLst>
                    <a:ext uri="{FF2B5EF4-FFF2-40B4-BE49-F238E27FC236}">
                      <a16:creationId xmlns:a16="http://schemas.microsoft.com/office/drawing/2014/main" id="{212BB0FA-4656-E451-4867-4EB8ACFB450C}"/>
                    </a:ext>
                  </a:extLst>
                </p:cNvPr>
                <p:cNvSpPr/>
                <p:nvPr/>
              </p:nvSpPr>
              <p:spPr>
                <a:xfrm>
                  <a:off x="2135560" y="4784946"/>
                  <a:ext cx="794714" cy="360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32" name="ZoneTexte 31">
                <a:extLst>
                  <a:ext uri="{FF2B5EF4-FFF2-40B4-BE49-F238E27FC236}">
                    <a16:creationId xmlns:a16="http://schemas.microsoft.com/office/drawing/2014/main" id="{15013009-A700-7960-CCD5-B5E9A1E63D71}"/>
                  </a:ext>
                </a:extLst>
              </p:cNvPr>
              <p:cNvSpPr txBox="1"/>
              <p:nvPr/>
            </p:nvSpPr>
            <p:spPr>
              <a:xfrm>
                <a:off x="4490615" y="4840096"/>
                <a:ext cx="105323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2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HER2-H</a:t>
                </a:r>
              </a:p>
            </p:txBody>
          </p:sp>
          <p:sp>
            <p:nvSpPr>
              <p:cNvPr id="33" name="ZoneTexte 32">
                <a:extLst>
                  <a:ext uri="{FF2B5EF4-FFF2-40B4-BE49-F238E27FC236}">
                    <a16:creationId xmlns:a16="http://schemas.microsoft.com/office/drawing/2014/main" id="{2F103C26-ABC1-F332-A09C-D6E03AD34C11}"/>
                  </a:ext>
                </a:extLst>
              </p:cNvPr>
              <p:cNvSpPr txBox="1"/>
              <p:nvPr/>
            </p:nvSpPr>
            <p:spPr>
              <a:xfrm>
                <a:off x="2927648" y="4840096"/>
                <a:ext cx="105323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2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HER2-L</a:t>
                </a:r>
              </a:p>
            </p:txBody>
          </p:sp>
          <p:sp>
            <p:nvSpPr>
              <p:cNvPr id="34" name="ZoneTexte 33">
                <a:extLst>
                  <a:ext uri="{FF2B5EF4-FFF2-40B4-BE49-F238E27FC236}">
                    <a16:creationId xmlns:a16="http://schemas.microsoft.com/office/drawing/2014/main" id="{F697EAA1-D381-F471-F88E-AD602E916F2F}"/>
                  </a:ext>
                </a:extLst>
              </p:cNvPr>
              <p:cNvSpPr txBox="1"/>
              <p:nvPr/>
            </p:nvSpPr>
            <p:spPr>
              <a:xfrm>
                <a:off x="1217595" y="4840096"/>
                <a:ext cx="13628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Non-</a:t>
                </a:r>
                <a:r>
                  <a:rPr lang="fr-F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expresseurs</a:t>
                </a:r>
                <a:endParaRPr lang="fr-F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35" name="ZoneTexte 34">
                <a:extLst>
                  <a:ext uri="{FF2B5EF4-FFF2-40B4-BE49-F238E27FC236}">
                    <a16:creationId xmlns:a16="http://schemas.microsoft.com/office/drawing/2014/main" id="{E3F36878-1601-B7D8-7BBD-0F70CD982302}"/>
                  </a:ext>
                </a:extLst>
              </p:cNvPr>
              <p:cNvSpPr txBox="1"/>
              <p:nvPr/>
            </p:nvSpPr>
            <p:spPr>
              <a:xfrm>
                <a:off x="4490615" y="2326515"/>
                <a:ext cx="105323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b="1">
                    <a:solidFill>
                      <a:schemeClr val="accent5"/>
                    </a:solidFill>
                  </a:rPr>
                  <a:t>82.5</a:t>
                </a:r>
              </a:p>
            </p:txBody>
          </p:sp>
          <p:sp>
            <p:nvSpPr>
              <p:cNvPr id="36" name="ZoneTexte 35">
                <a:extLst>
                  <a:ext uri="{FF2B5EF4-FFF2-40B4-BE49-F238E27FC236}">
                    <a16:creationId xmlns:a16="http://schemas.microsoft.com/office/drawing/2014/main" id="{606E8C48-730E-AD07-6651-593F4CFCCCFD}"/>
                  </a:ext>
                </a:extLst>
              </p:cNvPr>
              <p:cNvSpPr txBox="1"/>
              <p:nvPr/>
            </p:nvSpPr>
            <p:spPr>
              <a:xfrm>
                <a:off x="2927648" y="4341363"/>
                <a:ext cx="105323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600" b="1">
                    <a:solidFill>
                      <a:schemeClr val="accent1"/>
                    </a:solidFill>
                  </a:rPr>
                  <a:t>4.7</a:t>
                </a:r>
              </a:p>
            </p:txBody>
          </p:sp>
          <p:sp>
            <p:nvSpPr>
              <p:cNvPr id="37" name="ZoneTexte 36">
                <a:extLst>
                  <a:ext uri="{FF2B5EF4-FFF2-40B4-BE49-F238E27FC236}">
                    <a16:creationId xmlns:a16="http://schemas.microsoft.com/office/drawing/2014/main" id="{CC4DC6B8-A21F-4FC0-C17B-1B229E3CFCE5}"/>
                  </a:ext>
                </a:extLst>
              </p:cNvPr>
              <p:cNvSpPr txBox="1"/>
              <p:nvPr/>
            </p:nvSpPr>
            <p:spPr>
              <a:xfrm>
                <a:off x="1217595" y="4437112"/>
                <a:ext cx="13628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600" b="1">
                    <a:solidFill>
                      <a:schemeClr val="accent3"/>
                    </a:solidFill>
                  </a:rPr>
                  <a:t>0.14</a:t>
                </a:r>
              </a:p>
            </p:txBody>
          </p:sp>
          <p:sp>
            <p:nvSpPr>
              <p:cNvPr id="20" name="Forme libre 19">
                <a:extLst>
                  <a:ext uri="{FF2B5EF4-FFF2-40B4-BE49-F238E27FC236}">
                    <a16:creationId xmlns:a16="http://schemas.microsoft.com/office/drawing/2014/main" id="{828A3D5E-15E2-7843-9309-AB1031ADA8B7}"/>
                  </a:ext>
                </a:extLst>
              </p:cNvPr>
              <p:cNvSpPr/>
              <p:nvPr/>
            </p:nvSpPr>
            <p:spPr>
              <a:xfrm>
                <a:off x="1110685" y="2116046"/>
                <a:ext cx="4581575" cy="2695326"/>
              </a:xfrm>
              <a:custGeom>
                <a:avLst/>
                <a:gdLst>
                  <a:gd name="connsiteX0" fmla="*/ 0 w 4581575"/>
                  <a:gd name="connsiteY0" fmla="*/ 0 h 2695326"/>
                  <a:gd name="connsiteX1" fmla="*/ 0 w 4581575"/>
                  <a:gd name="connsiteY1" fmla="*/ 2695326 h 2695326"/>
                  <a:gd name="connsiteX2" fmla="*/ 215434 w 4581575"/>
                  <a:gd name="connsiteY2" fmla="*/ 2695326 h 2695326"/>
                  <a:gd name="connsiteX3" fmla="*/ 4581575 w 4581575"/>
                  <a:gd name="connsiteY3" fmla="*/ 2695326 h 2695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1575" h="2695326">
                    <a:moveTo>
                      <a:pt x="0" y="0"/>
                    </a:moveTo>
                    <a:lnTo>
                      <a:pt x="0" y="2695326"/>
                    </a:lnTo>
                    <a:lnTo>
                      <a:pt x="215434" y="2695326"/>
                    </a:lnTo>
                    <a:lnTo>
                      <a:pt x="4581575" y="2695326"/>
                    </a:lnTo>
                  </a:path>
                </a:pathLst>
              </a:custGeom>
              <a:noFill/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grpSp>
        <p:nvGrpSpPr>
          <p:cNvPr id="145" name="Groupe 144">
            <a:extLst>
              <a:ext uri="{FF2B5EF4-FFF2-40B4-BE49-F238E27FC236}">
                <a16:creationId xmlns:a16="http://schemas.microsoft.com/office/drawing/2014/main" id="{8251F40B-F5DA-0290-063C-6011D818F54B}"/>
              </a:ext>
            </a:extLst>
          </p:cNvPr>
          <p:cNvGrpSpPr/>
          <p:nvPr/>
        </p:nvGrpSpPr>
        <p:grpSpPr>
          <a:xfrm>
            <a:off x="6275332" y="1453398"/>
            <a:ext cx="5402829" cy="4166705"/>
            <a:chOff x="6275332" y="1433302"/>
            <a:chExt cx="5402829" cy="4166705"/>
          </a:xfrm>
        </p:grpSpPr>
        <p:grpSp>
          <p:nvGrpSpPr>
            <p:cNvPr id="13" name="Groupe 12">
              <a:extLst>
                <a:ext uri="{FF2B5EF4-FFF2-40B4-BE49-F238E27FC236}">
                  <a16:creationId xmlns:a16="http://schemas.microsoft.com/office/drawing/2014/main" id="{A1C1EB21-0B38-B520-2228-BED3CEE7CF50}"/>
                </a:ext>
              </a:extLst>
            </p:cNvPr>
            <p:cNvGrpSpPr/>
            <p:nvPr/>
          </p:nvGrpSpPr>
          <p:grpSpPr>
            <a:xfrm>
              <a:off x="6275332" y="1433302"/>
              <a:ext cx="5402829" cy="4132927"/>
              <a:chOff x="461621" y="1433302"/>
              <a:chExt cx="4743426" cy="4132927"/>
            </a:xfrm>
          </p:grpSpPr>
          <p:sp>
            <p:nvSpPr>
              <p:cNvPr id="14" name="Rectangle à coins arrondis 10">
                <a:extLst>
                  <a:ext uri="{FF2B5EF4-FFF2-40B4-BE49-F238E27FC236}">
                    <a16:creationId xmlns:a16="http://schemas.microsoft.com/office/drawing/2014/main" id="{B10F1AC2-0734-79EE-52B3-C669684CE441}"/>
                  </a:ext>
                </a:extLst>
              </p:cNvPr>
              <p:cNvSpPr/>
              <p:nvPr/>
            </p:nvSpPr>
            <p:spPr>
              <a:xfrm>
                <a:off x="461621" y="1608756"/>
                <a:ext cx="4743426" cy="3957473"/>
              </a:xfrm>
              <a:prstGeom prst="roundRect">
                <a:avLst>
                  <a:gd name="adj" fmla="val 0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2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" name="ZoneTexte 14">
                <a:extLst>
                  <a:ext uri="{FF2B5EF4-FFF2-40B4-BE49-F238E27FC236}">
                    <a16:creationId xmlns:a16="http://schemas.microsoft.com/office/drawing/2014/main" id="{A08D96BB-2BA5-5BB8-59D1-ABDA715A7DB9}"/>
                  </a:ext>
                </a:extLst>
              </p:cNvPr>
              <p:cNvSpPr txBox="1"/>
              <p:nvPr/>
            </p:nvSpPr>
            <p:spPr>
              <a:xfrm>
                <a:off x="682720" y="1433302"/>
                <a:ext cx="1655215" cy="33855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r>
                  <a:rPr lang="fr-FR" sz="16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HER2 + en IHC</a:t>
                </a:r>
              </a:p>
            </p:txBody>
          </p:sp>
          <p:sp>
            <p:nvSpPr>
              <p:cNvPr id="18" name="ZoneTexte 17">
                <a:extLst>
                  <a:ext uri="{FF2B5EF4-FFF2-40B4-BE49-F238E27FC236}">
                    <a16:creationId xmlns:a16="http://schemas.microsoft.com/office/drawing/2014/main" id="{D1C8D126-6AAA-D106-2ACB-F1F28FABD0FF}"/>
                  </a:ext>
                </a:extLst>
              </p:cNvPr>
              <p:cNvSpPr txBox="1"/>
              <p:nvPr/>
            </p:nvSpPr>
            <p:spPr>
              <a:xfrm>
                <a:off x="682720" y="1773449"/>
                <a:ext cx="1397613" cy="2769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r>
                  <a:rPr lang="fr-FR" sz="120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TPM</a:t>
                </a:r>
              </a:p>
            </p:txBody>
          </p:sp>
        </p:grpSp>
        <p:grpSp>
          <p:nvGrpSpPr>
            <p:cNvPr id="143" name="Groupe 142">
              <a:extLst>
                <a:ext uri="{FF2B5EF4-FFF2-40B4-BE49-F238E27FC236}">
                  <a16:creationId xmlns:a16="http://schemas.microsoft.com/office/drawing/2014/main" id="{C1EFADF0-0ADE-08D8-7FAA-E8442AD3079A}"/>
                </a:ext>
              </a:extLst>
            </p:cNvPr>
            <p:cNvGrpSpPr/>
            <p:nvPr/>
          </p:nvGrpSpPr>
          <p:grpSpPr>
            <a:xfrm>
              <a:off x="7479857" y="2401503"/>
              <a:ext cx="346509" cy="2280098"/>
              <a:chOff x="7449713" y="2401503"/>
              <a:chExt cx="346509" cy="2280098"/>
            </a:xfrm>
          </p:grpSpPr>
          <p:grpSp>
            <p:nvGrpSpPr>
              <p:cNvPr id="77" name="Groupe 76">
                <a:extLst>
                  <a:ext uri="{FF2B5EF4-FFF2-40B4-BE49-F238E27FC236}">
                    <a16:creationId xmlns:a16="http://schemas.microsoft.com/office/drawing/2014/main" id="{DAA101FE-6C40-9ECE-EF7E-602E35A53511}"/>
                  </a:ext>
                </a:extLst>
              </p:cNvPr>
              <p:cNvGrpSpPr/>
              <p:nvPr/>
            </p:nvGrpSpPr>
            <p:grpSpPr>
              <a:xfrm>
                <a:off x="7449713" y="3349592"/>
                <a:ext cx="346509" cy="1332009"/>
                <a:chOff x="10400097" y="2459255"/>
                <a:chExt cx="346509" cy="1361977"/>
              </a:xfrm>
            </p:grpSpPr>
            <p:cxnSp>
              <p:nvCxnSpPr>
                <p:cNvPr id="78" name="Connecteur droit 77">
                  <a:extLst>
                    <a:ext uri="{FF2B5EF4-FFF2-40B4-BE49-F238E27FC236}">
                      <a16:creationId xmlns:a16="http://schemas.microsoft.com/office/drawing/2014/main" id="{88AC8910-41B3-FD3B-C49D-683B94570F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400097" y="2459255"/>
                  <a:ext cx="346509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Connecteur droit 78">
                  <a:extLst>
                    <a:ext uri="{FF2B5EF4-FFF2-40B4-BE49-F238E27FC236}">
                      <a16:creationId xmlns:a16="http://schemas.microsoft.com/office/drawing/2014/main" id="{EBB7D8AF-6347-4D46-A598-F293B4660E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400097" y="3821230"/>
                  <a:ext cx="346509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Connecteur droit 79">
                  <a:extLst>
                    <a:ext uri="{FF2B5EF4-FFF2-40B4-BE49-F238E27FC236}">
                      <a16:creationId xmlns:a16="http://schemas.microsoft.com/office/drawing/2014/main" id="{F550C95C-D66B-F018-F25A-64EF818384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573351" y="2459256"/>
                  <a:ext cx="0" cy="1361976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7" name="Groupe 96">
                <a:extLst>
                  <a:ext uri="{FF2B5EF4-FFF2-40B4-BE49-F238E27FC236}">
                    <a16:creationId xmlns:a16="http://schemas.microsoft.com/office/drawing/2014/main" id="{29E60A4A-1812-68BA-65C1-A5E7CD1455F9}"/>
                  </a:ext>
                </a:extLst>
              </p:cNvPr>
              <p:cNvGrpSpPr/>
              <p:nvPr/>
            </p:nvGrpSpPr>
            <p:grpSpPr>
              <a:xfrm>
                <a:off x="7596608" y="2401503"/>
                <a:ext cx="55712" cy="964995"/>
                <a:chOff x="7589520" y="2401503"/>
                <a:chExt cx="55712" cy="964995"/>
              </a:xfrm>
            </p:grpSpPr>
            <p:sp>
              <p:nvSpPr>
                <p:cNvPr id="81" name="Ellipse 80">
                  <a:extLst>
                    <a:ext uri="{FF2B5EF4-FFF2-40B4-BE49-F238E27FC236}">
                      <a16:creationId xmlns:a16="http://schemas.microsoft.com/office/drawing/2014/main" id="{0E06E913-3395-608B-B74C-62E04739BE34}"/>
                    </a:ext>
                  </a:extLst>
                </p:cNvPr>
                <p:cNvSpPr/>
                <p:nvPr/>
              </p:nvSpPr>
              <p:spPr>
                <a:xfrm>
                  <a:off x="7589520" y="2401503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82" name="Ellipse 81">
                  <a:extLst>
                    <a:ext uri="{FF2B5EF4-FFF2-40B4-BE49-F238E27FC236}">
                      <a16:creationId xmlns:a16="http://schemas.microsoft.com/office/drawing/2014/main" id="{D6DA6021-B874-E652-3A23-6D913D60674B}"/>
                    </a:ext>
                  </a:extLst>
                </p:cNvPr>
                <p:cNvSpPr/>
                <p:nvPr/>
              </p:nvSpPr>
              <p:spPr>
                <a:xfrm>
                  <a:off x="7589520" y="2724795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83" name="Ellipse 82">
                  <a:extLst>
                    <a:ext uri="{FF2B5EF4-FFF2-40B4-BE49-F238E27FC236}">
                      <a16:creationId xmlns:a16="http://schemas.microsoft.com/office/drawing/2014/main" id="{BD3C13A4-6FCC-A26C-1FDA-97AC5746967F}"/>
                    </a:ext>
                  </a:extLst>
                </p:cNvPr>
                <p:cNvSpPr/>
                <p:nvPr/>
              </p:nvSpPr>
              <p:spPr>
                <a:xfrm>
                  <a:off x="7589520" y="2780928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84" name="Ellipse 83">
                  <a:extLst>
                    <a:ext uri="{FF2B5EF4-FFF2-40B4-BE49-F238E27FC236}">
                      <a16:creationId xmlns:a16="http://schemas.microsoft.com/office/drawing/2014/main" id="{2C7DD42F-DCB0-2C3E-76A6-0EC77670252D}"/>
                    </a:ext>
                  </a:extLst>
                </p:cNvPr>
                <p:cNvSpPr/>
                <p:nvPr/>
              </p:nvSpPr>
              <p:spPr>
                <a:xfrm>
                  <a:off x="7589520" y="2852936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85" name="Ellipse 84">
                  <a:extLst>
                    <a:ext uri="{FF2B5EF4-FFF2-40B4-BE49-F238E27FC236}">
                      <a16:creationId xmlns:a16="http://schemas.microsoft.com/office/drawing/2014/main" id="{9D1F3358-63FD-E903-0AC2-48F66B1B2EF4}"/>
                    </a:ext>
                  </a:extLst>
                </p:cNvPr>
                <p:cNvSpPr/>
                <p:nvPr/>
              </p:nvSpPr>
              <p:spPr>
                <a:xfrm>
                  <a:off x="7589520" y="3027685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86" name="Ellipse 85">
                  <a:extLst>
                    <a:ext uri="{FF2B5EF4-FFF2-40B4-BE49-F238E27FC236}">
                      <a16:creationId xmlns:a16="http://schemas.microsoft.com/office/drawing/2014/main" id="{4022D70A-53A6-0B47-D3E4-4F62A0C36DFC}"/>
                    </a:ext>
                  </a:extLst>
                </p:cNvPr>
                <p:cNvSpPr/>
                <p:nvPr/>
              </p:nvSpPr>
              <p:spPr>
                <a:xfrm>
                  <a:off x="7589520" y="3068960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88" name="Ellipse 87">
                  <a:extLst>
                    <a:ext uri="{FF2B5EF4-FFF2-40B4-BE49-F238E27FC236}">
                      <a16:creationId xmlns:a16="http://schemas.microsoft.com/office/drawing/2014/main" id="{83D7F127-7789-C0E3-253E-B7EBB91EC1EC}"/>
                    </a:ext>
                  </a:extLst>
                </p:cNvPr>
                <p:cNvSpPr/>
                <p:nvPr/>
              </p:nvSpPr>
              <p:spPr>
                <a:xfrm>
                  <a:off x="7589520" y="3313559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89" name="Ellipse 88">
                  <a:extLst>
                    <a:ext uri="{FF2B5EF4-FFF2-40B4-BE49-F238E27FC236}">
                      <a16:creationId xmlns:a16="http://schemas.microsoft.com/office/drawing/2014/main" id="{CDAA8586-F31F-5A52-B41D-C4728FCAE2E1}"/>
                    </a:ext>
                  </a:extLst>
                </p:cNvPr>
                <p:cNvSpPr/>
                <p:nvPr/>
              </p:nvSpPr>
              <p:spPr>
                <a:xfrm>
                  <a:off x="7589520" y="3284984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0" name="Ellipse 89">
                  <a:extLst>
                    <a:ext uri="{FF2B5EF4-FFF2-40B4-BE49-F238E27FC236}">
                      <a16:creationId xmlns:a16="http://schemas.microsoft.com/office/drawing/2014/main" id="{A40E3C04-E032-175E-07D5-573A77BCCCBE}"/>
                    </a:ext>
                  </a:extLst>
                </p:cNvPr>
                <p:cNvSpPr/>
                <p:nvPr/>
              </p:nvSpPr>
              <p:spPr>
                <a:xfrm>
                  <a:off x="7589520" y="3212976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1" name="Ellipse 90">
                  <a:extLst>
                    <a:ext uri="{FF2B5EF4-FFF2-40B4-BE49-F238E27FC236}">
                      <a16:creationId xmlns:a16="http://schemas.microsoft.com/office/drawing/2014/main" id="{7711AD4F-2671-868E-4ACA-324D33FE7F0F}"/>
                    </a:ext>
                  </a:extLst>
                </p:cNvPr>
                <p:cNvSpPr/>
                <p:nvPr/>
              </p:nvSpPr>
              <p:spPr>
                <a:xfrm>
                  <a:off x="7589520" y="3246884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2" name="Ellipse 91">
                  <a:extLst>
                    <a:ext uri="{FF2B5EF4-FFF2-40B4-BE49-F238E27FC236}">
                      <a16:creationId xmlns:a16="http://schemas.microsoft.com/office/drawing/2014/main" id="{F913CC4C-D7AF-6C56-0CFD-B915E557EB00}"/>
                    </a:ext>
                  </a:extLst>
                </p:cNvPr>
                <p:cNvSpPr/>
                <p:nvPr/>
              </p:nvSpPr>
              <p:spPr>
                <a:xfrm>
                  <a:off x="7589520" y="3174876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3" name="Ellipse 92">
                  <a:extLst>
                    <a:ext uri="{FF2B5EF4-FFF2-40B4-BE49-F238E27FC236}">
                      <a16:creationId xmlns:a16="http://schemas.microsoft.com/office/drawing/2014/main" id="{608456F5-0D6C-B698-9E4B-1E95DD4AABBB}"/>
                    </a:ext>
                  </a:extLst>
                </p:cNvPr>
                <p:cNvSpPr/>
                <p:nvPr/>
              </p:nvSpPr>
              <p:spPr>
                <a:xfrm>
                  <a:off x="7589520" y="3140968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6" name="Ellipse 95">
                  <a:extLst>
                    <a:ext uri="{FF2B5EF4-FFF2-40B4-BE49-F238E27FC236}">
                      <a16:creationId xmlns:a16="http://schemas.microsoft.com/office/drawing/2014/main" id="{DE82CE40-9BE3-7E44-8747-EA1C7724D092}"/>
                    </a:ext>
                  </a:extLst>
                </p:cNvPr>
                <p:cNvSpPr/>
                <p:nvPr/>
              </p:nvSpPr>
              <p:spPr>
                <a:xfrm>
                  <a:off x="7592293" y="3118743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grpSp>
          <p:nvGrpSpPr>
            <p:cNvPr id="142" name="Groupe 141">
              <a:extLst>
                <a:ext uri="{FF2B5EF4-FFF2-40B4-BE49-F238E27FC236}">
                  <a16:creationId xmlns:a16="http://schemas.microsoft.com/office/drawing/2014/main" id="{88077416-2CBC-E52C-AB7C-51DD22BDA4EA}"/>
                </a:ext>
              </a:extLst>
            </p:cNvPr>
            <p:cNvGrpSpPr/>
            <p:nvPr/>
          </p:nvGrpSpPr>
          <p:grpSpPr>
            <a:xfrm>
              <a:off x="9034516" y="2383243"/>
              <a:ext cx="346509" cy="1890374"/>
              <a:chOff x="8913938" y="2383243"/>
              <a:chExt cx="346509" cy="1890374"/>
            </a:xfrm>
          </p:grpSpPr>
          <p:grpSp>
            <p:nvGrpSpPr>
              <p:cNvPr id="73" name="Groupe 72">
                <a:extLst>
                  <a:ext uri="{FF2B5EF4-FFF2-40B4-BE49-F238E27FC236}">
                    <a16:creationId xmlns:a16="http://schemas.microsoft.com/office/drawing/2014/main" id="{EE5125BA-3177-B1E8-967F-E492FAD6E040}"/>
                  </a:ext>
                </a:extLst>
              </p:cNvPr>
              <p:cNvGrpSpPr/>
              <p:nvPr/>
            </p:nvGrpSpPr>
            <p:grpSpPr>
              <a:xfrm>
                <a:off x="8913938" y="3203350"/>
                <a:ext cx="346509" cy="1070267"/>
                <a:chOff x="10400097" y="2459255"/>
                <a:chExt cx="346509" cy="1361977"/>
              </a:xfrm>
            </p:grpSpPr>
            <p:cxnSp>
              <p:nvCxnSpPr>
                <p:cNvPr id="74" name="Connecteur droit 73">
                  <a:extLst>
                    <a:ext uri="{FF2B5EF4-FFF2-40B4-BE49-F238E27FC236}">
                      <a16:creationId xmlns:a16="http://schemas.microsoft.com/office/drawing/2014/main" id="{66F1D7E8-74AD-CC9F-D944-644453BA65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400097" y="2459255"/>
                  <a:ext cx="346509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Connecteur droit 74">
                  <a:extLst>
                    <a:ext uri="{FF2B5EF4-FFF2-40B4-BE49-F238E27FC236}">
                      <a16:creationId xmlns:a16="http://schemas.microsoft.com/office/drawing/2014/main" id="{906689FE-D22C-8A65-F660-2FE205887A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400097" y="3821230"/>
                  <a:ext cx="346509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" name="Connecteur droit 75">
                  <a:extLst>
                    <a:ext uri="{FF2B5EF4-FFF2-40B4-BE49-F238E27FC236}">
                      <a16:creationId xmlns:a16="http://schemas.microsoft.com/office/drawing/2014/main" id="{E8B147FB-8E54-C303-3F25-769281F297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573351" y="2459256"/>
                  <a:ext cx="0" cy="1361976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" name="Groupe 98">
                <a:extLst>
                  <a:ext uri="{FF2B5EF4-FFF2-40B4-BE49-F238E27FC236}">
                    <a16:creationId xmlns:a16="http://schemas.microsoft.com/office/drawing/2014/main" id="{E1E54143-7FDE-838B-6A4C-54B9A0CF8B3F}"/>
                  </a:ext>
                </a:extLst>
              </p:cNvPr>
              <p:cNvGrpSpPr/>
              <p:nvPr/>
            </p:nvGrpSpPr>
            <p:grpSpPr>
              <a:xfrm>
                <a:off x="9066548" y="2383243"/>
                <a:ext cx="55712" cy="834820"/>
                <a:chOff x="7589520" y="2531678"/>
                <a:chExt cx="55712" cy="834820"/>
              </a:xfrm>
            </p:grpSpPr>
            <p:sp>
              <p:nvSpPr>
                <p:cNvPr id="100" name="Ellipse 99">
                  <a:extLst>
                    <a:ext uri="{FF2B5EF4-FFF2-40B4-BE49-F238E27FC236}">
                      <a16:creationId xmlns:a16="http://schemas.microsoft.com/office/drawing/2014/main" id="{6F09B918-57AD-B91C-AEC6-0F2BD2A84A23}"/>
                    </a:ext>
                  </a:extLst>
                </p:cNvPr>
                <p:cNvSpPr/>
                <p:nvPr/>
              </p:nvSpPr>
              <p:spPr>
                <a:xfrm>
                  <a:off x="7589520" y="2531678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01" name="Ellipse 100">
                  <a:extLst>
                    <a:ext uri="{FF2B5EF4-FFF2-40B4-BE49-F238E27FC236}">
                      <a16:creationId xmlns:a16="http://schemas.microsoft.com/office/drawing/2014/main" id="{85310C29-8AA2-FBCD-FE34-3F12D4D8847B}"/>
                    </a:ext>
                  </a:extLst>
                </p:cNvPr>
                <p:cNvSpPr/>
                <p:nvPr/>
              </p:nvSpPr>
              <p:spPr>
                <a:xfrm>
                  <a:off x="7589520" y="2927995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02" name="Ellipse 101">
                  <a:extLst>
                    <a:ext uri="{FF2B5EF4-FFF2-40B4-BE49-F238E27FC236}">
                      <a16:creationId xmlns:a16="http://schemas.microsoft.com/office/drawing/2014/main" id="{6E34A5AB-24F2-3BFA-D1FF-DF4878F4FD83}"/>
                    </a:ext>
                  </a:extLst>
                </p:cNvPr>
                <p:cNvSpPr/>
                <p:nvPr/>
              </p:nvSpPr>
              <p:spPr>
                <a:xfrm>
                  <a:off x="7589520" y="2968253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03" name="Ellipse 102">
                  <a:extLst>
                    <a:ext uri="{FF2B5EF4-FFF2-40B4-BE49-F238E27FC236}">
                      <a16:creationId xmlns:a16="http://schemas.microsoft.com/office/drawing/2014/main" id="{02C82981-1874-5F69-0F63-2C85018865FC}"/>
                    </a:ext>
                  </a:extLst>
                </p:cNvPr>
                <p:cNvSpPr/>
                <p:nvPr/>
              </p:nvSpPr>
              <p:spPr>
                <a:xfrm>
                  <a:off x="7589520" y="2992636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04" name="Ellipse 103">
                  <a:extLst>
                    <a:ext uri="{FF2B5EF4-FFF2-40B4-BE49-F238E27FC236}">
                      <a16:creationId xmlns:a16="http://schemas.microsoft.com/office/drawing/2014/main" id="{36765262-DADB-D7C8-EBF8-574DCC6182A7}"/>
                    </a:ext>
                  </a:extLst>
                </p:cNvPr>
                <p:cNvSpPr/>
                <p:nvPr/>
              </p:nvSpPr>
              <p:spPr>
                <a:xfrm>
                  <a:off x="7589520" y="3027685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05" name="Ellipse 104">
                  <a:extLst>
                    <a:ext uri="{FF2B5EF4-FFF2-40B4-BE49-F238E27FC236}">
                      <a16:creationId xmlns:a16="http://schemas.microsoft.com/office/drawing/2014/main" id="{A27C7EB5-19D1-1629-324F-51FE96402FD0}"/>
                    </a:ext>
                  </a:extLst>
                </p:cNvPr>
                <p:cNvSpPr/>
                <p:nvPr/>
              </p:nvSpPr>
              <p:spPr>
                <a:xfrm>
                  <a:off x="7589520" y="3068960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06" name="Ellipse 105">
                  <a:extLst>
                    <a:ext uri="{FF2B5EF4-FFF2-40B4-BE49-F238E27FC236}">
                      <a16:creationId xmlns:a16="http://schemas.microsoft.com/office/drawing/2014/main" id="{0AEFE369-DD70-15B7-EF70-915AF141284F}"/>
                    </a:ext>
                  </a:extLst>
                </p:cNvPr>
                <p:cNvSpPr/>
                <p:nvPr/>
              </p:nvSpPr>
              <p:spPr>
                <a:xfrm>
                  <a:off x="7589520" y="3313559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07" name="Ellipse 106">
                  <a:extLst>
                    <a:ext uri="{FF2B5EF4-FFF2-40B4-BE49-F238E27FC236}">
                      <a16:creationId xmlns:a16="http://schemas.microsoft.com/office/drawing/2014/main" id="{2725CC21-7639-8FCA-5745-A59D35CB9CA8}"/>
                    </a:ext>
                  </a:extLst>
                </p:cNvPr>
                <p:cNvSpPr/>
                <p:nvPr/>
              </p:nvSpPr>
              <p:spPr>
                <a:xfrm>
                  <a:off x="7589520" y="3284984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08" name="Ellipse 107">
                  <a:extLst>
                    <a:ext uri="{FF2B5EF4-FFF2-40B4-BE49-F238E27FC236}">
                      <a16:creationId xmlns:a16="http://schemas.microsoft.com/office/drawing/2014/main" id="{D389F6F2-B66A-1895-1FDC-E55A7D159008}"/>
                    </a:ext>
                  </a:extLst>
                </p:cNvPr>
                <p:cNvSpPr/>
                <p:nvPr/>
              </p:nvSpPr>
              <p:spPr>
                <a:xfrm>
                  <a:off x="7589520" y="3212976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09" name="Ellipse 108">
                  <a:extLst>
                    <a:ext uri="{FF2B5EF4-FFF2-40B4-BE49-F238E27FC236}">
                      <a16:creationId xmlns:a16="http://schemas.microsoft.com/office/drawing/2014/main" id="{71294976-2599-F52B-2B91-16F1B14BD73F}"/>
                    </a:ext>
                  </a:extLst>
                </p:cNvPr>
                <p:cNvSpPr/>
                <p:nvPr/>
              </p:nvSpPr>
              <p:spPr>
                <a:xfrm>
                  <a:off x="7589520" y="3246884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0" name="Ellipse 109">
                  <a:extLst>
                    <a:ext uri="{FF2B5EF4-FFF2-40B4-BE49-F238E27FC236}">
                      <a16:creationId xmlns:a16="http://schemas.microsoft.com/office/drawing/2014/main" id="{019287CA-2A11-A788-AC53-ED2355EB705D}"/>
                    </a:ext>
                  </a:extLst>
                </p:cNvPr>
                <p:cNvSpPr/>
                <p:nvPr/>
              </p:nvSpPr>
              <p:spPr>
                <a:xfrm>
                  <a:off x="7589520" y="3174876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1" name="Ellipse 110">
                  <a:extLst>
                    <a:ext uri="{FF2B5EF4-FFF2-40B4-BE49-F238E27FC236}">
                      <a16:creationId xmlns:a16="http://schemas.microsoft.com/office/drawing/2014/main" id="{420FDFFE-BD15-F95A-7EE1-B7FFBE54118F}"/>
                    </a:ext>
                  </a:extLst>
                </p:cNvPr>
                <p:cNvSpPr/>
                <p:nvPr/>
              </p:nvSpPr>
              <p:spPr>
                <a:xfrm>
                  <a:off x="7589520" y="3140968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2" name="Ellipse 111">
                  <a:extLst>
                    <a:ext uri="{FF2B5EF4-FFF2-40B4-BE49-F238E27FC236}">
                      <a16:creationId xmlns:a16="http://schemas.microsoft.com/office/drawing/2014/main" id="{9176DB6A-CC69-0CC4-1079-C65E992D7DE0}"/>
                    </a:ext>
                  </a:extLst>
                </p:cNvPr>
                <p:cNvSpPr/>
                <p:nvPr/>
              </p:nvSpPr>
              <p:spPr>
                <a:xfrm>
                  <a:off x="7592293" y="3118743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3" name="Ellipse 112">
                  <a:extLst>
                    <a:ext uri="{FF2B5EF4-FFF2-40B4-BE49-F238E27FC236}">
                      <a16:creationId xmlns:a16="http://schemas.microsoft.com/office/drawing/2014/main" id="{B6306601-AB85-3E12-D5AE-DA87F2E61C9F}"/>
                    </a:ext>
                  </a:extLst>
                </p:cNvPr>
                <p:cNvSpPr/>
                <p:nvPr/>
              </p:nvSpPr>
              <p:spPr>
                <a:xfrm>
                  <a:off x="7589520" y="2713339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4" name="Ellipse 113">
                  <a:extLst>
                    <a:ext uri="{FF2B5EF4-FFF2-40B4-BE49-F238E27FC236}">
                      <a16:creationId xmlns:a16="http://schemas.microsoft.com/office/drawing/2014/main" id="{7C02C331-597B-5939-7774-3687891386D3}"/>
                    </a:ext>
                  </a:extLst>
                </p:cNvPr>
                <p:cNvSpPr/>
                <p:nvPr/>
              </p:nvSpPr>
              <p:spPr>
                <a:xfrm>
                  <a:off x="7589520" y="2895455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5" name="Ellipse 114">
                  <a:extLst>
                    <a:ext uri="{FF2B5EF4-FFF2-40B4-BE49-F238E27FC236}">
                      <a16:creationId xmlns:a16="http://schemas.microsoft.com/office/drawing/2014/main" id="{2EEB00FD-D01D-BFC3-AFBE-78764F4282B9}"/>
                    </a:ext>
                  </a:extLst>
                </p:cNvPr>
                <p:cNvSpPr/>
                <p:nvPr/>
              </p:nvSpPr>
              <p:spPr>
                <a:xfrm>
                  <a:off x="7589520" y="2841480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6" name="Ellipse 115">
                  <a:extLst>
                    <a:ext uri="{FF2B5EF4-FFF2-40B4-BE49-F238E27FC236}">
                      <a16:creationId xmlns:a16="http://schemas.microsoft.com/office/drawing/2014/main" id="{78BA0862-6C2A-5CA1-298A-8E01314F2FD8}"/>
                    </a:ext>
                  </a:extLst>
                </p:cNvPr>
                <p:cNvSpPr/>
                <p:nvPr/>
              </p:nvSpPr>
              <p:spPr>
                <a:xfrm>
                  <a:off x="7589520" y="2747247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7" name="Ellipse 116">
                  <a:extLst>
                    <a:ext uri="{FF2B5EF4-FFF2-40B4-BE49-F238E27FC236}">
                      <a16:creationId xmlns:a16="http://schemas.microsoft.com/office/drawing/2014/main" id="{1F2DE650-962E-0C67-8FDD-86A3C6261720}"/>
                    </a:ext>
                  </a:extLst>
                </p:cNvPr>
                <p:cNvSpPr/>
                <p:nvPr/>
              </p:nvSpPr>
              <p:spPr>
                <a:xfrm>
                  <a:off x="7589520" y="2785347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8" name="Ellipse 117">
                  <a:extLst>
                    <a:ext uri="{FF2B5EF4-FFF2-40B4-BE49-F238E27FC236}">
                      <a16:creationId xmlns:a16="http://schemas.microsoft.com/office/drawing/2014/main" id="{D0306B1A-8732-DA19-B105-FE32F3279D3E}"/>
                    </a:ext>
                  </a:extLst>
                </p:cNvPr>
                <p:cNvSpPr/>
                <p:nvPr/>
              </p:nvSpPr>
              <p:spPr>
                <a:xfrm>
                  <a:off x="7589520" y="2857355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9" name="Ellipse 118">
                  <a:extLst>
                    <a:ext uri="{FF2B5EF4-FFF2-40B4-BE49-F238E27FC236}">
                      <a16:creationId xmlns:a16="http://schemas.microsoft.com/office/drawing/2014/main" id="{3729DFAB-6639-2CC1-8637-13BB0A6C3850}"/>
                    </a:ext>
                  </a:extLst>
                </p:cNvPr>
                <p:cNvSpPr/>
                <p:nvPr/>
              </p:nvSpPr>
              <p:spPr>
                <a:xfrm>
                  <a:off x="7589520" y="2813922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grpSp>
          <p:nvGrpSpPr>
            <p:cNvPr id="141" name="Groupe 140">
              <a:extLst>
                <a:ext uri="{FF2B5EF4-FFF2-40B4-BE49-F238E27FC236}">
                  <a16:creationId xmlns:a16="http://schemas.microsoft.com/office/drawing/2014/main" id="{7BE8B947-4496-A1B9-88B3-7C5F566C0BD6}"/>
                </a:ext>
              </a:extLst>
            </p:cNvPr>
            <p:cNvGrpSpPr/>
            <p:nvPr/>
          </p:nvGrpSpPr>
          <p:grpSpPr>
            <a:xfrm>
              <a:off x="10601063" y="2177306"/>
              <a:ext cx="346509" cy="1643926"/>
              <a:chOff x="10400097" y="2177306"/>
              <a:chExt cx="346509" cy="1643926"/>
            </a:xfrm>
          </p:grpSpPr>
          <p:grpSp>
            <p:nvGrpSpPr>
              <p:cNvPr id="72" name="Groupe 71">
                <a:extLst>
                  <a:ext uri="{FF2B5EF4-FFF2-40B4-BE49-F238E27FC236}">
                    <a16:creationId xmlns:a16="http://schemas.microsoft.com/office/drawing/2014/main" id="{1376609E-7054-0197-F6AF-D7287E6BBC67}"/>
                  </a:ext>
                </a:extLst>
              </p:cNvPr>
              <p:cNvGrpSpPr/>
              <p:nvPr/>
            </p:nvGrpSpPr>
            <p:grpSpPr>
              <a:xfrm>
                <a:off x="10400097" y="2459255"/>
                <a:ext cx="346509" cy="1361977"/>
                <a:chOff x="10400097" y="2459255"/>
                <a:chExt cx="346509" cy="1361977"/>
              </a:xfrm>
            </p:grpSpPr>
            <p:cxnSp>
              <p:nvCxnSpPr>
                <p:cNvPr id="68" name="Connecteur droit 67">
                  <a:extLst>
                    <a:ext uri="{FF2B5EF4-FFF2-40B4-BE49-F238E27FC236}">
                      <a16:creationId xmlns:a16="http://schemas.microsoft.com/office/drawing/2014/main" id="{A5FCF5E6-98AA-BEC5-B35B-AF696D03F53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400097" y="2459255"/>
                  <a:ext cx="346509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Connecteur droit 68">
                  <a:extLst>
                    <a:ext uri="{FF2B5EF4-FFF2-40B4-BE49-F238E27FC236}">
                      <a16:creationId xmlns:a16="http://schemas.microsoft.com/office/drawing/2014/main" id="{7094AB5E-27C8-D14C-DB61-3F79F2E4D5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400097" y="3821230"/>
                  <a:ext cx="346509" cy="0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Connecteur droit 69">
                  <a:extLst>
                    <a:ext uri="{FF2B5EF4-FFF2-40B4-BE49-F238E27FC236}">
                      <a16:creationId xmlns:a16="http://schemas.microsoft.com/office/drawing/2014/main" id="{64CB574E-4541-B930-FF6E-01B5E30DC0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573351" y="2459256"/>
                  <a:ext cx="0" cy="1361976"/>
                </a:xfrm>
                <a:prstGeom prst="line">
                  <a:avLst/>
                </a:prstGeom>
                <a:ln w="1270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0" name="Groupe 119">
                <a:extLst>
                  <a:ext uri="{FF2B5EF4-FFF2-40B4-BE49-F238E27FC236}">
                    <a16:creationId xmlns:a16="http://schemas.microsoft.com/office/drawing/2014/main" id="{BAEF1610-B7A2-AD8A-1C7A-C8BB05A61D66}"/>
                  </a:ext>
                </a:extLst>
              </p:cNvPr>
              <p:cNvGrpSpPr/>
              <p:nvPr/>
            </p:nvGrpSpPr>
            <p:grpSpPr>
              <a:xfrm>
                <a:off x="10544621" y="2177306"/>
                <a:ext cx="52939" cy="289716"/>
                <a:chOff x="7589520" y="2620578"/>
                <a:chExt cx="52939" cy="289716"/>
              </a:xfrm>
            </p:grpSpPr>
            <p:sp>
              <p:nvSpPr>
                <p:cNvPr id="121" name="Ellipse 120">
                  <a:extLst>
                    <a:ext uri="{FF2B5EF4-FFF2-40B4-BE49-F238E27FC236}">
                      <a16:creationId xmlns:a16="http://schemas.microsoft.com/office/drawing/2014/main" id="{30DB8ECC-9F8D-7ADA-64FF-F1E52AA3E1C5}"/>
                    </a:ext>
                  </a:extLst>
                </p:cNvPr>
                <p:cNvSpPr/>
                <p:nvPr/>
              </p:nvSpPr>
              <p:spPr>
                <a:xfrm>
                  <a:off x="7589520" y="2620578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A6B6A5EE-CA9B-91C3-46B8-23E5E5E2EF19}"/>
                    </a:ext>
                  </a:extLst>
                </p:cNvPr>
                <p:cNvSpPr/>
                <p:nvPr/>
              </p:nvSpPr>
              <p:spPr>
                <a:xfrm>
                  <a:off x="7589520" y="2713339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3D5AB3D4-6048-EA01-6935-BF829DBD207E}"/>
                    </a:ext>
                  </a:extLst>
                </p:cNvPr>
                <p:cNvSpPr/>
                <p:nvPr/>
              </p:nvSpPr>
              <p:spPr>
                <a:xfrm>
                  <a:off x="7589520" y="2841480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37" name="Ellipse 136">
                  <a:extLst>
                    <a:ext uri="{FF2B5EF4-FFF2-40B4-BE49-F238E27FC236}">
                      <a16:creationId xmlns:a16="http://schemas.microsoft.com/office/drawing/2014/main" id="{67C61FCE-7BCE-BE20-91E5-9732198643BB}"/>
                    </a:ext>
                  </a:extLst>
                </p:cNvPr>
                <p:cNvSpPr/>
                <p:nvPr/>
              </p:nvSpPr>
              <p:spPr>
                <a:xfrm>
                  <a:off x="7589520" y="2747247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38" name="Ellipse 137">
                  <a:extLst>
                    <a:ext uri="{FF2B5EF4-FFF2-40B4-BE49-F238E27FC236}">
                      <a16:creationId xmlns:a16="http://schemas.microsoft.com/office/drawing/2014/main" id="{4EE61C75-3401-CD7D-C72D-5D2A83690192}"/>
                    </a:ext>
                  </a:extLst>
                </p:cNvPr>
                <p:cNvSpPr/>
                <p:nvPr/>
              </p:nvSpPr>
              <p:spPr>
                <a:xfrm>
                  <a:off x="7589520" y="2785347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39" name="Ellipse 138">
                  <a:extLst>
                    <a:ext uri="{FF2B5EF4-FFF2-40B4-BE49-F238E27FC236}">
                      <a16:creationId xmlns:a16="http://schemas.microsoft.com/office/drawing/2014/main" id="{230F2FDE-75D6-E633-2458-23A7E3FEBB45}"/>
                    </a:ext>
                  </a:extLst>
                </p:cNvPr>
                <p:cNvSpPr/>
                <p:nvPr/>
              </p:nvSpPr>
              <p:spPr>
                <a:xfrm>
                  <a:off x="7589520" y="2857355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40" name="Ellipse 139">
                  <a:extLst>
                    <a:ext uri="{FF2B5EF4-FFF2-40B4-BE49-F238E27FC236}">
                      <a16:creationId xmlns:a16="http://schemas.microsoft.com/office/drawing/2014/main" id="{09446E2F-986C-EFB4-4ADF-A12B91CF84AE}"/>
                    </a:ext>
                  </a:extLst>
                </p:cNvPr>
                <p:cNvSpPr/>
                <p:nvPr/>
              </p:nvSpPr>
              <p:spPr>
                <a:xfrm>
                  <a:off x="7589520" y="2813922"/>
                  <a:ext cx="52939" cy="52939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grpSp>
          <p:nvGrpSpPr>
            <p:cNvPr id="98" name="Groupe 97">
              <a:extLst>
                <a:ext uri="{FF2B5EF4-FFF2-40B4-BE49-F238E27FC236}">
                  <a16:creationId xmlns:a16="http://schemas.microsoft.com/office/drawing/2014/main" id="{5D9CABCF-977D-FEB7-3046-EBF9FAFEB4C4}"/>
                </a:ext>
              </a:extLst>
            </p:cNvPr>
            <p:cNvGrpSpPr/>
            <p:nvPr/>
          </p:nvGrpSpPr>
          <p:grpSpPr>
            <a:xfrm>
              <a:off x="6436188" y="2116046"/>
              <a:ext cx="5009109" cy="3483961"/>
              <a:chOff x="6436188" y="2116046"/>
              <a:chExt cx="5009109" cy="3483961"/>
            </a:xfrm>
          </p:grpSpPr>
          <p:grpSp>
            <p:nvGrpSpPr>
              <p:cNvPr id="39" name="Groupe 38">
                <a:extLst>
                  <a:ext uri="{FF2B5EF4-FFF2-40B4-BE49-F238E27FC236}">
                    <a16:creationId xmlns:a16="http://schemas.microsoft.com/office/drawing/2014/main" id="{E1792391-7DB6-047D-460E-0E5FD7B8C60C}"/>
                  </a:ext>
                </a:extLst>
              </p:cNvPr>
              <p:cNvGrpSpPr/>
              <p:nvPr/>
            </p:nvGrpSpPr>
            <p:grpSpPr>
              <a:xfrm>
                <a:off x="6436188" y="2116046"/>
                <a:ext cx="5009109" cy="3483961"/>
                <a:chOff x="683151" y="2116046"/>
                <a:chExt cx="5009109" cy="3483961"/>
              </a:xfrm>
            </p:grpSpPr>
            <p:sp>
              <p:nvSpPr>
                <p:cNvPr id="40" name="ZoneTexte 39">
                  <a:extLst>
                    <a:ext uri="{FF2B5EF4-FFF2-40B4-BE49-F238E27FC236}">
                      <a16:creationId xmlns:a16="http://schemas.microsoft.com/office/drawing/2014/main" id="{07B5F0DE-F5E8-7C12-1BCC-84413FE71474}"/>
                    </a:ext>
                  </a:extLst>
                </p:cNvPr>
                <p:cNvSpPr txBox="1"/>
                <p:nvPr/>
              </p:nvSpPr>
              <p:spPr>
                <a:xfrm>
                  <a:off x="683151" y="2428893"/>
                  <a:ext cx="450764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fr-FR" sz="14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10</a:t>
                  </a:r>
                  <a:r>
                    <a:rPr lang="fr-FR" sz="1400" baseline="300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3</a:t>
                  </a:r>
                </a:p>
              </p:txBody>
            </p:sp>
            <p:sp>
              <p:nvSpPr>
                <p:cNvPr id="41" name="ZoneTexte 40">
                  <a:extLst>
                    <a:ext uri="{FF2B5EF4-FFF2-40B4-BE49-F238E27FC236}">
                      <a16:creationId xmlns:a16="http://schemas.microsoft.com/office/drawing/2014/main" id="{B75D0979-55F3-312A-67DF-1F39466C465C}"/>
                    </a:ext>
                  </a:extLst>
                </p:cNvPr>
                <p:cNvSpPr txBox="1"/>
                <p:nvPr/>
              </p:nvSpPr>
              <p:spPr>
                <a:xfrm>
                  <a:off x="683151" y="3065237"/>
                  <a:ext cx="450764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fr-FR" sz="14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10</a:t>
                  </a:r>
                  <a:r>
                    <a:rPr lang="fr-FR" sz="1400" baseline="300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2</a:t>
                  </a:r>
                </a:p>
              </p:txBody>
            </p:sp>
            <p:sp>
              <p:nvSpPr>
                <p:cNvPr id="42" name="ZoneTexte 41">
                  <a:extLst>
                    <a:ext uri="{FF2B5EF4-FFF2-40B4-BE49-F238E27FC236}">
                      <a16:creationId xmlns:a16="http://schemas.microsoft.com/office/drawing/2014/main" id="{28BBE6CA-FB20-6564-15C8-EF6C5155AF0D}"/>
                    </a:ext>
                  </a:extLst>
                </p:cNvPr>
                <p:cNvSpPr txBox="1"/>
                <p:nvPr/>
              </p:nvSpPr>
              <p:spPr>
                <a:xfrm>
                  <a:off x="683151" y="3732925"/>
                  <a:ext cx="450764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fr-FR" sz="14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10</a:t>
                  </a:r>
                  <a:r>
                    <a:rPr lang="fr-FR" sz="1400" baseline="300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1</a:t>
                  </a:r>
                </a:p>
              </p:txBody>
            </p:sp>
            <p:sp>
              <p:nvSpPr>
                <p:cNvPr id="45" name="ZoneTexte 44">
                  <a:extLst>
                    <a:ext uri="{FF2B5EF4-FFF2-40B4-BE49-F238E27FC236}">
                      <a16:creationId xmlns:a16="http://schemas.microsoft.com/office/drawing/2014/main" id="{2F2346FE-992B-8D94-C163-17E95614B037}"/>
                    </a:ext>
                  </a:extLst>
                </p:cNvPr>
                <p:cNvSpPr txBox="1"/>
                <p:nvPr/>
              </p:nvSpPr>
              <p:spPr>
                <a:xfrm>
                  <a:off x="683151" y="4385975"/>
                  <a:ext cx="450764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fr-FR" sz="14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10</a:t>
                  </a:r>
                  <a:r>
                    <a:rPr lang="fr-FR" sz="1400" baseline="300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0</a:t>
                  </a:r>
                </a:p>
              </p:txBody>
            </p:sp>
            <p:grpSp>
              <p:nvGrpSpPr>
                <p:cNvPr id="46" name="Groupe 45">
                  <a:extLst>
                    <a:ext uri="{FF2B5EF4-FFF2-40B4-BE49-F238E27FC236}">
                      <a16:creationId xmlns:a16="http://schemas.microsoft.com/office/drawing/2014/main" id="{D5D42D8D-E5CF-9635-18A9-CFF7DB11DCA0}"/>
                    </a:ext>
                  </a:extLst>
                </p:cNvPr>
                <p:cNvGrpSpPr/>
                <p:nvPr/>
              </p:nvGrpSpPr>
              <p:grpSpPr>
                <a:xfrm>
                  <a:off x="1378781" y="2671011"/>
                  <a:ext cx="4169855" cy="1126154"/>
                  <a:chOff x="2135560" y="2671011"/>
                  <a:chExt cx="3087531" cy="1126154"/>
                </a:xfrm>
              </p:grpSpPr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12DC5710-2167-8CC7-37C7-81D4E0F401EF}"/>
                      </a:ext>
                    </a:extLst>
                  </p:cNvPr>
                  <p:cNvSpPr/>
                  <p:nvPr/>
                </p:nvSpPr>
                <p:spPr>
                  <a:xfrm>
                    <a:off x="4428377" y="2671011"/>
                    <a:ext cx="794714" cy="466825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BEF864C4-2236-7E42-A588-DC4FB2BBCEA7}"/>
                      </a:ext>
                    </a:extLst>
                  </p:cNvPr>
                  <p:cNvSpPr/>
                  <p:nvPr/>
                </p:nvSpPr>
                <p:spPr>
                  <a:xfrm>
                    <a:off x="3281968" y="3382650"/>
                    <a:ext cx="794714" cy="270137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6" name="Rectangle 55">
                    <a:extLst>
                      <a:ext uri="{FF2B5EF4-FFF2-40B4-BE49-F238E27FC236}">
                        <a16:creationId xmlns:a16="http://schemas.microsoft.com/office/drawing/2014/main" id="{1162CCF0-92D6-4D30-4C70-5B828885795C}"/>
                      </a:ext>
                    </a:extLst>
                  </p:cNvPr>
                  <p:cNvSpPr/>
                  <p:nvPr/>
                </p:nvSpPr>
                <p:spPr>
                  <a:xfrm>
                    <a:off x="2135560" y="3532472"/>
                    <a:ext cx="794714" cy="264693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47" name="ZoneTexte 46">
                  <a:extLst>
                    <a:ext uri="{FF2B5EF4-FFF2-40B4-BE49-F238E27FC236}">
                      <a16:creationId xmlns:a16="http://schemas.microsoft.com/office/drawing/2014/main" id="{6CB839F7-FDD7-9611-307D-BA1B67DBF18C}"/>
                    </a:ext>
                  </a:extLst>
                </p:cNvPr>
                <p:cNvSpPr txBox="1"/>
                <p:nvPr/>
              </p:nvSpPr>
              <p:spPr>
                <a:xfrm>
                  <a:off x="4490615" y="4840096"/>
                  <a:ext cx="105323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HER2-H</a:t>
                  </a:r>
                </a:p>
              </p:txBody>
            </p:sp>
            <p:sp>
              <p:nvSpPr>
                <p:cNvPr id="48" name="ZoneTexte 47">
                  <a:extLst>
                    <a:ext uri="{FF2B5EF4-FFF2-40B4-BE49-F238E27FC236}">
                      <a16:creationId xmlns:a16="http://schemas.microsoft.com/office/drawing/2014/main" id="{11A103CE-ADA3-A818-AA92-B77D275ACA5F}"/>
                    </a:ext>
                  </a:extLst>
                </p:cNvPr>
                <p:cNvSpPr txBox="1"/>
                <p:nvPr/>
              </p:nvSpPr>
              <p:spPr>
                <a:xfrm>
                  <a:off x="2927648" y="4840096"/>
                  <a:ext cx="105323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HER2-L</a:t>
                  </a:r>
                </a:p>
              </p:txBody>
            </p:sp>
            <p:sp>
              <p:nvSpPr>
                <p:cNvPr id="49" name="ZoneTexte 48">
                  <a:extLst>
                    <a:ext uri="{FF2B5EF4-FFF2-40B4-BE49-F238E27FC236}">
                      <a16:creationId xmlns:a16="http://schemas.microsoft.com/office/drawing/2014/main" id="{E3DF3624-E648-E51F-BAAC-730FF8BE7D35}"/>
                    </a:ext>
                  </a:extLst>
                </p:cNvPr>
                <p:cNvSpPr txBox="1"/>
                <p:nvPr/>
              </p:nvSpPr>
              <p:spPr>
                <a:xfrm>
                  <a:off x="1217595" y="4840096"/>
                  <a:ext cx="136283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Non-</a:t>
                  </a:r>
                  <a:r>
                    <a:rPr lang="fr-FR" sz="1200" dirty="0" err="1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expresseurs</a:t>
                  </a:r>
                  <a:endParaRPr lang="fr-F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53" name="Forme libre 52">
                  <a:extLst>
                    <a:ext uri="{FF2B5EF4-FFF2-40B4-BE49-F238E27FC236}">
                      <a16:creationId xmlns:a16="http://schemas.microsoft.com/office/drawing/2014/main" id="{ED1A9534-F296-6D02-F423-88A51E075214}"/>
                    </a:ext>
                  </a:extLst>
                </p:cNvPr>
                <p:cNvSpPr/>
                <p:nvPr/>
              </p:nvSpPr>
              <p:spPr>
                <a:xfrm>
                  <a:off x="1110685" y="2116046"/>
                  <a:ext cx="4581575" cy="2695326"/>
                </a:xfrm>
                <a:custGeom>
                  <a:avLst/>
                  <a:gdLst>
                    <a:gd name="connsiteX0" fmla="*/ 0 w 4581575"/>
                    <a:gd name="connsiteY0" fmla="*/ 0 h 2695326"/>
                    <a:gd name="connsiteX1" fmla="*/ 0 w 4581575"/>
                    <a:gd name="connsiteY1" fmla="*/ 2695326 h 2695326"/>
                    <a:gd name="connsiteX2" fmla="*/ 215434 w 4581575"/>
                    <a:gd name="connsiteY2" fmla="*/ 2695326 h 2695326"/>
                    <a:gd name="connsiteX3" fmla="*/ 4581575 w 4581575"/>
                    <a:gd name="connsiteY3" fmla="*/ 2695326 h 2695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575" h="2695326">
                      <a:moveTo>
                        <a:pt x="0" y="0"/>
                      </a:moveTo>
                      <a:lnTo>
                        <a:pt x="0" y="2695326"/>
                      </a:lnTo>
                      <a:lnTo>
                        <a:pt x="215434" y="2695326"/>
                      </a:lnTo>
                      <a:lnTo>
                        <a:pt x="4581575" y="2695326"/>
                      </a:lnTo>
                    </a:path>
                  </a:pathLst>
                </a:custGeom>
                <a:noFill/>
                <a:ln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" name="ZoneTexte 56">
                  <a:extLst>
                    <a:ext uri="{FF2B5EF4-FFF2-40B4-BE49-F238E27FC236}">
                      <a16:creationId xmlns:a16="http://schemas.microsoft.com/office/drawing/2014/main" id="{8DC6918D-BD3A-7BF1-44D3-F5A056A04158}"/>
                    </a:ext>
                  </a:extLst>
                </p:cNvPr>
                <p:cNvSpPr txBox="1"/>
                <p:nvPr/>
              </p:nvSpPr>
              <p:spPr>
                <a:xfrm>
                  <a:off x="4490615" y="5037478"/>
                  <a:ext cx="105323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 b="1">
                      <a:solidFill>
                        <a:schemeClr val="accent5"/>
                      </a:solidFill>
                    </a:rPr>
                    <a:t>365.0</a:t>
                  </a:r>
                </a:p>
              </p:txBody>
            </p:sp>
            <p:sp>
              <p:nvSpPr>
                <p:cNvPr id="58" name="ZoneTexte 57">
                  <a:extLst>
                    <a:ext uri="{FF2B5EF4-FFF2-40B4-BE49-F238E27FC236}">
                      <a16:creationId xmlns:a16="http://schemas.microsoft.com/office/drawing/2014/main" id="{7B353BE1-F1D1-69AF-0534-2E09F4D14736}"/>
                    </a:ext>
                  </a:extLst>
                </p:cNvPr>
                <p:cNvSpPr txBox="1"/>
                <p:nvPr/>
              </p:nvSpPr>
              <p:spPr>
                <a:xfrm>
                  <a:off x="2927648" y="5037478"/>
                  <a:ext cx="105323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 b="1">
                      <a:solidFill>
                        <a:schemeClr val="accent1"/>
                      </a:solidFill>
                    </a:rPr>
                    <a:t>37.3</a:t>
                  </a:r>
                </a:p>
              </p:txBody>
            </p:sp>
            <p:sp>
              <p:nvSpPr>
                <p:cNvPr id="59" name="ZoneTexte 58">
                  <a:extLst>
                    <a:ext uri="{FF2B5EF4-FFF2-40B4-BE49-F238E27FC236}">
                      <a16:creationId xmlns:a16="http://schemas.microsoft.com/office/drawing/2014/main" id="{BD65329B-C7DA-2E53-4EA1-4A6DADC1D3E8}"/>
                    </a:ext>
                  </a:extLst>
                </p:cNvPr>
                <p:cNvSpPr txBox="1"/>
                <p:nvPr/>
              </p:nvSpPr>
              <p:spPr>
                <a:xfrm>
                  <a:off x="1217595" y="5037478"/>
                  <a:ext cx="136283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 b="1">
                      <a:solidFill>
                        <a:schemeClr val="accent3"/>
                      </a:solidFill>
                    </a:rPr>
                    <a:t>22.6</a:t>
                  </a:r>
                </a:p>
              </p:txBody>
            </p:sp>
            <p:sp>
              <p:nvSpPr>
                <p:cNvPr id="61" name="ZoneTexte 60">
                  <a:extLst>
                    <a:ext uri="{FF2B5EF4-FFF2-40B4-BE49-F238E27FC236}">
                      <a16:creationId xmlns:a16="http://schemas.microsoft.com/office/drawing/2014/main" id="{BF9A1060-CE78-4A0E-85CE-54C36E5C82BF}"/>
                    </a:ext>
                  </a:extLst>
                </p:cNvPr>
                <p:cNvSpPr txBox="1"/>
                <p:nvPr/>
              </p:nvSpPr>
              <p:spPr>
                <a:xfrm>
                  <a:off x="1929427" y="5261453"/>
                  <a:ext cx="263832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600" b="1" dirty="0">
                      <a:solidFill>
                        <a:schemeClr val="tx2"/>
                      </a:solidFill>
                    </a:rPr>
                    <a:t>ERBB2 TPM médiane</a:t>
                  </a:r>
                </a:p>
              </p:txBody>
            </p:sp>
          </p:grpSp>
          <p:cxnSp>
            <p:nvCxnSpPr>
              <p:cNvPr id="63" name="Connecteur droit 62">
                <a:extLst>
                  <a:ext uri="{FF2B5EF4-FFF2-40B4-BE49-F238E27FC236}">
                    <a16:creationId xmlns:a16="http://schemas.microsoft.com/office/drawing/2014/main" id="{EE022FBC-AEC2-CAA0-0430-497F6FB0FC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29048" y="3498783"/>
                <a:ext cx="1169470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Connecteur droit 64">
                <a:extLst>
                  <a:ext uri="{FF2B5EF4-FFF2-40B4-BE49-F238E27FC236}">
                    <a16:creationId xmlns:a16="http://schemas.microsoft.com/office/drawing/2014/main" id="{24A6CAC0-51BA-F127-423C-B04BC9ED7F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52693" y="2852936"/>
                <a:ext cx="1169470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Connecteur droit 65">
                <a:extLst>
                  <a:ext uri="{FF2B5EF4-FFF2-40B4-BE49-F238E27FC236}">
                    <a16:creationId xmlns:a16="http://schemas.microsoft.com/office/drawing/2014/main" id="{2EF598C9-222F-A859-70E9-BAA9C98B2C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085225" y="3645024"/>
                <a:ext cx="1169470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7445459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23">
            <a:extLst>
              <a:ext uri="{FF2B5EF4-FFF2-40B4-BE49-F238E27FC236}">
                <a16:creationId xmlns:a16="http://schemas.microsoft.com/office/drawing/2014/main" id="{F1B2935A-C23E-D989-3630-698014635B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HER2 </a:t>
            </a:r>
            <a:r>
              <a:rPr lang="fr-FR" dirty="0" err="1"/>
              <a:t>low</a:t>
            </a:r>
            <a:r>
              <a:rPr lang="fr-FR" dirty="0"/>
              <a:t> </a:t>
            </a:r>
            <a:r>
              <a:rPr lang="fr-FR" i="1" dirty="0"/>
              <a:t>vs</a:t>
            </a:r>
            <a:r>
              <a:rPr lang="fr-FR" dirty="0"/>
              <a:t> HER2 high dans les ADK gastriques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A. </a:t>
            </a:r>
            <a:r>
              <a:rPr lang="fr-FR" dirty="0" err="1"/>
              <a:t>Alqahtani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#287</a:t>
            </a:r>
          </a:p>
        </p:txBody>
      </p:sp>
      <p:sp>
        <p:nvSpPr>
          <p:cNvPr id="15" name="Espace réservé du texte 14">
            <a:extLst>
              <a:ext uri="{FF2B5EF4-FFF2-40B4-BE49-F238E27FC236}">
                <a16:creationId xmlns:a16="http://schemas.microsoft.com/office/drawing/2014/main" id="{7F83D26C-3833-9B5F-5A4A-F1D140E9BB6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 : HER2 et PDL1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3957764-06C6-A8B7-9405-820F3B3C8F59}"/>
              </a:ext>
            </a:extLst>
          </p:cNvPr>
          <p:cNvSpPr txBox="1"/>
          <p:nvPr/>
        </p:nvSpPr>
        <p:spPr>
          <a:xfrm>
            <a:off x="3302991" y="8869419"/>
            <a:ext cx="64597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/>
              <a:t>Expression PDL1 plus importante HER2 </a:t>
            </a:r>
            <a:r>
              <a:rPr lang="fr-FR" dirty="0" err="1"/>
              <a:t>low</a:t>
            </a:r>
            <a:r>
              <a:rPr lang="fr-FR" dirty="0"/>
              <a:t> vs HER2 high </a:t>
            </a:r>
          </a:p>
        </p:txBody>
      </p:sp>
      <p:sp>
        <p:nvSpPr>
          <p:cNvPr id="16" name="Espace réservé du texte 25">
            <a:extLst>
              <a:ext uri="{FF2B5EF4-FFF2-40B4-BE49-F238E27FC236}">
                <a16:creationId xmlns:a16="http://schemas.microsoft.com/office/drawing/2014/main" id="{4C5EF124-3D37-7D5A-3080-72FEEC572CDD}"/>
              </a:ext>
            </a:extLst>
          </p:cNvPr>
          <p:cNvSpPr txBox="1">
            <a:spLocks/>
          </p:cNvSpPr>
          <p:nvPr/>
        </p:nvSpPr>
        <p:spPr>
          <a:xfrm>
            <a:off x="1358573" y="5604585"/>
            <a:ext cx="10915172" cy="431193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1800" dirty="0"/>
              <a:t>Expression PDL1 plus importante HER2 </a:t>
            </a:r>
            <a:r>
              <a:rPr lang="fr-FR" sz="1800" dirty="0" err="1"/>
              <a:t>low</a:t>
            </a:r>
            <a:r>
              <a:rPr lang="fr-FR" sz="1800" dirty="0"/>
              <a:t> vs. HER2 high </a:t>
            </a:r>
          </a:p>
        </p:txBody>
      </p:sp>
      <p:grpSp>
        <p:nvGrpSpPr>
          <p:cNvPr id="97" name="Groupe 96">
            <a:extLst>
              <a:ext uri="{FF2B5EF4-FFF2-40B4-BE49-F238E27FC236}">
                <a16:creationId xmlns:a16="http://schemas.microsoft.com/office/drawing/2014/main" id="{FE87C507-4E1F-B032-6C42-EACAE1F50DE7}"/>
              </a:ext>
            </a:extLst>
          </p:cNvPr>
          <p:cNvGrpSpPr/>
          <p:nvPr/>
        </p:nvGrpSpPr>
        <p:grpSpPr>
          <a:xfrm>
            <a:off x="1324214" y="1547445"/>
            <a:ext cx="9543573" cy="3756075"/>
            <a:chOff x="1324214" y="1547445"/>
            <a:chExt cx="9543573" cy="3756075"/>
          </a:xfrm>
        </p:grpSpPr>
        <p:grpSp>
          <p:nvGrpSpPr>
            <p:cNvPr id="79" name="Groupe 78">
              <a:extLst>
                <a:ext uri="{FF2B5EF4-FFF2-40B4-BE49-F238E27FC236}">
                  <a16:creationId xmlns:a16="http://schemas.microsoft.com/office/drawing/2014/main" id="{D8FE01A0-7F26-E21F-A91F-96CCA554D66F}"/>
                </a:ext>
              </a:extLst>
            </p:cNvPr>
            <p:cNvGrpSpPr/>
            <p:nvPr/>
          </p:nvGrpSpPr>
          <p:grpSpPr>
            <a:xfrm>
              <a:off x="1324214" y="1547445"/>
              <a:ext cx="9543573" cy="3756075"/>
              <a:chOff x="1509614" y="1477106"/>
              <a:chExt cx="9543573" cy="3756075"/>
            </a:xfrm>
          </p:grpSpPr>
          <p:grpSp>
            <p:nvGrpSpPr>
              <p:cNvPr id="18" name="Groupe 17">
                <a:extLst>
                  <a:ext uri="{FF2B5EF4-FFF2-40B4-BE49-F238E27FC236}">
                    <a16:creationId xmlns:a16="http://schemas.microsoft.com/office/drawing/2014/main" id="{DF7ACA33-B8A1-96A7-EA3F-D51B72EFD2DE}"/>
                  </a:ext>
                </a:extLst>
              </p:cNvPr>
              <p:cNvGrpSpPr/>
              <p:nvPr/>
            </p:nvGrpSpPr>
            <p:grpSpPr>
              <a:xfrm>
                <a:off x="1509614" y="1477106"/>
                <a:ext cx="9543573" cy="3756075"/>
                <a:chOff x="461621" y="1678074"/>
                <a:chExt cx="8378801" cy="3756075"/>
              </a:xfrm>
            </p:grpSpPr>
            <p:sp>
              <p:nvSpPr>
                <p:cNvPr id="38" name="Rectangle à coins arrondis 10">
                  <a:extLst>
                    <a:ext uri="{FF2B5EF4-FFF2-40B4-BE49-F238E27FC236}">
                      <a16:creationId xmlns:a16="http://schemas.microsoft.com/office/drawing/2014/main" id="{208447EB-BE79-C275-1F8B-705EED66D723}"/>
                    </a:ext>
                  </a:extLst>
                </p:cNvPr>
                <p:cNvSpPr/>
                <p:nvPr/>
              </p:nvSpPr>
              <p:spPr>
                <a:xfrm>
                  <a:off x="461621" y="1678074"/>
                  <a:ext cx="8378801" cy="3756075"/>
                </a:xfrm>
                <a:prstGeom prst="roundRect">
                  <a:avLst>
                    <a:gd name="adj" fmla="val 0"/>
                  </a:avLst>
                </a:prstGeom>
                <a:noFill/>
                <a:ln w="9525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240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0" name="ZoneTexte 39">
                  <a:extLst>
                    <a:ext uri="{FF2B5EF4-FFF2-40B4-BE49-F238E27FC236}">
                      <a16:creationId xmlns:a16="http://schemas.microsoft.com/office/drawing/2014/main" id="{3107DCDF-0D62-D178-521C-361811E3B45A}"/>
                    </a:ext>
                  </a:extLst>
                </p:cNvPr>
                <p:cNvSpPr txBox="1"/>
                <p:nvPr/>
              </p:nvSpPr>
              <p:spPr>
                <a:xfrm>
                  <a:off x="823871" y="1773449"/>
                  <a:ext cx="686359" cy="27699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/>
                <a:p>
                  <a: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%</a:t>
                  </a:r>
                </a:p>
              </p:txBody>
            </p:sp>
          </p:grpSp>
          <p:sp>
            <p:nvSpPr>
              <p:cNvPr id="20" name="ZoneTexte 19">
                <a:extLst>
                  <a:ext uri="{FF2B5EF4-FFF2-40B4-BE49-F238E27FC236}">
                    <a16:creationId xmlns:a16="http://schemas.microsoft.com/office/drawing/2014/main" id="{302BD2A0-75E8-39F9-0FAE-D0C0D0609713}"/>
                  </a:ext>
                </a:extLst>
              </p:cNvPr>
              <p:cNvSpPr txBox="1"/>
              <p:nvPr/>
            </p:nvSpPr>
            <p:spPr>
              <a:xfrm>
                <a:off x="1646866" y="1910291"/>
                <a:ext cx="48282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100</a:t>
                </a:r>
              </a:p>
            </p:txBody>
          </p:sp>
          <p:sp>
            <p:nvSpPr>
              <p:cNvPr id="21" name="ZoneTexte 20">
                <a:extLst>
                  <a:ext uri="{FF2B5EF4-FFF2-40B4-BE49-F238E27FC236}">
                    <a16:creationId xmlns:a16="http://schemas.microsoft.com/office/drawing/2014/main" id="{3EE34CDF-B5BA-86AF-08DD-FD881482BCF4}"/>
                  </a:ext>
                </a:extLst>
              </p:cNvPr>
              <p:cNvSpPr txBox="1"/>
              <p:nvPr/>
            </p:nvSpPr>
            <p:spPr>
              <a:xfrm>
                <a:off x="1746252" y="2435944"/>
                <a:ext cx="38343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80</a:t>
                </a:r>
              </a:p>
            </p:txBody>
          </p:sp>
          <p:sp>
            <p:nvSpPr>
              <p:cNvPr id="22" name="ZoneTexte 21">
                <a:extLst>
                  <a:ext uri="{FF2B5EF4-FFF2-40B4-BE49-F238E27FC236}">
                    <a16:creationId xmlns:a16="http://schemas.microsoft.com/office/drawing/2014/main" id="{56365CEA-D004-E39C-EBFA-B8A12E4E3731}"/>
                  </a:ext>
                </a:extLst>
              </p:cNvPr>
              <p:cNvSpPr txBox="1"/>
              <p:nvPr/>
            </p:nvSpPr>
            <p:spPr>
              <a:xfrm>
                <a:off x="1746252" y="2940000"/>
                <a:ext cx="38343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60</a:t>
                </a:r>
              </a:p>
            </p:txBody>
          </p:sp>
          <p:sp>
            <p:nvSpPr>
              <p:cNvPr id="23" name="ZoneTexte 22">
                <a:extLst>
                  <a:ext uri="{FF2B5EF4-FFF2-40B4-BE49-F238E27FC236}">
                    <a16:creationId xmlns:a16="http://schemas.microsoft.com/office/drawing/2014/main" id="{4B2792C4-8787-4170-9365-BC0C3C46D639}"/>
                  </a:ext>
                </a:extLst>
              </p:cNvPr>
              <p:cNvSpPr txBox="1"/>
              <p:nvPr/>
            </p:nvSpPr>
            <p:spPr>
              <a:xfrm>
                <a:off x="1746252" y="3465653"/>
                <a:ext cx="38343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40</a:t>
                </a:r>
              </a:p>
            </p:txBody>
          </p:sp>
          <p:sp>
            <p:nvSpPr>
              <p:cNvPr id="24" name="ZoneTexte 23">
                <a:extLst>
                  <a:ext uri="{FF2B5EF4-FFF2-40B4-BE49-F238E27FC236}">
                    <a16:creationId xmlns:a16="http://schemas.microsoft.com/office/drawing/2014/main" id="{EF473EFB-A027-719D-11F1-7CFA0DC690AB}"/>
                  </a:ext>
                </a:extLst>
              </p:cNvPr>
              <p:cNvSpPr txBox="1"/>
              <p:nvPr/>
            </p:nvSpPr>
            <p:spPr>
              <a:xfrm>
                <a:off x="1746252" y="3948112"/>
                <a:ext cx="38343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20</a:t>
                </a:r>
              </a:p>
            </p:txBody>
          </p:sp>
          <p:sp>
            <p:nvSpPr>
              <p:cNvPr id="25" name="ZoneTexte 24">
                <a:extLst>
                  <a:ext uri="{FF2B5EF4-FFF2-40B4-BE49-F238E27FC236}">
                    <a16:creationId xmlns:a16="http://schemas.microsoft.com/office/drawing/2014/main" id="{15B933B4-9E98-3E59-2A1A-238A597D6D0E}"/>
                  </a:ext>
                </a:extLst>
              </p:cNvPr>
              <p:cNvSpPr txBox="1"/>
              <p:nvPr/>
            </p:nvSpPr>
            <p:spPr>
              <a:xfrm>
                <a:off x="1845638" y="4473765"/>
                <a:ext cx="28405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0</a:t>
                </a:r>
              </a:p>
            </p:txBody>
          </p:sp>
          <p:sp>
            <p:nvSpPr>
              <p:cNvPr id="34" name="Forme libre 33">
                <a:extLst>
                  <a:ext uri="{FF2B5EF4-FFF2-40B4-BE49-F238E27FC236}">
                    <a16:creationId xmlns:a16="http://schemas.microsoft.com/office/drawing/2014/main" id="{CB402E17-6189-E54A-1D1A-3E2A66B9A7D9}"/>
                  </a:ext>
                </a:extLst>
              </p:cNvPr>
              <p:cNvSpPr/>
              <p:nvPr/>
            </p:nvSpPr>
            <p:spPr>
              <a:xfrm>
                <a:off x="2106460" y="1926438"/>
                <a:ext cx="8705566" cy="2695326"/>
              </a:xfrm>
              <a:custGeom>
                <a:avLst/>
                <a:gdLst>
                  <a:gd name="connsiteX0" fmla="*/ 0 w 4581575"/>
                  <a:gd name="connsiteY0" fmla="*/ 0 h 2695326"/>
                  <a:gd name="connsiteX1" fmla="*/ 0 w 4581575"/>
                  <a:gd name="connsiteY1" fmla="*/ 2695326 h 2695326"/>
                  <a:gd name="connsiteX2" fmla="*/ 215434 w 4581575"/>
                  <a:gd name="connsiteY2" fmla="*/ 2695326 h 2695326"/>
                  <a:gd name="connsiteX3" fmla="*/ 4581575 w 4581575"/>
                  <a:gd name="connsiteY3" fmla="*/ 2695326 h 2695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1575" h="2695326">
                    <a:moveTo>
                      <a:pt x="0" y="0"/>
                    </a:moveTo>
                    <a:lnTo>
                      <a:pt x="0" y="2695326"/>
                    </a:lnTo>
                    <a:lnTo>
                      <a:pt x="215434" y="2695326"/>
                    </a:lnTo>
                    <a:lnTo>
                      <a:pt x="4581575" y="2695326"/>
                    </a:lnTo>
                  </a:path>
                </a:pathLst>
              </a:custGeom>
              <a:noFill/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78" name="Groupe 77">
                <a:extLst>
                  <a:ext uri="{FF2B5EF4-FFF2-40B4-BE49-F238E27FC236}">
                    <a16:creationId xmlns:a16="http://schemas.microsoft.com/office/drawing/2014/main" id="{C86DBB85-C6C3-953E-2458-3B31B4BC97E8}"/>
                  </a:ext>
                </a:extLst>
              </p:cNvPr>
              <p:cNvGrpSpPr/>
              <p:nvPr/>
            </p:nvGrpSpPr>
            <p:grpSpPr>
              <a:xfrm>
                <a:off x="2080857" y="2070834"/>
                <a:ext cx="2139014" cy="3069715"/>
                <a:chOff x="2080857" y="2010544"/>
                <a:chExt cx="2139014" cy="3069715"/>
              </a:xfrm>
            </p:grpSpPr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66C01A5E-58B5-9EC8-22E1-211D6D8EE0B7}"/>
                    </a:ext>
                  </a:extLst>
                </p:cNvPr>
                <p:cNvSpPr/>
                <p:nvPr/>
              </p:nvSpPr>
              <p:spPr>
                <a:xfrm>
                  <a:off x="2374559" y="2692085"/>
                  <a:ext cx="499273" cy="1867604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41" name="Rectangle 40">
                  <a:extLst>
                    <a:ext uri="{FF2B5EF4-FFF2-40B4-BE49-F238E27FC236}">
                      <a16:creationId xmlns:a16="http://schemas.microsoft.com/office/drawing/2014/main" id="{EE30693C-79F2-092F-F829-C82976309CBD}"/>
                    </a:ext>
                  </a:extLst>
                </p:cNvPr>
                <p:cNvSpPr/>
                <p:nvPr/>
              </p:nvSpPr>
              <p:spPr>
                <a:xfrm>
                  <a:off x="2873823" y="2476263"/>
                  <a:ext cx="499273" cy="208342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FD860AF9-79A5-79E2-0F9F-70AF529705BA}"/>
                    </a:ext>
                  </a:extLst>
                </p:cNvPr>
                <p:cNvSpPr/>
                <p:nvPr/>
              </p:nvSpPr>
              <p:spPr>
                <a:xfrm>
                  <a:off x="3373088" y="2606893"/>
                  <a:ext cx="499273" cy="1952796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30" name="ZoneTexte 29">
                  <a:extLst>
                    <a:ext uri="{FF2B5EF4-FFF2-40B4-BE49-F238E27FC236}">
                      <a16:creationId xmlns:a16="http://schemas.microsoft.com/office/drawing/2014/main" id="{D6B3F371-D89F-FAAE-1310-D188238516C0}"/>
                    </a:ext>
                  </a:extLst>
                </p:cNvPr>
                <p:cNvSpPr txBox="1"/>
                <p:nvPr/>
              </p:nvSpPr>
              <p:spPr>
                <a:xfrm>
                  <a:off x="2080857" y="4618594"/>
                  <a:ext cx="2139014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IHC-PD-L1 </a:t>
                  </a:r>
                  <a:r>
                    <a:rPr lang="fr-FR" sz="11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(22c3) </a:t>
                  </a:r>
                  <a: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cutoff ≥1</a:t>
                  </a:r>
                  <a:b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</a:br>
                  <a:r>
                    <a:rPr lang="fr-FR" sz="1100" b="1">
                      <a:solidFill>
                        <a:srgbClr val="C00000"/>
                      </a:solidFill>
                    </a:rPr>
                    <a:t>n=6422</a:t>
                  </a:r>
                  <a:endParaRPr lang="fr-FR" sz="1200" b="1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44" name="Connecteur droit 43">
                  <a:extLst>
                    <a:ext uri="{FF2B5EF4-FFF2-40B4-BE49-F238E27FC236}">
                      <a16:creationId xmlns:a16="http://schemas.microsoft.com/office/drawing/2014/main" id="{A9E212D5-1BE0-FBF2-3302-252B39CB47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42186" y="2237724"/>
                  <a:ext cx="658823" cy="0"/>
                </a:xfrm>
                <a:prstGeom prst="line">
                  <a:avLst/>
                </a:prstGeom>
                <a:ln w="285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5" name="ZoneTexte 44">
                  <a:extLst>
                    <a:ext uri="{FF2B5EF4-FFF2-40B4-BE49-F238E27FC236}">
                      <a16:creationId xmlns:a16="http://schemas.microsoft.com/office/drawing/2014/main" id="{2E2A883A-4DF6-3A0C-5520-8D272A1F44B0}"/>
                    </a:ext>
                  </a:extLst>
                </p:cNvPr>
                <p:cNvSpPr txBox="1"/>
                <p:nvPr/>
              </p:nvSpPr>
              <p:spPr>
                <a:xfrm>
                  <a:off x="2589496" y="2010544"/>
                  <a:ext cx="36420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>
                      <a:solidFill>
                        <a:srgbClr val="C00000"/>
                      </a:solidFill>
                    </a:rPr>
                    <a:t>**</a:t>
                  </a:r>
                </a:p>
              </p:txBody>
            </p:sp>
          </p:grpSp>
          <p:grpSp>
            <p:nvGrpSpPr>
              <p:cNvPr id="77" name="Groupe 76">
                <a:extLst>
                  <a:ext uri="{FF2B5EF4-FFF2-40B4-BE49-F238E27FC236}">
                    <a16:creationId xmlns:a16="http://schemas.microsoft.com/office/drawing/2014/main" id="{102D8B8F-FA33-EFE1-6AF8-0DD844B8C89F}"/>
                  </a:ext>
                </a:extLst>
              </p:cNvPr>
              <p:cNvGrpSpPr/>
              <p:nvPr/>
            </p:nvGrpSpPr>
            <p:grpSpPr>
              <a:xfrm>
                <a:off x="4224214" y="3650549"/>
                <a:ext cx="2139014" cy="1490000"/>
                <a:chOff x="4369697" y="3590259"/>
                <a:chExt cx="2139014" cy="1490000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BE66BBE8-2FC2-A776-032B-C2F2882C28A9}"/>
                    </a:ext>
                  </a:extLst>
                </p:cNvPr>
                <p:cNvSpPr/>
                <p:nvPr/>
              </p:nvSpPr>
              <p:spPr>
                <a:xfrm>
                  <a:off x="4663399" y="4208511"/>
                  <a:ext cx="499273" cy="351177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F128C45C-E7DE-5E8A-0202-6BF5EA83953F}"/>
                    </a:ext>
                  </a:extLst>
                </p:cNvPr>
                <p:cNvSpPr/>
                <p:nvPr/>
              </p:nvSpPr>
              <p:spPr>
                <a:xfrm>
                  <a:off x="5162663" y="4350499"/>
                  <a:ext cx="499273" cy="209189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48" name="Rectangle 47">
                  <a:extLst>
                    <a:ext uri="{FF2B5EF4-FFF2-40B4-BE49-F238E27FC236}">
                      <a16:creationId xmlns:a16="http://schemas.microsoft.com/office/drawing/2014/main" id="{18331E13-971D-1647-B7B8-591E63A62954}"/>
                    </a:ext>
                  </a:extLst>
                </p:cNvPr>
                <p:cNvSpPr/>
                <p:nvPr/>
              </p:nvSpPr>
              <p:spPr>
                <a:xfrm>
                  <a:off x="5661928" y="4481127"/>
                  <a:ext cx="499273" cy="78561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49" name="ZoneTexte 48">
                  <a:extLst>
                    <a:ext uri="{FF2B5EF4-FFF2-40B4-BE49-F238E27FC236}">
                      <a16:creationId xmlns:a16="http://schemas.microsoft.com/office/drawing/2014/main" id="{A3847814-C636-868D-5332-245B3383065B}"/>
                    </a:ext>
                  </a:extLst>
                </p:cNvPr>
                <p:cNvSpPr txBox="1"/>
                <p:nvPr/>
              </p:nvSpPr>
              <p:spPr>
                <a:xfrm>
                  <a:off x="4369697" y="4618594"/>
                  <a:ext cx="2139014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IHC-PD-L1 </a:t>
                  </a:r>
                  <a:r>
                    <a:rPr lang="fr-FR" sz="11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(SP142)</a:t>
                  </a:r>
                  <a:b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</a:br>
                  <a:r>
                    <a:rPr lang="fr-FR" sz="1100" b="1">
                      <a:solidFill>
                        <a:srgbClr val="C00000"/>
                      </a:solidFill>
                    </a:rPr>
                    <a:t>n=1431</a:t>
                  </a:r>
                  <a:endParaRPr lang="fr-FR" sz="1200" b="1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58" name="Connecteur droit 57">
                  <a:extLst>
                    <a:ext uri="{FF2B5EF4-FFF2-40B4-BE49-F238E27FC236}">
                      <a16:creationId xmlns:a16="http://schemas.microsoft.com/office/drawing/2014/main" id="{DF2C36A4-0308-63DA-02C5-572147FE2C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799854" y="3817439"/>
                  <a:ext cx="1248817" cy="0"/>
                </a:xfrm>
                <a:prstGeom prst="line">
                  <a:avLst/>
                </a:prstGeom>
                <a:ln w="285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" name="ZoneTexte 58">
                  <a:extLst>
                    <a:ext uri="{FF2B5EF4-FFF2-40B4-BE49-F238E27FC236}">
                      <a16:creationId xmlns:a16="http://schemas.microsoft.com/office/drawing/2014/main" id="{25AF5577-E767-0219-FFD1-C6BD13A250B7}"/>
                    </a:ext>
                  </a:extLst>
                </p:cNvPr>
                <p:cNvSpPr txBox="1"/>
                <p:nvPr/>
              </p:nvSpPr>
              <p:spPr>
                <a:xfrm>
                  <a:off x="5242161" y="3590259"/>
                  <a:ext cx="36420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>
                      <a:solidFill>
                        <a:srgbClr val="C00000"/>
                      </a:solidFill>
                    </a:rPr>
                    <a:t>**</a:t>
                  </a:r>
                </a:p>
              </p:txBody>
            </p:sp>
          </p:grpSp>
          <p:grpSp>
            <p:nvGrpSpPr>
              <p:cNvPr id="75" name="Groupe 74">
                <a:extLst>
                  <a:ext uri="{FF2B5EF4-FFF2-40B4-BE49-F238E27FC236}">
                    <a16:creationId xmlns:a16="http://schemas.microsoft.com/office/drawing/2014/main" id="{26BF377B-89B5-CB39-2E89-AFBD863D7F23}"/>
                  </a:ext>
                </a:extLst>
              </p:cNvPr>
              <p:cNvGrpSpPr/>
              <p:nvPr/>
            </p:nvGrpSpPr>
            <p:grpSpPr>
              <a:xfrm>
                <a:off x="8510929" y="3650549"/>
                <a:ext cx="2139014" cy="1474611"/>
                <a:chOff x="8561171" y="3590259"/>
                <a:chExt cx="2139014" cy="1474611"/>
              </a:xfrm>
            </p:grpSpPr>
            <p:sp>
              <p:nvSpPr>
                <p:cNvPr id="54" name="Rectangle 53">
                  <a:extLst>
                    <a:ext uri="{FF2B5EF4-FFF2-40B4-BE49-F238E27FC236}">
                      <a16:creationId xmlns:a16="http://schemas.microsoft.com/office/drawing/2014/main" id="{7FE5C61A-9FA1-476B-AAB7-BBDC9EC4CAA2}"/>
                    </a:ext>
                  </a:extLst>
                </p:cNvPr>
                <p:cNvSpPr/>
                <p:nvPr/>
              </p:nvSpPr>
              <p:spPr>
                <a:xfrm>
                  <a:off x="8854873" y="4333461"/>
                  <a:ext cx="499273" cy="226227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C478D8BD-B44E-69C5-B05F-14522599CA0B}"/>
                    </a:ext>
                  </a:extLst>
                </p:cNvPr>
                <p:cNvSpPr/>
                <p:nvPr/>
              </p:nvSpPr>
              <p:spPr>
                <a:xfrm>
                  <a:off x="9354137" y="4339141"/>
                  <a:ext cx="499273" cy="220548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47ED38FA-4C2A-2C1A-232C-53FD6751E922}"/>
                    </a:ext>
                  </a:extLst>
                </p:cNvPr>
                <p:cNvSpPr/>
                <p:nvPr/>
              </p:nvSpPr>
              <p:spPr>
                <a:xfrm>
                  <a:off x="9853402" y="4447051"/>
                  <a:ext cx="499273" cy="112637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" name="ZoneTexte 56">
                  <a:extLst>
                    <a:ext uri="{FF2B5EF4-FFF2-40B4-BE49-F238E27FC236}">
                      <a16:creationId xmlns:a16="http://schemas.microsoft.com/office/drawing/2014/main" id="{2052B66B-64B4-2483-0E2A-28DD588B2130}"/>
                    </a:ext>
                  </a:extLst>
                </p:cNvPr>
                <p:cNvSpPr txBox="1"/>
                <p:nvPr/>
              </p:nvSpPr>
              <p:spPr>
                <a:xfrm>
                  <a:off x="8561171" y="4618594"/>
                  <a:ext cx="2139014" cy="44627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TMB High </a:t>
                  </a:r>
                  <a:r>
                    <a:rPr lang="fr-FR" sz="11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(≥10 mt/Mb)</a:t>
                  </a:r>
                  <a:b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</a:br>
                  <a:r>
                    <a:rPr lang="fr-FR" sz="1100" b="1">
                      <a:solidFill>
                        <a:srgbClr val="C00000"/>
                      </a:solidFill>
                    </a:rPr>
                    <a:t>n=6967</a:t>
                  </a:r>
                  <a:endParaRPr lang="fr-FR" sz="1200" b="1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65" name="Connecteur droit 64">
                  <a:extLst>
                    <a:ext uri="{FF2B5EF4-FFF2-40B4-BE49-F238E27FC236}">
                      <a16:creationId xmlns:a16="http://schemas.microsoft.com/office/drawing/2014/main" id="{E5E67239-4301-3ADC-9EAC-73F4BE5FC7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811209" y="3817439"/>
                  <a:ext cx="860985" cy="0"/>
                </a:xfrm>
                <a:prstGeom prst="line">
                  <a:avLst/>
                </a:prstGeom>
                <a:ln w="285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Connecteur droit 65">
                  <a:extLst>
                    <a:ext uri="{FF2B5EF4-FFF2-40B4-BE49-F238E27FC236}">
                      <a16:creationId xmlns:a16="http://schemas.microsoft.com/office/drawing/2014/main" id="{E3A4799A-2137-1800-3596-B3EDAB7F7A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31830" y="4060032"/>
                  <a:ext cx="706083" cy="0"/>
                </a:xfrm>
                <a:prstGeom prst="line">
                  <a:avLst/>
                </a:prstGeom>
                <a:ln w="285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2" name="ZoneTexte 71">
                  <a:extLst>
                    <a:ext uri="{FF2B5EF4-FFF2-40B4-BE49-F238E27FC236}">
                      <a16:creationId xmlns:a16="http://schemas.microsoft.com/office/drawing/2014/main" id="{AF5A8C38-82A8-E9B1-671B-50DDBB8A2A89}"/>
                    </a:ext>
                  </a:extLst>
                </p:cNvPr>
                <p:cNvSpPr txBox="1"/>
                <p:nvPr/>
              </p:nvSpPr>
              <p:spPr>
                <a:xfrm>
                  <a:off x="9059600" y="3590259"/>
                  <a:ext cx="36420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>
                      <a:solidFill>
                        <a:srgbClr val="C00000"/>
                      </a:solidFill>
                    </a:rPr>
                    <a:t>**</a:t>
                  </a:r>
                </a:p>
              </p:txBody>
            </p:sp>
            <p:sp>
              <p:nvSpPr>
                <p:cNvPr id="73" name="ZoneTexte 72">
                  <a:extLst>
                    <a:ext uri="{FF2B5EF4-FFF2-40B4-BE49-F238E27FC236}">
                      <a16:creationId xmlns:a16="http://schemas.microsoft.com/office/drawing/2014/main" id="{DA71E999-E96D-3D35-6BF8-9485296C0291}"/>
                    </a:ext>
                  </a:extLst>
                </p:cNvPr>
                <p:cNvSpPr txBox="1"/>
                <p:nvPr/>
              </p:nvSpPr>
              <p:spPr>
                <a:xfrm>
                  <a:off x="9602770" y="3840952"/>
                  <a:ext cx="36420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>
                      <a:solidFill>
                        <a:srgbClr val="C00000"/>
                      </a:solidFill>
                    </a:rPr>
                    <a:t>**</a:t>
                  </a:r>
                </a:p>
              </p:txBody>
            </p:sp>
          </p:grpSp>
          <p:grpSp>
            <p:nvGrpSpPr>
              <p:cNvPr id="76" name="Groupe 75">
                <a:extLst>
                  <a:ext uri="{FF2B5EF4-FFF2-40B4-BE49-F238E27FC236}">
                    <a16:creationId xmlns:a16="http://schemas.microsoft.com/office/drawing/2014/main" id="{6D30B1AB-F352-D4B0-EF4B-B77786F2731F}"/>
                  </a:ext>
                </a:extLst>
              </p:cNvPr>
              <p:cNvGrpSpPr/>
              <p:nvPr/>
            </p:nvGrpSpPr>
            <p:grpSpPr>
              <a:xfrm>
                <a:off x="2311918" y="2263204"/>
                <a:ext cx="7978531" cy="2861956"/>
                <a:chOff x="2409781" y="2202914"/>
                <a:chExt cx="7978531" cy="2861956"/>
              </a:xfrm>
            </p:grpSpPr>
            <p:sp>
              <p:nvSpPr>
                <p:cNvPr id="50" name="Rectangle 49">
                  <a:extLst>
                    <a:ext uri="{FF2B5EF4-FFF2-40B4-BE49-F238E27FC236}">
                      <a16:creationId xmlns:a16="http://schemas.microsoft.com/office/drawing/2014/main" id="{BE03BFFE-1991-5D17-AD94-128E0FDF5BEA}"/>
                    </a:ext>
                  </a:extLst>
                </p:cNvPr>
                <p:cNvSpPr/>
                <p:nvPr/>
              </p:nvSpPr>
              <p:spPr>
                <a:xfrm>
                  <a:off x="6759136" y="4441371"/>
                  <a:ext cx="499273" cy="118317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1" name="Rectangle 50">
                  <a:extLst>
                    <a:ext uri="{FF2B5EF4-FFF2-40B4-BE49-F238E27FC236}">
                      <a16:creationId xmlns:a16="http://schemas.microsoft.com/office/drawing/2014/main" id="{4DA81767-DE6E-1496-976A-49EF2F37C97A}"/>
                    </a:ext>
                  </a:extLst>
                </p:cNvPr>
                <p:cNvSpPr/>
                <p:nvPr/>
              </p:nvSpPr>
              <p:spPr>
                <a:xfrm>
                  <a:off x="7258400" y="4464089"/>
                  <a:ext cx="499273" cy="95599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A8A00390-5BF9-A3BC-C00D-4D9A8F869E7F}"/>
                    </a:ext>
                  </a:extLst>
                </p:cNvPr>
                <p:cNvSpPr/>
                <p:nvPr/>
              </p:nvSpPr>
              <p:spPr>
                <a:xfrm>
                  <a:off x="7757665" y="4541688"/>
                  <a:ext cx="499273" cy="18000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3" name="ZoneTexte 52">
                  <a:extLst>
                    <a:ext uri="{FF2B5EF4-FFF2-40B4-BE49-F238E27FC236}">
                      <a16:creationId xmlns:a16="http://schemas.microsoft.com/office/drawing/2014/main" id="{425396EB-E3B8-19AB-33D9-D6D16F136B9B}"/>
                    </a:ext>
                  </a:extLst>
                </p:cNvPr>
                <p:cNvSpPr txBox="1"/>
                <p:nvPr/>
              </p:nvSpPr>
              <p:spPr>
                <a:xfrm>
                  <a:off x="6465434" y="4618594"/>
                  <a:ext cx="2139014" cy="44627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dMMR/MSI-H</a:t>
                  </a:r>
                  <a:br>
                    <a:rPr lang="fr-FR" sz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</a:br>
                  <a:r>
                    <a:rPr lang="fr-FR" sz="1100" b="1">
                      <a:solidFill>
                        <a:srgbClr val="C00000"/>
                      </a:solidFill>
                    </a:rPr>
                    <a:t>n=7599</a:t>
                  </a:r>
                  <a:endParaRPr lang="fr-FR" sz="1200" b="1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61" name="Connecteur droit 60">
                  <a:extLst>
                    <a:ext uri="{FF2B5EF4-FFF2-40B4-BE49-F238E27FC236}">
                      <a16:creationId xmlns:a16="http://schemas.microsoft.com/office/drawing/2014/main" id="{A4FED5AD-477F-52E5-C3A5-69C4856D7D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28656" y="3817439"/>
                  <a:ext cx="756929" cy="0"/>
                </a:xfrm>
                <a:prstGeom prst="line">
                  <a:avLst/>
                </a:prstGeom>
                <a:ln w="285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Connecteur droit 62">
                  <a:extLst>
                    <a:ext uri="{FF2B5EF4-FFF2-40B4-BE49-F238E27FC236}">
                      <a16:creationId xmlns:a16="http://schemas.microsoft.com/office/drawing/2014/main" id="{E74881DE-6BAB-0206-09CA-34ECFDA8D8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396268" y="4060032"/>
                  <a:ext cx="596348" cy="0"/>
                </a:xfrm>
                <a:prstGeom prst="line">
                  <a:avLst/>
                </a:prstGeom>
                <a:ln w="285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1" name="ZoneTexte 70">
                  <a:extLst>
                    <a:ext uri="{FF2B5EF4-FFF2-40B4-BE49-F238E27FC236}">
                      <a16:creationId xmlns:a16="http://schemas.microsoft.com/office/drawing/2014/main" id="{9F3B2CAB-C54B-6567-91A5-37974B47DA88}"/>
                    </a:ext>
                  </a:extLst>
                </p:cNvPr>
                <p:cNvSpPr txBox="1"/>
                <p:nvPr/>
              </p:nvSpPr>
              <p:spPr>
                <a:xfrm>
                  <a:off x="6925019" y="3590259"/>
                  <a:ext cx="36420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>
                      <a:solidFill>
                        <a:srgbClr val="C00000"/>
                      </a:solidFill>
                    </a:rPr>
                    <a:t>**</a:t>
                  </a:r>
                </a:p>
              </p:txBody>
            </p:sp>
            <p:sp>
              <p:nvSpPr>
                <p:cNvPr id="74" name="ZoneTexte 73">
                  <a:extLst>
                    <a:ext uri="{FF2B5EF4-FFF2-40B4-BE49-F238E27FC236}">
                      <a16:creationId xmlns:a16="http://schemas.microsoft.com/office/drawing/2014/main" id="{D047D9D5-40D3-1CEB-FCA9-3386AAD9B7D0}"/>
                    </a:ext>
                  </a:extLst>
                </p:cNvPr>
                <p:cNvSpPr txBox="1"/>
                <p:nvPr/>
              </p:nvSpPr>
              <p:spPr>
                <a:xfrm>
                  <a:off x="7512341" y="3840952"/>
                  <a:ext cx="36420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>
                      <a:solidFill>
                        <a:srgbClr val="C00000"/>
                      </a:solidFill>
                    </a:rPr>
                    <a:t>**</a:t>
                  </a:r>
                </a:p>
              </p:txBody>
            </p:sp>
            <p:sp>
              <p:nvSpPr>
                <p:cNvPr id="80" name="ZoneTexte 79">
                  <a:extLst>
                    <a:ext uri="{FF2B5EF4-FFF2-40B4-BE49-F238E27FC236}">
                      <a16:creationId xmlns:a16="http://schemas.microsoft.com/office/drawing/2014/main" id="{377D4BE7-A29F-3713-4DBF-57EBDD762602}"/>
                    </a:ext>
                  </a:extLst>
                </p:cNvPr>
                <p:cNvSpPr txBox="1"/>
                <p:nvPr/>
              </p:nvSpPr>
              <p:spPr>
                <a:xfrm>
                  <a:off x="6762300" y="4161128"/>
                  <a:ext cx="498764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3"/>
                      </a:solidFill>
                    </a:rPr>
                    <a:t>5.4</a:t>
                  </a:r>
                </a:p>
              </p:txBody>
            </p:sp>
            <p:sp>
              <p:nvSpPr>
                <p:cNvPr id="81" name="ZoneTexte 80">
                  <a:extLst>
                    <a:ext uri="{FF2B5EF4-FFF2-40B4-BE49-F238E27FC236}">
                      <a16:creationId xmlns:a16="http://schemas.microsoft.com/office/drawing/2014/main" id="{CF2E52E5-AF36-F06B-51E9-EB7F1264B63C}"/>
                    </a:ext>
                  </a:extLst>
                </p:cNvPr>
                <p:cNvSpPr txBox="1"/>
                <p:nvPr/>
              </p:nvSpPr>
              <p:spPr>
                <a:xfrm>
                  <a:off x="7253139" y="4170908"/>
                  <a:ext cx="498764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1"/>
                      </a:solidFill>
                    </a:rPr>
                    <a:t>4.7</a:t>
                  </a:r>
                </a:p>
              </p:txBody>
            </p:sp>
            <p:sp>
              <p:nvSpPr>
                <p:cNvPr id="82" name="ZoneTexte 81">
                  <a:extLst>
                    <a:ext uri="{FF2B5EF4-FFF2-40B4-BE49-F238E27FC236}">
                      <a16:creationId xmlns:a16="http://schemas.microsoft.com/office/drawing/2014/main" id="{6FFEFEA4-D818-10DF-52F7-F671B4F288A2}"/>
                    </a:ext>
                  </a:extLst>
                </p:cNvPr>
                <p:cNvSpPr txBox="1"/>
                <p:nvPr/>
              </p:nvSpPr>
              <p:spPr>
                <a:xfrm>
                  <a:off x="7752305" y="4240707"/>
                  <a:ext cx="498764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5"/>
                      </a:solidFill>
                    </a:rPr>
                    <a:t>0.6</a:t>
                  </a:r>
                </a:p>
              </p:txBody>
            </p:sp>
            <p:sp>
              <p:nvSpPr>
                <p:cNvPr id="83" name="ZoneTexte 82">
                  <a:extLst>
                    <a:ext uri="{FF2B5EF4-FFF2-40B4-BE49-F238E27FC236}">
                      <a16:creationId xmlns:a16="http://schemas.microsoft.com/office/drawing/2014/main" id="{FE68352E-E331-D316-7F7A-BDCF3C054F5A}"/>
                    </a:ext>
                  </a:extLst>
                </p:cNvPr>
                <p:cNvSpPr txBox="1"/>
                <p:nvPr/>
              </p:nvSpPr>
              <p:spPr>
                <a:xfrm>
                  <a:off x="8899543" y="4058441"/>
                  <a:ext cx="498764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3"/>
                      </a:solidFill>
                    </a:rPr>
                    <a:t>9.7</a:t>
                  </a:r>
                </a:p>
              </p:txBody>
            </p:sp>
            <p:sp>
              <p:nvSpPr>
                <p:cNvPr id="84" name="ZoneTexte 83">
                  <a:extLst>
                    <a:ext uri="{FF2B5EF4-FFF2-40B4-BE49-F238E27FC236}">
                      <a16:creationId xmlns:a16="http://schemas.microsoft.com/office/drawing/2014/main" id="{0C913C7F-65D6-B9D9-CBC3-5476284462C7}"/>
                    </a:ext>
                  </a:extLst>
                </p:cNvPr>
                <p:cNvSpPr txBox="1"/>
                <p:nvPr/>
              </p:nvSpPr>
              <p:spPr>
                <a:xfrm>
                  <a:off x="9390382" y="4068221"/>
                  <a:ext cx="498764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1"/>
                      </a:solidFill>
                    </a:rPr>
                    <a:t>9.3</a:t>
                  </a:r>
                </a:p>
              </p:txBody>
            </p:sp>
            <p:sp>
              <p:nvSpPr>
                <p:cNvPr id="85" name="ZoneTexte 84">
                  <a:extLst>
                    <a:ext uri="{FF2B5EF4-FFF2-40B4-BE49-F238E27FC236}">
                      <a16:creationId xmlns:a16="http://schemas.microsoft.com/office/drawing/2014/main" id="{A0304929-5936-65C5-7BB6-ED351A215F7E}"/>
                    </a:ext>
                  </a:extLst>
                </p:cNvPr>
                <p:cNvSpPr txBox="1"/>
                <p:nvPr/>
              </p:nvSpPr>
              <p:spPr>
                <a:xfrm>
                  <a:off x="9889548" y="4172250"/>
                  <a:ext cx="498764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5"/>
                      </a:solidFill>
                    </a:rPr>
                    <a:t>5.0</a:t>
                  </a:r>
                </a:p>
              </p:txBody>
            </p:sp>
            <p:sp>
              <p:nvSpPr>
                <p:cNvPr id="91" name="ZoneTexte 90">
                  <a:extLst>
                    <a:ext uri="{FF2B5EF4-FFF2-40B4-BE49-F238E27FC236}">
                      <a16:creationId xmlns:a16="http://schemas.microsoft.com/office/drawing/2014/main" id="{31DADA5A-CEA9-49A4-6E11-F6B0F69FAAFC}"/>
                    </a:ext>
                  </a:extLst>
                </p:cNvPr>
                <p:cNvSpPr txBox="1"/>
                <p:nvPr/>
              </p:nvSpPr>
              <p:spPr>
                <a:xfrm>
                  <a:off x="4559423" y="3920334"/>
                  <a:ext cx="60064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3"/>
                      </a:solidFill>
                    </a:rPr>
                    <a:t>14.8</a:t>
                  </a:r>
                </a:p>
              </p:txBody>
            </p:sp>
            <p:sp>
              <p:nvSpPr>
                <p:cNvPr id="92" name="ZoneTexte 91">
                  <a:extLst>
                    <a:ext uri="{FF2B5EF4-FFF2-40B4-BE49-F238E27FC236}">
                      <a16:creationId xmlns:a16="http://schemas.microsoft.com/office/drawing/2014/main" id="{CA6966EC-2242-08BF-FF10-0C5798BD19B8}"/>
                    </a:ext>
                  </a:extLst>
                </p:cNvPr>
                <p:cNvSpPr txBox="1"/>
                <p:nvPr/>
              </p:nvSpPr>
              <p:spPr>
                <a:xfrm>
                  <a:off x="5101200" y="4074492"/>
                  <a:ext cx="498764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1"/>
                      </a:solidFill>
                    </a:rPr>
                    <a:t>9.1</a:t>
                  </a:r>
                </a:p>
              </p:txBody>
            </p:sp>
            <p:sp>
              <p:nvSpPr>
                <p:cNvPr id="93" name="ZoneTexte 92">
                  <a:extLst>
                    <a:ext uri="{FF2B5EF4-FFF2-40B4-BE49-F238E27FC236}">
                      <a16:creationId xmlns:a16="http://schemas.microsoft.com/office/drawing/2014/main" id="{6CB2AC3C-A782-4120-8438-59F5E915173B}"/>
                    </a:ext>
                  </a:extLst>
                </p:cNvPr>
                <p:cNvSpPr txBox="1"/>
                <p:nvPr/>
              </p:nvSpPr>
              <p:spPr>
                <a:xfrm>
                  <a:off x="5600366" y="4171028"/>
                  <a:ext cx="498764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5"/>
                      </a:solidFill>
                    </a:rPr>
                    <a:t>3.6</a:t>
                  </a:r>
                </a:p>
              </p:txBody>
            </p:sp>
            <p:sp>
              <p:nvSpPr>
                <p:cNvPr id="94" name="ZoneTexte 93">
                  <a:extLst>
                    <a:ext uri="{FF2B5EF4-FFF2-40B4-BE49-F238E27FC236}">
                      <a16:creationId xmlns:a16="http://schemas.microsoft.com/office/drawing/2014/main" id="{C1CBEFE2-34E1-B4DB-8833-F9BBEBF550A0}"/>
                    </a:ext>
                  </a:extLst>
                </p:cNvPr>
                <p:cNvSpPr txBox="1"/>
                <p:nvPr/>
              </p:nvSpPr>
              <p:spPr>
                <a:xfrm>
                  <a:off x="2409781" y="2407029"/>
                  <a:ext cx="632724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3"/>
                      </a:solidFill>
                    </a:rPr>
                    <a:t>72.57</a:t>
                  </a:r>
                </a:p>
              </p:txBody>
            </p:sp>
            <p:sp>
              <p:nvSpPr>
                <p:cNvPr id="95" name="ZoneTexte 94">
                  <a:extLst>
                    <a:ext uri="{FF2B5EF4-FFF2-40B4-BE49-F238E27FC236}">
                      <a16:creationId xmlns:a16="http://schemas.microsoft.com/office/drawing/2014/main" id="{53D04197-D65A-E25B-D8DA-A1A49A6E33FF}"/>
                    </a:ext>
                  </a:extLst>
                </p:cNvPr>
                <p:cNvSpPr txBox="1"/>
                <p:nvPr/>
              </p:nvSpPr>
              <p:spPr>
                <a:xfrm>
                  <a:off x="2915543" y="2202914"/>
                  <a:ext cx="602878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1"/>
                      </a:solidFill>
                    </a:rPr>
                    <a:t>80.8</a:t>
                  </a:r>
                </a:p>
              </p:txBody>
            </p:sp>
            <p:sp>
              <p:nvSpPr>
                <p:cNvPr id="96" name="ZoneTexte 95">
                  <a:extLst>
                    <a:ext uri="{FF2B5EF4-FFF2-40B4-BE49-F238E27FC236}">
                      <a16:creationId xmlns:a16="http://schemas.microsoft.com/office/drawing/2014/main" id="{CB8CDC26-3C0F-ED9B-AD43-6EB58C70031D}"/>
                    </a:ext>
                  </a:extLst>
                </p:cNvPr>
                <p:cNvSpPr txBox="1"/>
                <p:nvPr/>
              </p:nvSpPr>
              <p:spPr>
                <a:xfrm>
                  <a:off x="3432612" y="2283407"/>
                  <a:ext cx="567072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fr-FR" sz="1400" b="1">
                      <a:solidFill>
                        <a:schemeClr val="accent5"/>
                      </a:solidFill>
                    </a:rPr>
                    <a:t>76.1</a:t>
                  </a:r>
                </a:p>
              </p:txBody>
            </p:sp>
          </p:grpSp>
        </p:grpSp>
        <p:grpSp>
          <p:nvGrpSpPr>
            <p:cNvPr id="90" name="Groupe 89">
              <a:extLst>
                <a:ext uri="{FF2B5EF4-FFF2-40B4-BE49-F238E27FC236}">
                  <a16:creationId xmlns:a16="http://schemas.microsoft.com/office/drawing/2014/main" id="{D59FF449-7586-346D-31D8-5E2D4C3E31DE}"/>
                </a:ext>
              </a:extLst>
            </p:cNvPr>
            <p:cNvGrpSpPr/>
            <p:nvPr/>
          </p:nvGrpSpPr>
          <p:grpSpPr>
            <a:xfrm>
              <a:off x="9352776" y="1677928"/>
              <a:ext cx="1393604" cy="1092193"/>
              <a:chOff x="9598755" y="1383823"/>
              <a:chExt cx="1393604" cy="1092193"/>
            </a:xfrm>
          </p:grpSpPr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CB637ECE-F74D-8122-DC5D-4CC39C94A132}"/>
                  </a:ext>
                </a:extLst>
              </p:cNvPr>
              <p:cNvSpPr/>
              <p:nvPr/>
            </p:nvSpPr>
            <p:spPr>
              <a:xfrm>
                <a:off x="9598755" y="1383823"/>
                <a:ext cx="1393604" cy="215153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fr-FR" sz="1200" b="1" dirty="0">
                    <a:latin typeface="Arial Narrow" panose="020B0604020202020204" pitchFamily="34" charset="0"/>
                    <a:cs typeface="Arial Narrow" panose="020B0604020202020204" pitchFamily="34" charset="0"/>
                  </a:rPr>
                  <a:t>% - Non-</a:t>
                </a:r>
                <a:r>
                  <a:rPr lang="fr-FR" sz="1200" b="1" dirty="0" err="1">
                    <a:latin typeface="Arial Narrow" panose="020B0604020202020204" pitchFamily="34" charset="0"/>
                    <a:cs typeface="Arial Narrow" panose="020B0604020202020204" pitchFamily="34" charset="0"/>
                  </a:rPr>
                  <a:t>Expresseurs</a:t>
                </a:r>
                <a:endParaRPr lang="fr-FR" sz="1200" b="1" dirty="0">
                  <a:latin typeface="Arial Narrow" panose="020B0604020202020204" pitchFamily="34" charset="0"/>
                  <a:cs typeface="Arial Narrow" panose="020B0604020202020204" pitchFamily="34" charset="0"/>
                </a:endParaRPr>
              </a:p>
            </p:txBody>
          </p:sp>
          <p:sp>
            <p:nvSpPr>
              <p:cNvPr id="87" name="Rectangle 86">
                <a:extLst>
                  <a:ext uri="{FF2B5EF4-FFF2-40B4-BE49-F238E27FC236}">
                    <a16:creationId xmlns:a16="http://schemas.microsoft.com/office/drawing/2014/main" id="{CC0B5E41-4DE1-926B-2E32-F9277E52D318}"/>
                  </a:ext>
                </a:extLst>
              </p:cNvPr>
              <p:cNvSpPr/>
              <p:nvPr/>
            </p:nvSpPr>
            <p:spPr>
              <a:xfrm>
                <a:off x="9598755" y="1673679"/>
                <a:ext cx="1393604" cy="215153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fr-FR" sz="1200" b="1">
                    <a:latin typeface="Arial Narrow" panose="020B0604020202020204" pitchFamily="34" charset="0"/>
                    <a:cs typeface="Arial Narrow" panose="020B0604020202020204" pitchFamily="34" charset="0"/>
                  </a:rPr>
                  <a:t>% - HER2-L</a:t>
                </a:r>
              </a:p>
            </p:txBody>
          </p:sp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CA83C73E-F343-6DE0-61A7-2BAD84C361F5}"/>
                  </a:ext>
                </a:extLst>
              </p:cNvPr>
              <p:cNvSpPr/>
              <p:nvPr/>
            </p:nvSpPr>
            <p:spPr>
              <a:xfrm>
                <a:off x="9598755" y="1961711"/>
                <a:ext cx="1393604" cy="215153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fr-FR" sz="1200" b="1" dirty="0">
                    <a:latin typeface="Arial Narrow" panose="020B0604020202020204" pitchFamily="34" charset="0"/>
                    <a:cs typeface="Arial Narrow" panose="020B0604020202020204" pitchFamily="34" charset="0"/>
                  </a:rPr>
                  <a:t>% - HER2-H</a:t>
                </a: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7323044-E423-D298-53C3-C952907F11FC}"/>
                  </a:ext>
                </a:extLst>
              </p:cNvPr>
              <p:cNvSpPr/>
              <p:nvPr/>
            </p:nvSpPr>
            <p:spPr>
              <a:xfrm>
                <a:off x="9598755" y="2260863"/>
                <a:ext cx="1393604" cy="21515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fr-FR" sz="120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** q&lt;0.05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44673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re 23">
            <a:extLst>
              <a:ext uri="{FF2B5EF4-FFF2-40B4-BE49-F238E27FC236}">
                <a16:creationId xmlns:a16="http://schemas.microsoft.com/office/drawing/2014/main" id="{954F8824-E351-11B2-8738-801D6AF711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HER2 </a:t>
            </a:r>
            <a:r>
              <a:rPr lang="fr-FR" dirty="0" err="1"/>
              <a:t>low</a:t>
            </a:r>
            <a:r>
              <a:rPr lang="fr-FR" dirty="0"/>
              <a:t> vs HER2 high dans les ADK gastriques</a:t>
            </a:r>
            <a:endParaRPr lang="da-DK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A. </a:t>
            </a:r>
            <a:r>
              <a:rPr lang="fr-FR" dirty="0" err="1"/>
              <a:t>Alqahtani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#287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5"/>
          </p:nvPr>
        </p:nvSpPr>
        <p:spPr>
          <a:xfrm>
            <a:off x="243206" y="5604585"/>
            <a:ext cx="11579986" cy="431193"/>
          </a:xfrm>
        </p:spPr>
        <p:txBody>
          <a:bodyPr/>
          <a:lstStyle/>
          <a:p>
            <a:r>
              <a:rPr lang="fr-FR" sz="1800" b="1" dirty="0"/>
              <a:t>HER2 </a:t>
            </a:r>
            <a:r>
              <a:rPr lang="fr-FR" sz="1800" b="1" dirty="0" err="1"/>
              <a:t>low</a:t>
            </a:r>
            <a:r>
              <a:rPr lang="fr-FR" sz="1800" b="1" dirty="0"/>
              <a:t> </a:t>
            </a:r>
            <a:r>
              <a:rPr lang="fr-FR" sz="1800" b="1" i="1" dirty="0"/>
              <a:t>vs</a:t>
            </a:r>
            <a:r>
              <a:rPr lang="fr-FR" sz="1800" b="1" dirty="0"/>
              <a:t> HER2 high : </a:t>
            </a:r>
            <a:r>
              <a:rPr lang="fr-FR" sz="1800" dirty="0">
                <a:solidFill>
                  <a:schemeClr val="accent1"/>
                </a:solidFill>
                <a:latin typeface="Wingdings 3" pitchFamily="2" charset="2"/>
              </a:rPr>
              <a:t>k</a:t>
            </a:r>
            <a:r>
              <a:rPr lang="fr-FR" sz="1800" dirty="0"/>
              <a:t> Lymphocytes B, Lymphocytes T, CD8+, NK, Neutrophiles et macrophages</a:t>
            </a:r>
          </a:p>
        </p:txBody>
      </p:sp>
      <p:sp>
        <p:nvSpPr>
          <p:cNvPr id="35" name="Espace réservé du texte 34">
            <a:extLst>
              <a:ext uri="{FF2B5EF4-FFF2-40B4-BE49-F238E27FC236}">
                <a16:creationId xmlns:a16="http://schemas.microsoft.com/office/drawing/2014/main" id="{B585371E-0233-CD6B-02A0-C2962EA118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 err="1"/>
              <a:t>Résultats</a:t>
            </a:r>
            <a:r>
              <a:rPr lang="da-DK" dirty="0"/>
              <a:t> : HER2 et PDL1</a:t>
            </a:r>
          </a:p>
        </p:txBody>
      </p:sp>
      <p:pic>
        <p:nvPicPr>
          <p:cNvPr id="25" name="Image 24">
            <a:extLst>
              <a:ext uri="{FF2B5EF4-FFF2-40B4-BE49-F238E27FC236}">
                <a16:creationId xmlns:a16="http://schemas.microsoft.com/office/drawing/2014/main" id="{DB164457-A535-4AE0-1A5B-A5E9F7B07FE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6047" y="1842040"/>
            <a:ext cx="7522798" cy="3474000"/>
          </a:xfrm>
          <a:prstGeom prst="rect">
            <a:avLst/>
          </a:prstGeom>
        </p:spPr>
      </p:pic>
      <p:sp>
        <p:nvSpPr>
          <p:cNvPr id="27" name="Rectangle à coins arrondis 10">
            <a:extLst>
              <a:ext uri="{FF2B5EF4-FFF2-40B4-BE49-F238E27FC236}">
                <a16:creationId xmlns:a16="http://schemas.microsoft.com/office/drawing/2014/main" id="{903C53F0-433F-EBF6-5F21-2B059F1ABBEC}"/>
              </a:ext>
            </a:extLst>
          </p:cNvPr>
          <p:cNvSpPr/>
          <p:nvPr/>
        </p:nvSpPr>
        <p:spPr>
          <a:xfrm>
            <a:off x="330991" y="1478127"/>
            <a:ext cx="7839615" cy="3957473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1ABD4985-43B1-F036-B111-EDF934A74AEE}"/>
              </a:ext>
            </a:extLst>
          </p:cNvPr>
          <p:cNvSpPr txBox="1"/>
          <p:nvPr/>
        </p:nvSpPr>
        <p:spPr>
          <a:xfrm>
            <a:off x="552091" y="1302673"/>
            <a:ext cx="160495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r>
              <a:rPr lang="fr-FR" sz="1600" b="1" dirty="0">
                <a:latin typeface="Arial" panose="020B0604020202020204" pitchFamily="34" charset="0"/>
                <a:cs typeface="Arial" panose="020B0604020202020204" pitchFamily="34" charset="0"/>
              </a:rPr>
              <a:t>MCP-</a:t>
            </a:r>
            <a:r>
              <a:rPr lang="fr-FR"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counter</a:t>
            </a:r>
            <a:endParaRPr lang="fr-FR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38157500-B337-5713-EF60-6B27E4FD5AB5}"/>
              </a:ext>
            </a:extLst>
          </p:cNvPr>
          <p:cNvSpPr txBox="1"/>
          <p:nvPr/>
        </p:nvSpPr>
        <p:spPr>
          <a:xfrm>
            <a:off x="5532282" y="1295258"/>
            <a:ext cx="2411499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FR" sz="1000"/>
              <a:t>Significant higher infiltration for HER2-L</a:t>
            </a:r>
            <a:br>
              <a:rPr lang="fr-FR" sz="1000"/>
            </a:br>
            <a:r>
              <a:rPr lang="fr-FR" sz="1000"/>
              <a:t>compared to HER-H </a:t>
            </a:r>
            <a:r>
              <a:rPr lang="fr-FR" sz="1000">
                <a:solidFill>
                  <a:srgbClr val="C00000"/>
                </a:solidFill>
              </a:rPr>
              <a:t>**(q&lt;0.05)</a:t>
            </a:r>
          </a:p>
        </p:txBody>
      </p:sp>
      <p:grpSp>
        <p:nvGrpSpPr>
          <p:cNvPr id="45" name="Groupe 44">
            <a:extLst>
              <a:ext uri="{FF2B5EF4-FFF2-40B4-BE49-F238E27FC236}">
                <a16:creationId xmlns:a16="http://schemas.microsoft.com/office/drawing/2014/main" id="{24686003-8A28-F937-C47E-748A6C2F467F}"/>
              </a:ext>
            </a:extLst>
          </p:cNvPr>
          <p:cNvGrpSpPr/>
          <p:nvPr/>
        </p:nvGrpSpPr>
        <p:grpSpPr>
          <a:xfrm>
            <a:off x="8501045" y="2536166"/>
            <a:ext cx="3397657" cy="1731034"/>
            <a:chOff x="1296238" y="3684051"/>
            <a:chExt cx="3397657" cy="1731034"/>
          </a:xfrm>
        </p:grpSpPr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51FB6711-2353-0F11-1AE7-04F2D419DAAA}"/>
                </a:ext>
              </a:extLst>
            </p:cNvPr>
            <p:cNvSpPr txBox="1"/>
            <p:nvPr/>
          </p:nvSpPr>
          <p:spPr>
            <a:xfrm>
              <a:off x="1296238" y="3684051"/>
              <a:ext cx="3397657" cy="1731034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lIns="0" tIns="0" rIns="0" bIns="180000" rtlCol="0" anchor="b">
              <a:noAutofit/>
            </a:bodyPr>
            <a:lstStyle/>
            <a:p>
              <a:pPr marL="4763" algn="ctr" eaLnBrk="0" fontAlgn="base" hangingPunct="0">
                <a:spcBef>
                  <a:spcPts val="1200"/>
                </a:spcBef>
                <a:spcAft>
                  <a:spcPct val="0"/>
                </a:spcAft>
                <a:defRPr/>
              </a:pPr>
              <a:r>
                <a:rPr lang="fr-FR" sz="2000" b="1" dirty="0">
                  <a:solidFill>
                    <a:schemeClr val="accent2">
                      <a:lumMod val="75000"/>
                    </a:schemeClr>
                  </a:solidFill>
                </a:rPr>
                <a:t>Profil ‘‘immun’’ HER2 </a:t>
              </a:r>
              <a:br>
                <a:rPr lang="fr-FR" sz="2000" b="1" dirty="0">
                  <a:solidFill>
                    <a:schemeClr val="accent2">
                      <a:lumMod val="75000"/>
                    </a:schemeClr>
                  </a:solidFill>
                </a:rPr>
              </a:br>
              <a:r>
                <a:rPr lang="fr-FR" sz="2000" b="1" dirty="0" err="1">
                  <a:solidFill>
                    <a:schemeClr val="accent2">
                      <a:lumMod val="75000"/>
                    </a:schemeClr>
                  </a:solidFill>
                </a:rPr>
                <a:t>low</a:t>
              </a:r>
              <a:r>
                <a:rPr lang="fr-FR" sz="2000" b="1" dirty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fr-FR" sz="2000" b="1" i="1" dirty="0">
                  <a:solidFill>
                    <a:schemeClr val="accent2">
                      <a:lumMod val="75000"/>
                    </a:schemeClr>
                  </a:solidFill>
                </a:rPr>
                <a:t>vs</a:t>
              </a:r>
              <a:r>
                <a:rPr lang="fr-FR" sz="2000" b="1" dirty="0">
                  <a:solidFill>
                    <a:schemeClr val="accent2">
                      <a:lumMod val="75000"/>
                    </a:schemeClr>
                  </a:solidFill>
                </a:rPr>
                <a:t> High</a:t>
              </a:r>
            </a:p>
            <a:p>
              <a:pPr marL="4763" algn="ctr" eaLnBrk="0" fontAlgn="base" hangingPunct="0">
                <a:spcBef>
                  <a:spcPts val="1200"/>
                </a:spcBef>
                <a:spcAft>
                  <a:spcPct val="0"/>
                </a:spcAft>
                <a:defRPr/>
              </a:pPr>
              <a:r>
                <a:rPr lang="fr-FR" sz="2000" b="1" dirty="0">
                  <a:solidFill>
                    <a:schemeClr val="accent2">
                      <a:lumMod val="75000"/>
                    </a:schemeClr>
                  </a:solidFill>
                </a:rPr>
                <a:t>Impact thérapeutique? </a:t>
              </a:r>
              <a:endParaRPr lang="en-US" sz="2000" b="1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47" name="Chevron 46">
              <a:extLst>
                <a:ext uri="{FF2B5EF4-FFF2-40B4-BE49-F238E27FC236}">
                  <a16:creationId xmlns:a16="http://schemas.microsoft.com/office/drawing/2014/main" id="{A06A9068-D912-2A52-0DFC-51326D93F6B0}"/>
                </a:ext>
              </a:extLst>
            </p:cNvPr>
            <p:cNvSpPr/>
            <p:nvPr/>
          </p:nvSpPr>
          <p:spPr>
            <a:xfrm rot="5400000">
              <a:off x="2868305" y="3819007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4717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592826" y="636059"/>
            <a:ext cx="9981880" cy="2711825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1200"/>
              </a:spcBef>
            </a:pPr>
            <a:r>
              <a:rPr lang="fr-FR" sz="3600" b="1" dirty="0"/>
              <a:t>Etude INTEGRATE </a:t>
            </a:r>
            <a:r>
              <a:rPr lang="fr-FR" sz="3600" b="1" dirty="0" err="1"/>
              <a:t>IIa</a:t>
            </a:r>
            <a:br>
              <a:rPr lang="fr-FR" sz="3600" dirty="0"/>
            </a:br>
            <a:r>
              <a:rPr lang="fr-FR" sz="3600" dirty="0"/>
              <a:t>Etude de phase III randomisée en double aveugle </a:t>
            </a:r>
            <a:br>
              <a:rPr lang="fr-FR" sz="3600" dirty="0"/>
            </a:br>
            <a:r>
              <a:rPr lang="fr-FR" sz="3600" dirty="0"/>
              <a:t>évaluant le </a:t>
            </a:r>
            <a:r>
              <a:rPr lang="fr-FR" sz="3600" dirty="0" err="1"/>
              <a:t>régorafenib</a:t>
            </a:r>
            <a:r>
              <a:rPr lang="fr-FR" sz="3600" dirty="0"/>
              <a:t> versus placebo dans le traitement des cancers œsogastriques de stade avancé prétraités- Une étude du AGITG </a:t>
            </a:r>
            <a:r>
              <a:rPr lang="fr-FR" sz="3000" dirty="0"/>
              <a:t>(</a:t>
            </a:r>
            <a:r>
              <a:rPr lang="fr-FR" sz="3000" dirty="0" err="1"/>
              <a:t>Australasian</a:t>
            </a:r>
            <a:r>
              <a:rPr lang="fr-FR" sz="3000" dirty="0"/>
              <a:t> Gastro-intestinal Trials Group)</a:t>
            </a:r>
            <a:endParaRPr lang="en-US" sz="30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20878"/>
            <a:ext cx="1628078" cy="3229896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4157399"/>
            <a:ext cx="6017184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N.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Pavlakis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 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Abs LBA #294</a:t>
            </a:r>
          </a:p>
        </p:txBody>
      </p:sp>
    </p:spTree>
    <p:extLst>
      <p:ext uri="{BB962C8B-B14F-4D97-AF65-F5344CB8AC3E}">
        <p14:creationId xmlns:p14="http://schemas.microsoft.com/office/powerpoint/2010/main" val="392497078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da-DK" dirty="0"/>
              <a:t>Regorafenib vs placebo ≥ L3 des ADK oesogastriques avancés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N. </a:t>
            </a:r>
            <a:r>
              <a:rPr lang="fr-FR" dirty="0" err="1"/>
              <a:t>Pavlakis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#294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391046" y="1316048"/>
            <a:ext cx="11661253" cy="1408827"/>
          </a:xfrm>
        </p:spPr>
        <p:txBody>
          <a:bodyPr/>
          <a:lstStyle/>
          <a:p>
            <a:r>
              <a:rPr lang="fr-FR" dirty="0"/>
              <a:t>Résultats encourageants de l’étude de phase II randomisée INTEGRATE sur la </a:t>
            </a:r>
            <a:r>
              <a:rPr lang="fr-FR"/>
              <a:t>survie </a:t>
            </a:r>
            <a:br>
              <a:rPr lang="fr-FR"/>
            </a:br>
            <a:r>
              <a:rPr lang="fr-FR"/>
              <a:t>sans </a:t>
            </a:r>
            <a:r>
              <a:rPr lang="fr-FR" dirty="0"/>
              <a:t>progression </a:t>
            </a:r>
            <a:r>
              <a:rPr lang="fr-FR" sz="1800" i="1" dirty="0"/>
              <a:t>(</a:t>
            </a:r>
            <a:r>
              <a:rPr lang="fr-FR" sz="1800" i="1" dirty="0" err="1"/>
              <a:t>Pavlakis</a:t>
            </a:r>
            <a:r>
              <a:rPr lang="fr-FR" sz="1800" i="1" dirty="0"/>
              <a:t> N et al. J Clin </a:t>
            </a:r>
            <a:r>
              <a:rPr lang="fr-FR" sz="1800" i="1" dirty="0" err="1"/>
              <a:t>Oncol</a:t>
            </a:r>
            <a:r>
              <a:rPr lang="fr-FR" sz="1800" i="1" dirty="0"/>
              <a:t> 2016)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N= 152 patients, en L2 ou plus</a:t>
            </a:r>
          </a:p>
          <a:p>
            <a:pPr lvl="1">
              <a:spcBef>
                <a:spcPts val="300"/>
              </a:spcBef>
            </a:pPr>
            <a:r>
              <a:rPr lang="fr-FR" dirty="0"/>
              <a:t>SSP médiane 2,6 vs 0,9 mois (HR </a:t>
            </a:r>
            <a:r>
              <a:rPr lang="fr-FR" b="1" dirty="0"/>
              <a:t>0,40</a:t>
            </a:r>
            <a:r>
              <a:rPr lang="fr-FR" dirty="0"/>
              <a:t>; IC 95% </a:t>
            </a:r>
            <a:r>
              <a:rPr lang="fr-FR" b="1" dirty="0"/>
              <a:t>0,28-0,59; p=0,001</a:t>
            </a:r>
            <a:r>
              <a:rPr lang="fr-FR" dirty="0"/>
              <a:t>) </a:t>
            </a:r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Contexte</a:t>
            </a:r>
          </a:p>
        </p:txBody>
      </p:sp>
      <p:grpSp>
        <p:nvGrpSpPr>
          <p:cNvPr id="9" name="Groupe 8"/>
          <p:cNvGrpSpPr/>
          <p:nvPr/>
        </p:nvGrpSpPr>
        <p:grpSpPr>
          <a:xfrm>
            <a:off x="3075183" y="5521629"/>
            <a:ext cx="6209649" cy="600710"/>
            <a:chOff x="2494794" y="5436592"/>
            <a:chExt cx="6209649" cy="600710"/>
          </a:xfrm>
        </p:grpSpPr>
        <p:sp>
          <p:nvSpPr>
            <p:cNvPr id="10" name="ZoneTexte 9"/>
            <p:cNvSpPr txBox="1"/>
            <p:nvPr/>
          </p:nvSpPr>
          <p:spPr>
            <a:xfrm>
              <a:off x="2608346" y="5436592"/>
              <a:ext cx="6096097" cy="600710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Présentation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des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résultats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d’INTEGRATE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IIa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85E23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Chevron 10"/>
            <p:cNvSpPr/>
            <p:nvPr/>
          </p:nvSpPr>
          <p:spPr>
            <a:xfrm>
              <a:off x="2494794" y="5612962"/>
              <a:ext cx="199900" cy="253522"/>
            </a:xfrm>
            <a:prstGeom prst="chevron">
              <a:avLst>
                <a:gd name="adj" fmla="val 57072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2" name="Espace réservé du texte 24"/>
          <p:cNvSpPr txBox="1">
            <a:spLocks/>
          </p:cNvSpPr>
          <p:nvPr/>
        </p:nvSpPr>
        <p:spPr>
          <a:xfrm>
            <a:off x="391046" y="3334643"/>
            <a:ext cx="4812779" cy="1686363"/>
          </a:xfrm>
          <a:prstGeom prst="rect">
            <a:avLst/>
          </a:prstGeom>
        </p:spPr>
        <p:txBody>
          <a:bodyPr/>
          <a:lstStyle>
            <a:lvl1pPr marL="280988" indent="-2809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39750" indent="-242888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>
                  <a:lumMod val="65000"/>
                  <a:lumOff val="35000"/>
                </a:schemeClr>
              </a:buClr>
              <a:buSzPct val="85000"/>
              <a:buFont typeface="Wingdings" panose="05000000000000000000" pitchFamily="2" charset="2"/>
              <a:buChar char="à"/>
              <a:defRPr sz="1800" b="0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85825" indent="-257175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D16923"/>
              </a:buClr>
              <a:buSzPct val="75000"/>
              <a:buFont typeface="Wingdings 3" panose="05040102010807070707" pitchFamily="18" charset="2"/>
              <a:buChar char="u"/>
              <a:defRPr sz="1600" b="0" i="0" kern="1200">
                <a:solidFill>
                  <a:srgbClr val="D16923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0988" marR="0" lvl="0" indent="-280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6923"/>
              </a:buClr>
              <a:buSzPct val="85000"/>
              <a:buFont typeface="Wingdings" panose="05000000000000000000" pitchFamily="2" charset="2"/>
              <a:buChar char="l"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Etude de phase III INTEGRATE II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Internationale, multicentrique, contrôlée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Regorafenib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vs placebo en L3 ou plus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 principal: survie globale </a:t>
            </a:r>
          </a:p>
          <a:p>
            <a:pPr marL="539750" marR="0" lvl="1" indent="-242888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>
                  <a:lumMod val="65000"/>
                  <a:lumOff val="35000"/>
                </a:srgbClr>
              </a:buClr>
              <a:buSzPct val="85000"/>
              <a:buFont typeface="Wingdings" panose="05000000000000000000" pitchFamily="2" charset="2"/>
              <a:buChar char="à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Amendement en décembre 2019 </a:t>
            </a:r>
          </a:p>
        </p:txBody>
      </p:sp>
      <p:graphicFrame>
        <p:nvGraphicFramePr>
          <p:cNvPr id="13" name="Tableau 12"/>
          <p:cNvGraphicFramePr>
            <a:graphicFrameLocks noGrp="1"/>
          </p:cNvGraphicFramePr>
          <p:nvPr/>
        </p:nvGraphicFramePr>
        <p:xfrm>
          <a:off x="5493635" y="2956800"/>
          <a:ext cx="6415552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3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8323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221584"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200" b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2012</a:t>
                      </a:r>
                      <a:endParaRPr lang="fr-FR" sz="12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200" b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2013</a:t>
                      </a:r>
                      <a:endParaRPr lang="fr-FR" sz="12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200" b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2014</a:t>
                      </a:r>
                      <a:endParaRPr lang="fr-FR" sz="12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200" b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2015</a:t>
                      </a:r>
                      <a:endParaRPr lang="fr-FR" sz="12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2016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2017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2018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2019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2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2020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2021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2021</a:t>
                      </a:r>
                      <a:endParaRPr lang="fr-FR" sz="12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7" name="Groupe 6"/>
          <p:cNvGrpSpPr/>
          <p:nvPr/>
        </p:nvGrpSpPr>
        <p:grpSpPr>
          <a:xfrm>
            <a:off x="5926416" y="3515689"/>
            <a:ext cx="1336431" cy="759182"/>
            <a:chOff x="6088648" y="3309212"/>
            <a:chExt cx="1336431" cy="759182"/>
          </a:xfrm>
        </p:grpSpPr>
        <p:sp>
          <p:nvSpPr>
            <p:cNvPr id="3" name="Pentagone 2"/>
            <p:cNvSpPr/>
            <p:nvPr/>
          </p:nvSpPr>
          <p:spPr>
            <a:xfrm>
              <a:off x="6088648" y="3319489"/>
              <a:ext cx="1336431" cy="738628"/>
            </a:xfrm>
            <a:prstGeom prst="homePlate">
              <a:avLst>
                <a:gd name="adj" fmla="val 2704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6092872" y="3309212"/>
              <a:ext cx="1174703" cy="75918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INTEGRATE (REG vs PBO/ph 2 ) N=152</a:t>
              </a: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6" name="Groupe 5"/>
          <p:cNvGrpSpPr/>
          <p:nvPr/>
        </p:nvGrpSpPr>
        <p:grpSpPr>
          <a:xfrm>
            <a:off x="8007114" y="3822600"/>
            <a:ext cx="2584890" cy="592470"/>
            <a:chOff x="8169346" y="3309212"/>
            <a:chExt cx="2584890" cy="592470"/>
          </a:xfrm>
        </p:grpSpPr>
        <p:sp>
          <p:nvSpPr>
            <p:cNvPr id="14" name="Pentagone 13"/>
            <p:cNvSpPr/>
            <p:nvPr/>
          </p:nvSpPr>
          <p:spPr>
            <a:xfrm>
              <a:off x="8169346" y="3324880"/>
              <a:ext cx="2584890" cy="561135"/>
            </a:xfrm>
            <a:prstGeom prst="homePlate">
              <a:avLst>
                <a:gd name="adj" fmla="val 42146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8249517" y="3309212"/>
              <a:ext cx="2310687" cy="59247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INTEGRATE IIa </a:t>
              </a:r>
              <a:b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(REG vs PBO/ph 3)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N=251</a:t>
              </a: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8" name="Groupe 17"/>
          <p:cNvGrpSpPr/>
          <p:nvPr/>
        </p:nvGrpSpPr>
        <p:grpSpPr>
          <a:xfrm>
            <a:off x="10348862" y="4567727"/>
            <a:ext cx="1524254" cy="759182"/>
            <a:chOff x="9158544" y="3255776"/>
            <a:chExt cx="1524254" cy="759182"/>
          </a:xfrm>
        </p:grpSpPr>
        <p:sp>
          <p:nvSpPr>
            <p:cNvPr id="19" name="Pentagone 18"/>
            <p:cNvSpPr/>
            <p:nvPr/>
          </p:nvSpPr>
          <p:spPr>
            <a:xfrm>
              <a:off x="9224963" y="3275367"/>
              <a:ext cx="1457835" cy="720000"/>
            </a:xfrm>
            <a:prstGeom prst="homePlate">
              <a:avLst>
                <a:gd name="adj" fmla="val 42146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9158544" y="3255776"/>
              <a:ext cx="1385632" cy="759182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INTEGRATE IIb </a:t>
              </a:r>
              <a:b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(REG-NIVO vs PBO/ph 3)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N=450</a:t>
              </a: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8" name="Rectangle 7"/>
          <p:cNvSpPr/>
          <p:nvPr/>
        </p:nvSpPr>
        <p:spPr>
          <a:xfrm>
            <a:off x="5524193" y="3387827"/>
            <a:ext cx="5838825" cy="1139927"/>
          </a:xfrm>
          <a:prstGeom prst="rect">
            <a:avLst/>
          </a:prstGeom>
          <a:noFill/>
          <a:ln w="28575">
            <a:solidFill>
              <a:schemeClr val="accent6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7591118" y="3454502"/>
            <a:ext cx="30283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1" i="0" u="none" strike="noStrike" kern="1200" cap="none" spc="0" normalizeH="0" baseline="0" noProof="0" dirty="0">
                <a:ln>
                  <a:noFill/>
                </a:ln>
                <a:solidFill>
                  <a:srgbClr val="93358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Analyse groupée en décembre 2022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5503800" y="4793471"/>
            <a:ext cx="2924198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REG: regorafenib; PBO: Placebo; Ph: Phase; </a:t>
            </a:r>
            <a:br>
              <a:rPr kumimoji="0" lang="fr-FR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fr-FR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REG-NIVO; regorafenib-nivolumab</a:t>
            </a:r>
          </a:p>
        </p:txBody>
      </p:sp>
      <p:sp>
        <p:nvSpPr>
          <p:cNvPr id="27" name="Rectangle à coins arrondis 26"/>
          <p:cNvSpPr/>
          <p:nvPr/>
        </p:nvSpPr>
        <p:spPr>
          <a:xfrm>
            <a:off x="5397907" y="2831690"/>
            <a:ext cx="6561749" cy="256622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000709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Espace réservé du texte 19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Design</a:t>
            </a:r>
            <a:endParaRPr lang="en-US" dirty="0"/>
          </a:p>
        </p:txBody>
      </p:sp>
      <p:sp>
        <p:nvSpPr>
          <p:cNvPr id="22" name="TextBox 17"/>
          <p:cNvSpPr txBox="1"/>
          <p:nvPr/>
        </p:nvSpPr>
        <p:spPr>
          <a:xfrm>
            <a:off x="4731560" y="1898509"/>
            <a:ext cx="532197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N=169</a:t>
            </a:r>
          </a:p>
        </p:txBody>
      </p:sp>
      <p:sp>
        <p:nvSpPr>
          <p:cNvPr id="23" name="TextBox 25"/>
          <p:cNvSpPr txBox="1"/>
          <p:nvPr/>
        </p:nvSpPr>
        <p:spPr>
          <a:xfrm>
            <a:off x="4731560" y="4068504"/>
            <a:ext cx="432811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N=82</a:t>
            </a:r>
          </a:p>
        </p:txBody>
      </p:sp>
      <p:sp>
        <p:nvSpPr>
          <p:cNvPr id="24" name="Parenthèse ouvrante 23"/>
          <p:cNvSpPr/>
          <p:nvPr/>
        </p:nvSpPr>
        <p:spPr>
          <a:xfrm>
            <a:off x="4566424" y="2197899"/>
            <a:ext cx="1166626" cy="1789063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579804" y="1685248"/>
            <a:ext cx="3284273" cy="254330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d’éligibilité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ADK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oesogastrique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avancé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prouvé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histologiquement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Métastases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caractère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localement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avancé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évaluables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≥ 2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lignes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antérieures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platine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et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fluorpyrimidines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0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</a:t>
            </a:r>
          </a:p>
        </p:txBody>
      </p:sp>
      <p:sp>
        <p:nvSpPr>
          <p:cNvPr id="27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825047" y="3478752"/>
            <a:ext cx="2592000" cy="739287"/>
          </a:xfrm>
          <a:prstGeom prst="roundRect">
            <a:avLst>
              <a:gd name="adj" fmla="val 9151"/>
            </a:avLst>
          </a:prstGeom>
          <a:solidFill>
            <a:schemeClr val="bg1">
              <a:lumMod val="5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Placebo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Meilleurs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soins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support</a:t>
            </a:r>
          </a:p>
        </p:txBody>
      </p:sp>
      <p:sp>
        <p:nvSpPr>
          <p:cNvPr id="31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897858" y="1493519"/>
            <a:ext cx="2782865" cy="303423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primaire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globale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ITT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sans progression,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objective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Qualité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vie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(EORTC QLQ-C30 et ST022)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Tolérance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(NCI-CTCAE v4.03) </a:t>
            </a: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C85E23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tertiaires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Pharmacocinétique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biomarqueurs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3" name="TextBox 17"/>
          <p:cNvSpPr txBox="1"/>
          <p:nvPr/>
        </p:nvSpPr>
        <p:spPr>
          <a:xfrm>
            <a:off x="4200544" y="3198348"/>
            <a:ext cx="743668" cy="261610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N=251</a:t>
            </a:r>
          </a:p>
        </p:txBody>
      </p:sp>
      <p:sp>
        <p:nvSpPr>
          <p:cNvPr id="34" name="Rectangle à coins arrondis 33"/>
          <p:cNvSpPr/>
          <p:nvPr/>
        </p:nvSpPr>
        <p:spPr>
          <a:xfrm>
            <a:off x="417243" y="1371600"/>
            <a:ext cx="11409680" cy="328695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3" name="Groupe 42"/>
          <p:cNvGrpSpPr/>
          <p:nvPr/>
        </p:nvGrpSpPr>
        <p:grpSpPr>
          <a:xfrm>
            <a:off x="8687975" y="1719178"/>
            <a:ext cx="117884" cy="2716240"/>
            <a:chOff x="9203915" y="2219156"/>
            <a:chExt cx="117884" cy="2716240"/>
          </a:xfrm>
        </p:grpSpPr>
        <p:cxnSp>
          <p:nvCxnSpPr>
            <p:cNvPr id="35" name="Connecteur droit 34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0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799164" y="1665014"/>
            <a:ext cx="2592668" cy="1137179"/>
          </a:xfrm>
          <a:prstGeom prst="roundRect">
            <a:avLst>
              <a:gd name="adj" fmla="val 9151"/>
            </a:avLst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Regorafenib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160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mg/jour </a:t>
            </a:r>
            <a:b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4cp de 40mg) J1 à J21</a:t>
            </a:r>
          </a:p>
          <a:p>
            <a:pPr marL="0" marR="0" lvl="0" indent="0" algn="ctr" defTabSz="51435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J1=J28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Meilleurs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soins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support</a:t>
            </a:r>
          </a:p>
        </p:txBody>
      </p:sp>
      <p:sp>
        <p:nvSpPr>
          <p:cNvPr id="26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800954" cy="483477"/>
          </a:xfrm>
        </p:spPr>
        <p:txBody>
          <a:bodyPr/>
          <a:lstStyle/>
          <a:p>
            <a:r>
              <a:rPr lang="da-DK" dirty="0"/>
              <a:t>Regorafenib vs placebo ≥ L3 des ADK oesogastriques avancés</a:t>
            </a:r>
          </a:p>
        </p:txBody>
      </p:sp>
      <p:sp>
        <p:nvSpPr>
          <p:cNvPr id="29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2010398" y="4727206"/>
            <a:ext cx="4019075" cy="1158772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Localisation :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ADK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gastrique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 ADK JOG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Géographie :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Asie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Reste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du monde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par anti-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angiogéniques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oui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/ non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dirty="0"/>
              <a:t>N. </a:t>
            </a:r>
            <a:r>
              <a:rPr lang="fr-FR" dirty="0" err="1"/>
              <a:t>Pavlakis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#294</a:t>
            </a:r>
          </a:p>
        </p:txBody>
      </p:sp>
      <p:sp>
        <p:nvSpPr>
          <p:cNvPr id="41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6474544" y="4727206"/>
            <a:ext cx="4734232" cy="1397814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Considérations statistiques :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Analyse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poolée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(INTEGRATE et INTEGRATE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IIa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puis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analyse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d’INTEGRATE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IIa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221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évènements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HR = 0,67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80%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puissance, </a:t>
            </a:r>
            <a:r>
              <a:rPr kumimoji="0" lang="el-G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α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=5%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8" name="Ellipse 27"/>
          <p:cNvSpPr/>
          <p:nvPr/>
        </p:nvSpPr>
        <p:spPr>
          <a:xfrm>
            <a:off x="4300396" y="2654391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2:1</a:t>
            </a:r>
          </a:p>
        </p:txBody>
      </p:sp>
      <p:cxnSp>
        <p:nvCxnSpPr>
          <p:cNvPr id="3" name="Connecteur droit 2"/>
          <p:cNvCxnSpPr/>
          <p:nvPr/>
        </p:nvCxnSpPr>
        <p:spPr>
          <a:xfrm>
            <a:off x="6209072" y="4727206"/>
            <a:ext cx="0" cy="115200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247458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Rectangle à coins arrondis 206"/>
          <p:cNvSpPr/>
          <p:nvPr/>
        </p:nvSpPr>
        <p:spPr>
          <a:xfrm>
            <a:off x="5068250" y="1238865"/>
            <a:ext cx="6922189" cy="415904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36" name="Tableau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3363834"/>
              </p:ext>
            </p:extLst>
          </p:nvPr>
        </p:nvGraphicFramePr>
        <p:xfrm>
          <a:off x="5225372" y="1533489"/>
          <a:ext cx="6661263" cy="3396378"/>
        </p:xfrm>
        <a:graphic>
          <a:graphicData uri="http://schemas.openxmlformats.org/drawingml/2006/table">
            <a:tbl>
              <a:tblPr firstRow="1" bandRow="1"/>
              <a:tblGrid>
                <a:gridCol w="10341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12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23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27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243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56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56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49812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l"/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Sous-groupes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PBO 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n/N</a:t>
                      </a:r>
                      <a:endParaRPr lang="fr-FR" sz="10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REG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n/N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1000" b="0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0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(IC</a:t>
                      </a:r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P.int</a:t>
                      </a:r>
                      <a:endParaRPr lang="fr-FR" sz="10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b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FOR P.int</a:t>
                      </a:r>
                      <a:endParaRPr lang="fr-FR" sz="105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722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/>
                      <a:r>
                        <a:rPr lang="fr-FR" sz="1000">
                          <a:latin typeface="+mn-lt"/>
                        </a:rPr>
                        <a:t>Site de la tumeur primaire</a:t>
                      </a:r>
                      <a:endParaRPr lang="fr-FR" sz="1000" dirty="0">
                        <a:latin typeface="+mn-lt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1000" dirty="0">
                          <a:latin typeface="+mn-lt"/>
                        </a:rPr>
                        <a:t>Estomac</a:t>
                      </a:r>
                    </a:p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Jonction Gastro-oesophagienne </a:t>
                      </a:r>
                      <a:endParaRPr lang="fr-FR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3600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57/60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22/22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112/122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47/47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87313" algn="ctr">
                        <a:spcBef>
                          <a:spcPts val="300"/>
                        </a:spcBef>
                      </a:pPr>
                      <a:endParaRPr lang="fr-FR" sz="1000" b="1" dirty="0">
                        <a:solidFill>
                          <a:schemeClr val="accent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0,74 (0,53-1,02)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0,62 (0,37-1,03)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0,57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0,71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80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/>
                      <a:r>
                        <a:rPr lang="fr-FR" sz="1000">
                          <a:latin typeface="+mn-lt"/>
                        </a:rPr>
                        <a:t>Région</a:t>
                      </a:r>
                      <a:endParaRPr lang="fr-FR" sz="1000" dirty="0">
                        <a:latin typeface="+mn-lt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Rete du</a:t>
                      </a:r>
                      <a:r>
                        <a:rPr lang="en-US" sz="10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monde</a:t>
                      </a: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Asie</a:t>
                      </a:r>
                    </a:p>
                  </a:txBody>
                  <a:tcPr marL="0" marR="3600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31/31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48/51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63/63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96/106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ctr">
                        <a:spcBef>
                          <a:spcPts val="300"/>
                        </a:spcBef>
                      </a:pPr>
                      <a:endParaRPr lang="fr-FR" sz="1000" b="1">
                        <a:solidFill>
                          <a:schemeClr val="accent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0,50 (0,32-0,79)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 (0,58-1,18)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0,03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0,17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80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Traitement </a:t>
                      </a:r>
                      <a:b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par anti-angiogéniques</a:t>
                      </a: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0" marR="3600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33/35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46/47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65/70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94/99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1000">
                        <a:latin typeface="+mn-lt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0,64 (0,42-0,99)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0,75 (0,52-1,06)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0,85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0,85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80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/>
                      <a:r>
                        <a:rPr lang="fr-FR" sz="1000">
                          <a:latin typeface="+mn-lt"/>
                        </a:rPr>
                        <a:t>Ethnie</a:t>
                      </a:r>
                      <a:endParaRPr lang="fr-FR" sz="1000" dirty="0">
                        <a:latin typeface="+mn-lt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 </a:t>
                      </a:r>
                      <a:r>
                        <a:rPr lang="en-US" sz="10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Asiatiques</a:t>
                      </a:r>
                      <a:endParaRPr lang="en-US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Asiatiques</a:t>
                      </a:r>
                      <a:endParaRPr lang="en-US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3600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29/29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50/53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61/61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96/108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1000">
                        <a:latin typeface="+mn-lt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0,53 (0,34-0,84)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0,78</a:t>
                      </a:r>
                      <a:r>
                        <a:rPr lang="en-US" sz="10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(0,56-1,11)</a:t>
                      </a: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0,11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0,29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80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/>
                      <a:r>
                        <a:rPr lang="fr-FR" sz="1000">
                          <a:latin typeface="+mn-lt"/>
                        </a:rPr>
                        <a:t>Traitement par immunothérapie</a:t>
                      </a:r>
                      <a:endParaRPr lang="fr-FR" sz="1000" dirty="0">
                        <a:latin typeface="+mn-lt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0" marR="3600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22/22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57/60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40/44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119/125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1000" dirty="0">
                        <a:latin typeface="+mn-lt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0,58 (0,33-1,00)</a:t>
                      </a: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0,78 (0,57-1,07)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0,38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0,64</a:t>
                      </a: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384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/>
                      <a:r>
                        <a:rPr lang="fr-FR" sz="1000">
                          <a:latin typeface="+mn-lt"/>
                        </a:rPr>
                        <a:t>Analyse primaire</a:t>
                      </a:r>
                      <a:endParaRPr lang="fr-FR" sz="1000" dirty="0">
                        <a:latin typeface="+mn-lt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r>
                        <a:rPr lang="en-US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patients</a:t>
                      </a:r>
                    </a:p>
                  </a:txBody>
                  <a:tcPr marL="0" marR="3600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79/82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159/169</a:t>
                      </a: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endParaRPr lang="fr-FR" sz="1000">
                        <a:latin typeface="+mn-lt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0,68 (0,52-0,90)</a:t>
                      </a:r>
                      <a:endParaRPr lang="en-US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endParaRPr lang="en-US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22" name="Graphique 21"/>
          <p:cNvGraphicFramePr/>
          <p:nvPr/>
        </p:nvGraphicFramePr>
        <p:xfrm>
          <a:off x="566115" y="1685095"/>
          <a:ext cx="4196548" cy="2401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9" name="Espace réservé du texte 28"/>
          <p:cNvSpPr>
            <a:spLocks noGrp="1"/>
          </p:cNvSpPr>
          <p:nvPr>
            <p:ph type="body" sz="quarter" idx="15"/>
          </p:nvPr>
        </p:nvSpPr>
        <p:spPr>
          <a:xfrm>
            <a:off x="1233012" y="5589640"/>
            <a:ext cx="10958988" cy="465270"/>
          </a:xfrm>
        </p:spPr>
        <p:txBody>
          <a:bodyPr/>
          <a:lstStyle/>
          <a:p>
            <a:pPr>
              <a:spcBef>
                <a:spcPts val="1200"/>
              </a:spcBef>
            </a:pPr>
            <a:r>
              <a:rPr lang="da-DK" sz="1800"/>
              <a:t>HR : </a:t>
            </a:r>
            <a:r>
              <a:rPr lang="da-DK" sz="1800" b="1" dirty="0"/>
              <a:t>0,70</a:t>
            </a:r>
            <a:r>
              <a:rPr lang="da-DK" sz="1800" dirty="0"/>
              <a:t> (IC </a:t>
            </a:r>
            <a:r>
              <a:rPr lang="da-DK" sz="1800"/>
              <a:t>95%: </a:t>
            </a:r>
            <a:r>
              <a:rPr lang="da-DK" sz="1800" b="1" dirty="0"/>
              <a:t>0,56-0,87</a:t>
            </a:r>
            <a:r>
              <a:rPr lang="da-DK" sz="1800" dirty="0"/>
              <a:t>); </a:t>
            </a:r>
            <a:r>
              <a:rPr lang="da-DK" sz="1800" b="1" i="1" dirty="0"/>
              <a:t>p</a:t>
            </a:r>
            <a:r>
              <a:rPr lang="da-DK" sz="1800" b="1" dirty="0"/>
              <a:t>=0,001</a:t>
            </a:r>
            <a:r>
              <a:rPr lang="da-DK" sz="1800" dirty="0"/>
              <a:t> dans </a:t>
            </a:r>
            <a:r>
              <a:rPr lang="da-DK" sz="1800"/>
              <a:t>l’analyse poolée </a:t>
            </a:r>
            <a:r>
              <a:rPr lang="da-DK" sz="1600"/>
              <a:t>(INTEGRATE+INTEGRATE </a:t>
            </a:r>
            <a:r>
              <a:rPr lang="da-DK" sz="1600" dirty="0"/>
              <a:t>IIa)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>
          <a:xfrm>
            <a:off x="391046" y="782736"/>
            <a:ext cx="10332000" cy="582613"/>
          </a:xfrm>
        </p:spPr>
        <p:txBody>
          <a:bodyPr/>
          <a:lstStyle/>
          <a:p>
            <a:r>
              <a:rPr lang="da-DK" dirty="0"/>
              <a:t>Survie globale</a:t>
            </a:r>
            <a:endParaRPr lang="en-US" dirty="0"/>
          </a:p>
        </p:txBody>
      </p:sp>
      <p:sp>
        <p:nvSpPr>
          <p:cNvPr id="18" name="Titre 23"/>
          <p:cNvSpPr txBox="1">
            <a:spLocks/>
          </p:cNvSpPr>
          <p:nvPr/>
        </p:nvSpPr>
        <p:spPr>
          <a:xfrm>
            <a:off x="391046" y="171394"/>
            <a:ext cx="11800954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2800" b="1" i="0" kern="1200" baseline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Regorafenib vs placebo ≥ L3 des ADK oesogastriques avancés</a:t>
            </a:r>
          </a:p>
        </p:txBody>
      </p:sp>
      <p:sp>
        <p:nvSpPr>
          <p:cNvPr id="24" name="Espace réservé du texte 1"/>
          <p:cNvSpPr txBox="1">
            <a:spLocks/>
          </p:cNvSpPr>
          <p:nvPr/>
        </p:nvSpPr>
        <p:spPr>
          <a:xfrm>
            <a:off x="7246235" y="1074116"/>
            <a:ext cx="2566219" cy="388492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Analyse de sous groupe</a:t>
            </a:r>
          </a:p>
        </p:txBody>
      </p:sp>
      <p:sp>
        <p:nvSpPr>
          <p:cNvPr id="25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dirty="0"/>
              <a:t>N. </a:t>
            </a:r>
            <a:r>
              <a:rPr lang="fr-FR" dirty="0" err="1"/>
              <a:t>Pavlakis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#294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88D056-DA5D-6B99-713B-64B1368A3CC4}"/>
              </a:ext>
            </a:extLst>
          </p:cNvPr>
          <p:cNvGraphicFramePr>
            <a:graphicFrameLocks noGrp="1"/>
          </p:cNvGraphicFramePr>
          <p:nvPr/>
        </p:nvGraphicFramePr>
        <p:xfrm>
          <a:off x="391806" y="4320972"/>
          <a:ext cx="4447678" cy="68164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24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94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944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94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94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012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0124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01240">
                  <a:extLst>
                    <a:ext uri="{9D8B030D-6E8A-4147-A177-3AD203B41FA5}">
                      <a16:colId xmlns:a16="http://schemas.microsoft.com/office/drawing/2014/main" val="3760122066"/>
                    </a:ext>
                  </a:extLst>
                </a:gridCol>
                <a:gridCol w="401240">
                  <a:extLst>
                    <a:ext uri="{9D8B030D-6E8A-4147-A177-3AD203B41FA5}">
                      <a16:colId xmlns:a16="http://schemas.microsoft.com/office/drawing/2014/main" val="1192717872"/>
                    </a:ext>
                  </a:extLst>
                </a:gridCol>
                <a:gridCol w="401240">
                  <a:extLst>
                    <a:ext uri="{9D8B030D-6E8A-4147-A177-3AD203B41FA5}">
                      <a16:colId xmlns:a16="http://schemas.microsoft.com/office/drawing/2014/main" val="3645510599"/>
                    </a:ext>
                  </a:extLst>
                </a:gridCol>
                <a:gridCol w="401240">
                  <a:extLst>
                    <a:ext uri="{9D8B030D-6E8A-4147-A177-3AD203B41FA5}">
                      <a16:colId xmlns:a16="http://schemas.microsoft.com/office/drawing/2014/main" val="2195092635"/>
                    </a:ext>
                  </a:extLst>
                </a:gridCol>
              </a:tblGrid>
              <a:tr h="259608">
                <a:tc gridSpan="7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2"/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0" dirty="0">
                        <a:solidFill>
                          <a:schemeClr val="tx2"/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0" dirty="0">
                        <a:solidFill>
                          <a:schemeClr val="tx2"/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0" dirty="0">
                        <a:solidFill>
                          <a:schemeClr val="tx2"/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0" dirty="0">
                        <a:solidFill>
                          <a:schemeClr val="tx2"/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1019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PBO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>
                          <a:solidFill>
                            <a:schemeClr val="tx2"/>
                          </a:solidFill>
                        </a:rPr>
                        <a:t> 82</a:t>
                      </a:r>
                      <a:endParaRPr lang="fr-FR" sz="1100" b="1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24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1019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REG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 169</a:t>
                      </a:r>
                      <a:endParaRPr lang="fr-FR" sz="11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accent1"/>
                          </a:solidFill>
                        </a:rPr>
                        <a:t>147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accent1"/>
                          </a:solidFill>
                        </a:rPr>
                        <a:t>92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accent1"/>
                          </a:solidFill>
                        </a:rPr>
                        <a:t>61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accent1"/>
                          </a:solidFill>
                        </a:rPr>
                        <a:t>52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accent1"/>
                          </a:solidFill>
                        </a:rPr>
                        <a:t>38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accent1"/>
                          </a:solidFill>
                        </a:rPr>
                        <a:t>29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accent1"/>
                          </a:solidFill>
                        </a:rPr>
                        <a:t>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accent1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dirty="0">
                          <a:solidFill>
                            <a:schemeClr val="accent1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" name="ZoneTexte 9">
            <a:extLst>
              <a:ext uri="{FF2B5EF4-FFF2-40B4-BE49-F238E27FC236}">
                <a16:creationId xmlns:a16="http://schemas.microsoft.com/office/drawing/2014/main" id="{D2E5B536-9C01-7B3A-348F-E5DB02C8C57E}"/>
              </a:ext>
            </a:extLst>
          </p:cNvPr>
          <p:cNvSpPr txBox="1"/>
          <p:nvPr/>
        </p:nvSpPr>
        <p:spPr>
          <a:xfrm>
            <a:off x="1105316" y="4025150"/>
            <a:ext cx="37164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Mois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C7DD162D-D79C-C987-CC05-DB4918041BA8}"/>
              </a:ext>
            </a:extLst>
          </p:cNvPr>
          <p:cNvSpPr txBox="1"/>
          <p:nvPr/>
        </p:nvSpPr>
        <p:spPr>
          <a:xfrm>
            <a:off x="2963088" y="2021328"/>
            <a:ext cx="175816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SG HR: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0.68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(95% CI: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0.52-0.90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=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0.006</a:t>
            </a:r>
          </a:p>
        </p:txBody>
      </p:sp>
      <p:cxnSp>
        <p:nvCxnSpPr>
          <p:cNvPr id="21" name="Connecteur droit 20"/>
          <p:cNvCxnSpPr/>
          <p:nvPr/>
        </p:nvCxnSpPr>
        <p:spPr>
          <a:xfrm>
            <a:off x="1210654" y="4477470"/>
            <a:ext cx="3630780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 Box 4"/>
          <p:cNvSpPr txBox="1">
            <a:spLocks noChangeArrowheads="1"/>
          </p:cNvSpPr>
          <p:nvPr/>
        </p:nvSpPr>
        <p:spPr bwMode="auto">
          <a:xfrm rot="16200000">
            <a:off x="-622772" y="2567429"/>
            <a:ext cx="213894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 sans événement</a:t>
            </a:r>
          </a:p>
        </p:txBody>
      </p:sp>
      <p:sp>
        <p:nvSpPr>
          <p:cNvPr id="5" name="Forme libre 4"/>
          <p:cNvSpPr/>
          <p:nvPr/>
        </p:nvSpPr>
        <p:spPr>
          <a:xfrm>
            <a:off x="1185978" y="1782372"/>
            <a:ext cx="3558261" cy="1692612"/>
          </a:xfrm>
          <a:custGeom>
            <a:avLst/>
            <a:gdLst>
              <a:gd name="connsiteX0" fmla="*/ 4377447 w 4377447"/>
              <a:gd name="connsiteY0" fmla="*/ 1692612 h 1692612"/>
              <a:gd name="connsiteX1" fmla="*/ 4085617 w 4377447"/>
              <a:gd name="connsiteY1" fmla="*/ 1682885 h 1692612"/>
              <a:gd name="connsiteX2" fmla="*/ 3949430 w 4377447"/>
              <a:gd name="connsiteY2" fmla="*/ 1653702 h 1692612"/>
              <a:gd name="connsiteX3" fmla="*/ 3793787 w 4377447"/>
              <a:gd name="connsiteY3" fmla="*/ 1634246 h 1692612"/>
              <a:gd name="connsiteX4" fmla="*/ 3618689 w 4377447"/>
              <a:gd name="connsiteY4" fmla="*/ 1634246 h 1692612"/>
              <a:gd name="connsiteX5" fmla="*/ 3472775 w 4377447"/>
              <a:gd name="connsiteY5" fmla="*/ 1624519 h 1692612"/>
              <a:gd name="connsiteX6" fmla="*/ 3307404 w 4377447"/>
              <a:gd name="connsiteY6" fmla="*/ 1614791 h 1692612"/>
              <a:gd name="connsiteX7" fmla="*/ 3093396 w 4377447"/>
              <a:gd name="connsiteY7" fmla="*/ 1585608 h 1692612"/>
              <a:gd name="connsiteX8" fmla="*/ 3025302 w 4377447"/>
              <a:gd name="connsiteY8" fmla="*/ 1546698 h 1692612"/>
              <a:gd name="connsiteX9" fmla="*/ 2840477 w 4377447"/>
              <a:gd name="connsiteY9" fmla="*/ 1527242 h 1692612"/>
              <a:gd name="connsiteX10" fmla="*/ 2636196 w 4377447"/>
              <a:gd name="connsiteY10" fmla="*/ 1527242 h 1692612"/>
              <a:gd name="connsiteX11" fmla="*/ 2431915 w 4377447"/>
              <a:gd name="connsiteY11" fmla="*/ 1488332 h 1692612"/>
              <a:gd name="connsiteX12" fmla="*/ 2295728 w 4377447"/>
              <a:gd name="connsiteY12" fmla="*/ 1459149 h 1692612"/>
              <a:gd name="connsiteX13" fmla="*/ 2110902 w 4377447"/>
              <a:gd name="connsiteY13" fmla="*/ 1410510 h 1692612"/>
              <a:gd name="connsiteX14" fmla="*/ 2003898 w 4377447"/>
              <a:gd name="connsiteY14" fmla="*/ 1352144 h 1692612"/>
              <a:gd name="connsiteX15" fmla="*/ 1857983 w 4377447"/>
              <a:gd name="connsiteY15" fmla="*/ 1293778 h 1692612"/>
              <a:gd name="connsiteX16" fmla="*/ 1566153 w 4377447"/>
              <a:gd name="connsiteY16" fmla="*/ 1254868 h 1692612"/>
              <a:gd name="connsiteX17" fmla="*/ 1420238 w 4377447"/>
              <a:gd name="connsiteY17" fmla="*/ 1196502 h 1692612"/>
              <a:gd name="connsiteX18" fmla="*/ 1322962 w 4377447"/>
              <a:gd name="connsiteY18" fmla="*/ 1138136 h 1692612"/>
              <a:gd name="connsiteX19" fmla="*/ 1215958 w 4377447"/>
              <a:gd name="connsiteY19" fmla="*/ 1040859 h 1692612"/>
              <a:gd name="connsiteX20" fmla="*/ 1128409 w 4377447"/>
              <a:gd name="connsiteY20" fmla="*/ 1001949 h 1692612"/>
              <a:gd name="connsiteX21" fmla="*/ 972766 w 4377447"/>
              <a:gd name="connsiteY21" fmla="*/ 904672 h 1692612"/>
              <a:gd name="connsiteX22" fmla="*/ 856034 w 4377447"/>
              <a:gd name="connsiteY22" fmla="*/ 739302 h 1692612"/>
              <a:gd name="connsiteX23" fmla="*/ 690664 w 4377447"/>
              <a:gd name="connsiteY23" fmla="*/ 583659 h 1692612"/>
              <a:gd name="connsiteX24" fmla="*/ 622570 w 4377447"/>
              <a:gd name="connsiteY24" fmla="*/ 476655 h 1692612"/>
              <a:gd name="connsiteX25" fmla="*/ 496111 w 4377447"/>
              <a:gd name="connsiteY25" fmla="*/ 330740 h 1692612"/>
              <a:gd name="connsiteX26" fmla="*/ 447472 w 4377447"/>
              <a:gd name="connsiteY26" fmla="*/ 223736 h 1692612"/>
              <a:gd name="connsiteX27" fmla="*/ 301558 w 4377447"/>
              <a:gd name="connsiteY27" fmla="*/ 116732 h 1692612"/>
              <a:gd name="connsiteX28" fmla="*/ 252919 w 4377447"/>
              <a:gd name="connsiteY28" fmla="*/ 58366 h 1692612"/>
              <a:gd name="connsiteX29" fmla="*/ 0 w 4377447"/>
              <a:gd name="connsiteY29" fmla="*/ 0 h 169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377447" h="1692612">
                <a:moveTo>
                  <a:pt x="4377447" y="1692612"/>
                </a:moveTo>
                <a:lnTo>
                  <a:pt x="4085617" y="1682885"/>
                </a:lnTo>
                <a:lnTo>
                  <a:pt x="3949430" y="1653702"/>
                </a:lnTo>
                <a:lnTo>
                  <a:pt x="3793787" y="1634246"/>
                </a:lnTo>
                <a:lnTo>
                  <a:pt x="3618689" y="1634246"/>
                </a:lnTo>
                <a:lnTo>
                  <a:pt x="3472775" y="1624519"/>
                </a:lnTo>
                <a:lnTo>
                  <a:pt x="3307404" y="1614791"/>
                </a:lnTo>
                <a:lnTo>
                  <a:pt x="3093396" y="1585608"/>
                </a:lnTo>
                <a:lnTo>
                  <a:pt x="3025302" y="1546698"/>
                </a:lnTo>
                <a:lnTo>
                  <a:pt x="2840477" y="1527242"/>
                </a:lnTo>
                <a:lnTo>
                  <a:pt x="2636196" y="1527242"/>
                </a:lnTo>
                <a:lnTo>
                  <a:pt x="2431915" y="1488332"/>
                </a:lnTo>
                <a:lnTo>
                  <a:pt x="2295728" y="1459149"/>
                </a:lnTo>
                <a:lnTo>
                  <a:pt x="2110902" y="1410510"/>
                </a:lnTo>
                <a:lnTo>
                  <a:pt x="2003898" y="1352144"/>
                </a:lnTo>
                <a:lnTo>
                  <a:pt x="1857983" y="1293778"/>
                </a:lnTo>
                <a:lnTo>
                  <a:pt x="1566153" y="1254868"/>
                </a:lnTo>
                <a:lnTo>
                  <a:pt x="1420238" y="1196502"/>
                </a:lnTo>
                <a:lnTo>
                  <a:pt x="1322962" y="1138136"/>
                </a:lnTo>
                <a:lnTo>
                  <a:pt x="1215958" y="1040859"/>
                </a:lnTo>
                <a:lnTo>
                  <a:pt x="1128409" y="1001949"/>
                </a:lnTo>
                <a:lnTo>
                  <a:pt x="972766" y="904672"/>
                </a:lnTo>
                <a:lnTo>
                  <a:pt x="856034" y="739302"/>
                </a:lnTo>
                <a:lnTo>
                  <a:pt x="690664" y="583659"/>
                </a:lnTo>
                <a:lnTo>
                  <a:pt x="622570" y="476655"/>
                </a:lnTo>
                <a:lnTo>
                  <a:pt x="496111" y="330740"/>
                </a:lnTo>
                <a:lnTo>
                  <a:pt x="447472" y="223736"/>
                </a:lnTo>
                <a:lnTo>
                  <a:pt x="301558" y="116732"/>
                </a:lnTo>
                <a:lnTo>
                  <a:pt x="252919" y="5836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Forme libre 10"/>
          <p:cNvSpPr/>
          <p:nvPr/>
        </p:nvSpPr>
        <p:spPr>
          <a:xfrm>
            <a:off x="1244344" y="1801827"/>
            <a:ext cx="3487096" cy="1819072"/>
          </a:xfrm>
          <a:custGeom>
            <a:avLst/>
            <a:gdLst>
              <a:gd name="connsiteX0" fmla="*/ 4289898 w 4289898"/>
              <a:gd name="connsiteY0" fmla="*/ 1819072 h 1819072"/>
              <a:gd name="connsiteX1" fmla="*/ 4085617 w 4289898"/>
              <a:gd name="connsiteY1" fmla="*/ 1819072 h 1819072"/>
              <a:gd name="connsiteX2" fmla="*/ 3715966 w 4289898"/>
              <a:gd name="connsiteY2" fmla="*/ 1799617 h 1819072"/>
              <a:gd name="connsiteX3" fmla="*/ 3190672 w 4289898"/>
              <a:gd name="connsiteY3" fmla="*/ 1809345 h 1819072"/>
              <a:gd name="connsiteX4" fmla="*/ 3093396 w 4289898"/>
              <a:gd name="connsiteY4" fmla="*/ 1770434 h 1819072"/>
              <a:gd name="connsiteX5" fmla="*/ 2616740 w 4289898"/>
              <a:gd name="connsiteY5" fmla="*/ 1731523 h 1819072"/>
              <a:gd name="connsiteX6" fmla="*/ 2373549 w 4289898"/>
              <a:gd name="connsiteY6" fmla="*/ 1702340 h 1819072"/>
              <a:gd name="connsiteX7" fmla="*/ 2237362 w 4289898"/>
              <a:gd name="connsiteY7" fmla="*/ 1702340 h 1819072"/>
              <a:gd name="connsiteX8" fmla="*/ 2091447 w 4289898"/>
              <a:gd name="connsiteY8" fmla="*/ 1653702 h 1819072"/>
              <a:gd name="connsiteX9" fmla="*/ 1984443 w 4289898"/>
              <a:gd name="connsiteY9" fmla="*/ 1605064 h 1819072"/>
              <a:gd name="connsiteX10" fmla="*/ 1887166 w 4289898"/>
              <a:gd name="connsiteY10" fmla="*/ 1595336 h 1819072"/>
              <a:gd name="connsiteX11" fmla="*/ 1828800 w 4289898"/>
              <a:gd name="connsiteY11" fmla="*/ 1527243 h 1819072"/>
              <a:gd name="connsiteX12" fmla="*/ 1770434 w 4289898"/>
              <a:gd name="connsiteY12" fmla="*/ 1498060 h 1819072"/>
              <a:gd name="connsiteX13" fmla="*/ 1692613 w 4289898"/>
              <a:gd name="connsiteY13" fmla="*/ 1439694 h 1819072"/>
              <a:gd name="connsiteX14" fmla="*/ 1556426 w 4289898"/>
              <a:gd name="connsiteY14" fmla="*/ 1439694 h 1819072"/>
              <a:gd name="connsiteX15" fmla="*/ 1498060 w 4289898"/>
              <a:gd name="connsiteY15" fmla="*/ 1381328 h 1819072"/>
              <a:gd name="connsiteX16" fmla="*/ 1410511 w 4289898"/>
              <a:gd name="connsiteY16" fmla="*/ 1313234 h 1819072"/>
              <a:gd name="connsiteX17" fmla="*/ 1322962 w 4289898"/>
              <a:gd name="connsiteY17" fmla="*/ 1313234 h 1819072"/>
              <a:gd name="connsiteX18" fmla="*/ 1215958 w 4289898"/>
              <a:gd name="connsiteY18" fmla="*/ 1274323 h 1819072"/>
              <a:gd name="connsiteX19" fmla="*/ 1138136 w 4289898"/>
              <a:gd name="connsiteY19" fmla="*/ 1235413 h 1819072"/>
              <a:gd name="connsiteX20" fmla="*/ 1050587 w 4289898"/>
              <a:gd name="connsiteY20" fmla="*/ 1206230 h 1819072"/>
              <a:gd name="connsiteX21" fmla="*/ 1001949 w 4289898"/>
              <a:gd name="connsiteY21" fmla="*/ 1177047 h 1819072"/>
              <a:gd name="connsiteX22" fmla="*/ 933855 w 4289898"/>
              <a:gd name="connsiteY22" fmla="*/ 1099226 h 1819072"/>
              <a:gd name="connsiteX23" fmla="*/ 924128 w 4289898"/>
              <a:gd name="connsiteY23" fmla="*/ 1031132 h 1819072"/>
              <a:gd name="connsiteX24" fmla="*/ 875489 w 4289898"/>
              <a:gd name="connsiteY24" fmla="*/ 1011677 h 1819072"/>
              <a:gd name="connsiteX25" fmla="*/ 836579 w 4289898"/>
              <a:gd name="connsiteY25" fmla="*/ 963038 h 1819072"/>
              <a:gd name="connsiteX26" fmla="*/ 797668 w 4289898"/>
              <a:gd name="connsiteY26" fmla="*/ 924128 h 1819072"/>
              <a:gd name="connsiteX27" fmla="*/ 690664 w 4289898"/>
              <a:gd name="connsiteY27" fmla="*/ 914400 h 1819072"/>
              <a:gd name="connsiteX28" fmla="*/ 632298 w 4289898"/>
              <a:gd name="connsiteY28" fmla="*/ 807396 h 1819072"/>
              <a:gd name="connsiteX29" fmla="*/ 583660 w 4289898"/>
              <a:gd name="connsiteY29" fmla="*/ 729574 h 1819072"/>
              <a:gd name="connsiteX30" fmla="*/ 535021 w 4289898"/>
              <a:gd name="connsiteY30" fmla="*/ 661481 h 1819072"/>
              <a:gd name="connsiteX31" fmla="*/ 437745 w 4289898"/>
              <a:gd name="connsiteY31" fmla="*/ 573932 h 1819072"/>
              <a:gd name="connsiteX32" fmla="*/ 379379 w 4289898"/>
              <a:gd name="connsiteY32" fmla="*/ 457200 h 1819072"/>
              <a:gd name="connsiteX33" fmla="*/ 311285 w 4289898"/>
              <a:gd name="connsiteY33" fmla="*/ 369651 h 1819072"/>
              <a:gd name="connsiteX34" fmla="*/ 214009 w 4289898"/>
              <a:gd name="connsiteY34" fmla="*/ 223736 h 1819072"/>
              <a:gd name="connsiteX35" fmla="*/ 145915 w 4289898"/>
              <a:gd name="connsiteY35" fmla="*/ 107004 h 1819072"/>
              <a:gd name="connsiteX36" fmla="*/ 0 w 4289898"/>
              <a:gd name="connsiteY36" fmla="*/ 0 h 1819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289898" h="1819072">
                <a:moveTo>
                  <a:pt x="4289898" y="1819072"/>
                </a:moveTo>
                <a:lnTo>
                  <a:pt x="4085617" y="1819072"/>
                </a:lnTo>
                <a:lnTo>
                  <a:pt x="3715966" y="1799617"/>
                </a:lnTo>
                <a:lnTo>
                  <a:pt x="3190672" y="1809345"/>
                </a:lnTo>
                <a:lnTo>
                  <a:pt x="3093396" y="1770434"/>
                </a:lnTo>
                <a:lnTo>
                  <a:pt x="2616740" y="1731523"/>
                </a:lnTo>
                <a:lnTo>
                  <a:pt x="2373549" y="1702340"/>
                </a:lnTo>
                <a:lnTo>
                  <a:pt x="2237362" y="1702340"/>
                </a:lnTo>
                <a:lnTo>
                  <a:pt x="2091447" y="1653702"/>
                </a:lnTo>
                <a:lnTo>
                  <a:pt x="1984443" y="1605064"/>
                </a:lnTo>
                <a:lnTo>
                  <a:pt x="1887166" y="1595336"/>
                </a:lnTo>
                <a:lnTo>
                  <a:pt x="1828800" y="1527243"/>
                </a:lnTo>
                <a:lnTo>
                  <a:pt x="1770434" y="1498060"/>
                </a:lnTo>
                <a:lnTo>
                  <a:pt x="1692613" y="1439694"/>
                </a:lnTo>
                <a:lnTo>
                  <a:pt x="1556426" y="1439694"/>
                </a:lnTo>
                <a:lnTo>
                  <a:pt x="1498060" y="1381328"/>
                </a:lnTo>
                <a:lnTo>
                  <a:pt x="1410511" y="1313234"/>
                </a:lnTo>
                <a:lnTo>
                  <a:pt x="1322962" y="1313234"/>
                </a:lnTo>
                <a:lnTo>
                  <a:pt x="1215958" y="1274323"/>
                </a:lnTo>
                <a:lnTo>
                  <a:pt x="1138136" y="1235413"/>
                </a:lnTo>
                <a:lnTo>
                  <a:pt x="1050587" y="1206230"/>
                </a:lnTo>
                <a:lnTo>
                  <a:pt x="1001949" y="1177047"/>
                </a:lnTo>
                <a:lnTo>
                  <a:pt x="933855" y="1099226"/>
                </a:lnTo>
                <a:lnTo>
                  <a:pt x="924128" y="1031132"/>
                </a:lnTo>
                <a:lnTo>
                  <a:pt x="875489" y="1011677"/>
                </a:lnTo>
                <a:lnTo>
                  <a:pt x="836579" y="963038"/>
                </a:lnTo>
                <a:lnTo>
                  <a:pt x="797668" y="924128"/>
                </a:lnTo>
                <a:lnTo>
                  <a:pt x="690664" y="914400"/>
                </a:lnTo>
                <a:lnTo>
                  <a:pt x="632298" y="807396"/>
                </a:lnTo>
                <a:lnTo>
                  <a:pt x="583660" y="729574"/>
                </a:lnTo>
                <a:lnTo>
                  <a:pt x="535021" y="661481"/>
                </a:lnTo>
                <a:lnTo>
                  <a:pt x="437745" y="573932"/>
                </a:lnTo>
                <a:lnTo>
                  <a:pt x="379379" y="457200"/>
                </a:lnTo>
                <a:lnTo>
                  <a:pt x="311285" y="369651"/>
                </a:lnTo>
                <a:lnTo>
                  <a:pt x="214009" y="223736"/>
                </a:lnTo>
                <a:lnTo>
                  <a:pt x="145915" y="10700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3" name="Connecteur droit 12"/>
          <p:cNvCxnSpPr/>
          <p:nvPr/>
        </p:nvCxnSpPr>
        <p:spPr>
          <a:xfrm>
            <a:off x="3395851" y="3024409"/>
            <a:ext cx="0" cy="72000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ZoneTexte 32">
            <a:extLst>
              <a:ext uri="{FF2B5EF4-FFF2-40B4-BE49-F238E27FC236}">
                <a16:creationId xmlns:a16="http://schemas.microsoft.com/office/drawing/2014/main" id="{C7DD162D-D79C-C987-CC05-DB4918041BA8}"/>
              </a:ext>
            </a:extLst>
          </p:cNvPr>
          <p:cNvSpPr txBox="1"/>
          <p:nvPr/>
        </p:nvSpPr>
        <p:spPr>
          <a:xfrm>
            <a:off x="2868564" y="3022683"/>
            <a:ext cx="6027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19</a:t>
            </a: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</a:t>
            </a:r>
            <a:endParaRPr kumimoji="0" lang="fr-FR" sz="1050" b="1" i="0" u="none" strike="noStrike" kern="1200" cap="none" spc="0" normalizeH="0" baseline="0" noProof="0" dirty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C7DD162D-D79C-C987-CC05-DB4918041BA8}"/>
              </a:ext>
            </a:extLst>
          </p:cNvPr>
          <p:cNvSpPr txBox="1"/>
          <p:nvPr/>
        </p:nvSpPr>
        <p:spPr>
          <a:xfrm>
            <a:off x="2868564" y="3284646"/>
            <a:ext cx="6027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  <a:r>
              <a:rPr kumimoji="0" lang="fr-FR" sz="1000" b="1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</a:t>
            </a:r>
            <a:endParaRPr kumimoji="0" lang="fr-FR" sz="10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8" name="Groupe 207"/>
          <p:cNvGrpSpPr/>
          <p:nvPr/>
        </p:nvGrpSpPr>
        <p:grpSpPr>
          <a:xfrm>
            <a:off x="8456706" y="2011855"/>
            <a:ext cx="1612143" cy="3337500"/>
            <a:chOff x="8545194" y="2070847"/>
            <a:chExt cx="1612143" cy="3337500"/>
          </a:xfrm>
        </p:grpSpPr>
        <p:cxnSp>
          <p:nvCxnSpPr>
            <p:cNvPr id="105" name="Connecteur droit 104"/>
            <p:cNvCxnSpPr/>
            <p:nvPr/>
          </p:nvCxnSpPr>
          <p:spPr>
            <a:xfrm flipV="1">
              <a:off x="9891700" y="2070847"/>
              <a:ext cx="0" cy="3009786"/>
            </a:xfrm>
            <a:prstGeom prst="line">
              <a:avLst/>
            </a:prstGeom>
            <a:noFill/>
            <a:ln w="12700" cap="flat" cmpd="sng" algn="ctr">
              <a:solidFill>
                <a:srgbClr val="595959"/>
              </a:solidFill>
              <a:prstDash val="sysDot"/>
              <a:miter lim="800000"/>
              <a:headEnd type="none" w="med" len="med"/>
              <a:tailEnd type="none" w="med" len="med"/>
            </a:ln>
            <a:effectLst/>
          </p:spPr>
        </p:cxnSp>
        <p:grpSp>
          <p:nvGrpSpPr>
            <p:cNvPr id="44" name="Groupe 43"/>
            <p:cNvGrpSpPr/>
            <p:nvPr/>
          </p:nvGrpSpPr>
          <p:grpSpPr>
            <a:xfrm>
              <a:off x="9341202" y="4800427"/>
              <a:ext cx="463405" cy="81643"/>
              <a:chOff x="7045078" y="5826580"/>
              <a:chExt cx="463405" cy="81643"/>
            </a:xfrm>
          </p:grpSpPr>
          <p:cxnSp>
            <p:nvCxnSpPr>
              <p:cNvPr id="81" name="Connecteur droit 80"/>
              <p:cNvCxnSpPr/>
              <p:nvPr/>
            </p:nvCxnSpPr>
            <p:spPr>
              <a:xfrm>
                <a:off x="7045078" y="5867401"/>
                <a:ext cx="463405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" name="Rectangle 8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" name="Groupe 44"/>
            <p:cNvGrpSpPr/>
            <p:nvPr/>
          </p:nvGrpSpPr>
          <p:grpSpPr>
            <a:xfrm>
              <a:off x="9443372" y="4506172"/>
              <a:ext cx="480667" cy="81643"/>
              <a:chOff x="7062262" y="5826580"/>
              <a:chExt cx="480667" cy="81643"/>
            </a:xfrm>
          </p:grpSpPr>
          <p:cxnSp>
            <p:nvCxnSpPr>
              <p:cNvPr id="79" name="Connecteur droit 78"/>
              <p:cNvCxnSpPr/>
              <p:nvPr/>
            </p:nvCxnSpPr>
            <p:spPr>
              <a:xfrm>
                <a:off x="7062262" y="5867401"/>
                <a:ext cx="480667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Rectangle 79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oupe 45"/>
            <p:cNvGrpSpPr/>
            <p:nvPr/>
          </p:nvGrpSpPr>
          <p:grpSpPr>
            <a:xfrm>
              <a:off x="9442580" y="3998859"/>
              <a:ext cx="518782" cy="81643"/>
              <a:chOff x="7042809" y="5826580"/>
              <a:chExt cx="518782" cy="81643"/>
            </a:xfrm>
          </p:grpSpPr>
          <p:cxnSp>
            <p:nvCxnSpPr>
              <p:cNvPr id="77" name="Connecteur droit 76"/>
              <p:cNvCxnSpPr/>
              <p:nvPr/>
            </p:nvCxnSpPr>
            <p:spPr>
              <a:xfrm>
                <a:off x="7042809" y="5867401"/>
                <a:ext cx="518782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Rectangle 77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oupe 46"/>
            <p:cNvGrpSpPr/>
            <p:nvPr/>
          </p:nvGrpSpPr>
          <p:grpSpPr>
            <a:xfrm>
              <a:off x="9032048" y="3820506"/>
              <a:ext cx="694182" cy="81643"/>
              <a:chOff x="7083879" y="5826580"/>
              <a:chExt cx="694182" cy="81643"/>
            </a:xfrm>
          </p:grpSpPr>
          <p:cxnSp>
            <p:nvCxnSpPr>
              <p:cNvPr id="75" name="Connecteur droit 74"/>
              <p:cNvCxnSpPr/>
              <p:nvPr/>
            </p:nvCxnSpPr>
            <p:spPr>
              <a:xfrm>
                <a:off x="7083879" y="5867401"/>
                <a:ext cx="694182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" name="Rectangle 75"/>
              <p:cNvSpPr/>
              <p:nvPr/>
            </p:nvSpPr>
            <p:spPr>
              <a:xfrm>
                <a:off x="740870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8" name="Groupe 47"/>
            <p:cNvGrpSpPr/>
            <p:nvPr/>
          </p:nvGrpSpPr>
          <p:grpSpPr>
            <a:xfrm>
              <a:off x="9390328" y="3513959"/>
              <a:ext cx="558376" cy="81643"/>
              <a:chOff x="7030445" y="5826580"/>
              <a:chExt cx="558376" cy="81643"/>
            </a:xfrm>
          </p:grpSpPr>
          <p:cxnSp>
            <p:nvCxnSpPr>
              <p:cNvPr id="73" name="Connecteur droit 72"/>
              <p:cNvCxnSpPr/>
              <p:nvPr/>
            </p:nvCxnSpPr>
            <p:spPr>
              <a:xfrm>
                <a:off x="7030445" y="5867401"/>
                <a:ext cx="55837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" name="Rectangle 73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" name="Groupe 48"/>
            <p:cNvGrpSpPr/>
            <p:nvPr/>
          </p:nvGrpSpPr>
          <p:grpSpPr>
            <a:xfrm>
              <a:off x="9187481" y="3308975"/>
              <a:ext cx="699236" cy="81643"/>
              <a:chOff x="7083879" y="5815383"/>
              <a:chExt cx="699236" cy="81643"/>
            </a:xfrm>
          </p:grpSpPr>
          <p:cxnSp>
            <p:nvCxnSpPr>
              <p:cNvPr id="71" name="Connecteur droit 70"/>
              <p:cNvCxnSpPr/>
              <p:nvPr/>
            </p:nvCxnSpPr>
            <p:spPr>
              <a:xfrm>
                <a:off x="7083879" y="5848741"/>
                <a:ext cx="69923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" name="Rectangle 71"/>
              <p:cNvSpPr/>
              <p:nvPr/>
            </p:nvSpPr>
            <p:spPr>
              <a:xfrm>
                <a:off x="7397504" y="5815383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oupe 49"/>
            <p:cNvGrpSpPr/>
            <p:nvPr/>
          </p:nvGrpSpPr>
          <p:grpSpPr>
            <a:xfrm>
              <a:off x="9457991" y="2959674"/>
              <a:ext cx="555171" cy="81643"/>
              <a:chOff x="7018564" y="5826580"/>
              <a:chExt cx="555171" cy="81643"/>
            </a:xfrm>
          </p:grpSpPr>
          <p:cxnSp>
            <p:nvCxnSpPr>
              <p:cNvPr id="69" name="Connecteur droit 68"/>
              <p:cNvCxnSpPr/>
              <p:nvPr/>
            </p:nvCxnSpPr>
            <p:spPr>
              <a:xfrm>
                <a:off x="7018564" y="5867401"/>
                <a:ext cx="555171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" name="Rectangle 69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1" name="Groupe 50"/>
            <p:cNvGrpSpPr/>
            <p:nvPr/>
          </p:nvGrpSpPr>
          <p:grpSpPr>
            <a:xfrm>
              <a:off x="8986718" y="2752093"/>
              <a:ext cx="717119" cy="81643"/>
              <a:chOff x="6938089" y="5826580"/>
              <a:chExt cx="717119" cy="81643"/>
            </a:xfrm>
          </p:grpSpPr>
          <p:cxnSp>
            <p:nvCxnSpPr>
              <p:cNvPr id="67" name="Connecteur droit 66"/>
              <p:cNvCxnSpPr/>
              <p:nvPr/>
            </p:nvCxnSpPr>
            <p:spPr>
              <a:xfrm>
                <a:off x="6938089" y="5867401"/>
                <a:ext cx="717119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Rectangle 67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e 51"/>
            <p:cNvGrpSpPr/>
            <p:nvPr/>
          </p:nvGrpSpPr>
          <p:grpSpPr>
            <a:xfrm>
              <a:off x="9080552" y="2383386"/>
              <a:ext cx="869613" cy="81643"/>
              <a:chOff x="6876178" y="5826580"/>
              <a:chExt cx="869613" cy="81643"/>
            </a:xfrm>
          </p:grpSpPr>
          <p:cxnSp>
            <p:nvCxnSpPr>
              <p:cNvPr id="65" name="Connecteur droit 64"/>
              <p:cNvCxnSpPr/>
              <p:nvPr/>
            </p:nvCxnSpPr>
            <p:spPr>
              <a:xfrm>
                <a:off x="6876178" y="5867401"/>
                <a:ext cx="8696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Rectangle 65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3" name="Groupe 52"/>
            <p:cNvGrpSpPr/>
            <p:nvPr/>
          </p:nvGrpSpPr>
          <p:grpSpPr>
            <a:xfrm>
              <a:off x="9379131" y="2223653"/>
              <a:ext cx="544908" cy="81643"/>
              <a:chOff x="7029277" y="5826580"/>
              <a:chExt cx="544908" cy="81643"/>
            </a:xfrm>
          </p:grpSpPr>
          <p:cxnSp>
            <p:nvCxnSpPr>
              <p:cNvPr id="63" name="Connecteur droit 62"/>
              <p:cNvCxnSpPr/>
              <p:nvPr/>
            </p:nvCxnSpPr>
            <p:spPr>
              <a:xfrm>
                <a:off x="7029277" y="5867401"/>
                <a:ext cx="544908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Rectangle 63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oupe 183"/>
            <p:cNvGrpSpPr/>
            <p:nvPr/>
          </p:nvGrpSpPr>
          <p:grpSpPr>
            <a:xfrm>
              <a:off x="8545194" y="5082941"/>
              <a:ext cx="1612143" cy="325406"/>
              <a:chOff x="8545194" y="5311541"/>
              <a:chExt cx="1612143" cy="325406"/>
            </a:xfrm>
          </p:grpSpPr>
          <p:cxnSp>
            <p:nvCxnSpPr>
              <p:cNvPr id="104" name="Connecteur droit 103"/>
              <p:cNvCxnSpPr/>
              <p:nvPr/>
            </p:nvCxnSpPr>
            <p:spPr>
              <a:xfrm>
                <a:off x="8634488" y="5316159"/>
                <a:ext cx="1412715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" name="Connecteur droit 83"/>
              <p:cNvCxnSpPr/>
              <p:nvPr/>
            </p:nvCxnSpPr>
            <p:spPr>
              <a:xfrm>
                <a:off x="8637579" y="5311541"/>
                <a:ext cx="0" cy="84034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" name="Connecteur droit 84"/>
              <p:cNvCxnSpPr/>
              <p:nvPr/>
            </p:nvCxnSpPr>
            <p:spPr>
              <a:xfrm>
                <a:off x="9886538" y="5311541"/>
                <a:ext cx="0" cy="84034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" name="Connecteur droit 86"/>
              <p:cNvCxnSpPr/>
              <p:nvPr/>
            </p:nvCxnSpPr>
            <p:spPr>
              <a:xfrm>
                <a:off x="9174109" y="5311541"/>
                <a:ext cx="0" cy="84034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" name="Connecteur droit 89"/>
              <p:cNvCxnSpPr/>
              <p:nvPr/>
            </p:nvCxnSpPr>
            <p:spPr>
              <a:xfrm>
                <a:off x="9726002" y="5311541"/>
                <a:ext cx="0" cy="84034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3" name="Connecteur droit 92"/>
              <p:cNvCxnSpPr/>
              <p:nvPr/>
            </p:nvCxnSpPr>
            <p:spPr>
              <a:xfrm>
                <a:off x="9490437" y="5311541"/>
                <a:ext cx="0" cy="84034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3" name="Connecteur droit 102"/>
              <p:cNvCxnSpPr/>
              <p:nvPr/>
            </p:nvCxnSpPr>
            <p:spPr>
              <a:xfrm>
                <a:off x="10040468" y="5311541"/>
                <a:ext cx="0" cy="84034"/>
              </a:xfrm>
              <a:prstGeom prst="line">
                <a:avLst/>
              </a:prstGeom>
              <a:noFill/>
              <a:ln w="12700" cap="flat" cmpd="sng" algn="ctr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1" name="Rectangle 40"/>
              <p:cNvSpPr/>
              <p:nvPr/>
            </p:nvSpPr>
            <p:spPr>
              <a:xfrm>
                <a:off x="9997037" y="5425744"/>
                <a:ext cx="160300" cy="211203"/>
              </a:xfrm>
              <a:prstGeom prst="rect">
                <a:avLst/>
              </a:prstGeom>
            </p:spPr>
            <p:txBody>
              <a:bodyPr wrap="none" lIns="0" tIns="36000" rIns="0" b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1.2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Rectangle 178"/>
              <p:cNvSpPr/>
              <p:nvPr/>
            </p:nvSpPr>
            <p:spPr>
              <a:xfrm>
                <a:off x="9806693" y="5425744"/>
                <a:ext cx="160300" cy="211203"/>
              </a:xfrm>
              <a:prstGeom prst="rect">
                <a:avLst/>
              </a:prstGeom>
            </p:spPr>
            <p:txBody>
              <a:bodyPr wrap="none" lIns="0" tIns="36000" rIns="0" b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1.0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9601419" y="5425744"/>
                <a:ext cx="160300" cy="211203"/>
              </a:xfrm>
              <a:prstGeom prst="rect">
                <a:avLst/>
              </a:prstGeom>
            </p:spPr>
            <p:txBody>
              <a:bodyPr wrap="none" lIns="0" tIns="36000" rIns="0" b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0.8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9052780" y="5425744"/>
                <a:ext cx="160300" cy="211203"/>
              </a:xfrm>
              <a:prstGeom prst="rect">
                <a:avLst/>
              </a:prstGeom>
            </p:spPr>
            <p:txBody>
              <a:bodyPr wrap="none" lIns="0" tIns="36000" rIns="0" b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0.4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9362556" y="5425744"/>
                <a:ext cx="160300" cy="211203"/>
              </a:xfrm>
              <a:prstGeom prst="rect">
                <a:avLst/>
              </a:prstGeom>
            </p:spPr>
            <p:txBody>
              <a:bodyPr wrap="none" lIns="0" tIns="36000" rIns="0" b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0.6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8545194" y="5425744"/>
                <a:ext cx="160300" cy="211203"/>
              </a:xfrm>
              <a:prstGeom prst="rect">
                <a:avLst/>
              </a:prstGeom>
            </p:spPr>
            <p:txBody>
              <a:bodyPr wrap="none" lIns="0" tIns="36000" rIns="0" bIns="3600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>
                        <a:lumMod val="65000"/>
                        <a:lumOff val="3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0.2</a:t>
                </a:r>
                <a:endPara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87" name="Groupe 186"/>
            <p:cNvGrpSpPr/>
            <p:nvPr/>
          </p:nvGrpSpPr>
          <p:grpSpPr>
            <a:xfrm>
              <a:off x="9006700" y="4288164"/>
              <a:ext cx="883749" cy="81643"/>
              <a:chOff x="6845792" y="5826580"/>
              <a:chExt cx="883749" cy="81643"/>
            </a:xfrm>
          </p:grpSpPr>
          <p:cxnSp>
            <p:nvCxnSpPr>
              <p:cNvPr id="188" name="Connecteur droit 187"/>
              <p:cNvCxnSpPr/>
              <p:nvPr/>
            </p:nvCxnSpPr>
            <p:spPr>
              <a:xfrm>
                <a:off x="6845792" y="5867401"/>
                <a:ext cx="883749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chemeClr val="accent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89" name="Rectangle 18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chemeClr val="accent1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9" name="Rectangle à coins arrondis 208"/>
          <p:cNvSpPr/>
          <p:nvPr/>
        </p:nvSpPr>
        <p:spPr>
          <a:xfrm>
            <a:off x="260275" y="1238865"/>
            <a:ext cx="4695184" cy="415904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734918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L’influence du nombre d’ESD gastriques</a:t>
            </a:r>
            <a:endParaRPr lang="en-US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JG Kim et al., ASCO GI</a:t>
            </a:r>
            <a:r>
              <a:rPr lang="fr-FR" baseline="30000" dirty="0"/>
              <a:t>®</a:t>
            </a:r>
            <a:r>
              <a:rPr lang="fr-FR" dirty="0"/>
              <a:t> 2023, Abs #285</a:t>
            </a: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 dirty="0"/>
              <a:t>Résultats</a:t>
            </a:r>
            <a:endParaRPr lang="en-US" dirty="0"/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CA2149DC-A374-40FC-0270-881EB71F5157}"/>
              </a:ext>
            </a:extLst>
          </p:cNvPr>
          <p:cNvGrpSpPr/>
          <p:nvPr/>
        </p:nvGrpSpPr>
        <p:grpSpPr>
          <a:xfrm>
            <a:off x="2161954" y="4680856"/>
            <a:ext cx="7868092" cy="774124"/>
            <a:chOff x="1453707" y="5453123"/>
            <a:chExt cx="7868092" cy="774124"/>
          </a:xfrm>
        </p:grpSpPr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2A973490-2D5D-F748-46BA-AF9068F25148}"/>
                </a:ext>
              </a:extLst>
            </p:cNvPr>
            <p:cNvSpPr txBox="1"/>
            <p:nvPr/>
          </p:nvSpPr>
          <p:spPr>
            <a:xfrm>
              <a:off x="1453707" y="5453123"/>
              <a:ext cx="7868092" cy="774124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541338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Un faible volume d’ESD gastriques est fortement corrélé </a:t>
              </a:r>
              <a:b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à un risque significativement plus élevé de complications. </a:t>
              </a:r>
            </a:p>
          </p:txBody>
        </p:sp>
        <p:sp>
          <p:nvSpPr>
            <p:cNvPr id="7" name="Chevron 6">
              <a:extLst>
                <a:ext uri="{FF2B5EF4-FFF2-40B4-BE49-F238E27FC236}">
                  <a16:creationId xmlns:a16="http://schemas.microsoft.com/office/drawing/2014/main" id="{EC4E349B-839C-31FF-10DD-8476A0F1E578}"/>
                </a:ext>
              </a:extLst>
            </p:cNvPr>
            <p:cNvSpPr/>
            <p:nvPr/>
          </p:nvSpPr>
          <p:spPr>
            <a:xfrm>
              <a:off x="1659507" y="5730949"/>
              <a:ext cx="253522" cy="253522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4FE06E21-92EE-BBE5-F1F5-4D9833D76B4F}"/>
              </a:ext>
            </a:extLst>
          </p:cNvPr>
          <p:cNvGraphicFramePr>
            <a:graphicFrameLocks noGrp="1"/>
          </p:cNvGraphicFramePr>
          <p:nvPr/>
        </p:nvGraphicFramePr>
        <p:xfrm>
          <a:off x="480001" y="1809722"/>
          <a:ext cx="11231998" cy="241393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752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42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9093">
                  <a:extLst>
                    <a:ext uri="{9D8B030D-6E8A-4147-A177-3AD203B41FA5}">
                      <a16:colId xmlns:a16="http://schemas.microsoft.com/office/drawing/2014/main" val="389904155"/>
                    </a:ext>
                  </a:extLst>
                </a:gridCol>
                <a:gridCol w="724244">
                  <a:extLst>
                    <a:ext uri="{9D8B030D-6E8A-4147-A177-3AD203B41FA5}">
                      <a16:colId xmlns:a16="http://schemas.microsoft.com/office/drawing/2014/main" val="3707366657"/>
                    </a:ext>
                  </a:extLst>
                </a:gridCol>
                <a:gridCol w="869093">
                  <a:extLst>
                    <a:ext uri="{9D8B030D-6E8A-4147-A177-3AD203B41FA5}">
                      <a16:colId xmlns:a16="http://schemas.microsoft.com/office/drawing/2014/main" val="3262597635"/>
                    </a:ext>
                  </a:extLst>
                </a:gridCol>
                <a:gridCol w="7242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9093">
                  <a:extLst>
                    <a:ext uri="{9D8B030D-6E8A-4147-A177-3AD203B41FA5}">
                      <a16:colId xmlns:a16="http://schemas.microsoft.com/office/drawing/2014/main" val="1264702727"/>
                    </a:ext>
                  </a:extLst>
                </a:gridCol>
                <a:gridCol w="724244">
                  <a:extLst>
                    <a:ext uri="{9D8B030D-6E8A-4147-A177-3AD203B41FA5}">
                      <a16:colId xmlns:a16="http://schemas.microsoft.com/office/drawing/2014/main" val="1453936667"/>
                    </a:ext>
                  </a:extLst>
                </a:gridCol>
                <a:gridCol w="869093">
                  <a:extLst>
                    <a:ext uri="{9D8B030D-6E8A-4147-A177-3AD203B41FA5}">
                      <a16:colId xmlns:a16="http://schemas.microsoft.com/office/drawing/2014/main" val="1746976614"/>
                    </a:ext>
                  </a:extLst>
                </a:gridCol>
                <a:gridCol w="724244">
                  <a:extLst>
                    <a:ext uri="{9D8B030D-6E8A-4147-A177-3AD203B41FA5}">
                      <a16:colId xmlns:a16="http://schemas.microsoft.com/office/drawing/2014/main" val="4271953226"/>
                    </a:ext>
                  </a:extLst>
                </a:gridCol>
                <a:gridCol w="869093">
                  <a:extLst>
                    <a:ext uri="{9D8B030D-6E8A-4147-A177-3AD203B41FA5}">
                      <a16:colId xmlns:a16="http://schemas.microsoft.com/office/drawing/2014/main" val="3473264788"/>
                    </a:ext>
                  </a:extLst>
                </a:gridCol>
              </a:tblGrid>
              <a:tr h="408512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Classification des centres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Nombre</a:t>
                      </a: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b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de patients</a:t>
                      </a:r>
                      <a:endParaRPr lang="fr-FR" sz="14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10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Nombre</a:t>
                      </a: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da-DK" sz="1400" b="1" kern="1200" dirty="0" err="1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d’évènements</a:t>
                      </a:r>
                      <a:r>
                        <a:rPr lang="da-DK" sz="1400" b="1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, n (%)</a:t>
                      </a:r>
                      <a:endParaRPr lang="fr-FR" sz="1400" b="1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6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1374">
                <a:tc vMerge="1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6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6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Saignement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Perforation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Pneumonie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Décès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Événement composite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41688780"/>
                  </a:ext>
                </a:extLst>
              </a:tr>
              <a:tr h="408512">
                <a:tc>
                  <a:txBody>
                    <a:bodyPr/>
                    <a:lstStyle/>
                    <a:p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Très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faible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1,703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125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(7.34%)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(1.29%)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(2.35%)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(0.12%)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(10.22%)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8512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Faible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30,748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1,901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(6.18%)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(0.74%)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(1.14%)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(0.07%)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2,382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(7.75%)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8512">
                <a:tc>
                  <a:txBody>
                    <a:bodyPr/>
                    <a:lstStyle/>
                    <a:p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Élevé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30,541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1,386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(4.54%)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259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(0.85%)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203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(0.66%)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(0.04%)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1,756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(5.75%)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8512">
                <a:tc>
                  <a:txBody>
                    <a:bodyPr/>
                    <a:lstStyle/>
                    <a:p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Très</a:t>
                      </a:r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da-DK" sz="1400" dirty="0" err="1">
                          <a:solidFill>
                            <a:schemeClr val="tx1"/>
                          </a:solidFill>
                        </a:rPr>
                        <a:t>élevé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32,419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1,686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(5.20%)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94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(0.29%)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118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(0.36%)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(0.05%)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1,86&amp;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(5.74%)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396816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Graphique 38"/>
          <p:cNvGraphicFramePr/>
          <p:nvPr/>
        </p:nvGraphicFramePr>
        <p:xfrm>
          <a:off x="6568708" y="1869897"/>
          <a:ext cx="4861291" cy="26300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7" name="Graphique 26"/>
          <p:cNvGraphicFramePr/>
          <p:nvPr/>
        </p:nvGraphicFramePr>
        <p:xfrm>
          <a:off x="698850" y="1869897"/>
          <a:ext cx="4861291" cy="26300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8" name="Rectangle à coins arrondis 37"/>
          <p:cNvSpPr/>
          <p:nvPr/>
        </p:nvSpPr>
        <p:spPr>
          <a:xfrm>
            <a:off x="393010" y="1297858"/>
            <a:ext cx="5393577" cy="417379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itre 23"/>
          <p:cNvSpPr txBox="1">
            <a:spLocks/>
          </p:cNvSpPr>
          <p:nvPr/>
        </p:nvSpPr>
        <p:spPr>
          <a:xfrm>
            <a:off x="391046" y="171394"/>
            <a:ext cx="11800954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2800" b="1" i="0" kern="1200" baseline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Regorafenib vs placebo ≥ L3 des ADK oesogastriques avancés</a:t>
            </a:r>
          </a:p>
        </p:txBody>
      </p:sp>
      <p:sp>
        <p:nvSpPr>
          <p:cNvPr id="25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dirty="0"/>
              <a:t>N. </a:t>
            </a:r>
            <a:r>
              <a:rPr lang="fr-FR" dirty="0" err="1"/>
              <a:t>Pavlakis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#294</a:t>
            </a:r>
          </a:p>
        </p:txBody>
      </p:sp>
      <p:graphicFrame>
        <p:nvGraphicFramePr>
          <p:cNvPr id="7" name="Tableau 6">
            <a:extLst>
              <a:ext uri="{FF2B5EF4-FFF2-40B4-BE49-F238E27FC236}">
                <a16:creationId xmlns:a16="http://schemas.microsoft.com/office/drawing/2014/main" id="{FCA33E24-13EF-2387-72CD-3237C41EB5C5}"/>
              </a:ext>
            </a:extLst>
          </p:cNvPr>
          <p:cNvGraphicFramePr>
            <a:graphicFrameLocks noGrp="1"/>
          </p:cNvGraphicFramePr>
          <p:nvPr/>
        </p:nvGraphicFramePr>
        <p:xfrm>
          <a:off x="451718" y="4656276"/>
          <a:ext cx="5215292" cy="6753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52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47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97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64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34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282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87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8767">
                  <a:extLst>
                    <a:ext uri="{9D8B030D-6E8A-4147-A177-3AD203B41FA5}">
                      <a16:colId xmlns:a16="http://schemas.microsoft.com/office/drawing/2014/main" val="3760122066"/>
                    </a:ext>
                  </a:extLst>
                </a:gridCol>
              </a:tblGrid>
              <a:tr h="218199">
                <a:tc gridSpan="7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59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PBO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59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REG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169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2" name="ZoneTexte 21">
            <a:extLst>
              <a:ext uri="{FF2B5EF4-FFF2-40B4-BE49-F238E27FC236}">
                <a16:creationId xmlns:a16="http://schemas.microsoft.com/office/drawing/2014/main" id="{6F45BE1A-1092-A5C8-2077-D61DE94FFC12}"/>
              </a:ext>
            </a:extLst>
          </p:cNvPr>
          <p:cNvSpPr txBox="1"/>
          <p:nvPr/>
        </p:nvSpPr>
        <p:spPr>
          <a:xfrm rot="16200000">
            <a:off x="5263352" y="2901255"/>
            <a:ext cx="21629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% sans événement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D2E5B536-9C01-7B3A-348F-E5DB02C8C57E}"/>
              </a:ext>
            </a:extLst>
          </p:cNvPr>
          <p:cNvSpPr txBox="1"/>
          <p:nvPr/>
        </p:nvSpPr>
        <p:spPr>
          <a:xfrm>
            <a:off x="1238052" y="4408609"/>
            <a:ext cx="418980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Mois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C7DD162D-D79C-C987-CC05-DB4918041BA8}"/>
              </a:ext>
            </a:extLst>
          </p:cNvPr>
          <p:cNvSpPr txBox="1"/>
          <p:nvPr/>
        </p:nvSpPr>
        <p:spPr>
          <a:xfrm>
            <a:off x="3584716" y="2028487"/>
            <a:ext cx="175816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OS HR: </a:t>
            </a: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0.53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95</a:t>
            </a: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 CI: </a:t>
            </a: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0.40-0.70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</a:t>
            </a: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&lt;0.0001</a:t>
            </a:r>
            <a:endParaRPr kumimoji="0" lang="fr-FR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31" name="Connecteur droit 30"/>
          <p:cNvCxnSpPr/>
          <p:nvPr/>
        </p:nvCxnSpPr>
        <p:spPr>
          <a:xfrm>
            <a:off x="1343390" y="4784917"/>
            <a:ext cx="4168877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"/>
          <p:cNvSpPr txBox="1">
            <a:spLocks noChangeArrowheads="1"/>
          </p:cNvSpPr>
          <p:nvPr/>
        </p:nvSpPr>
        <p:spPr bwMode="auto">
          <a:xfrm rot="16200000">
            <a:off x="-490036" y="2980384"/>
            <a:ext cx="213894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rPr>
              <a:t>% sans événement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C7DD162D-D79C-C987-CC05-DB4918041BA8}"/>
              </a:ext>
            </a:extLst>
          </p:cNvPr>
          <p:cNvSpPr txBox="1"/>
          <p:nvPr/>
        </p:nvSpPr>
        <p:spPr>
          <a:xfrm>
            <a:off x="2353960" y="2881779"/>
            <a:ext cx="6027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REG</a:t>
            </a:r>
            <a:endParaRPr kumimoji="0" lang="fr-FR" sz="1050" b="1" i="0" u="none" strike="noStrike" kern="1200" cap="none" spc="0" normalizeH="0" baseline="0" noProof="0" dirty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C7DD162D-D79C-C987-CC05-DB4918041BA8}"/>
              </a:ext>
            </a:extLst>
          </p:cNvPr>
          <p:cNvSpPr txBox="1"/>
          <p:nvPr/>
        </p:nvSpPr>
        <p:spPr>
          <a:xfrm>
            <a:off x="2353960" y="3080436"/>
            <a:ext cx="6027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PBO</a:t>
            </a:r>
            <a:endParaRPr kumimoji="0" lang="fr-FR" sz="10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rme libre 2"/>
          <p:cNvSpPr/>
          <p:nvPr/>
        </p:nvSpPr>
        <p:spPr>
          <a:xfrm>
            <a:off x="1235688" y="1955409"/>
            <a:ext cx="4325816" cy="2060917"/>
          </a:xfrm>
          <a:custGeom>
            <a:avLst/>
            <a:gdLst>
              <a:gd name="connsiteX0" fmla="*/ 4325816 w 4325816"/>
              <a:gd name="connsiteY0" fmla="*/ 2060917 h 2060917"/>
              <a:gd name="connsiteX1" fmla="*/ 3819379 w 4325816"/>
              <a:gd name="connsiteY1" fmla="*/ 2060917 h 2060917"/>
              <a:gd name="connsiteX2" fmla="*/ 3671668 w 4325816"/>
              <a:gd name="connsiteY2" fmla="*/ 2018714 h 2060917"/>
              <a:gd name="connsiteX3" fmla="*/ 3249637 w 4325816"/>
              <a:gd name="connsiteY3" fmla="*/ 2018714 h 2060917"/>
              <a:gd name="connsiteX4" fmla="*/ 3172265 w 4325816"/>
              <a:gd name="connsiteY4" fmla="*/ 1997613 h 2060917"/>
              <a:gd name="connsiteX5" fmla="*/ 3010486 w 4325816"/>
              <a:gd name="connsiteY5" fmla="*/ 1976511 h 2060917"/>
              <a:gd name="connsiteX6" fmla="*/ 2504049 w 4325816"/>
              <a:gd name="connsiteY6" fmla="*/ 1969477 h 2060917"/>
              <a:gd name="connsiteX7" fmla="*/ 2454813 w 4325816"/>
              <a:gd name="connsiteY7" fmla="*/ 1906173 h 2060917"/>
              <a:gd name="connsiteX8" fmla="*/ 2293034 w 4325816"/>
              <a:gd name="connsiteY8" fmla="*/ 1871003 h 2060917"/>
              <a:gd name="connsiteX9" fmla="*/ 2145323 w 4325816"/>
              <a:gd name="connsiteY9" fmla="*/ 1835834 h 2060917"/>
              <a:gd name="connsiteX10" fmla="*/ 2025748 w 4325816"/>
              <a:gd name="connsiteY10" fmla="*/ 1821766 h 2060917"/>
              <a:gd name="connsiteX11" fmla="*/ 1934308 w 4325816"/>
              <a:gd name="connsiteY11" fmla="*/ 1793631 h 2060917"/>
              <a:gd name="connsiteX12" fmla="*/ 1807699 w 4325816"/>
              <a:gd name="connsiteY12" fmla="*/ 1681089 h 2060917"/>
              <a:gd name="connsiteX13" fmla="*/ 1702191 w 4325816"/>
              <a:gd name="connsiteY13" fmla="*/ 1674056 h 2060917"/>
              <a:gd name="connsiteX14" fmla="*/ 1526345 w 4325816"/>
              <a:gd name="connsiteY14" fmla="*/ 1617785 h 2060917"/>
              <a:gd name="connsiteX15" fmla="*/ 1378634 w 4325816"/>
              <a:gd name="connsiteY15" fmla="*/ 1561514 h 2060917"/>
              <a:gd name="connsiteX16" fmla="*/ 1301262 w 4325816"/>
              <a:gd name="connsiteY16" fmla="*/ 1547446 h 2060917"/>
              <a:gd name="connsiteX17" fmla="*/ 1244991 w 4325816"/>
              <a:gd name="connsiteY17" fmla="*/ 1498209 h 2060917"/>
              <a:gd name="connsiteX18" fmla="*/ 1139483 w 4325816"/>
              <a:gd name="connsiteY18" fmla="*/ 1420837 h 2060917"/>
              <a:gd name="connsiteX19" fmla="*/ 1062111 w 4325816"/>
              <a:gd name="connsiteY19" fmla="*/ 1392702 h 2060917"/>
              <a:gd name="connsiteX20" fmla="*/ 942536 w 4325816"/>
              <a:gd name="connsiteY20" fmla="*/ 1364566 h 2060917"/>
              <a:gd name="connsiteX21" fmla="*/ 766689 w 4325816"/>
              <a:gd name="connsiteY21" fmla="*/ 1244991 h 2060917"/>
              <a:gd name="connsiteX22" fmla="*/ 640080 w 4325816"/>
              <a:gd name="connsiteY22" fmla="*/ 1139483 h 2060917"/>
              <a:gd name="connsiteX23" fmla="*/ 618979 w 4325816"/>
              <a:gd name="connsiteY23" fmla="*/ 914400 h 2060917"/>
              <a:gd name="connsiteX24" fmla="*/ 611945 w 4325816"/>
              <a:gd name="connsiteY24" fmla="*/ 745588 h 2060917"/>
              <a:gd name="connsiteX25" fmla="*/ 569742 w 4325816"/>
              <a:gd name="connsiteY25" fmla="*/ 576776 h 2060917"/>
              <a:gd name="connsiteX26" fmla="*/ 443133 w 4325816"/>
              <a:gd name="connsiteY26" fmla="*/ 407963 h 2060917"/>
              <a:gd name="connsiteX27" fmla="*/ 302456 w 4325816"/>
              <a:gd name="connsiteY27" fmla="*/ 246185 h 2060917"/>
              <a:gd name="connsiteX28" fmla="*/ 203982 w 4325816"/>
              <a:gd name="connsiteY28" fmla="*/ 140677 h 2060917"/>
              <a:gd name="connsiteX29" fmla="*/ 105508 w 4325816"/>
              <a:gd name="connsiteY29" fmla="*/ 42203 h 2060917"/>
              <a:gd name="connsiteX30" fmla="*/ 0 w 4325816"/>
              <a:gd name="connsiteY30" fmla="*/ 0 h 2060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325816" h="2060917">
                <a:moveTo>
                  <a:pt x="4325816" y="2060917"/>
                </a:moveTo>
                <a:lnTo>
                  <a:pt x="3819379" y="2060917"/>
                </a:lnTo>
                <a:lnTo>
                  <a:pt x="3671668" y="2018714"/>
                </a:lnTo>
                <a:lnTo>
                  <a:pt x="3249637" y="2018714"/>
                </a:lnTo>
                <a:lnTo>
                  <a:pt x="3172265" y="1997613"/>
                </a:lnTo>
                <a:lnTo>
                  <a:pt x="3010486" y="1976511"/>
                </a:lnTo>
                <a:lnTo>
                  <a:pt x="2504049" y="1969477"/>
                </a:lnTo>
                <a:lnTo>
                  <a:pt x="2454813" y="1906173"/>
                </a:lnTo>
                <a:lnTo>
                  <a:pt x="2293034" y="1871003"/>
                </a:lnTo>
                <a:lnTo>
                  <a:pt x="2145323" y="1835834"/>
                </a:lnTo>
                <a:lnTo>
                  <a:pt x="2025748" y="1821766"/>
                </a:lnTo>
                <a:lnTo>
                  <a:pt x="1934308" y="1793631"/>
                </a:lnTo>
                <a:lnTo>
                  <a:pt x="1807699" y="1681089"/>
                </a:lnTo>
                <a:lnTo>
                  <a:pt x="1702191" y="1674056"/>
                </a:lnTo>
                <a:lnTo>
                  <a:pt x="1526345" y="1617785"/>
                </a:lnTo>
                <a:lnTo>
                  <a:pt x="1378634" y="1561514"/>
                </a:lnTo>
                <a:lnTo>
                  <a:pt x="1301262" y="1547446"/>
                </a:lnTo>
                <a:lnTo>
                  <a:pt x="1244991" y="1498209"/>
                </a:lnTo>
                <a:lnTo>
                  <a:pt x="1139483" y="1420837"/>
                </a:lnTo>
                <a:lnTo>
                  <a:pt x="1062111" y="1392702"/>
                </a:lnTo>
                <a:lnTo>
                  <a:pt x="942536" y="1364566"/>
                </a:lnTo>
                <a:lnTo>
                  <a:pt x="766689" y="1244991"/>
                </a:lnTo>
                <a:lnTo>
                  <a:pt x="640080" y="1139483"/>
                </a:lnTo>
                <a:lnTo>
                  <a:pt x="618979" y="914400"/>
                </a:lnTo>
                <a:lnTo>
                  <a:pt x="611945" y="745588"/>
                </a:lnTo>
                <a:lnTo>
                  <a:pt x="569742" y="576776"/>
                </a:lnTo>
                <a:lnTo>
                  <a:pt x="443133" y="407963"/>
                </a:lnTo>
                <a:lnTo>
                  <a:pt x="302456" y="246185"/>
                </a:lnTo>
                <a:lnTo>
                  <a:pt x="203982" y="140677"/>
                </a:lnTo>
                <a:lnTo>
                  <a:pt x="105508" y="42203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Forme libre 3"/>
          <p:cNvSpPr/>
          <p:nvPr/>
        </p:nvSpPr>
        <p:spPr>
          <a:xfrm>
            <a:off x="1277891" y="1976511"/>
            <a:ext cx="4262511" cy="2067951"/>
          </a:xfrm>
          <a:custGeom>
            <a:avLst/>
            <a:gdLst>
              <a:gd name="connsiteX0" fmla="*/ 4086665 w 4086665"/>
              <a:gd name="connsiteY0" fmla="*/ 1807699 h 1807699"/>
              <a:gd name="connsiteX1" fmla="*/ 2356339 w 4086665"/>
              <a:gd name="connsiteY1" fmla="*/ 1807699 h 1807699"/>
              <a:gd name="connsiteX2" fmla="*/ 2328204 w 4086665"/>
              <a:gd name="connsiteY2" fmla="*/ 1779564 h 1807699"/>
              <a:gd name="connsiteX3" fmla="*/ 2208628 w 4086665"/>
              <a:gd name="connsiteY3" fmla="*/ 1779564 h 1807699"/>
              <a:gd name="connsiteX4" fmla="*/ 2208628 w 4086665"/>
              <a:gd name="connsiteY4" fmla="*/ 1737360 h 1807699"/>
              <a:gd name="connsiteX5" fmla="*/ 1695157 w 4086665"/>
              <a:gd name="connsiteY5" fmla="*/ 1744394 h 1807699"/>
              <a:gd name="connsiteX6" fmla="*/ 1631853 w 4086665"/>
              <a:gd name="connsiteY6" fmla="*/ 1709225 h 1807699"/>
              <a:gd name="connsiteX7" fmla="*/ 1477108 w 4086665"/>
              <a:gd name="connsiteY7" fmla="*/ 1709225 h 1807699"/>
              <a:gd name="connsiteX8" fmla="*/ 1392702 w 4086665"/>
              <a:gd name="connsiteY8" fmla="*/ 1688123 h 1807699"/>
              <a:gd name="connsiteX9" fmla="*/ 1069145 w 4086665"/>
              <a:gd name="connsiteY9" fmla="*/ 1681089 h 1807699"/>
              <a:gd name="connsiteX10" fmla="*/ 977705 w 4086665"/>
              <a:gd name="connsiteY10" fmla="*/ 1617785 h 1807699"/>
              <a:gd name="connsiteX11" fmla="*/ 914400 w 4086665"/>
              <a:gd name="connsiteY11" fmla="*/ 1596683 h 1807699"/>
              <a:gd name="connsiteX12" fmla="*/ 829994 w 4086665"/>
              <a:gd name="connsiteY12" fmla="*/ 1582615 h 1807699"/>
              <a:gd name="connsiteX13" fmla="*/ 745588 w 4086665"/>
              <a:gd name="connsiteY13" fmla="*/ 1568548 h 1807699"/>
              <a:gd name="connsiteX14" fmla="*/ 640080 w 4086665"/>
              <a:gd name="connsiteY14" fmla="*/ 1554480 h 1807699"/>
              <a:gd name="connsiteX15" fmla="*/ 555674 w 4086665"/>
              <a:gd name="connsiteY15" fmla="*/ 1547446 h 1807699"/>
              <a:gd name="connsiteX16" fmla="*/ 471268 w 4086665"/>
              <a:gd name="connsiteY16" fmla="*/ 1533379 h 1807699"/>
              <a:gd name="connsiteX17" fmla="*/ 414997 w 4086665"/>
              <a:gd name="connsiteY17" fmla="*/ 1484142 h 1807699"/>
              <a:gd name="connsiteX18" fmla="*/ 393896 w 4086665"/>
              <a:gd name="connsiteY18" fmla="*/ 1280160 h 1807699"/>
              <a:gd name="connsiteX19" fmla="*/ 372794 w 4086665"/>
              <a:gd name="connsiteY19" fmla="*/ 1104314 h 1807699"/>
              <a:gd name="connsiteX20" fmla="*/ 330591 w 4086665"/>
              <a:gd name="connsiteY20" fmla="*/ 844062 h 1807699"/>
              <a:gd name="connsiteX21" fmla="*/ 274320 w 4086665"/>
              <a:gd name="connsiteY21" fmla="*/ 738554 h 1807699"/>
              <a:gd name="connsiteX22" fmla="*/ 232117 w 4086665"/>
              <a:gd name="connsiteY22" fmla="*/ 576775 h 1807699"/>
              <a:gd name="connsiteX23" fmla="*/ 182880 w 4086665"/>
              <a:gd name="connsiteY23" fmla="*/ 464234 h 1807699"/>
              <a:gd name="connsiteX24" fmla="*/ 140677 w 4086665"/>
              <a:gd name="connsiteY24" fmla="*/ 330591 h 1807699"/>
              <a:gd name="connsiteX25" fmla="*/ 98474 w 4086665"/>
              <a:gd name="connsiteY25" fmla="*/ 140677 h 1807699"/>
              <a:gd name="connsiteX26" fmla="*/ 63305 w 4086665"/>
              <a:gd name="connsiteY26" fmla="*/ 77372 h 1807699"/>
              <a:gd name="connsiteX27" fmla="*/ 0 w 4086665"/>
              <a:gd name="connsiteY27" fmla="*/ 0 h 1807699"/>
              <a:gd name="connsiteX0" fmla="*/ 4262511 w 4262511"/>
              <a:gd name="connsiteY0" fmla="*/ 2067951 h 2067951"/>
              <a:gd name="connsiteX1" fmla="*/ 2532185 w 4262511"/>
              <a:gd name="connsiteY1" fmla="*/ 2067951 h 2067951"/>
              <a:gd name="connsiteX2" fmla="*/ 2504050 w 4262511"/>
              <a:gd name="connsiteY2" fmla="*/ 2039816 h 2067951"/>
              <a:gd name="connsiteX3" fmla="*/ 2384474 w 4262511"/>
              <a:gd name="connsiteY3" fmla="*/ 2039816 h 2067951"/>
              <a:gd name="connsiteX4" fmla="*/ 2384474 w 4262511"/>
              <a:gd name="connsiteY4" fmla="*/ 1997612 h 2067951"/>
              <a:gd name="connsiteX5" fmla="*/ 1871003 w 4262511"/>
              <a:gd name="connsiteY5" fmla="*/ 2004646 h 2067951"/>
              <a:gd name="connsiteX6" fmla="*/ 1807699 w 4262511"/>
              <a:gd name="connsiteY6" fmla="*/ 1969477 h 2067951"/>
              <a:gd name="connsiteX7" fmla="*/ 1652954 w 4262511"/>
              <a:gd name="connsiteY7" fmla="*/ 1969477 h 2067951"/>
              <a:gd name="connsiteX8" fmla="*/ 1568548 w 4262511"/>
              <a:gd name="connsiteY8" fmla="*/ 1948375 h 2067951"/>
              <a:gd name="connsiteX9" fmla="*/ 1244991 w 4262511"/>
              <a:gd name="connsiteY9" fmla="*/ 1941341 h 2067951"/>
              <a:gd name="connsiteX10" fmla="*/ 1153551 w 4262511"/>
              <a:gd name="connsiteY10" fmla="*/ 1878037 h 2067951"/>
              <a:gd name="connsiteX11" fmla="*/ 1090246 w 4262511"/>
              <a:gd name="connsiteY11" fmla="*/ 1856935 h 2067951"/>
              <a:gd name="connsiteX12" fmla="*/ 1005840 w 4262511"/>
              <a:gd name="connsiteY12" fmla="*/ 1842867 h 2067951"/>
              <a:gd name="connsiteX13" fmla="*/ 921434 w 4262511"/>
              <a:gd name="connsiteY13" fmla="*/ 1828800 h 2067951"/>
              <a:gd name="connsiteX14" fmla="*/ 815926 w 4262511"/>
              <a:gd name="connsiteY14" fmla="*/ 1814732 h 2067951"/>
              <a:gd name="connsiteX15" fmla="*/ 731520 w 4262511"/>
              <a:gd name="connsiteY15" fmla="*/ 1807698 h 2067951"/>
              <a:gd name="connsiteX16" fmla="*/ 647114 w 4262511"/>
              <a:gd name="connsiteY16" fmla="*/ 1793631 h 2067951"/>
              <a:gd name="connsiteX17" fmla="*/ 590843 w 4262511"/>
              <a:gd name="connsiteY17" fmla="*/ 1744394 h 2067951"/>
              <a:gd name="connsiteX18" fmla="*/ 569742 w 4262511"/>
              <a:gd name="connsiteY18" fmla="*/ 1540412 h 2067951"/>
              <a:gd name="connsiteX19" fmla="*/ 548640 w 4262511"/>
              <a:gd name="connsiteY19" fmla="*/ 1364566 h 2067951"/>
              <a:gd name="connsiteX20" fmla="*/ 506437 w 4262511"/>
              <a:gd name="connsiteY20" fmla="*/ 1104314 h 2067951"/>
              <a:gd name="connsiteX21" fmla="*/ 450166 w 4262511"/>
              <a:gd name="connsiteY21" fmla="*/ 998806 h 2067951"/>
              <a:gd name="connsiteX22" fmla="*/ 407963 w 4262511"/>
              <a:gd name="connsiteY22" fmla="*/ 837027 h 2067951"/>
              <a:gd name="connsiteX23" fmla="*/ 358726 w 4262511"/>
              <a:gd name="connsiteY23" fmla="*/ 724486 h 2067951"/>
              <a:gd name="connsiteX24" fmla="*/ 316523 w 4262511"/>
              <a:gd name="connsiteY24" fmla="*/ 590843 h 2067951"/>
              <a:gd name="connsiteX25" fmla="*/ 274320 w 4262511"/>
              <a:gd name="connsiteY25" fmla="*/ 400929 h 2067951"/>
              <a:gd name="connsiteX26" fmla="*/ 239151 w 4262511"/>
              <a:gd name="connsiteY26" fmla="*/ 337624 h 2067951"/>
              <a:gd name="connsiteX27" fmla="*/ 0 w 4262511"/>
              <a:gd name="connsiteY27" fmla="*/ 0 h 2067951"/>
              <a:gd name="connsiteX0" fmla="*/ 4262511 w 4262511"/>
              <a:gd name="connsiteY0" fmla="*/ 2067951 h 2067951"/>
              <a:gd name="connsiteX1" fmla="*/ 2532185 w 4262511"/>
              <a:gd name="connsiteY1" fmla="*/ 2067951 h 2067951"/>
              <a:gd name="connsiteX2" fmla="*/ 2504050 w 4262511"/>
              <a:gd name="connsiteY2" fmla="*/ 2039816 h 2067951"/>
              <a:gd name="connsiteX3" fmla="*/ 2384474 w 4262511"/>
              <a:gd name="connsiteY3" fmla="*/ 2039816 h 2067951"/>
              <a:gd name="connsiteX4" fmla="*/ 2384474 w 4262511"/>
              <a:gd name="connsiteY4" fmla="*/ 1997612 h 2067951"/>
              <a:gd name="connsiteX5" fmla="*/ 1871003 w 4262511"/>
              <a:gd name="connsiteY5" fmla="*/ 2004646 h 2067951"/>
              <a:gd name="connsiteX6" fmla="*/ 1807699 w 4262511"/>
              <a:gd name="connsiteY6" fmla="*/ 1969477 h 2067951"/>
              <a:gd name="connsiteX7" fmla="*/ 1652954 w 4262511"/>
              <a:gd name="connsiteY7" fmla="*/ 1969477 h 2067951"/>
              <a:gd name="connsiteX8" fmla="*/ 1568548 w 4262511"/>
              <a:gd name="connsiteY8" fmla="*/ 1948375 h 2067951"/>
              <a:gd name="connsiteX9" fmla="*/ 1244991 w 4262511"/>
              <a:gd name="connsiteY9" fmla="*/ 1941341 h 2067951"/>
              <a:gd name="connsiteX10" fmla="*/ 1153551 w 4262511"/>
              <a:gd name="connsiteY10" fmla="*/ 1878037 h 2067951"/>
              <a:gd name="connsiteX11" fmla="*/ 1090246 w 4262511"/>
              <a:gd name="connsiteY11" fmla="*/ 1856935 h 2067951"/>
              <a:gd name="connsiteX12" fmla="*/ 1005840 w 4262511"/>
              <a:gd name="connsiteY12" fmla="*/ 1842867 h 2067951"/>
              <a:gd name="connsiteX13" fmla="*/ 921434 w 4262511"/>
              <a:gd name="connsiteY13" fmla="*/ 1828800 h 2067951"/>
              <a:gd name="connsiteX14" fmla="*/ 815926 w 4262511"/>
              <a:gd name="connsiteY14" fmla="*/ 1814732 h 2067951"/>
              <a:gd name="connsiteX15" fmla="*/ 731520 w 4262511"/>
              <a:gd name="connsiteY15" fmla="*/ 1807698 h 2067951"/>
              <a:gd name="connsiteX16" fmla="*/ 647114 w 4262511"/>
              <a:gd name="connsiteY16" fmla="*/ 1793631 h 2067951"/>
              <a:gd name="connsiteX17" fmla="*/ 590843 w 4262511"/>
              <a:gd name="connsiteY17" fmla="*/ 1744394 h 2067951"/>
              <a:gd name="connsiteX18" fmla="*/ 569742 w 4262511"/>
              <a:gd name="connsiteY18" fmla="*/ 1540412 h 2067951"/>
              <a:gd name="connsiteX19" fmla="*/ 548640 w 4262511"/>
              <a:gd name="connsiteY19" fmla="*/ 1364566 h 2067951"/>
              <a:gd name="connsiteX20" fmla="*/ 506437 w 4262511"/>
              <a:gd name="connsiteY20" fmla="*/ 1104314 h 2067951"/>
              <a:gd name="connsiteX21" fmla="*/ 450166 w 4262511"/>
              <a:gd name="connsiteY21" fmla="*/ 998806 h 2067951"/>
              <a:gd name="connsiteX22" fmla="*/ 407963 w 4262511"/>
              <a:gd name="connsiteY22" fmla="*/ 837027 h 2067951"/>
              <a:gd name="connsiteX23" fmla="*/ 358726 w 4262511"/>
              <a:gd name="connsiteY23" fmla="*/ 724486 h 2067951"/>
              <a:gd name="connsiteX24" fmla="*/ 316523 w 4262511"/>
              <a:gd name="connsiteY24" fmla="*/ 590843 h 2067951"/>
              <a:gd name="connsiteX25" fmla="*/ 274320 w 4262511"/>
              <a:gd name="connsiteY25" fmla="*/ 400929 h 2067951"/>
              <a:gd name="connsiteX26" fmla="*/ 168812 w 4262511"/>
              <a:gd name="connsiteY26" fmla="*/ 288387 h 2067951"/>
              <a:gd name="connsiteX27" fmla="*/ 0 w 4262511"/>
              <a:gd name="connsiteY27" fmla="*/ 0 h 2067951"/>
              <a:gd name="connsiteX0" fmla="*/ 4262511 w 4262511"/>
              <a:gd name="connsiteY0" fmla="*/ 2067951 h 2067951"/>
              <a:gd name="connsiteX1" fmla="*/ 2532185 w 4262511"/>
              <a:gd name="connsiteY1" fmla="*/ 2067951 h 2067951"/>
              <a:gd name="connsiteX2" fmla="*/ 2504050 w 4262511"/>
              <a:gd name="connsiteY2" fmla="*/ 2039816 h 2067951"/>
              <a:gd name="connsiteX3" fmla="*/ 2384474 w 4262511"/>
              <a:gd name="connsiteY3" fmla="*/ 2039816 h 2067951"/>
              <a:gd name="connsiteX4" fmla="*/ 2384474 w 4262511"/>
              <a:gd name="connsiteY4" fmla="*/ 1997612 h 2067951"/>
              <a:gd name="connsiteX5" fmla="*/ 1871003 w 4262511"/>
              <a:gd name="connsiteY5" fmla="*/ 2004646 h 2067951"/>
              <a:gd name="connsiteX6" fmla="*/ 1807699 w 4262511"/>
              <a:gd name="connsiteY6" fmla="*/ 1969477 h 2067951"/>
              <a:gd name="connsiteX7" fmla="*/ 1652954 w 4262511"/>
              <a:gd name="connsiteY7" fmla="*/ 1969477 h 2067951"/>
              <a:gd name="connsiteX8" fmla="*/ 1568548 w 4262511"/>
              <a:gd name="connsiteY8" fmla="*/ 1948375 h 2067951"/>
              <a:gd name="connsiteX9" fmla="*/ 1244991 w 4262511"/>
              <a:gd name="connsiteY9" fmla="*/ 1941341 h 2067951"/>
              <a:gd name="connsiteX10" fmla="*/ 1153551 w 4262511"/>
              <a:gd name="connsiteY10" fmla="*/ 1878037 h 2067951"/>
              <a:gd name="connsiteX11" fmla="*/ 1090246 w 4262511"/>
              <a:gd name="connsiteY11" fmla="*/ 1856935 h 2067951"/>
              <a:gd name="connsiteX12" fmla="*/ 1005840 w 4262511"/>
              <a:gd name="connsiteY12" fmla="*/ 1842867 h 2067951"/>
              <a:gd name="connsiteX13" fmla="*/ 921434 w 4262511"/>
              <a:gd name="connsiteY13" fmla="*/ 1828800 h 2067951"/>
              <a:gd name="connsiteX14" fmla="*/ 815926 w 4262511"/>
              <a:gd name="connsiteY14" fmla="*/ 1814732 h 2067951"/>
              <a:gd name="connsiteX15" fmla="*/ 731520 w 4262511"/>
              <a:gd name="connsiteY15" fmla="*/ 1807698 h 2067951"/>
              <a:gd name="connsiteX16" fmla="*/ 647114 w 4262511"/>
              <a:gd name="connsiteY16" fmla="*/ 1793631 h 2067951"/>
              <a:gd name="connsiteX17" fmla="*/ 590843 w 4262511"/>
              <a:gd name="connsiteY17" fmla="*/ 1744394 h 2067951"/>
              <a:gd name="connsiteX18" fmla="*/ 569742 w 4262511"/>
              <a:gd name="connsiteY18" fmla="*/ 1540412 h 2067951"/>
              <a:gd name="connsiteX19" fmla="*/ 548640 w 4262511"/>
              <a:gd name="connsiteY19" fmla="*/ 1364566 h 2067951"/>
              <a:gd name="connsiteX20" fmla="*/ 506437 w 4262511"/>
              <a:gd name="connsiteY20" fmla="*/ 1104314 h 2067951"/>
              <a:gd name="connsiteX21" fmla="*/ 450166 w 4262511"/>
              <a:gd name="connsiteY21" fmla="*/ 998806 h 2067951"/>
              <a:gd name="connsiteX22" fmla="*/ 407963 w 4262511"/>
              <a:gd name="connsiteY22" fmla="*/ 837027 h 2067951"/>
              <a:gd name="connsiteX23" fmla="*/ 358726 w 4262511"/>
              <a:gd name="connsiteY23" fmla="*/ 724486 h 2067951"/>
              <a:gd name="connsiteX24" fmla="*/ 316523 w 4262511"/>
              <a:gd name="connsiteY24" fmla="*/ 590843 h 2067951"/>
              <a:gd name="connsiteX25" fmla="*/ 274320 w 4262511"/>
              <a:gd name="connsiteY25" fmla="*/ 429064 h 2067951"/>
              <a:gd name="connsiteX26" fmla="*/ 168812 w 4262511"/>
              <a:gd name="connsiteY26" fmla="*/ 288387 h 2067951"/>
              <a:gd name="connsiteX27" fmla="*/ 0 w 4262511"/>
              <a:gd name="connsiteY27" fmla="*/ 0 h 2067951"/>
              <a:gd name="connsiteX0" fmla="*/ 4262511 w 4262511"/>
              <a:gd name="connsiteY0" fmla="*/ 2067951 h 2067951"/>
              <a:gd name="connsiteX1" fmla="*/ 2532185 w 4262511"/>
              <a:gd name="connsiteY1" fmla="*/ 2067951 h 2067951"/>
              <a:gd name="connsiteX2" fmla="*/ 2504050 w 4262511"/>
              <a:gd name="connsiteY2" fmla="*/ 2039816 h 2067951"/>
              <a:gd name="connsiteX3" fmla="*/ 2384474 w 4262511"/>
              <a:gd name="connsiteY3" fmla="*/ 2039816 h 2067951"/>
              <a:gd name="connsiteX4" fmla="*/ 2384474 w 4262511"/>
              <a:gd name="connsiteY4" fmla="*/ 1997612 h 2067951"/>
              <a:gd name="connsiteX5" fmla="*/ 1871003 w 4262511"/>
              <a:gd name="connsiteY5" fmla="*/ 2004646 h 2067951"/>
              <a:gd name="connsiteX6" fmla="*/ 1807699 w 4262511"/>
              <a:gd name="connsiteY6" fmla="*/ 1969477 h 2067951"/>
              <a:gd name="connsiteX7" fmla="*/ 1652954 w 4262511"/>
              <a:gd name="connsiteY7" fmla="*/ 1969477 h 2067951"/>
              <a:gd name="connsiteX8" fmla="*/ 1568548 w 4262511"/>
              <a:gd name="connsiteY8" fmla="*/ 1948375 h 2067951"/>
              <a:gd name="connsiteX9" fmla="*/ 1244991 w 4262511"/>
              <a:gd name="connsiteY9" fmla="*/ 1941341 h 2067951"/>
              <a:gd name="connsiteX10" fmla="*/ 1153551 w 4262511"/>
              <a:gd name="connsiteY10" fmla="*/ 1878037 h 2067951"/>
              <a:gd name="connsiteX11" fmla="*/ 1090246 w 4262511"/>
              <a:gd name="connsiteY11" fmla="*/ 1856935 h 2067951"/>
              <a:gd name="connsiteX12" fmla="*/ 1005840 w 4262511"/>
              <a:gd name="connsiteY12" fmla="*/ 1842867 h 2067951"/>
              <a:gd name="connsiteX13" fmla="*/ 921434 w 4262511"/>
              <a:gd name="connsiteY13" fmla="*/ 1828800 h 2067951"/>
              <a:gd name="connsiteX14" fmla="*/ 815926 w 4262511"/>
              <a:gd name="connsiteY14" fmla="*/ 1814732 h 2067951"/>
              <a:gd name="connsiteX15" fmla="*/ 731520 w 4262511"/>
              <a:gd name="connsiteY15" fmla="*/ 1807698 h 2067951"/>
              <a:gd name="connsiteX16" fmla="*/ 647114 w 4262511"/>
              <a:gd name="connsiteY16" fmla="*/ 1793631 h 2067951"/>
              <a:gd name="connsiteX17" fmla="*/ 590843 w 4262511"/>
              <a:gd name="connsiteY17" fmla="*/ 1744394 h 2067951"/>
              <a:gd name="connsiteX18" fmla="*/ 569742 w 4262511"/>
              <a:gd name="connsiteY18" fmla="*/ 1540412 h 2067951"/>
              <a:gd name="connsiteX19" fmla="*/ 548640 w 4262511"/>
              <a:gd name="connsiteY19" fmla="*/ 1364566 h 2067951"/>
              <a:gd name="connsiteX20" fmla="*/ 506437 w 4262511"/>
              <a:gd name="connsiteY20" fmla="*/ 1104314 h 2067951"/>
              <a:gd name="connsiteX21" fmla="*/ 450166 w 4262511"/>
              <a:gd name="connsiteY21" fmla="*/ 998806 h 2067951"/>
              <a:gd name="connsiteX22" fmla="*/ 407963 w 4262511"/>
              <a:gd name="connsiteY22" fmla="*/ 837027 h 2067951"/>
              <a:gd name="connsiteX23" fmla="*/ 358726 w 4262511"/>
              <a:gd name="connsiteY23" fmla="*/ 724486 h 2067951"/>
              <a:gd name="connsiteX24" fmla="*/ 316523 w 4262511"/>
              <a:gd name="connsiteY24" fmla="*/ 590843 h 2067951"/>
              <a:gd name="connsiteX25" fmla="*/ 274320 w 4262511"/>
              <a:gd name="connsiteY25" fmla="*/ 429064 h 2067951"/>
              <a:gd name="connsiteX26" fmla="*/ 140676 w 4262511"/>
              <a:gd name="connsiteY26" fmla="*/ 225082 h 2067951"/>
              <a:gd name="connsiteX27" fmla="*/ 0 w 4262511"/>
              <a:gd name="connsiteY27" fmla="*/ 0 h 206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262511" h="2067951">
                <a:moveTo>
                  <a:pt x="4262511" y="2067951"/>
                </a:moveTo>
                <a:lnTo>
                  <a:pt x="2532185" y="2067951"/>
                </a:lnTo>
                <a:lnTo>
                  <a:pt x="2504050" y="2039816"/>
                </a:lnTo>
                <a:lnTo>
                  <a:pt x="2384474" y="2039816"/>
                </a:lnTo>
                <a:lnTo>
                  <a:pt x="2384474" y="1997612"/>
                </a:lnTo>
                <a:lnTo>
                  <a:pt x="1871003" y="2004646"/>
                </a:lnTo>
                <a:lnTo>
                  <a:pt x="1807699" y="1969477"/>
                </a:lnTo>
                <a:lnTo>
                  <a:pt x="1652954" y="1969477"/>
                </a:lnTo>
                <a:lnTo>
                  <a:pt x="1568548" y="1948375"/>
                </a:lnTo>
                <a:lnTo>
                  <a:pt x="1244991" y="1941341"/>
                </a:lnTo>
                <a:lnTo>
                  <a:pt x="1153551" y="1878037"/>
                </a:lnTo>
                <a:lnTo>
                  <a:pt x="1090246" y="1856935"/>
                </a:lnTo>
                <a:lnTo>
                  <a:pt x="1005840" y="1842867"/>
                </a:lnTo>
                <a:lnTo>
                  <a:pt x="921434" y="1828800"/>
                </a:lnTo>
                <a:lnTo>
                  <a:pt x="815926" y="1814732"/>
                </a:lnTo>
                <a:lnTo>
                  <a:pt x="731520" y="1807698"/>
                </a:lnTo>
                <a:lnTo>
                  <a:pt x="647114" y="1793631"/>
                </a:lnTo>
                <a:lnTo>
                  <a:pt x="590843" y="1744394"/>
                </a:lnTo>
                <a:lnTo>
                  <a:pt x="569742" y="1540412"/>
                </a:lnTo>
                <a:lnTo>
                  <a:pt x="548640" y="1364566"/>
                </a:lnTo>
                <a:lnTo>
                  <a:pt x="506437" y="1104314"/>
                </a:lnTo>
                <a:lnTo>
                  <a:pt x="450166" y="998806"/>
                </a:lnTo>
                <a:lnTo>
                  <a:pt x="407963" y="837027"/>
                </a:lnTo>
                <a:lnTo>
                  <a:pt x="358726" y="724486"/>
                </a:lnTo>
                <a:lnTo>
                  <a:pt x="316523" y="590843"/>
                </a:lnTo>
                <a:lnTo>
                  <a:pt x="274320" y="429064"/>
                </a:lnTo>
                <a:lnTo>
                  <a:pt x="140676" y="225082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40" name="Tableau 39">
            <a:extLst>
              <a:ext uri="{FF2B5EF4-FFF2-40B4-BE49-F238E27FC236}">
                <a16:creationId xmlns:a16="http://schemas.microsoft.com/office/drawing/2014/main" id="{FCA33E24-13EF-2387-72CD-3237C41EB5C5}"/>
              </a:ext>
            </a:extLst>
          </p:cNvPr>
          <p:cNvGraphicFramePr>
            <a:graphicFrameLocks noGrp="1"/>
          </p:cNvGraphicFramePr>
          <p:nvPr/>
        </p:nvGraphicFramePr>
        <p:xfrm>
          <a:off x="6321576" y="4656276"/>
          <a:ext cx="5215292" cy="6753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52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47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97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64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34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282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87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8767">
                  <a:extLst>
                    <a:ext uri="{9D8B030D-6E8A-4147-A177-3AD203B41FA5}">
                      <a16:colId xmlns:a16="http://schemas.microsoft.com/office/drawing/2014/main" val="3760122066"/>
                    </a:ext>
                  </a:extLst>
                </a:gridCol>
              </a:tblGrid>
              <a:tr h="218199">
                <a:tc gridSpan="7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59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PBO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59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REG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169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ZoneTexte 40">
            <a:extLst>
              <a:ext uri="{FF2B5EF4-FFF2-40B4-BE49-F238E27FC236}">
                <a16:creationId xmlns:a16="http://schemas.microsoft.com/office/drawing/2014/main" id="{D2E5B536-9C01-7B3A-348F-E5DB02C8C57E}"/>
              </a:ext>
            </a:extLst>
          </p:cNvPr>
          <p:cNvSpPr txBox="1"/>
          <p:nvPr/>
        </p:nvSpPr>
        <p:spPr>
          <a:xfrm>
            <a:off x="7107910" y="4408609"/>
            <a:ext cx="418980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Mois</a:t>
            </a:r>
          </a:p>
        </p:txBody>
      </p:sp>
      <p:cxnSp>
        <p:nvCxnSpPr>
          <p:cNvPr id="42" name="Connecteur droit 41"/>
          <p:cNvCxnSpPr/>
          <p:nvPr/>
        </p:nvCxnSpPr>
        <p:spPr>
          <a:xfrm>
            <a:off x="7213248" y="4784917"/>
            <a:ext cx="4168877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ZoneTexte 42">
            <a:extLst>
              <a:ext uri="{FF2B5EF4-FFF2-40B4-BE49-F238E27FC236}">
                <a16:creationId xmlns:a16="http://schemas.microsoft.com/office/drawing/2014/main" id="{C7DD162D-D79C-C987-CC05-DB4918041BA8}"/>
              </a:ext>
            </a:extLst>
          </p:cNvPr>
          <p:cNvSpPr txBox="1"/>
          <p:nvPr/>
        </p:nvSpPr>
        <p:spPr>
          <a:xfrm>
            <a:off x="9111309" y="1954745"/>
            <a:ext cx="2251108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Event-free 2 m: % (CI)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PBO :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9%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(44% to 16%)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REG :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21%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(15% to 28%)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=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0.0043</a:t>
            </a:r>
          </a:p>
        </p:txBody>
      </p:sp>
      <p:sp>
        <p:nvSpPr>
          <p:cNvPr id="6" name="Forme libre 5"/>
          <p:cNvSpPr/>
          <p:nvPr/>
        </p:nvSpPr>
        <p:spPr>
          <a:xfrm>
            <a:off x="7086745" y="1954306"/>
            <a:ext cx="4350870" cy="2014070"/>
          </a:xfrm>
          <a:custGeom>
            <a:avLst/>
            <a:gdLst>
              <a:gd name="connsiteX0" fmla="*/ 4350870 w 4350870"/>
              <a:gd name="connsiteY0" fmla="*/ 1996141 h 2014070"/>
              <a:gd name="connsiteX1" fmla="*/ 3173506 w 4350870"/>
              <a:gd name="connsiteY1" fmla="*/ 2014070 h 2014070"/>
              <a:gd name="connsiteX2" fmla="*/ 3125694 w 4350870"/>
              <a:gd name="connsiteY2" fmla="*/ 1990165 h 2014070"/>
              <a:gd name="connsiteX3" fmla="*/ 2528047 w 4350870"/>
              <a:gd name="connsiteY3" fmla="*/ 1972235 h 2014070"/>
              <a:gd name="connsiteX4" fmla="*/ 2486212 w 4350870"/>
              <a:gd name="connsiteY4" fmla="*/ 1954306 h 2014070"/>
              <a:gd name="connsiteX5" fmla="*/ 2342776 w 4350870"/>
              <a:gd name="connsiteY5" fmla="*/ 1942353 h 2014070"/>
              <a:gd name="connsiteX6" fmla="*/ 2265082 w 4350870"/>
              <a:gd name="connsiteY6" fmla="*/ 1918447 h 2014070"/>
              <a:gd name="connsiteX7" fmla="*/ 1272988 w 4350870"/>
              <a:gd name="connsiteY7" fmla="*/ 1906494 h 2014070"/>
              <a:gd name="connsiteX8" fmla="*/ 1237129 w 4350870"/>
              <a:gd name="connsiteY8" fmla="*/ 1882588 h 2014070"/>
              <a:gd name="connsiteX9" fmla="*/ 1141506 w 4350870"/>
              <a:gd name="connsiteY9" fmla="*/ 1864659 h 2014070"/>
              <a:gd name="connsiteX10" fmla="*/ 1075765 w 4350870"/>
              <a:gd name="connsiteY10" fmla="*/ 1822823 h 2014070"/>
              <a:gd name="connsiteX11" fmla="*/ 1057835 w 4350870"/>
              <a:gd name="connsiteY11" fmla="*/ 1757082 h 2014070"/>
              <a:gd name="connsiteX12" fmla="*/ 1039906 w 4350870"/>
              <a:gd name="connsiteY12" fmla="*/ 1458259 h 2014070"/>
              <a:gd name="connsiteX13" fmla="*/ 998070 w 4350870"/>
              <a:gd name="connsiteY13" fmla="*/ 1422400 h 2014070"/>
              <a:gd name="connsiteX14" fmla="*/ 908423 w 4350870"/>
              <a:gd name="connsiteY14" fmla="*/ 1386541 h 2014070"/>
              <a:gd name="connsiteX15" fmla="*/ 872565 w 4350870"/>
              <a:gd name="connsiteY15" fmla="*/ 1332753 h 2014070"/>
              <a:gd name="connsiteX16" fmla="*/ 860612 w 4350870"/>
              <a:gd name="connsiteY16" fmla="*/ 1219200 h 2014070"/>
              <a:gd name="connsiteX17" fmla="*/ 741082 w 4350870"/>
              <a:gd name="connsiteY17" fmla="*/ 1159435 h 2014070"/>
              <a:gd name="connsiteX18" fmla="*/ 675341 w 4350870"/>
              <a:gd name="connsiteY18" fmla="*/ 1093694 h 2014070"/>
              <a:gd name="connsiteX19" fmla="*/ 609600 w 4350870"/>
              <a:gd name="connsiteY19" fmla="*/ 1039906 h 2014070"/>
              <a:gd name="connsiteX20" fmla="*/ 621553 w 4350870"/>
              <a:gd name="connsiteY20" fmla="*/ 938306 h 2014070"/>
              <a:gd name="connsiteX21" fmla="*/ 597647 w 4350870"/>
              <a:gd name="connsiteY21" fmla="*/ 920376 h 2014070"/>
              <a:gd name="connsiteX22" fmla="*/ 603623 w 4350870"/>
              <a:gd name="connsiteY22" fmla="*/ 836706 h 2014070"/>
              <a:gd name="connsiteX23" fmla="*/ 603623 w 4350870"/>
              <a:gd name="connsiteY23" fmla="*/ 770965 h 2014070"/>
              <a:gd name="connsiteX24" fmla="*/ 537882 w 4350870"/>
              <a:gd name="connsiteY24" fmla="*/ 764988 h 2014070"/>
              <a:gd name="connsiteX25" fmla="*/ 466165 w 4350870"/>
              <a:gd name="connsiteY25" fmla="*/ 699247 h 2014070"/>
              <a:gd name="connsiteX26" fmla="*/ 442259 w 4350870"/>
              <a:gd name="connsiteY26" fmla="*/ 663388 h 2014070"/>
              <a:gd name="connsiteX27" fmla="*/ 430306 w 4350870"/>
              <a:gd name="connsiteY27" fmla="*/ 543859 h 2014070"/>
              <a:gd name="connsiteX28" fmla="*/ 406400 w 4350870"/>
              <a:gd name="connsiteY28" fmla="*/ 478118 h 2014070"/>
              <a:gd name="connsiteX29" fmla="*/ 394447 w 4350870"/>
              <a:gd name="connsiteY29" fmla="*/ 430306 h 2014070"/>
              <a:gd name="connsiteX30" fmla="*/ 268941 w 4350870"/>
              <a:gd name="connsiteY30" fmla="*/ 352612 h 2014070"/>
              <a:gd name="connsiteX31" fmla="*/ 286870 w 4350870"/>
              <a:gd name="connsiteY31" fmla="*/ 239059 h 2014070"/>
              <a:gd name="connsiteX32" fmla="*/ 251012 w 4350870"/>
              <a:gd name="connsiteY32" fmla="*/ 209176 h 2014070"/>
              <a:gd name="connsiteX33" fmla="*/ 131482 w 4350870"/>
              <a:gd name="connsiteY33" fmla="*/ 185270 h 2014070"/>
              <a:gd name="connsiteX34" fmla="*/ 131482 w 4350870"/>
              <a:gd name="connsiteY34" fmla="*/ 185270 h 2014070"/>
              <a:gd name="connsiteX35" fmla="*/ 89647 w 4350870"/>
              <a:gd name="connsiteY35" fmla="*/ 95623 h 2014070"/>
              <a:gd name="connsiteX36" fmla="*/ 23906 w 4350870"/>
              <a:gd name="connsiteY36" fmla="*/ 89647 h 2014070"/>
              <a:gd name="connsiteX37" fmla="*/ 0 w 4350870"/>
              <a:gd name="connsiteY37" fmla="*/ 0 h 2014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350870" h="2014070">
                <a:moveTo>
                  <a:pt x="4350870" y="1996141"/>
                </a:moveTo>
                <a:lnTo>
                  <a:pt x="3173506" y="2014070"/>
                </a:lnTo>
                <a:lnTo>
                  <a:pt x="3125694" y="1990165"/>
                </a:lnTo>
                <a:lnTo>
                  <a:pt x="2528047" y="1972235"/>
                </a:lnTo>
                <a:lnTo>
                  <a:pt x="2486212" y="1954306"/>
                </a:lnTo>
                <a:lnTo>
                  <a:pt x="2342776" y="1942353"/>
                </a:lnTo>
                <a:lnTo>
                  <a:pt x="2265082" y="1918447"/>
                </a:lnTo>
                <a:lnTo>
                  <a:pt x="1272988" y="1906494"/>
                </a:lnTo>
                <a:lnTo>
                  <a:pt x="1237129" y="1882588"/>
                </a:lnTo>
                <a:lnTo>
                  <a:pt x="1141506" y="1864659"/>
                </a:lnTo>
                <a:lnTo>
                  <a:pt x="1075765" y="1822823"/>
                </a:lnTo>
                <a:lnTo>
                  <a:pt x="1057835" y="1757082"/>
                </a:lnTo>
                <a:lnTo>
                  <a:pt x="1039906" y="1458259"/>
                </a:lnTo>
                <a:lnTo>
                  <a:pt x="998070" y="1422400"/>
                </a:lnTo>
                <a:lnTo>
                  <a:pt x="908423" y="1386541"/>
                </a:lnTo>
                <a:lnTo>
                  <a:pt x="872565" y="1332753"/>
                </a:lnTo>
                <a:lnTo>
                  <a:pt x="860612" y="1219200"/>
                </a:lnTo>
                <a:lnTo>
                  <a:pt x="741082" y="1159435"/>
                </a:lnTo>
                <a:lnTo>
                  <a:pt x="675341" y="1093694"/>
                </a:lnTo>
                <a:lnTo>
                  <a:pt x="609600" y="1039906"/>
                </a:lnTo>
                <a:lnTo>
                  <a:pt x="621553" y="938306"/>
                </a:lnTo>
                <a:lnTo>
                  <a:pt x="597647" y="920376"/>
                </a:lnTo>
                <a:lnTo>
                  <a:pt x="603623" y="836706"/>
                </a:lnTo>
                <a:lnTo>
                  <a:pt x="603623" y="770965"/>
                </a:lnTo>
                <a:lnTo>
                  <a:pt x="537882" y="764988"/>
                </a:lnTo>
                <a:lnTo>
                  <a:pt x="466165" y="699247"/>
                </a:lnTo>
                <a:lnTo>
                  <a:pt x="442259" y="663388"/>
                </a:lnTo>
                <a:lnTo>
                  <a:pt x="430306" y="543859"/>
                </a:lnTo>
                <a:lnTo>
                  <a:pt x="406400" y="478118"/>
                </a:lnTo>
                <a:lnTo>
                  <a:pt x="394447" y="430306"/>
                </a:lnTo>
                <a:lnTo>
                  <a:pt x="268941" y="352612"/>
                </a:lnTo>
                <a:lnTo>
                  <a:pt x="286870" y="239059"/>
                </a:lnTo>
                <a:lnTo>
                  <a:pt x="251012" y="209176"/>
                </a:lnTo>
                <a:lnTo>
                  <a:pt x="131482" y="185270"/>
                </a:lnTo>
                <a:lnTo>
                  <a:pt x="131482" y="185270"/>
                </a:lnTo>
                <a:lnTo>
                  <a:pt x="89647" y="95623"/>
                </a:lnTo>
                <a:lnTo>
                  <a:pt x="23906" y="89647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7" name="Forme libre 46"/>
          <p:cNvSpPr/>
          <p:nvPr/>
        </p:nvSpPr>
        <p:spPr>
          <a:xfrm>
            <a:off x="7068815" y="1930400"/>
            <a:ext cx="4350871" cy="1972235"/>
          </a:xfrm>
          <a:custGeom>
            <a:avLst/>
            <a:gdLst>
              <a:gd name="connsiteX0" fmla="*/ 4350871 w 4350871"/>
              <a:gd name="connsiteY0" fmla="*/ 1972235 h 1972235"/>
              <a:gd name="connsiteX1" fmla="*/ 4219389 w 4350871"/>
              <a:gd name="connsiteY1" fmla="*/ 1954306 h 1972235"/>
              <a:gd name="connsiteX2" fmla="*/ 3992283 w 4350871"/>
              <a:gd name="connsiteY2" fmla="*/ 1954306 h 1972235"/>
              <a:gd name="connsiteX3" fmla="*/ 3950448 w 4350871"/>
              <a:gd name="connsiteY3" fmla="*/ 1924424 h 1972235"/>
              <a:gd name="connsiteX4" fmla="*/ 3771153 w 4350871"/>
              <a:gd name="connsiteY4" fmla="*/ 1912471 h 1972235"/>
              <a:gd name="connsiteX5" fmla="*/ 3424518 w 4350871"/>
              <a:gd name="connsiteY5" fmla="*/ 1918447 h 1972235"/>
              <a:gd name="connsiteX6" fmla="*/ 3299012 w 4350871"/>
              <a:gd name="connsiteY6" fmla="*/ 1918447 h 1972235"/>
              <a:gd name="connsiteX7" fmla="*/ 2898589 w 4350871"/>
              <a:gd name="connsiteY7" fmla="*/ 1906494 h 1972235"/>
              <a:gd name="connsiteX8" fmla="*/ 2707342 w 4350871"/>
              <a:gd name="connsiteY8" fmla="*/ 1870635 h 1972235"/>
              <a:gd name="connsiteX9" fmla="*/ 2563906 w 4350871"/>
              <a:gd name="connsiteY9" fmla="*/ 1840753 h 1972235"/>
              <a:gd name="connsiteX10" fmla="*/ 2402542 w 4350871"/>
              <a:gd name="connsiteY10" fmla="*/ 1840753 h 1972235"/>
              <a:gd name="connsiteX11" fmla="*/ 2336800 w 4350871"/>
              <a:gd name="connsiteY11" fmla="*/ 1792941 h 1972235"/>
              <a:gd name="connsiteX12" fmla="*/ 2235200 w 4350871"/>
              <a:gd name="connsiteY12" fmla="*/ 1775012 h 1972235"/>
              <a:gd name="connsiteX13" fmla="*/ 1942353 w 4350871"/>
              <a:gd name="connsiteY13" fmla="*/ 1775012 h 1972235"/>
              <a:gd name="connsiteX14" fmla="*/ 1822824 w 4350871"/>
              <a:gd name="connsiteY14" fmla="*/ 1721224 h 1972235"/>
              <a:gd name="connsiteX15" fmla="*/ 1506071 w 4350871"/>
              <a:gd name="connsiteY15" fmla="*/ 1703294 h 1972235"/>
              <a:gd name="connsiteX16" fmla="*/ 1338730 w 4350871"/>
              <a:gd name="connsiteY16" fmla="*/ 1661459 h 1972235"/>
              <a:gd name="connsiteX17" fmla="*/ 1272989 w 4350871"/>
              <a:gd name="connsiteY17" fmla="*/ 1607671 h 1972235"/>
              <a:gd name="connsiteX18" fmla="*/ 1231153 w 4350871"/>
              <a:gd name="connsiteY18" fmla="*/ 1494118 h 1972235"/>
              <a:gd name="connsiteX19" fmla="*/ 1165412 w 4350871"/>
              <a:gd name="connsiteY19" fmla="*/ 1416424 h 1972235"/>
              <a:gd name="connsiteX20" fmla="*/ 1093695 w 4350871"/>
              <a:gd name="connsiteY20" fmla="*/ 1278965 h 1972235"/>
              <a:gd name="connsiteX21" fmla="*/ 1057836 w 4350871"/>
              <a:gd name="connsiteY21" fmla="*/ 1177365 h 1972235"/>
              <a:gd name="connsiteX22" fmla="*/ 920377 w 4350871"/>
              <a:gd name="connsiteY22" fmla="*/ 1093694 h 1972235"/>
              <a:gd name="connsiteX23" fmla="*/ 764989 w 4350871"/>
              <a:gd name="connsiteY23" fmla="*/ 956235 h 1972235"/>
              <a:gd name="connsiteX24" fmla="*/ 633506 w 4350871"/>
              <a:gd name="connsiteY24" fmla="*/ 884518 h 1972235"/>
              <a:gd name="connsiteX25" fmla="*/ 609600 w 4350871"/>
              <a:gd name="connsiteY25" fmla="*/ 747059 h 1972235"/>
              <a:gd name="connsiteX26" fmla="*/ 603624 w 4350871"/>
              <a:gd name="connsiteY26" fmla="*/ 615576 h 1972235"/>
              <a:gd name="connsiteX27" fmla="*/ 454212 w 4350871"/>
              <a:gd name="connsiteY27" fmla="*/ 519953 h 1972235"/>
              <a:gd name="connsiteX28" fmla="*/ 430306 w 4350871"/>
              <a:gd name="connsiteY28" fmla="*/ 388471 h 1972235"/>
              <a:gd name="connsiteX29" fmla="*/ 370542 w 4350871"/>
              <a:gd name="connsiteY29" fmla="*/ 310776 h 1972235"/>
              <a:gd name="connsiteX30" fmla="*/ 322730 w 4350871"/>
              <a:gd name="connsiteY30" fmla="*/ 262965 h 1972235"/>
              <a:gd name="connsiteX31" fmla="*/ 298824 w 4350871"/>
              <a:gd name="connsiteY31" fmla="*/ 191247 h 1972235"/>
              <a:gd name="connsiteX32" fmla="*/ 209177 w 4350871"/>
              <a:gd name="connsiteY32" fmla="*/ 107576 h 1972235"/>
              <a:gd name="connsiteX33" fmla="*/ 89648 w 4350871"/>
              <a:gd name="connsiteY33" fmla="*/ 53788 h 1972235"/>
              <a:gd name="connsiteX34" fmla="*/ 0 w 4350871"/>
              <a:gd name="connsiteY34" fmla="*/ 0 h 1972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350871" h="1972235">
                <a:moveTo>
                  <a:pt x="4350871" y="1972235"/>
                </a:moveTo>
                <a:lnTo>
                  <a:pt x="4219389" y="1954306"/>
                </a:lnTo>
                <a:lnTo>
                  <a:pt x="3992283" y="1954306"/>
                </a:lnTo>
                <a:lnTo>
                  <a:pt x="3950448" y="1924424"/>
                </a:lnTo>
                <a:lnTo>
                  <a:pt x="3771153" y="1912471"/>
                </a:lnTo>
                <a:lnTo>
                  <a:pt x="3424518" y="1918447"/>
                </a:lnTo>
                <a:lnTo>
                  <a:pt x="3299012" y="1918447"/>
                </a:lnTo>
                <a:lnTo>
                  <a:pt x="2898589" y="1906494"/>
                </a:lnTo>
                <a:lnTo>
                  <a:pt x="2707342" y="1870635"/>
                </a:lnTo>
                <a:lnTo>
                  <a:pt x="2563906" y="1840753"/>
                </a:lnTo>
                <a:lnTo>
                  <a:pt x="2402542" y="1840753"/>
                </a:lnTo>
                <a:lnTo>
                  <a:pt x="2336800" y="1792941"/>
                </a:lnTo>
                <a:lnTo>
                  <a:pt x="2235200" y="1775012"/>
                </a:lnTo>
                <a:lnTo>
                  <a:pt x="1942353" y="1775012"/>
                </a:lnTo>
                <a:lnTo>
                  <a:pt x="1822824" y="1721224"/>
                </a:lnTo>
                <a:lnTo>
                  <a:pt x="1506071" y="1703294"/>
                </a:lnTo>
                <a:lnTo>
                  <a:pt x="1338730" y="1661459"/>
                </a:lnTo>
                <a:lnTo>
                  <a:pt x="1272989" y="1607671"/>
                </a:lnTo>
                <a:lnTo>
                  <a:pt x="1231153" y="1494118"/>
                </a:lnTo>
                <a:lnTo>
                  <a:pt x="1165412" y="1416424"/>
                </a:lnTo>
                <a:lnTo>
                  <a:pt x="1093695" y="1278965"/>
                </a:lnTo>
                <a:lnTo>
                  <a:pt x="1057836" y="1177365"/>
                </a:lnTo>
                <a:lnTo>
                  <a:pt x="920377" y="1093694"/>
                </a:lnTo>
                <a:lnTo>
                  <a:pt x="764989" y="956235"/>
                </a:lnTo>
                <a:lnTo>
                  <a:pt x="633506" y="884518"/>
                </a:lnTo>
                <a:lnTo>
                  <a:pt x="609600" y="747059"/>
                </a:lnTo>
                <a:lnTo>
                  <a:pt x="603624" y="615576"/>
                </a:lnTo>
                <a:lnTo>
                  <a:pt x="454212" y="519953"/>
                </a:lnTo>
                <a:lnTo>
                  <a:pt x="430306" y="388471"/>
                </a:lnTo>
                <a:lnTo>
                  <a:pt x="370542" y="310776"/>
                </a:lnTo>
                <a:lnTo>
                  <a:pt x="322730" y="262965"/>
                </a:lnTo>
                <a:lnTo>
                  <a:pt x="298824" y="191247"/>
                </a:lnTo>
                <a:lnTo>
                  <a:pt x="209177" y="107576"/>
                </a:lnTo>
                <a:lnTo>
                  <a:pt x="89648" y="53788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C7DD162D-D79C-C987-CC05-DB4918041BA8}"/>
              </a:ext>
            </a:extLst>
          </p:cNvPr>
          <p:cNvSpPr txBox="1"/>
          <p:nvPr/>
        </p:nvSpPr>
        <p:spPr>
          <a:xfrm>
            <a:off x="8356553" y="2881779"/>
            <a:ext cx="6027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REG</a:t>
            </a:r>
            <a:endParaRPr kumimoji="0" lang="fr-FR" sz="1050" b="1" i="0" u="none" strike="noStrike" kern="1200" cap="none" spc="0" normalizeH="0" baseline="0" noProof="0" dirty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C7DD162D-D79C-C987-CC05-DB4918041BA8}"/>
              </a:ext>
            </a:extLst>
          </p:cNvPr>
          <p:cNvSpPr txBox="1"/>
          <p:nvPr/>
        </p:nvSpPr>
        <p:spPr>
          <a:xfrm>
            <a:off x="8356553" y="3080436"/>
            <a:ext cx="6027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PBO</a:t>
            </a:r>
            <a:endParaRPr kumimoji="0" lang="fr-FR" sz="10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Rectangle à coins arrondis 50"/>
          <p:cNvSpPr/>
          <p:nvPr/>
        </p:nvSpPr>
        <p:spPr>
          <a:xfrm>
            <a:off x="5997396" y="1297858"/>
            <a:ext cx="5668577" cy="417379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>
          <a:xfrm>
            <a:off x="1710812" y="1115997"/>
            <a:ext cx="2768158" cy="357770"/>
          </a:xfrm>
          <a:solidFill>
            <a:schemeClr val="bg1"/>
          </a:solidFill>
        </p:spPr>
        <p:txBody>
          <a:bodyPr anchor="ctr"/>
          <a:lstStyle/>
          <a:p>
            <a:pPr algn="ctr"/>
            <a:r>
              <a:rPr lang="da-DK" sz="16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Survie sans progression</a:t>
            </a:r>
            <a:endParaRPr lang="en-US" sz="16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Espace réservé du texte 1"/>
          <p:cNvSpPr txBox="1">
            <a:spLocks/>
          </p:cNvSpPr>
          <p:nvPr/>
        </p:nvSpPr>
        <p:spPr>
          <a:xfrm>
            <a:off x="6327057" y="1118140"/>
            <a:ext cx="4707089" cy="353485"/>
          </a:xfrm>
          <a:prstGeom prst="rect">
            <a:avLst/>
          </a:prstGeom>
          <a:solidFill>
            <a:schemeClr val="bg1"/>
          </a:solidFill>
        </p:spPr>
        <p:txBody>
          <a:bodyPr anchor="ctr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 sans détérioration de la qualité de vie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662243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re 23"/>
          <p:cNvSpPr txBox="1">
            <a:spLocks/>
          </p:cNvSpPr>
          <p:nvPr/>
        </p:nvSpPr>
        <p:spPr>
          <a:xfrm>
            <a:off x="391046" y="171394"/>
            <a:ext cx="11800954" cy="483477"/>
          </a:xfrm>
          <a:prstGeom prst="rect">
            <a:avLst/>
          </a:prstGeom>
        </p:spPr>
        <p:txBody>
          <a:bodyPr numCol="1" anchor="t" anchorCtr="0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2800" b="1" i="0" kern="1200" baseline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Regorafenib vs placebo ≥ L3 des ADK oesogastriques avancés</a:t>
            </a:r>
          </a:p>
        </p:txBody>
      </p:sp>
      <p:sp>
        <p:nvSpPr>
          <p:cNvPr id="25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dirty="0"/>
              <a:t>N. </a:t>
            </a:r>
            <a:r>
              <a:rPr lang="fr-FR" dirty="0" err="1"/>
              <a:t>Pavlakis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#294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9205094" y="3162300"/>
            <a:ext cx="1894706" cy="4572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93CAAAA-9625-7271-AD24-6E89A1E7B6C9}"/>
              </a:ext>
            </a:extLst>
          </p:cNvPr>
          <p:cNvSpPr txBox="1"/>
          <p:nvPr/>
        </p:nvSpPr>
        <p:spPr>
          <a:xfrm>
            <a:off x="634180" y="5896677"/>
            <a:ext cx="106800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*Les toxicités sont plus fréquentes avec le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régorafénib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; # Un décès était dû à une insuffisance hépatique et deux étaient dus à une septicémie. </a:t>
            </a:r>
          </a:p>
        </p:txBody>
      </p:sp>
      <p:graphicFrame>
        <p:nvGraphicFramePr>
          <p:cNvPr id="9" name="Tableau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4397506"/>
              </p:ext>
            </p:extLst>
          </p:nvPr>
        </p:nvGraphicFramePr>
        <p:xfrm>
          <a:off x="589934" y="1292828"/>
          <a:ext cx="10874824" cy="45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2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08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308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3085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3085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08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3085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3085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85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42508">
                <a:tc rowSpan="2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Caractéristiques</a:t>
                      </a:r>
                      <a:endParaRPr lang="fr-FR" sz="13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Regorafenib (n=166)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300" b="0" kern="120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Placebo (N=79)</a:t>
                      </a:r>
                      <a:endParaRPr lang="fr-FR" sz="13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485">
                <a:tc vMerge="1">
                  <a:txBody>
                    <a:bodyPr/>
                    <a:lstStyle/>
                    <a:p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 1-2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 3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 4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Gr5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 1-2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 3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 4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300" b="0" kern="120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Gr5</a:t>
                      </a:r>
                      <a:endParaRPr lang="fr-FR" sz="1300" b="0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52 (31)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92 (55)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 (7)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(2)*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 (47)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29 (37)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(4)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Fatigue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 (24)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 (9)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 (23)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 (6)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Syndrome mains-pieds*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52 (31)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 (9)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(5)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Douleur abdominale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 (18)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(4)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 (18)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(5)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Anorexie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 (18)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(4)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 (20)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Mucite*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34 (20)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(1)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Nausées</a:t>
                      </a:r>
                      <a:endParaRPr lang="en-US" sz="14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 (14)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 (22)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(4)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Vomissements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 (9)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(2)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 (10)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(4)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Diarrhée*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 (18)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(4)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(5)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(1)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Constipation*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 (12)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  <a:r>
                        <a:rPr lang="fr-FR" sz="1400" b="1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(1)</a:t>
                      </a:r>
                      <a:endParaRPr lang="fr-FR" sz="1400" b="1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(5)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(1)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 </a:t>
                      </a: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ALAT*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 (12)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 (5)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(4)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(1)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 </a:t>
                      </a: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ASAT*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 (16)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 (4)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(1)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(4)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(3)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Anémie</a:t>
                      </a: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(4)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 (5)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 (5)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 (8)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2508">
                <a:tc>
                  <a:txBody>
                    <a:bodyPr/>
                    <a:lstStyle/>
                    <a:p>
                      <a:r>
                        <a:rPr lang="fr-FR" sz="1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Hypertension* 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36000" marT="36000" marB="36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 (16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 (8)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(3)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0</a:t>
                      </a:r>
                      <a:endParaRPr lang="fr-FR" sz="1400" b="1" kern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4" name="Espace réservé du texte 3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Tolérance 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08980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re 2">
            <a:extLst>
              <a:ext uri="{FF2B5EF4-FFF2-40B4-BE49-F238E27FC236}">
                <a16:creationId xmlns:a16="http://schemas.microsoft.com/office/drawing/2014/main" id="{787B2573-45FE-CE42-B9D1-10A63EAF9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fr-FR" dirty="0" err="1"/>
              <a:t>Regorafenib</a:t>
            </a:r>
            <a:r>
              <a:rPr lang="fr-FR" dirty="0"/>
              <a:t> vs placebo ≥ L3 des ADK œsogastriques avancés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5"/>
          </p:nvPr>
        </p:nvSpPr>
        <p:spPr>
          <a:xfrm>
            <a:off x="128016" y="1438268"/>
            <a:ext cx="4325997" cy="3104237"/>
          </a:xfrm>
        </p:spPr>
        <p:txBody>
          <a:bodyPr>
            <a:noAutofit/>
          </a:bodyPr>
          <a:lstStyle/>
          <a:p>
            <a:pPr>
              <a:spcBef>
                <a:spcPts val="200"/>
              </a:spcBef>
            </a:pPr>
            <a:r>
              <a:rPr lang="fr-FR" sz="1600" b="1" dirty="0">
                <a:solidFill>
                  <a:schemeClr val="accent2"/>
                </a:solidFill>
              </a:rPr>
              <a:t>Étude positive</a:t>
            </a:r>
            <a:r>
              <a:rPr lang="fr-FR" sz="1500" dirty="0"/>
              <a:t> sur son objectif principal</a:t>
            </a:r>
          </a:p>
          <a:p>
            <a:pPr>
              <a:spcBef>
                <a:spcPts val="600"/>
              </a:spcBef>
            </a:pPr>
            <a:r>
              <a:rPr lang="fr-FR" sz="1500" dirty="0"/>
              <a:t>Le </a:t>
            </a:r>
            <a:r>
              <a:rPr lang="fr-FR" sz="1500" dirty="0" err="1"/>
              <a:t>régorafenib</a:t>
            </a:r>
            <a:r>
              <a:rPr lang="fr-FR" sz="1500" dirty="0"/>
              <a:t> augmente significativement </a:t>
            </a:r>
            <a:br>
              <a:rPr lang="fr-FR" sz="1500" dirty="0"/>
            </a:br>
            <a:r>
              <a:rPr lang="fr-FR" sz="1500" dirty="0"/>
              <a:t>la survie globale des patients ayant </a:t>
            </a:r>
            <a:br>
              <a:rPr lang="fr-FR" sz="1500" dirty="0"/>
            </a:br>
            <a:r>
              <a:rPr lang="fr-FR" sz="1500" dirty="0"/>
              <a:t>un ADK œsogastrique de stade avancé prétraités par 2 lignes de traitement </a:t>
            </a:r>
            <a:br>
              <a:rPr lang="fr-FR" sz="1500" dirty="0"/>
            </a:br>
            <a:r>
              <a:rPr lang="fr-FR" sz="1500" dirty="0"/>
              <a:t>ou plus par rapport au placébo, </a:t>
            </a:r>
            <a:br>
              <a:rPr lang="fr-FR" sz="1500" dirty="0"/>
            </a:br>
            <a:r>
              <a:rPr lang="fr-FR" sz="1500" dirty="0"/>
              <a:t>sans détérioration de la qualité de vie, </a:t>
            </a:r>
            <a:br>
              <a:rPr lang="fr-FR" sz="1500" dirty="0"/>
            </a:br>
            <a:r>
              <a:rPr lang="fr-FR" sz="1500" dirty="0"/>
              <a:t>ni toxicité inattendue</a:t>
            </a:r>
          </a:p>
          <a:p>
            <a:pPr>
              <a:spcBef>
                <a:spcPts val="600"/>
              </a:spcBef>
            </a:pPr>
            <a:r>
              <a:rPr lang="fr-FR" sz="1500" dirty="0"/>
              <a:t>Bénéfice dans tous les sous-groupes </a:t>
            </a:r>
            <a:br>
              <a:rPr lang="fr-FR" sz="1500" dirty="0"/>
            </a:br>
            <a:r>
              <a:rPr lang="fr-FR" sz="1500" dirty="0"/>
              <a:t>de patients</a:t>
            </a:r>
          </a:p>
          <a:p>
            <a:pPr>
              <a:spcBef>
                <a:spcPts val="600"/>
              </a:spcBef>
            </a:pPr>
            <a:r>
              <a:rPr lang="fr-FR" sz="1500" dirty="0"/>
              <a:t>Etude INTEGRATE </a:t>
            </a:r>
            <a:r>
              <a:rPr lang="fr-FR" sz="1500" dirty="0" err="1"/>
              <a:t>IIb</a:t>
            </a:r>
            <a:r>
              <a:rPr lang="fr-FR" sz="1500" dirty="0"/>
              <a:t> en cours (NCT0487936) </a:t>
            </a:r>
          </a:p>
        </p:txBody>
      </p:sp>
      <p:sp>
        <p:nvSpPr>
          <p:cNvPr id="6" name="Sous-titr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fr-FR" dirty="0"/>
              <a:t>Conclusion</a:t>
            </a:r>
          </a:p>
        </p:txBody>
      </p:sp>
      <p:grpSp>
        <p:nvGrpSpPr>
          <p:cNvPr id="2" name="Groupe 1"/>
          <p:cNvGrpSpPr/>
          <p:nvPr/>
        </p:nvGrpSpPr>
        <p:grpSpPr>
          <a:xfrm>
            <a:off x="1556040" y="4844349"/>
            <a:ext cx="9535631" cy="1040257"/>
            <a:chOff x="1172583" y="4903343"/>
            <a:chExt cx="9239778" cy="1040257"/>
          </a:xfrm>
        </p:grpSpPr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id="{32597042-0772-4089-8E24-CF0C9B37B4EF}"/>
                </a:ext>
              </a:extLst>
            </p:cNvPr>
            <p:cNvSpPr txBox="1"/>
            <p:nvPr/>
          </p:nvSpPr>
          <p:spPr>
            <a:xfrm>
              <a:off x="1253614" y="4903343"/>
              <a:ext cx="9158747" cy="1040257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Le </a:t>
              </a:r>
              <a:r>
                <a:rPr kumimoji="0" lang="fr-FR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regorafenib</a:t>
              </a: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en monothérapie apparaît comme un nouveau standard thérapeutique en ligne avancée des ADK </a:t>
              </a:r>
              <a:r>
                <a:rPr kumimoji="0" lang="fr-FR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oesogastriques</a:t>
              </a: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métastatiques </a:t>
              </a:r>
              <a:b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ou localement avancé</a:t>
              </a:r>
            </a:p>
          </p:txBody>
        </p:sp>
        <p:sp>
          <p:nvSpPr>
            <p:cNvPr id="11" name="Chevron 38">
              <a:extLst>
                <a:ext uri="{FF2B5EF4-FFF2-40B4-BE49-F238E27FC236}">
                  <a16:creationId xmlns:a16="http://schemas.microsoft.com/office/drawing/2014/main" id="{5638724E-2105-4D77-B142-424535985751}"/>
                </a:ext>
              </a:extLst>
            </p:cNvPr>
            <p:cNvSpPr/>
            <p:nvPr/>
          </p:nvSpPr>
          <p:spPr>
            <a:xfrm>
              <a:off x="1172583" y="5003696"/>
              <a:ext cx="221920" cy="272932"/>
            </a:xfrm>
            <a:prstGeom prst="chevron">
              <a:avLst>
                <a:gd name="adj" fmla="val 53149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2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dirty="0"/>
              <a:t>N. </a:t>
            </a:r>
            <a:r>
              <a:rPr lang="fr-FR" dirty="0" err="1"/>
              <a:t>Pavlakis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Abs LBA #294</a:t>
            </a:r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4724101" y="1434526"/>
            <a:ext cx="3431757" cy="1869112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d’éligibilité 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Cancer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oesogastrique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métastatique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localement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avancé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ADK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carcinome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indifférencié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Echec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intolérance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d’au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moins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lignes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contenant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des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platine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et des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fluoropyrimidines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monothérapie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combinaison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4724101" y="3499301"/>
            <a:ext cx="4275356" cy="98421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Région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Asie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vs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Reste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du monde)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antérieur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par anti-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angiogéniques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Non)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Traitement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antérieur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par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mmunothérapie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Non)</a:t>
            </a:r>
          </a:p>
        </p:txBody>
      </p:sp>
      <p:sp>
        <p:nvSpPr>
          <p:cNvPr id="15" name="Parenthèse ouvrante 14"/>
          <p:cNvSpPr/>
          <p:nvPr/>
        </p:nvSpPr>
        <p:spPr>
          <a:xfrm>
            <a:off x="8598311" y="2006866"/>
            <a:ext cx="349890" cy="1789063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8948201" y="3309173"/>
            <a:ext cx="2895256" cy="926964"/>
          </a:xfrm>
          <a:prstGeom prst="roundRect">
            <a:avLst>
              <a:gd name="adj" fmla="val 9151"/>
            </a:avLst>
          </a:prstGeom>
          <a:solidFill>
            <a:schemeClr val="bg1">
              <a:lumMod val="5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CONTROLE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Chimiothérapie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au 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choix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l’investigateu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Paclitaxel, docetaxel,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irinotecan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trifluridine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tipiracile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orale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Ellipse 16"/>
          <p:cNvSpPr/>
          <p:nvPr/>
        </p:nvSpPr>
        <p:spPr>
          <a:xfrm>
            <a:off x="8267715" y="2581344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US" altLang="zh-CN" sz="105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:1</a:t>
            </a:r>
            <a:endParaRPr kumimoji="0" lang="en-US" altLang="zh-CN" sz="10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8948658" y="1566658"/>
            <a:ext cx="2925842" cy="864000"/>
          </a:xfrm>
          <a:prstGeom prst="roundRect">
            <a:avLst>
              <a:gd name="adj" fmla="val 9151"/>
            </a:avLst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REGONIVO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Regorafenib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90 mg par jour J1-J21 J1=J28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Nivolumab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240 mg IV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toutes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les 2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9467445" y="2613714"/>
            <a:ext cx="1937020" cy="488640"/>
          </a:xfrm>
          <a:prstGeom prst="roundRect">
            <a:avLst>
              <a:gd name="adj" fmla="val 9151"/>
            </a:avLst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principal</a:t>
            </a:r>
          </a:p>
          <a:p>
            <a:pPr marL="0" marR="0" lvl="0" indent="0" algn="l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Globale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" name="Rectangle à coins arrondis 20"/>
          <p:cNvSpPr/>
          <p:nvPr/>
        </p:nvSpPr>
        <p:spPr>
          <a:xfrm>
            <a:off x="4699539" y="1401097"/>
            <a:ext cx="7246655" cy="3126659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418485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F1DC057-D563-8041-8CA1-DBBFE0115E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8" name="Titre 2">
            <a:extLst>
              <a:ext uri="{FF2B5EF4-FFF2-40B4-BE49-F238E27FC236}">
                <a16:creationId xmlns:a16="http://schemas.microsoft.com/office/drawing/2014/main" id="{55C022C3-E0FA-581B-44A8-91B9F6817BB1}"/>
              </a:ext>
            </a:extLst>
          </p:cNvPr>
          <p:cNvSpPr txBox="1">
            <a:spLocks/>
          </p:cNvSpPr>
          <p:nvPr/>
        </p:nvSpPr>
        <p:spPr>
          <a:xfrm>
            <a:off x="684172" y="616688"/>
            <a:ext cx="10741715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6000" dirty="0"/>
              <a:t>Pancréas, Voies Biliaires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6000" dirty="0"/>
              <a:t>et CHC</a:t>
            </a:r>
            <a:endParaRPr kumimoji="0" lang="fr-FR" sz="6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D112CCB-D700-D7E9-F6D9-A76398DBAFE4}"/>
              </a:ext>
            </a:extLst>
          </p:cNvPr>
          <p:cNvCxnSpPr>
            <a:cxnSpLocks/>
          </p:cNvCxnSpPr>
          <p:nvPr/>
        </p:nvCxnSpPr>
        <p:spPr>
          <a:xfrm flipH="1">
            <a:off x="3783611" y="2121731"/>
            <a:ext cx="7414042" cy="0"/>
          </a:xfrm>
          <a:prstGeom prst="line">
            <a:avLst/>
          </a:prstGeom>
          <a:ln w="762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351656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F1DC057-D563-8041-8CA1-DBBFE0115E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r-FR" dirty="0" err="1"/>
              <a:t>Highlights</a:t>
            </a:r>
            <a:endParaRPr lang="fr-FR" dirty="0"/>
          </a:p>
          <a:p>
            <a:r>
              <a:rPr lang="fr-FR" dirty="0"/>
              <a:t>2023</a:t>
            </a:r>
          </a:p>
        </p:txBody>
      </p:sp>
      <p:sp>
        <p:nvSpPr>
          <p:cNvPr id="8" name="Titre 2">
            <a:extLst>
              <a:ext uri="{FF2B5EF4-FFF2-40B4-BE49-F238E27FC236}">
                <a16:creationId xmlns:a16="http://schemas.microsoft.com/office/drawing/2014/main" id="{55C022C3-E0FA-581B-44A8-91B9F6817BB1}"/>
              </a:ext>
            </a:extLst>
          </p:cNvPr>
          <p:cNvSpPr txBox="1">
            <a:spLocks/>
          </p:cNvSpPr>
          <p:nvPr/>
        </p:nvSpPr>
        <p:spPr>
          <a:xfrm>
            <a:off x="684172" y="616688"/>
            <a:ext cx="10741715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6000" i="1" dirty="0"/>
              <a:t>Pancréas</a:t>
            </a:r>
            <a:endParaRPr kumimoji="0" lang="fr-FR" sz="60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D112CCB-D700-D7E9-F6D9-A76398DBAFE4}"/>
              </a:ext>
            </a:extLst>
          </p:cNvPr>
          <p:cNvCxnSpPr>
            <a:cxnSpLocks/>
          </p:cNvCxnSpPr>
          <p:nvPr/>
        </p:nvCxnSpPr>
        <p:spPr>
          <a:xfrm flipH="1">
            <a:off x="796784" y="1659976"/>
            <a:ext cx="3398698" cy="0"/>
          </a:xfrm>
          <a:prstGeom prst="line">
            <a:avLst/>
          </a:prstGeom>
          <a:ln w="762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257716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10"/>
          <p:cNvSpPr>
            <a:spLocks noGrp="1"/>
          </p:cNvSpPr>
          <p:nvPr>
            <p:ph type="title" idx="4294967295"/>
          </p:nvPr>
        </p:nvSpPr>
        <p:spPr>
          <a:xfrm>
            <a:off x="1675059" y="636059"/>
            <a:ext cx="9779000" cy="2676767"/>
          </a:xfrm>
          <a:prstGeom prst="rect">
            <a:avLst/>
          </a:prstGeom>
        </p:spPr>
        <p:txBody>
          <a:bodyPr/>
          <a:lstStyle/>
          <a:p>
            <a:r>
              <a:rPr lang="fr-FR" sz="3600" b="1"/>
              <a:t>NAPOLI-3</a:t>
            </a:r>
            <a:br>
              <a:rPr lang="fr-FR" sz="3600"/>
            </a:br>
            <a:r>
              <a:rPr lang="fr-FR" sz="3600"/>
              <a:t>Etude </a:t>
            </a:r>
            <a:r>
              <a:rPr lang="fr-FR" sz="3600" dirty="0"/>
              <a:t>de phase III randomisée évaluant l’</a:t>
            </a:r>
            <a:r>
              <a:rPr lang="fr-FR" sz="3600" dirty="0" err="1"/>
              <a:t>irinotecan</a:t>
            </a:r>
            <a:r>
              <a:rPr lang="fr-FR" sz="3600" dirty="0"/>
              <a:t> liposomal+5FU/</a:t>
            </a:r>
            <a:r>
              <a:rPr lang="fr-FR" sz="3600" dirty="0" err="1"/>
              <a:t>leucovorine</a:t>
            </a:r>
            <a:r>
              <a:rPr lang="fr-FR" sz="3600" dirty="0"/>
              <a:t> +</a:t>
            </a:r>
            <a:r>
              <a:rPr lang="fr-FR" sz="3600" dirty="0" err="1"/>
              <a:t>oxaliplatine</a:t>
            </a:r>
            <a:r>
              <a:rPr lang="fr-FR" sz="3600" dirty="0"/>
              <a:t> </a:t>
            </a:r>
            <a:r>
              <a:rPr lang="fr-FR" sz="3200" dirty="0"/>
              <a:t>(NALIRIFOX) </a:t>
            </a:r>
            <a:r>
              <a:rPr lang="fr-FR" sz="3600" dirty="0"/>
              <a:t>versus </a:t>
            </a:r>
            <a:r>
              <a:rPr lang="fr-FR" sz="3600" dirty="0" err="1"/>
              <a:t>nab-paclitaxel+gemcitabine</a:t>
            </a:r>
            <a:r>
              <a:rPr lang="fr-FR" sz="3600" dirty="0"/>
              <a:t> en </a:t>
            </a:r>
            <a:r>
              <a:rPr lang="fr-FR" sz="3600"/>
              <a:t>L1 </a:t>
            </a:r>
            <a:br>
              <a:rPr lang="fr-FR" sz="3600"/>
            </a:br>
            <a:r>
              <a:rPr lang="fr-FR" sz="3600"/>
              <a:t>des </a:t>
            </a:r>
            <a:r>
              <a:rPr lang="fr-FR" sz="3600" dirty="0"/>
              <a:t>adénocarcinomes pancréatiques métastatiques</a:t>
            </a:r>
            <a:endParaRPr lang="en-US" sz="3600" dirty="0"/>
          </a:p>
        </p:txBody>
      </p:sp>
      <p:sp>
        <p:nvSpPr>
          <p:cNvPr id="9" name="Ellipse 8"/>
          <p:cNvSpPr/>
          <p:nvPr/>
        </p:nvSpPr>
        <p:spPr>
          <a:xfrm>
            <a:off x="763411" y="636059"/>
            <a:ext cx="550334" cy="550334"/>
          </a:xfrm>
          <a:prstGeom prst="ellipse">
            <a:avLst/>
          </a:prstGeom>
          <a:solidFill>
            <a:srgbClr val="D169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Forme libre 12"/>
          <p:cNvSpPr/>
          <p:nvPr/>
        </p:nvSpPr>
        <p:spPr>
          <a:xfrm>
            <a:off x="1025912" y="1139252"/>
            <a:ext cx="1628078" cy="2895537"/>
          </a:xfrm>
          <a:custGeom>
            <a:avLst/>
            <a:gdLst>
              <a:gd name="connsiteX0" fmla="*/ 0 w 914400"/>
              <a:gd name="connsiteY0" fmla="*/ 0 h 3077736"/>
              <a:gd name="connsiteX1" fmla="*/ 0 w 914400"/>
              <a:gd name="connsiteY1" fmla="*/ 3077736 h 3077736"/>
              <a:gd name="connsiteX2" fmla="*/ 914400 w 914400"/>
              <a:gd name="connsiteY2" fmla="*/ 3077736 h 30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3077736">
                <a:moveTo>
                  <a:pt x="0" y="0"/>
                </a:moveTo>
                <a:lnTo>
                  <a:pt x="0" y="3077736"/>
                </a:lnTo>
                <a:lnTo>
                  <a:pt x="914400" y="3077736"/>
                </a:lnTo>
              </a:path>
            </a:pathLst>
          </a:custGeom>
          <a:noFill/>
          <a:ln>
            <a:solidFill>
              <a:srgbClr val="D16923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169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re 10">
            <a:extLst>
              <a:ext uri="{FF2B5EF4-FFF2-40B4-BE49-F238E27FC236}">
                <a16:creationId xmlns:a16="http://schemas.microsoft.com/office/drawing/2014/main" id="{ED8F41B8-C1B8-3D43-A975-943366B18588}"/>
              </a:ext>
            </a:extLst>
          </p:cNvPr>
          <p:cNvSpPr txBox="1">
            <a:spLocks/>
          </p:cNvSpPr>
          <p:nvPr/>
        </p:nvSpPr>
        <p:spPr>
          <a:xfrm>
            <a:off x="2791150" y="3803438"/>
            <a:ext cx="6187750" cy="8667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ZA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Wainberg</a:t>
            </a:r>
            <a:r>
              <a:rPr lang="fr-FR" sz="2400" i="1" dirty="0">
                <a:solidFill>
                  <a:srgbClr val="000000">
                    <a:lumMod val="50000"/>
                    <a:lumOff val="50000"/>
                  </a:srgbClr>
                </a:solidFill>
                <a:latin typeface="Arial Narrow"/>
              </a:rPr>
              <a:t> 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et al., ASCO GI </a:t>
            </a:r>
            <a:r>
              <a:rPr kumimoji="0" lang="fr-FR" sz="2400" b="0" i="1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®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 Narrow"/>
                <a:ea typeface="+mj-ea"/>
                <a:cs typeface="+mj-cs"/>
              </a:rPr>
              <a:t> 2023, LBA #661</a:t>
            </a:r>
          </a:p>
        </p:txBody>
      </p:sp>
    </p:spTree>
    <p:extLst>
      <p:ext uri="{BB962C8B-B14F-4D97-AF65-F5344CB8AC3E}">
        <p14:creationId xmlns:p14="http://schemas.microsoft.com/office/powerpoint/2010/main" val="102497449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368562" cy="483477"/>
          </a:xfrm>
        </p:spPr>
        <p:txBody>
          <a:bodyPr/>
          <a:lstStyle/>
          <a:p>
            <a:r>
              <a:rPr lang="da-DK" dirty="0"/>
              <a:t>NALIRIFOX vs Gem+NabP en L1 des ADK pancréas métastatiques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ZA </a:t>
            </a:r>
            <a:r>
              <a:rPr lang="fr-FR" dirty="0" err="1"/>
              <a:t>Wainberg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LBA #661</a:t>
            </a:r>
          </a:p>
        </p:txBody>
      </p:sp>
      <p:sp>
        <p:nvSpPr>
          <p:cNvPr id="25" name="Espace réservé du texte 24"/>
          <p:cNvSpPr>
            <a:spLocks noGrp="1"/>
          </p:cNvSpPr>
          <p:nvPr>
            <p:ph type="body" sz="quarter" idx="15"/>
          </p:nvPr>
        </p:nvSpPr>
        <p:spPr>
          <a:xfrm>
            <a:off x="1896036" y="773643"/>
            <a:ext cx="9726412" cy="1425015"/>
          </a:xfrm>
        </p:spPr>
        <p:txBody>
          <a:bodyPr/>
          <a:lstStyle/>
          <a:p>
            <a:pPr marL="188913" indent="-188913"/>
            <a:r>
              <a:rPr lang="fr-FR" sz="1500" dirty="0"/>
              <a:t>2 options thérapeutiques actuellement en 1</a:t>
            </a:r>
            <a:r>
              <a:rPr lang="fr-FR" sz="1500" baseline="30000" dirty="0"/>
              <a:t>ère</a:t>
            </a:r>
            <a:r>
              <a:rPr lang="fr-FR" sz="1500" dirty="0"/>
              <a:t> ligne métastatique dans les cancers du pancréas: </a:t>
            </a:r>
            <a:r>
              <a:rPr lang="fr-FR" sz="1500"/>
              <a:t>FOLFIRINOX </a:t>
            </a:r>
            <a:br>
              <a:rPr lang="fr-FR" sz="1500"/>
            </a:br>
            <a:r>
              <a:rPr lang="fr-FR" sz="1500"/>
              <a:t>ou </a:t>
            </a:r>
            <a:r>
              <a:rPr lang="fr-FR" sz="1500" dirty="0" err="1"/>
              <a:t>Gem+NabP</a:t>
            </a:r>
            <a:r>
              <a:rPr lang="fr-FR" sz="1500" dirty="0"/>
              <a:t> </a:t>
            </a:r>
            <a:r>
              <a:rPr lang="fr-FR" sz="1200" i="1" dirty="0"/>
              <a:t>(Conroy T et al., N </a:t>
            </a:r>
            <a:r>
              <a:rPr lang="fr-FR" sz="1200" i="1" dirty="0" err="1"/>
              <a:t>Engl</a:t>
            </a:r>
            <a:r>
              <a:rPr lang="fr-FR" sz="1200" i="1" dirty="0"/>
              <a:t> J Med 2011, Von </a:t>
            </a:r>
            <a:r>
              <a:rPr lang="fr-FR" sz="1200" i="1" dirty="0" err="1"/>
              <a:t>Hoff</a:t>
            </a:r>
            <a:r>
              <a:rPr lang="fr-FR" sz="1200" i="1" dirty="0"/>
              <a:t> D et al. N </a:t>
            </a:r>
            <a:r>
              <a:rPr lang="fr-FR" sz="1200" i="1" dirty="0" err="1"/>
              <a:t>Engl</a:t>
            </a:r>
            <a:r>
              <a:rPr lang="fr-FR" sz="1200" i="1" dirty="0"/>
              <a:t> J Med 2013) </a:t>
            </a:r>
          </a:p>
          <a:p>
            <a:pPr marL="188913" indent="-188913">
              <a:spcBef>
                <a:spcPts val="300"/>
              </a:spcBef>
            </a:pPr>
            <a:r>
              <a:rPr lang="fr-FR" sz="1500" dirty="0"/>
              <a:t>L’</a:t>
            </a:r>
            <a:r>
              <a:rPr lang="fr-FR" sz="1500" dirty="0" err="1"/>
              <a:t>irinotecan</a:t>
            </a:r>
            <a:r>
              <a:rPr lang="fr-FR" sz="1500" dirty="0"/>
              <a:t> </a:t>
            </a:r>
            <a:r>
              <a:rPr lang="fr-FR" sz="1500" dirty="0" err="1"/>
              <a:t>liposomal</a:t>
            </a:r>
            <a:r>
              <a:rPr lang="fr-FR" sz="1500" dirty="0"/>
              <a:t> en association au 5FU/</a:t>
            </a:r>
            <a:r>
              <a:rPr lang="fr-FR" sz="1500" dirty="0" err="1"/>
              <a:t>Leucovorine</a:t>
            </a:r>
            <a:r>
              <a:rPr lang="fr-FR" sz="1500" dirty="0"/>
              <a:t> est approuvé en Europe, en Asie</a:t>
            </a:r>
            <a:r>
              <a:rPr lang="fr-FR" sz="1500"/>
              <a:t>, aux </a:t>
            </a:r>
            <a:r>
              <a:rPr lang="fr-FR" sz="1500" dirty="0"/>
              <a:t>US après échec d’une chimiothérapie à base de </a:t>
            </a:r>
            <a:r>
              <a:rPr lang="fr-FR" sz="1500" dirty="0" err="1"/>
              <a:t>gemzar</a:t>
            </a:r>
            <a:r>
              <a:rPr lang="fr-FR" sz="1500" dirty="0"/>
              <a:t> </a:t>
            </a:r>
            <a:r>
              <a:rPr lang="fr-FR" sz="1200" i="1" dirty="0"/>
              <a:t>(Wang-</a:t>
            </a:r>
            <a:r>
              <a:rPr lang="fr-FR" sz="1200" i="1" dirty="0" err="1"/>
              <a:t>Gilliam</a:t>
            </a:r>
            <a:r>
              <a:rPr lang="fr-FR" sz="1200" i="1" dirty="0"/>
              <a:t> A et al. </a:t>
            </a:r>
            <a:r>
              <a:rPr lang="fr-FR" sz="1200" i="1" dirty="0" err="1"/>
              <a:t>Eur</a:t>
            </a:r>
            <a:r>
              <a:rPr lang="fr-FR" sz="1200" i="1" dirty="0"/>
              <a:t> J Cancer 2019)</a:t>
            </a:r>
          </a:p>
          <a:p>
            <a:pPr marL="188913" indent="-188913">
              <a:spcBef>
                <a:spcPts val="300"/>
              </a:spcBef>
            </a:pPr>
            <a:r>
              <a:rPr lang="fr-FR" sz="1500" dirty="0"/>
              <a:t>Activité anti-tumorale prometteuse du NALIRIFOX en phase I/II avec </a:t>
            </a:r>
            <a:r>
              <a:rPr lang="fr-FR" sz="1500"/>
              <a:t>SG médiane de 12,6 </a:t>
            </a:r>
            <a:r>
              <a:rPr lang="fr-FR" sz="1500" dirty="0"/>
              <a:t>(8,74-18,69) </a:t>
            </a:r>
            <a:r>
              <a:rPr lang="fr-FR" sz="1500"/>
              <a:t>mois </a:t>
            </a:r>
            <a:br>
              <a:rPr lang="fr-FR" sz="1500"/>
            </a:br>
            <a:r>
              <a:rPr lang="fr-FR" sz="1200" i="1"/>
              <a:t>(</a:t>
            </a:r>
            <a:r>
              <a:rPr lang="fr-FR" sz="1200" i="1" dirty="0" err="1"/>
              <a:t>Wainberg</a:t>
            </a:r>
            <a:r>
              <a:rPr lang="fr-FR" sz="1200" i="1" dirty="0"/>
              <a:t> et al. </a:t>
            </a:r>
            <a:r>
              <a:rPr lang="fr-FR" sz="1200" i="1" dirty="0" err="1"/>
              <a:t>Eur</a:t>
            </a:r>
            <a:r>
              <a:rPr lang="fr-FR" sz="1200" i="1" dirty="0"/>
              <a:t> J Cancer 2021) </a:t>
            </a:r>
            <a:endParaRPr lang="fr-FR" sz="1800" i="1" dirty="0"/>
          </a:p>
        </p:txBody>
      </p:sp>
      <p:sp>
        <p:nvSpPr>
          <p:cNvPr id="26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751117" y="778307"/>
            <a:ext cx="1450454" cy="326777"/>
          </a:xfrm>
        </p:spPr>
        <p:txBody>
          <a:bodyPr/>
          <a:lstStyle/>
          <a:p>
            <a:r>
              <a:rPr lang="da-DK" sz="1600" dirty="0">
                <a:solidFill>
                  <a:schemeClr val="tx1"/>
                </a:solidFill>
                <a:latin typeface="+mn-lt"/>
              </a:rPr>
              <a:t>Rationnel</a:t>
            </a:r>
            <a:endParaRPr lang="da-DK" sz="18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3" name="TextBox 17"/>
          <p:cNvSpPr txBox="1"/>
          <p:nvPr/>
        </p:nvSpPr>
        <p:spPr>
          <a:xfrm>
            <a:off x="4510271" y="2890480"/>
            <a:ext cx="532197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N=383</a:t>
            </a:r>
          </a:p>
        </p:txBody>
      </p:sp>
      <p:sp>
        <p:nvSpPr>
          <p:cNvPr id="14" name="TextBox 25"/>
          <p:cNvSpPr txBox="1"/>
          <p:nvPr/>
        </p:nvSpPr>
        <p:spPr>
          <a:xfrm>
            <a:off x="4510271" y="5060475"/>
            <a:ext cx="532197" cy="26161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N=387</a:t>
            </a:r>
          </a:p>
        </p:txBody>
      </p:sp>
      <p:sp>
        <p:nvSpPr>
          <p:cNvPr id="15" name="Parenthèse ouvrante 14"/>
          <p:cNvSpPr/>
          <p:nvPr/>
        </p:nvSpPr>
        <p:spPr>
          <a:xfrm>
            <a:off x="4345135" y="3189870"/>
            <a:ext cx="901203" cy="1789063"/>
          </a:xfrm>
          <a:prstGeom prst="leftBracket">
            <a:avLst>
              <a:gd name="adj" fmla="val 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738730" y="2647754"/>
            <a:ext cx="3388241" cy="192424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Critères d’inclusion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ADK du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pancréas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métastatiques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prétraités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Maladie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métastatique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diagnostiquée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≤6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semaines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avant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le screening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≥ 1 lesion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métastatique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measurable (RECIST v1.1)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0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</a:t>
            </a:r>
          </a:p>
        </p:txBody>
      </p:sp>
      <p:sp>
        <p:nvSpPr>
          <p:cNvPr id="17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351270" y="4627574"/>
            <a:ext cx="2818150" cy="828847"/>
          </a:xfrm>
          <a:prstGeom prst="roundRect">
            <a:avLst>
              <a:gd name="adj" fmla="val 9151"/>
            </a:avLst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Gem 1000 mg/m² 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NabP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125 mg/m²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J1, J8 et J15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J1=J28</a:t>
            </a:r>
          </a:p>
        </p:txBody>
      </p:sp>
      <p:sp>
        <p:nvSpPr>
          <p:cNvPr id="18" name="Ellipse 17"/>
          <p:cNvSpPr/>
          <p:nvPr/>
        </p:nvSpPr>
        <p:spPr>
          <a:xfrm>
            <a:off x="4079107" y="3646362"/>
            <a:ext cx="532056" cy="53205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1:1</a:t>
            </a:r>
            <a:endParaRPr kumimoji="0" lang="en-US" altLang="zh-CN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632097" y="2698999"/>
            <a:ext cx="2670663" cy="137832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primaire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339FD5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rvie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Globale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secondaires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Survie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sans progression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Taux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réponse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objective </a:t>
            </a:r>
          </a:p>
        </p:txBody>
      </p:sp>
      <p:sp>
        <p:nvSpPr>
          <p:cNvPr id="20" name="TextBox 17"/>
          <p:cNvSpPr txBox="1"/>
          <p:nvPr/>
        </p:nvSpPr>
        <p:spPr>
          <a:xfrm>
            <a:off x="3979255" y="4175571"/>
            <a:ext cx="743668" cy="261610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N=770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37884" y="2487706"/>
            <a:ext cx="10892118" cy="3163588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e 21"/>
          <p:cNvGrpSpPr/>
          <p:nvPr/>
        </p:nvGrpSpPr>
        <p:grpSpPr>
          <a:xfrm>
            <a:off x="8361755" y="2876041"/>
            <a:ext cx="117884" cy="2716240"/>
            <a:chOff x="9203915" y="2219156"/>
            <a:chExt cx="117884" cy="2716240"/>
          </a:xfrm>
        </p:grpSpPr>
        <p:cxnSp>
          <p:nvCxnSpPr>
            <p:cNvPr id="23" name="Connecteur droit 22"/>
            <p:cNvCxnSpPr/>
            <p:nvPr/>
          </p:nvCxnSpPr>
          <p:spPr>
            <a:xfrm>
              <a:off x="9203916" y="2219156"/>
              <a:ext cx="0" cy="271624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Freeform 55">
              <a:extLst>
                <a:ext uri="{FF2B5EF4-FFF2-40B4-BE49-F238E27FC236}">
                  <a16:creationId xmlns:a16="http://schemas.microsoft.com/office/drawing/2014/main" id="{B02AC733-0787-4D6F-8494-9E7BEACBE19D}"/>
                </a:ext>
              </a:extLst>
            </p:cNvPr>
            <p:cNvSpPr/>
            <p:nvPr/>
          </p:nvSpPr>
          <p:spPr>
            <a:xfrm rot="5400000">
              <a:off x="9051310" y="3518334"/>
              <a:ext cx="423093" cy="1178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8" name="Freeform 41">
            <a:extLst>
              <a:ext uri="{FF2B5EF4-FFF2-40B4-BE49-F238E27FC236}">
                <a16:creationId xmlns:a16="http://schemas.microsoft.com/office/drawing/2014/main" id="{24E995A1-3ED6-49FF-B17E-621523F219A7}"/>
              </a:ext>
            </a:extLst>
          </p:cNvPr>
          <p:cNvSpPr/>
          <p:nvPr/>
        </p:nvSpPr>
        <p:spPr>
          <a:xfrm>
            <a:off x="5351270" y="2859658"/>
            <a:ext cx="2818150" cy="1337590"/>
          </a:xfrm>
          <a:prstGeom prst="roundRect">
            <a:avLst>
              <a:gd name="adj" fmla="val 9151"/>
            </a:avLst>
          </a:prstGeom>
          <a:solidFill>
            <a:schemeClr val="accent4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Irinotecan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liposomal 50mg/m² 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+ 5-FU 2400 mg/m²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+LV 400 mg/m²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oxaliplatine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60 mg/m²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J1 et J15</a:t>
            </a:r>
          </a:p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J1=J28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Freeform 5">
            <a:extLst>
              <a:ext uri="{FF2B5EF4-FFF2-40B4-BE49-F238E27FC236}">
                <a16:creationId xmlns:a16="http://schemas.microsoft.com/office/drawing/2014/main" id="{0CF6452B-1BA2-47EF-97AC-794215BBAD70}"/>
              </a:ext>
            </a:extLst>
          </p:cNvPr>
          <p:cNvSpPr/>
          <p:nvPr/>
        </p:nvSpPr>
        <p:spPr>
          <a:xfrm>
            <a:off x="755785" y="4582052"/>
            <a:ext cx="3388241" cy="100928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Stratification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ECOG PS 0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Région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Métastases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hépatiques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5884966" y="2569153"/>
            <a:ext cx="181554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339FD5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NALIRIFOX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5884966" y="4348595"/>
            <a:ext cx="181554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C85E2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Gem+NabP</a:t>
            </a:r>
            <a:endParaRPr kumimoji="0" lang="fr-FR" sz="1400" b="1" i="0" u="none" strike="noStrike" kern="1200" cap="none" spc="0" normalizeH="0" baseline="0" noProof="0" dirty="0">
              <a:ln>
                <a:noFill/>
              </a:ln>
              <a:solidFill>
                <a:srgbClr val="C85E2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632096" y="4026524"/>
            <a:ext cx="2670663" cy="84123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Objectifs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exploratoires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Qualité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vie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Biomarqueurs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Freeform 9">
            <a:extLst>
              <a:ext uri="{FF2B5EF4-FFF2-40B4-BE49-F238E27FC236}">
                <a16:creationId xmlns:a16="http://schemas.microsoft.com/office/drawing/2014/main" id="{67BA5583-CDBA-494F-84A5-D5BE846B5989}"/>
              </a:ext>
            </a:extLst>
          </p:cNvPr>
          <p:cNvSpPr/>
          <p:nvPr/>
        </p:nvSpPr>
        <p:spPr>
          <a:xfrm>
            <a:off x="8578599" y="4792894"/>
            <a:ext cx="2858676" cy="84123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6600"/>
              </a:buClr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Considérations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5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statistiques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339F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Puissance 90%, </a:t>
            </a:r>
            <a:r>
              <a:rPr kumimoji="0" lang="el-G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α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=0,05</a:t>
            </a:r>
          </a:p>
          <a:p>
            <a:pPr marL="138113" marR="0" lvl="0" indent="-138113" algn="l" defTabSz="4500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85E2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</a:t>
            </a: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&lt;0,048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e 1"/>
          <p:cNvGrpSpPr/>
          <p:nvPr/>
        </p:nvGrpSpPr>
        <p:grpSpPr>
          <a:xfrm>
            <a:off x="2022490" y="5774645"/>
            <a:ext cx="7691137" cy="416294"/>
            <a:chOff x="1917558" y="5729675"/>
            <a:chExt cx="7691137" cy="416294"/>
          </a:xfrm>
        </p:grpSpPr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32597042-0772-4089-8E24-CF0C9B37B4EF}"/>
                </a:ext>
              </a:extLst>
            </p:cNvPr>
            <p:cNvSpPr txBox="1"/>
            <p:nvPr/>
          </p:nvSpPr>
          <p:spPr>
            <a:xfrm>
              <a:off x="2008682" y="5729675"/>
              <a:ext cx="7600013" cy="416294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6000"/>
              </a:schemeClr>
            </a:solidFill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>
                  <a:ln>
                    <a:noFill/>
                  </a:ln>
                  <a:solidFill>
                    <a:srgbClr val="C85E23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Evaluation toutes les 8 semaines - Jusqu’à progression ou toxicité</a:t>
              </a:r>
            </a:p>
          </p:txBody>
        </p:sp>
        <p:sp>
          <p:nvSpPr>
            <p:cNvPr id="34" name="Chevron 38">
              <a:extLst>
                <a:ext uri="{FF2B5EF4-FFF2-40B4-BE49-F238E27FC236}">
                  <a16:creationId xmlns:a16="http://schemas.microsoft.com/office/drawing/2014/main" id="{5638724E-2105-4D77-B142-424535985751}"/>
                </a:ext>
              </a:extLst>
            </p:cNvPr>
            <p:cNvSpPr/>
            <p:nvPr/>
          </p:nvSpPr>
          <p:spPr>
            <a:xfrm>
              <a:off x="1917558" y="5811061"/>
              <a:ext cx="204986" cy="253522"/>
            </a:xfrm>
            <a:prstGeom prst="chevron">
              <a:avLst>
                <a:gd name="adj" fmla="val 57475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2" name="Espace réservé du texte 25"/>
          <p:cNvSpPr txBox="1">
            <a:spLocks/>
          </p:cNvSpPr>
          <p:nvPr/>
        </p:nvSpPr>
        <p:spPr>
          <a:xfrm>
            <a:off x="751117" y="2302756"/>
            <a:ext cx="970107" cy="359762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b="1" i="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 Narrow" panose="020B0604020202020204" pitchFamily="34" charset="0"/>
              </a:rPr>
              <a:t>Design</a:t>
            </a:r>
          </a:p>
        </p:txBody>
      </p:sp>
    </p:spTree>
    <p:extLst>
      <p:ext uri="{BB962C8B-B14F-4D97-AF65-F5344CB8AC3E}">
        <p14:creationId xmlns:p14="http://schemas.microsoft.com/office/powerpoint/2010/main" val="125846988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368562" cy="483477"/>
          </a:xfrm>
        </p:spPr>
        <p:txBody>
          <a:bodyPr/>
          <a:lstStyle/>
          <a:p>
            <a:r>
              <a:rPr lang="da-DK" dirty="0"/>
              <a:t>NALIRIFOX vs </a:t>
            </a:r>
            <a:r>
              <a:rPr lang="da-DK" dirty="0">
                <a:solidFill>
                  <a:srgbClr val="000000"/>
                </a:solidFill>
              </a:rPr>
              <a:t>Gem+NabP</a:t>
            </a:r>
            <a:r>
              <a:rPr lang="da-DK" dirty="0"/>
              <a:t> en L1 des ADK pancréas métastatiques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ZA </a:t>
            </a:r>
            <a:r>
              <a:rPr lang="fr-FR" dirty="0" err="1"/>
              <a:t>Wainberg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LBA #661</a:t>
            </a:r>
          </a:p>
        </p:txBody>
      </p:sp>
      <p:graphicFrame>
        <p:nvGraphicFramePr>
          <p:cNvPr id="33" name="Tableau 32"/>
          <p:cNvGraphicFramePr>
            <a:graphicFrameLocks noGrp="1"/>
          </p:cNvGraphicFramePr>
          <p:nvPr/>
        </p:nvGraphicFramePr>
        <p:xfrm>
          <a:off x="962370" y="1347758"/>
          <a:ext cx="10211321" cy="4603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950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479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934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0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0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000">
                <a:tc gridSpan="3"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4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Caractéristiques 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NALIRIFOX (n=383)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kern="1200" dirty="0">
                          <a:solidFill>
                            <a:schemeClr val="lt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Gem+NabP (n=387)</a:t>
                      </a:r>
                      <a:endParaRPr lang="fr-FR" sz="1400" b="0" kern="1200" dirty="0">
                        <a:solidFill>
                          <a:schemeClr val="lt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3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Age médian (extrêmes), ans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 (20-85)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 (36-82)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 gridSpan="3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Sexe (hommes),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53,3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59,4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 gridSpan="3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ECOG PS 0/1,</a:t>
                      </a:r>
                      <a:r>
                        <a:rPr lang="da-DK" sz="1400" baseline="0" dirty="0">
                          <a:solidFill>
                            <a:schemeClr val="tx1"/>
                          </a:solidFill>
                        </a:rPr>
                        <a:t>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41,8/58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43,4/56,6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Nombre</a:t>
                      </a:r>
                      <a:r>
                        <a:rPr lang="da-DK" sz="1400" baseline="0" dirty="0">
                          <a:solidFill>
                            <a:schemeClr val="tx1"/>
                          </a:solidFill>
                        </a:rPr>
                        <a:t> de sites </a:t>
                      </a:r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métastatiques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1/2/≥3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29,8/31,3/38,9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35,7/27,9/36,4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 gridSpan="3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Métastases hépatiques, %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80,2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80,4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6128">
                <a:tc gridSpan="2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Région</a:t>
                      </a:r>
                      <a:r>
                        <a:rPr lang="da-DK" sz="1400" baseline="0" dirty="0">
                          <a:solidFill>
                            <a:schemeClr val="tx1"/>
                          </a:solidFill>
                        </a:rPr>
                        <a:t> géographique</a:t>
                      </a:r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, %</a:t>
                      </a:r>
                      <a:endParaRPr lang="da-DK" sz="14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Nord Américains</a:t>
                      </a:r>
                    </a:p>
                    <a:p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Asiatiques de l’Est</a:t>
                      </a:r>
                    </a:p>
                    <a:p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Reste du monde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31,3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2,9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65,8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31,5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2,8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65,6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26128">
                <a:tc gridSpan="2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Localisation</a:t>
                      </a:r>
                      <a:r>
                        <a:rPr lang="da-DK" sz="1400" baseline="0" dirty="0">
                          <a:solidFill>
                            <a:schemeClr val="tx1"/>
                          </a:solidFill>
                        </a:rPr>
                        <a:t> de la tumeur primaire</a:t>
                      </a:r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, %</a:t>
                      </a:r>
                      <a:endParaRPr lang="da-DK" sz="14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Tête du pancréas</a:t>
                      </a:r>
                    </a:p>
                    <a:p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Autre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38,4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61,6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40,3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59,7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26128">
                <a:tc gridSpan="2">
                  <a:txBody>
                    <a:bodyPr/>
                    <a:lstStyle/>
                    <a:p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CA 19-9 Baseline</a:t>
                      </a:r>
                      <a:r>
                        <a:rPr lang="da-DK" sz="14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 %</a:t>
                      </a:r>
                      <a:endParaRPr lang="da-DK" sz="14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&lt;37 U/ml</a:t>
                      </a:r>
                    </a:p>
                    <a:p>
                      <a:r>
                        <a:rPr lang="da-DK" sz="1400" baseline="0">
                          <a:solidFill>
                            <a:schemeClr val="tx1"/>
                          </a:solidFill>
                        </a:rPr>
                        <a:t>≥37 U/ml</a:t>
                      </a:r>
                      <a:endParaRPr lang="en-US" sz="140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15,7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83,8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18,3</a:t>
                      </a:r>
                    </a:p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81,7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26128">
                <a:tc gridSpan="3">
                  <a:txBody>
                    <a:bodyPr/>
                    <a:lstStyle/>
                    <a:p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Temps</a:t>
                      </a:r>
                      <a:r>
                        <a:rPr lang="en-US" sz="1400" baseline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400" baseline="0" dirty="0" err="1">
                          <a:solidFill>
                            <a:schemeClr val="tx1"/>
                          </a:solidFill>
                        </a:rPr>
                        <a:t>médian</a:t>
                      </a:r>
                      <a:r>
                        <a:rPr lang="en-US" sz="1400" baseline="0" dirty="0">
                          <a:solidFill>
                            <a:schemeClr val="tx1"/>
                          </a:solidFill>
                        </a:rPr>
                        <a:t> du diagnostic </a:t>
                      </a:r>
                      <a:r>
                        <a:rPr lang="en-US" sz="1400" baseline="0" dirty="0" err="1">
                          <a:solidFill>
                            <a:schemeClr val="tx1"/>
                          </a:solidFill>
                        </a:rPr>
                        <a:t>métastatique</a:t>
                      </a:r>
                      <a:r>
                        <a:rPr lang="en-US" sz="1400" baseline="0" dirty="0">
                          <a:solidFill>
                            <a:schemeClr val="tx1"/>
                          </a:solidFill>
                        </a:rPr>
                        <a:t> </a:t>
                      </a:r>
                      <a:br>
                        <a:rPr lang="en-US" sz="14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400" baseline="0" dirty="0">
                          <a:solidFill>
                            <a:schemeClr val="tx1"/>
                          </a:solidFill>
                        </a:rPr>
                        <a:t>à la </a:t>
                      </a:r>
                      <a:r>
                        <a:rPr lang="en-US" sz="1400" baseline="0" dirty="0" err="1">
                          <a:solidFill>
                            <a:schemeClr val="tx1"/>
                          </a:solidFill>
                        </a:rPr>
                        <a:t>randomisation</a:t>
                      </a:r>
                      <a:r>
                        <a:rPr lang="en-US" sz="140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en-US" sz="1400" baseline="0" dirty="0" err="1">
                          <a:solidFill>
                            <a:schemeClr val="tx1"/>
                          </a:solidFill>
                        </a:rPr>
                        <a:t>semaines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marL="108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(0,6-9,1)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400" b="1" kern="12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3,57 (0,4-10,9)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377136"/>
                  </a:ext>
                </a:extLst>
              </a:tr>
            </a:tbl>
          </a:graphicData>
        </a:graphic>
      </p:graphicFrame>
      <p:sp>
        <p:nvSpPr>
          <p:cNvPr id="2" name="Espace réservé du texte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Caractéristiques des patients </a:t>
            </a:r>
          </a:p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9432508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368562" cy="483477"/>
          </a:xfrm>
        </p:spPr>
        <p:txBody>
          <a:bodyPr/>
          <a:lstStyle/>
          <a:p>
            <a:r>
              <a:rPr lang="da-DK" dirty="0"/>
              <a:t>NALIRIFOX vs </a:t>
            </a:r>
            <a:r>
              <a:rPr lang="da-DK" dirty="0">
                <a:solidFill>
                  <a:srgbClr val="000000"/>
                </a:solidFill>
              </a:rPr>
              <a:t>Gem+NabP</a:t>
            </a:r>
            <a:r>
              <a:rPr lang="da-DK" dirty="0"/>
              <a:t> en L1 des ADK pancréas métastatiques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/>
              <a:t>ZA </a:t>
            </a:r>
            <a:r>
              <a:rPr lang="fr-FR" dirty="0" err="1"/>
              <a:t>Wainberg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LBA #661</a:t>
            </a:r>
          </a:p>
        </p:txBody>
      </p:sp>
      <p:sp>
        <p:nvSpPr>
          <p:cNvPr id="6" name="Rectangle à coins arrondis 5"/>
          <p:cNvSpPr/>
          <p:nvPr/>
        </p:nvSpPr>
        <p:spPr>
          <a:xfrm>
            <a:off x="2038677" y="1452282"/>
            <a:ext cx="8284768" cy="4545106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8" name="Tableau 7"/>
          <p:cNvGraphicFramePr>
            <a:graphicFrameLocks noGrp="1"/>
          </p:cNvGraphicFramePr>
          <p:nvPr/>
        </p:nvGraphicFramePr>
        <p:xfrm>
          <a:off x="2124716" y="5185511"/>
          <a:ext cx="8104930" cy="6446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06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62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8628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495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4534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556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635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398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193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8016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8016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8016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8016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8016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8016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8027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74639">
                <a:tc gridSpan="12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Nb </a:t>
                      </a: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7159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383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337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308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274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241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209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162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98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59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32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13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7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2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1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1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2"/>
                          </a:solidFill>
                        </a:rPr>
                        <a:t>0</a:t>
                      </a:r>
                      <a:endParaRPr lang="fr-FR" sz="1200" b="1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13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100" b="0" spc="-30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387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345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298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261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218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179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140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80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50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28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15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10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3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>
                          <a:solidFill>
                            <a:schemeClr val="accent4"/>
                          </a:solidFill>
                        </a:rPr>
                        <a:t>0</a:t>
                      </a:r>
                      <a:endParaRPr lang="fr-FR" sz="1200" b="1" dirty="0">
                        <a:solidFill>
                          <a:schemeClr val="accent4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9" name="Connecteur droit 8"/>
          <p:cNvCxnSpPr/>
          <p:nvPr/>
        </p:nvCxnSpPr>
        <p:spPr>
          <a:xfrm>
            <a:off x="3018553" y="5336826"/>
            <a:ext cx="7066741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0" name="Groupe 9"/>
          <p:cNvGrpSpPr/>
          <p:nvPr/>
        </p:nvGrpSpPr>
        <p:grpSpPr>
          <a:xfrm>
            <a:off x="2227699" y="1757166"/>
            <a:ext cx="8042369" cy="3436418"/>
            <a:chOff x="529157" y="2485881"/>
            <a:chExt cx="5305459" cy="3089373"/>
          </a:xfrm>
        </p:grpSpPr>
        <p:graphicFrame>
          <p:nvGraphicFramePr>
            <p:cNvPr id="11" name="Graphique 10"/>
            <p:cNvGraphicFramePr/>
            <p:nvPr/>
          </p:nvGraphicFramePr>
          <p:xfrm>
            <a:off x="529157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2" name="Text Box 4"/>
            <p:cNvSpPr txBox="1">
              <a:spLocks noChangeArrowheads="1"/>
            </p:cNvSpPr>
            <p:nvPr/>
          </p:nvSpPr>
          <p:spPr bwMode="auto">
            <a:xfrm rot="16200000">
              <a:off x="47128" y="3741465"/>
              <a:ext cx="1193778" cy="1928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SG (%)</a:t>
              </a:r>
            </a:p>
          </p:txBody>
        </p:sp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>
              <a:off x="1693806" y="5312394"/>
              <a:ext cx="3306656" cy="2628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ヒラギノ角ゴ Pro W3" charset="0"/>
                  <a:cs typeface="Arial"/>
                </a:rPr>
                <a:t>Temps (mois)</a:t>
              </a:r>
              <a:endParaRPr kumimoji="0" lang="da-DK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ヒラギノ角ゴ Pro W3" charset="0"/>
                <a:cs typeface="Arial"/>
              </a:endParaRPr>
            </a:p>
          </p:txBody>
        </p:sp>
      </p:grpSp>
      <p:graphicFrame>
        <p:nvGraphicFramePr>
          <p:cNvPr id="16" name="Tableau 15"/>
          <p:cNvGraphicFramePr>
            <a:graphicFrameLocks noGrp="1"/>
          </p:cNvGraphicFramePr>
          <p:nvPr/>
        </p:nvGraphicFramePr>
        <p:xfrm>
          <a:off x="6026065" y="1691342"/>
          <a:ext cx="4175392" cy="12132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2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40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64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21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7447"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2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</a:t>
                      </a: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2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</a:t>
                      </a:r>
                      <a:br>
                        <a:rPr lang="fr-FR" sz="12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2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(95% CI)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1200" b="0" 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valeur-p</a:t>
                      </a:r>
                      <a:endParaRPr lang="fr-FR" sz="12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0552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NALIRIFOX</a:t>
                      </a:r>
                      <a:endParaRPr lang="fr-FR" sz="1300" b="1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11,1 (10,0-12,1)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0,83 </a:t>
                      </a:r>
                      <a:b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(0,70-0,99)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0,04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0552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>
                          <a:solidFill>
                            <a:schemeClr val="accent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Gem+NabP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3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9,2 (8,3-10,6)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fr-FR" sz="9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anchor="ctr">
                    <a:lnL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4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Forme libre 1"/>
          <p:cNvSpPr/>
          <p:nvPr/>
        </p:nvSpPr>
        <p:spPr>
          <a:xfrm>
            <a:off x="3093703" y="1842624"/>
            <a:ext cx="6691357" cy="2179177"/>
          </a:xfrm>
          <a:custGeom>
            <a:avLst/>
            <a:gdLst>
              <a:gd name="connsiteX0" fmla="*/ 6691357 w 6691357"/>
              <a:gd name="connsiteY0" fmla="*/ 2179177 h 2179177"/>
              <a:gd name="connsiteX1" fmla="*/ 4366901 w 6691357"/>
              <a:gd name="connsiteY1" fmla="*/ 2170632 h 2179177"/>
              <a:gd name="connsiteX2" fmla="*/ 4272897 w 6691357"/>
              <a:gd name="connsiteY2" fmla="*/ 2136448 h 2179177"/>
              <a:gd name="connsiteX3" fmla="*/ 4127619 w 6691357"/>
              <a:gd name="connsiteY3" fmla="*/ 2059536 h 2179177"/>
              <a:gd name="connsiteX4" fmla="*/ 3956703 w 6691357"/>
              <a:gd name="connsiteY4" fmla="*/ 1999716 h 2179177"/>
              <a:gd name="connsiteX5" fmla="*/ 3811424 w 6691357"/>
              <a:gd name="connsiteY5" fmla="*/ 1948441 h 2179177"/>
              <a:gd name="connsiteX6" fmla="*/ 3674691 w 6691357"/>
              <a:gd name="connsiteY6" fmla="*/ 1931349 h 2179177"/>
              <a:gd name="connsiteX7" fmla="*/ 3443955 w 6691357"/>
              <a:gd name="connsiteY7" fmla="*/ 1871529 h 2179177"/>
              <a:gd name="connsiteX8" fmla="*/ 3102123 w 6691357"/>
              <a:gd name="connsiteY8" fmla="*/ 1709159 h 2179177"/>
              <a:gd name="connsiteX9" fmla="*/ 2794475 w 6691357"/>
              <a:gd name="connsiteY9" fmla="*/ 1538243 h 2179177"/>
              <a:gd name="connsiteX10" fmla="*/ 2632105 w 6691357"/>
              <a:gd name="connsiteY10" fmla="*/ 1435693 h 2179177"/>
              <a:gd name="connsiteX11" fmla="*/ 2503918 w 6691357"/>
              <a:gd name="connsiteY11" fmla="*/ 1358781 h 2179177"/>
              <a:gd name="connsiteX12" fmla="*/ 2281727 w 6691357"/>
              <a:gd name="connsiteY12" fmla="*/ 1239140 h 2179177"/>
              <a:gd name="connsiteX13" fmla="*/ 2144994 w 6691357"/>
              <a:gd name="connsiteY13" fmla="*/ 1196411 h 2179177"/>
              <a:gd name="connsiteX14" fmla="*/ 1982624 w 6691357"/>
              <a:gd name="connsiteY14" fmla="*/ 1136590 h 2179177"/>
              <a:gd name="connsiteX15" fmla="*/ 1820254 w 6691357"/>
              <a:gd name="connsiteY15" fmla="*/ 999858 h 2179177"/>
              <a:gd name="connsiteX16" fmla="*/ 1700613 w 6691357"/>
              <a:gd name="connsiteY16" fmla="*/ 922946 h 2179177"/>
              <a:gd name="connsiteX17" fmla="*/ 1478422 w 6691357"/>
              <a:gd name="connsiteY17" fmla="*/ 837488 h 2179177"/>
              <a:gd name="connsiteX18" fmla="*/ 1247686 w 6691357"/>
              <a:gd name="connsiteY18" fmla="*/ 692209 h 2179177"/>
              <a:gd name="connsiteX19" fmla="*/ 1016949 w 6691357"/>
              <a:gd name="connsiteY19" fmla="*/ 572568 h 2179177"/>
              <a:gd name="connsiteX20" fmla="*/ 760576 w 6691357"/>
              <a:gd name="connsiteY20" fmla="*/ 470018 h 2179177"/>
              <a:gd name="connsiteX21" fmla="*/ 504202 w 6691357"/>
              <a:gd name="connsiteY21" fmla="*/ 358923 h 2179177"/>
              <a:gd name="connsiteX22" fmla="*/ 358923 w 6691357"/>
              <a:gd name="connsiteY22" fmla="*/ 247828 h 2179177"/>
              <a:gd name="connsiteX23" fmla="*/ 136733 w 6691357"/>
              <a:gd name="connsiteY23" fmla="*/ 145278 h 2179177"/>
              <a:gd name="connsiteX24" fmla="*/ 0 w 6691357"/>
              <a:gd name="connsiteY24" fmla="*/ 0 h 217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691357" h="2179177">
                <a:moveTo>
                  <a:pt x="6691357" y="2179177"/>
                </a:moveTo>
                <a:lnTo>
                  <a:pt x="4366901" y="2170632"/>
                </a:lnTo>
                <a:lnTo>
                  <a:pt x="4272897" y="2136448"/>
                </a:lnTo>
                <a:lnTo>
                  <a:pt x="4127619" y="2059536"/>
                </a:lnTo>
                <a:lnTo>
                  <a:pt x="3956703" y="1999716"/>
                </a:lnTo>
                <a:lnTo>
                  <a:pt x="3811424" y="1948441"/>
                </a:lnTo>
                <a:lnTo>
                  <a:pt x="3674691" y="1931349"/>
                </a:lnTo>
                <a:lnTo>
                  <a:pt x="3443955" y="1871529"/>
                </a:lnTo>
                <a:lnTo>
                  <a:pt x="3102123" y="1709159"/>
                </a:lnTo>
                <a:lnTo>
                  <a:pt x="2794475" y="1538243"/>
                </a:lnTo>
                <a:lnTo>
                  <a:pt x="2632105" y="1435693"/>
                </a:lnTo>
                <a:lnTo>
                  <a:pt x="2503918" y="1358781"/>
                </a:lnTo>
                <a:lnTo>
                  <a:pt x="2281727" y="1239140"/>
                </a:lnTo>
                <a:lnTo>
                  <a:pt x="2144994" y="1196411"/>
                </a:lnTo>
                <a:lnTo>
                  <a:pt x="1982624" y="1136590"/>
                </a:lnTo>
                <a:lnTo>
                  <a:pt x="1820254" y="999858"/>
                </a:lnTo>
                <a:lnTo>
                  <a:pt x="1700613" y="922946"/>
                </a:lnTo>
                <a:lnTo>
                  <a:pt x="1478422" y="837488"/>
                </a:lnTo>
                <a:lnTo>
                  <a:pt x="1247686" y="692209"/>
                </a:lnTo>
                <a:lnTo>
                  <a:pt x="1016949" y="572568"/>
                </a:lnTo>
                <a:lnTo>
                  <a:pt x="760576" y="470018"/>
                </a:lnTo>
                <a:lnTo>
                  <a:pt x="504202" y="358923"/>
                </a:lnTo>
                <a:lnTo>
                  <a:pt x="358923" y="247828"/>
                </a:lnTo>
                <a:lnTo>
                  <a:pt x="136733" y="145278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rme libre 2"/>
          <p:cNvSpPr/>
          <p:nvPr/>
        </p:nvSpPr>
        <p:spPr>
          <a:xfrm>
            <a:off x="3076611" y="1851170"/>
            <a:ext cx="5819686" cy="2768837"/>
          </a:xfrm>
          <a:custGeom>
            <a:avLst/>
            <a:gdLst>
              <a:gd name="connsiteX0" fmla="*/ 5819686 w 5819686"/>
              <a:gd name="connsiteY0" fmla="*/ 2768837 h 2768837"/>
              <a:gd name="connsiteX1" fmla="*/ 5819686 w 5819686"/>
              <a:gd name="connsiteY1" fmla="*/ 2290272 h 2768837"/>
              <a:gd name="connsiteX2" fmla="*/ 4477997 w 5819686"/>
              <a:gd name="connsiteY2" fmla="*/ 2290272 h 2768837"/>
              <a:gd name="connsiteX3" fmla="*/ 4332718 w 5819686"/>
              <a:gd name="connsiteY3" fmla="*/ 2264635 h 2768837"/>
              <a:gd name="connsiteX4" fmla="*/ 4170348 w 5819686"/>
              <a:gd name="connsiteY4" fmla="*/ 2256089 h 2768837"/>
              <a:gd name="connsiteX5" fmla="*/ 3905428 w 5819686"/>
              <a:gd name="connsiteY5" fmla="*/ 2221906 h 2768837"/>
              <a:gd name="connsiteX6" fmla="*/ 3708875 w 5819686"/>
              <a:gd name="connsiteY6" fmla="*/ 2127902 h 2768837"/>
              <a:gd name="connsiteX7" fmla="*/ 3537959 w 5819686"/>
              <a:gd name="connsiteY7" fmla="*/ 2068082 h 2768837"/>
              <a:gd name="connsiteX8" fmla="*/ 3401226 w 5819686"/>
              <a:gd name="connsiteY8" fmla="*/ 2008261 h 2768837"/>
              <a:gd name="connsiteX9" fmla="*/ 3170490 w 5819686"/>
              <a:gd name="connsiteY9" fmla="*/ 1888620 h 2768837"/>
              <a:gd name="connsiteX10" fmla="*/ 2768838 w 5819686"/>
              <a:gd name="connsiteY10" fmla="*/ 1700613 h 2768837"/>
              <a:gd name="connsiteX11" fmla="*/ 2435552 w 5819686"/>
              <a:gd name="connsiteY11" fmla="*/ 1538243 h 2768837"/>
              <a:gd name="connsiteX12" fmla="*/ 2230453 w 5819686"/>
              <a:gd name="connsiteY12" fmla="*/ 1452785 h 2768837"/>
              <a:gd name="connsiteX13" fmla="*/ 1845892 w 5819686"/>
              <a:gd name="connsiteY13" fmla="*/ 1196411 h 2768837"/>
              <a:gd name="connsiteX14" fmla="*/ 1572426 w 5819686"/>
              <a:gd name="connsiteY14" fmla="*/ 1051132 h 2768837"/>
              <a:gd name="connsiteX15" fmla="*/ 1350236 w 5819686"/>
              <a:gd name="connsiteY15" fmla="*/ 854579 h 2768837"/>
              <a:gd name="connsiteX16" fmla="*/ 1085316 w 5819686"/>
              <a:gd name="connsiteY16" fmla="*/ 700755 h 2768837"/>
              <a:gd name="connsiteX17" fmla="*/ 717847 w 5819686"/>
              <a:gd name="connsiteY17" fmla="*/ 521293 h 2768837"/>
              <a:gd name="connsiteX18" fmla="*/ 495656 w 5819686"/>
              <a:gd name="connsiteY18" fmla="*/ 282011 h 2768837"/>
              <a:gd name="connsiteX19" fmla="*/ 162370 w 5819686"/>
              <a:gd name="connsiteY19" fmla="*/ 51274 h 2768837"/>
              <a:gd name="connsiteX20" fmla="*/ 0 w 5819686"/>
              <a:gd name="connsiteY20" fmla="*/ 0 h 2768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819686" h="2768837">
                <a:moveTo>
                  <a:pt x="5819686" y="2768837"/>
                </a:moveTo>
                <a:lnTo>
                  <a:pt x="5819686" y="2290272"/>
                </a:lnTo>
                <a:lnTo>
                  <a:pt x="4477997" y="2290272"/>
                </a:lnTo>
                <a:lnTo>
                  <a:pt x="4332718" y="2264635"/>
                </a:lnTo>
                <a:lnTo>
                  <a:pt x="4170348" y="2256089"/>
                </a:lnTo>
                <a:lnTo>
                  <a:pt x="3905428" y="2221906"/>
                </a:lnTo>
                <a:lnTo>
                  <a:pt x="3708875" y="2127902"/>
                </a:lnTo>
                <a:lnTo>
                  <a:pt x="3537959" y="2068082"/>
                </a:lnTo>
                <a:lnTo>
                  <a:pt x="3401226" y="2008261"/>
                </a:lnTo>
                <a:lnTo>
                  <a:pt x="3170490" y="1888620"/>
                </a:lnTo>
                <a:lnTo>
                  <a:pt x="2768838" y="1700613"/>
                </a:lnTo>
                <a:lnTo>
                  <a:pt x="2435552" y="1538243"/>
                </a:lnTo>
                <a:lnTo>
                  <a:pt x="2230453" y="1452785"/>
                </a:lnTo>
                <a:lnTo>
                  <a:pt x="1845892" y="1196411"/>
                </a:lnTo>
                <a:lnTo>
                  <a:pt x="1572426" y="1051132"/>
                </a:lnTo>
                <a:lnTo>
                  <a:pt x="1350236" y="854579"/>
                </a:lnTo>
                <a:lnTo>
                  <a:pt x="1085316" y="700755"/>
                </a:lnTo>
                <a:lnTo>
                  <a:pt x="717847" y="521293"/>
                </a:lnTo>
                <a:lnTo>
                  <a:pt x="495656" y="282011"/>
                </a:lnTo>
                <a:lnTo>
                  <a:pt x="162370" y="5127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" name="Espace réservé du texte 25"/>
          <p:cNvSpPr>
            <a:spLocks noGrp="1"/>
          </p:cNvSpPr>
          <p:nvPr>
            <p:ph type="body" sz="quarter" idx="16"/>
          </p:nvPr>
        </p:nvSpPr>
        <p:spPr>
          <a:xfrm>
            <a:off x="2251392" y="1285445"/>
            <a:ext cx="1823068" cy="341650"/>
          </a:xfrm>
          <a:solidFill>
            <a:schemeClr val="bg1"/>
          </a:solidFill>
        </p:spPr>
        <p:txBody>
          <a:bodyPr anchor="ctr"/>
          <a:lstStyle/>
          <a:p>
            <a:pPr algn="ctr"/>
            <a:r>
              <a:rPr lang="da-DK" sz="1800">
                <a:solidFill>
                  <a:schemeClr val="tx1"/>
                </a:solidFill>
                <a:latin typeface="+mn-lt"/>
              </a:rPr>
              <a:t>Survie </a:t>
            </a:r>
            <a:r>
              <a:rPr lang="da-DK" sz="1800" dirty="0">
                <a:solidFill>
                  <a:schemeClr val="tx1"/>
                </a:solidFill>
                <a:latin typeface="+mn-lt"/>
              </a:rPr>
              <a:t>globale</a:t>
            </a:r>
          </a:p>
        </p:txBody>
      </p:sp>
      <p:sp>
        <p:nvSpPr>
          <p:cNvPr id="18" name="Espace réservé du texte 17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Critère de jugement principal </a:t>
            </a:r>
          </a:p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2071617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au 7"/>
          <p:cNvGraphicFramePr>
            <a:graphicFrameLocks noGrp="1"/>
          </p:cNvGraphicFramePr>
          <p:nvPr/>
        </p:nvGraphicFramePr>
        <p:xfrm>
          <a:off x="1182378" y="1364098"/>
          <a:ext cx="9730461" cy="4452086"/>
        </p:xfrm>
        <a:graphic>
          <a:graphicData uri="http://schemas.openxmlformats.org/drawingml/2006/table">
            <a:tbl>
              <a:tblPr firstRow="1" bandRow="1"/>
              <a:tblGrid>
                <a:gridCol w="1831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3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966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966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3234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5897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5092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l"/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Sous-groupes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NALIRIFOX</a:t>
                      </a: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 (mois)</a:t>
                      </a: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Gem+NabP</a:t>
                      </a:r>
                      <a:endParaRPr lang="fr-FR" sz="10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Médiane</a:t>
                      </a:r>
                      <a:r>
                        <a:rPr lang="fr-FR" sz="1000" b="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(mois)</a:t>
                      </a:r>
                      <a:endParaRPr lang="fr-FR" sz="10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10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000" b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HR (95% IC)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526">
                <a:tc>
                  <a:txBody>
                    <a:bodyPr/>
                    <a:lstStyle/>
                    <a:p>
                      <a:pPr marL="84138" indent="7938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da-DK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87313" algn="ctr">
                        <a:spcBef>
                          <a:spcPts val="0"/>
                        </a:spcBef>
                      </a:pPr>
                      <a:endParaRPr lang="fr-FR" sz="105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 (0,70-0,99)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52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84138" indent="7938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Métastases hépatiques </a:t>
                      </a:r>
                      <a:b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à baseline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da-DK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87313" algn="ctr">
                        <a:spcBef>
                          <a:spcPts val="0"/>
                        </a:spcBef>
                      </a:pPr>
                      <a:endParaRPr lang="fr-FR" sz="105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0,82 (0,68-0,98)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fr-FR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15,0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13,8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87313" algn="ctr">
                        <a:spcBef>
                          <a:spcPts val="0"/>
                        </a:spcBef>
                      </a:pPr>
                      <a:endParaRPr lang="fr-FR" sz="1050" b="1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0,89 (0,57-1,37)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526">
                <a:tc row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marR="0" lvl="0" indent="-4763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Nombre de sites métastatiques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ctr">
                        <a:spcBef>
                          <a:spcPts val="0"/>
                        </a:spcBef>
                      </a:pPr>
                      <a:endParaRPr lang="fr-FR" sz="105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0,98 (0,72-1,32)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Bef>
                          <a:spcPts val="0"/>
                        </a:spcBef>
                      </a:pPr>
                      <a:endParaRPr lang="fr-FR" sz="105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0,89 (0,65-1,20)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pPr marL="92075" marR="0" lvl="0" indent="-4763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≥3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Bef>
                          <a:spcPts val="0"/>
                        </a:spcBef>
                      </a:pPr>
                      <a:endParaRPr lang="fr-FR" sz="1050" b="1">
                        <a:solidFill>
                          <a:schemeClr val="accent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0,89 (0,52-0,90)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52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ECOG PS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11,4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spcBef>
                          <a:spcPts val="0"/>
                        </a:spcBef>
                      </a:pPr>
                      <a:endParaRPr lang="fr-FR" sz="105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0,75 (0,57-0,98)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5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0,91 (0,73-1,13)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526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Région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4763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Amérique du Nord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spcBef>
                          <a:spcPts val="0"/>
                        </a:spcBef>
                      </a:pPr>
                      <a:endParaRPr lang="fr-FR" sz="105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0,79 (0,59-1,08)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Reste du monde</a:t>
                      </a:r>
                      <a:endParaRPr lang="fr-FR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9,3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5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0,86 (0,70-1,05)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Localisation </a:t>
                      </a:r>
                      <a:b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de la tumeur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Tête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5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0,86 (0,65-1,12)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Autre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endParaRPr lang="fr-FR" sz="1050" dirty="0"/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 (0,67-1,02)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Baseline CA19-9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&lt;37 U/mL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13,2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0,75 (0,48-1,17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</a:t>
                      </a: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37 U/mL</a:t>
                      </a:r>
                      <a:endParaRPr lang="fr-FR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0,84 (0,70-1,01)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526">
                <a:tc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Ethnie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Caucasiens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10,7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0,84 (0,70-1,01)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Sexe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Homme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0,82 (0,66-1,02)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526">
                <a:tc vMerge="1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Femme</a:t>
                      </a: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11,6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0,88 (0,68-1,14)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526">
                <a:tc rowSpan="2"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Age</a:t>
                      </a:r>
                    </a:p>
                  </a:txBody>
                  <a:tcPr marL="36000" marR="36000" marT="18000" marB="1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63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&lt;65</a:t>
                      </a:r>
                      <a:r>
                        <a:rPr lang="en-US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ans</a:t>
                      </a:r>
                      <a:endParaRPr lang="en-US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11,5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9,9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5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0,92</a:t>
                      </a:r>
                      <a:r>
                        <a:rPr lang="en-US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(0,72-1,17)</a:t>
                      </a:r>
                      <a:endParaRPr lang="en-US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526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9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4763" marR="0" lvl="0" indent="-47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≥65</a:t>
                      </a:r>
                      <a:r>
                        <a:rPr lang="da-DK" sz="1100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ans</a:t>
                      </a:r>
                      <a:endParaRPr lang="fr-FR" sz="1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05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0,77 (0,61-0,97)</a:t>
                      </a:r>
                    </a:p>
                  </a:txBody>
                  <a:tcPr marL="36000" marR="36000" marT="18000" marB="18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146" name="Titre 23"/>
          <p:cNvSpPr>
            <a:spLocks noGrp="1"/>
          </p:cNvSpPr>
          <p:nvPr>
            <p:ph type="title"/>
          </p:nvPr>
        </p:nvSpPr>
        <p:spPr>
          <a:xfrm>
            <a:off x="391046" y="210209"/>
            <a:ext cx="11368562" cy="483477"/>
          </a:xfrm>
        </p:spPr>
        <p:txBody>
          <a:bodyPr/>
          <a:lstStyle/>
          <a:p>
            <a:r>
              <a:rPr lang="da-DK" dirty="0"/>
              <a:t>NALIRIFOX vs </a:t>
            </a:r>
            <a:r>
              <a:rPr lang="da-DK" dirty="0">
                <a:solidFill>
                  <a:srgbClr val="000000"/>
                </a:solidFill>
              </a:rPr>
              <a:t>Gem+NabP</a:t>
            </a:r>
            <a:r>
              <a:rPr lang="da-DK" dirty="0"/>
              <a:t> en L1 des ADK pancréas métastatiques</a:t>
            </a:r>
          </a:p>
        </p:txBody>
      </p:sp>
      <p:sp>
        <p:nvSpPr>
          <p:cNvPr id="147" name="Espace réservé du texte 3">
            <a:extLst>
              <a:ext uri="{FF2B5EF4-FFF2-40B4-BE49-F238E27FC236}">
                <a16:creationId xmlns:a16="http://schemas.microsoft.com/office/drawing/2014/main" id="{4B924DE9-F961-734A-9CD7-0ED35F4F3D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1046" y="6254750"/>
            <a:ext cx="8930753" cy="603250"/>
          </a:xfrm>
        </p:spPr>
        <p:txBody>
          <a:bodyPr/>
          <a:lstStyle/>
          <a:p>
            <a:r>
              <a:rPr lang="fr-FR" dirty="0"/>
              <a:t>ZA </a:t>
            </a:r>
            <a:r>
              <a:rPr lang="fr-FR" dirty="0" err="1"/>
              <a:t>Wainberg</a:t>
            </a:r>
            <a:r>
              <a:rPr lang="fr-FR" dirty="0"/>
              <a:t> et al., ASCO GI</a:t>
            </a:r>
            <a:r>
              <a:rPr lang="fr-FR" baseline="30000" dirty="0"/>
              <a:t>®</a:t>
            </a:r>
            <a:r>
              <a:rPr lang="fr-FR" dirty="0"/>
              <a:t> 2023, LBA #661</a:t>
            </a:r>
          </a:p>
        </p:txBody>
      </p:sp>
      <p:sp>
        <p:nvSpPr>
          <p:cNvPr id="9" name="Rectangle 8"/>
          <p:cNvSpPr/>
          <p:nvPr/>
        </p:nvSpPr>
        <p:spPr>
          <a:xfrm>
            <a:off x="5441428" y="5983213"/>
            <a:ext cx="18794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En faveur NALIRIFOX</a:t>
            </a: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9562970" y="5983213"/>
            <a:ext cx="1664662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En faveur 6Gem+NabP</a:t>
            </a: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5" name="Groupe 134"/>
          <p:cNvGrpSpPr/>
          <p:nvPr/>
        </p:nvGrpSpPr>
        <p:grpSpPr>
          <a:xfrm>
            <a:off x="7286501" y="1743534"/>
            <a:ext cx="2304952" cy="4453036"/>
            <a:chOff x="7151590" y="1683572"/>
            <a:chExt cx="2304952" cy="4453036"/>
          </a:xfrm>
        </p:grpSpPr>
        <p:grpSp>
          <p:nvGrpSpPr>
            <p:cNvPr id="12" name="Groupe 11"/>
            <p:cNvGrpSpPr/>
            <p:nvPr/>
          </p:nvGrpSpPr>
          <p:grpSpPr>
            <a:xfrm>
              <a:off x="7520212" y="5608300"/>
              <a:ext cx="682034" cy="81643"/>
              <a:chOff x="6585321" y="5952247"/>
              <a:chExt cx="682034" cy="81643"/>
            </a:xfrm>
          </p:grpSpPr>
          <p:cxnSp>
            <p:nvCxnSpPr>
              <p:cNvPr id="68" name="Connecteur droit 67"/>
              <p:cNvCxnSpPr/>
              <p:nvPr/>
            </p:nvCxnSpPr>
            <p:spPr>
              <a:xfrm>
                <a:off x="6585321" y="5993068"/>
                <a:ext cx="682034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Rectangle 68"/>
              <p:cNvSpPr/>
              <p:nvPr/>
            </p:nvSpPr>
            <p:spPr>
              <a:xfrm>
                <a:off x="6848269" y="5952247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e 12"/>
            <p:cNvGrpSpPr/>
            <p:nvPr/>
          </p:nvGrpSpPr>
          <p:grpSpPr>
            <a:xfrm>
              <a:off x="7745046" y="5391726"/>
              <a:ext cx="883139" cy="81643"/>
              <a:chOff x="7126866" y="5982887"/>
              <a:chExt cx="883139" cy="81643"/>
            </a:xfrm>
          </p:grpSpPr>
          <p:cxnSp>
            <p:nvCxnSpPr>
              <p:cNvPr id="66" name="Connecteur droit 65"/>
              <p:cNvCxnSpPr/>
              <p:nvPr/>
            </p:nvCxnSpPr>
            <p:spPr>
              <a:xfrm>
                <a:off x="7126866" y="6023708"/>
                <a:ext cx="883139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" name="Rectangle 66"/>
              <p:cNvSpPr/>
              <p:nvPr/>
            </p:nvSpPr>
            <p:spPr>
              <a:xfrm>
                <a:off x="7458703" y="5982887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e 13"/>
            <p:cNvGrpSpPr/>
            <p:nvPr/>
          </p:nvGrpSpPr>
          <p:grpSpPr>
            <a:xfrm>
              <a:off x="7618723" y="4961989"/>
              <a:ext cx="708569" cy="81643"/>
              <a:chOff x="6989684" y="5826580"/>
              <a:chExt cx="708569" cy="81643"/>
            </a:xfrm>
          </p:grpSpPr>
          <p:cxnSp>
            <p:nvCxnSpPr>
              <p:cNvPr id="64" name="Connecteur droit 63"/>
              <p:cNvCxnSpPr/>
              <p:nvPr/>
            </p:nvCxnSpPr>
            <p:spPr>
              <a:xfrm>
                <a:off x="6989684" y="5867401"/>
                <a:ext cx="708569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" name="Rectangle 6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e 14"/>
            <p:cNvGrpSpPr/>
            <p:nvPr/>
          </p:nvGrpSpPr>
          <p:grpSpPr>
            <a:xfrm>
              <a:off x="7713785" y="4544747"/>
              <a:ext cx="565434" cy="81643"/>
              <a:chOff x="7039312" y="5826580"/>
              <a:chExt cx="565434" cy="81643"/>
            </a:xfrm>
          </p:grpSpPr>
          <p:cxnSp>
            <p:nvCxnSpPr>
              <p:cNvPr id="62" name="Connecteur droit 61"/>
              <p:cNvCxnSpPr/>
              <p:nvPr/>
            </p:nvCxnSpPr>
            <p:spPr>
              <a:xfrm>
                <a:off x="7039312" y="5867401"/>
                <a:ext cx="565434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" name="Rectangle 6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Groupe 15"/>
            <p:cNvGrpSpPr/>
            <p:nvPr/>
          </p:nvGrpSpPr>
          <p:grpSpPr>
            <a:xfrm>
              <a:off x="7639751" y="4099141"/>
              <a:ext cx="695356" cy="81643"/>
              <a:chOff x="7010427" y="5826580"/>
              <a:chExt cx="695356" cy="81643"/>
            </a:xfrm>
          </p:grpSpPr>
          <p:cxnSp>
            <p:nvCxnSpPr>
              <p:cNvPr id="60" name="Connecteur droit 59"/>
              <p:cNvCxnSpPr/>
              <p:nvPr/>
            </p:nvCxnSpPr>
            <p:spPr>
              <a:xfrm>
                <a:off x="7010427" y="5867401"/>
                <a:ext cx="69535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" name="Rectangle 60"/>
              <p:cNvSpPr/>
              <p:nvPr/>
            </p:nvSpPr>
            <p:spPr>
              <a:xfrm>
                <a:off x="726860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Groupe 16"/>
            <p:cNvGrpSpPr/>
            <p:nvPr/>
          </p:nvGrpSpPr>
          <p:grpSpPr>
            <a:xfrm>
              <a:off x="7698154" y="3676280"/>
              <a:ext cx="687754" cy="81643"/>
              <a:chOff x="6990427" y="5826580"/>
              <a:chExt cx="687754" cy="81643"/>
            </a:xfrm>
          </p:grpSpPr>
          <p:cxnSp>
            <p:nvCxnSpPr>
              <p:cNvPr id="58" name="Connecteur droit 57"/>
              <p:cNvCxnSpPr/>
              <p:nvPr/>
            </p:nvCxnSpPr>
            <p:spPr>
              <a:xfrm>
                <a:off x="6990427" y="5867401"/>
                <a:ext cx="687754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" name="Rectangle 58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oupe 17"/>
            <p:cNvGrpSpPr/>
            <p:nvPr/>
          </p:nvGrpSpPr>
          <p:grpSpPr>
            <a:xfrm>
              <a:off x="7491046" y="3450563"/>
              <a:ext cx="922216" cy="81643"/>
              <a:chOff x="6908220" y="5826580"/>
              <a:chExt cx="922216" cy="81643"/>
            </a:xfrm>
          </p:grpSpPr>
          <p:cxnSp>
            <p:nvCxnSpPr>
              <p:cNvPr id="56" name="Connecteur droit 55"/>
              <p:cNvCxnSpPr/>
              <p:nvPr/>
            </p:nvCxnSpPr>
            <p:spPr>
              <a:xfrm>
                <a:off x="6908220" y="5867401"/>
                <a:ext cx="92221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" name="Rectangle 56"/>
              <p:cNvSpPr/>
              <p:nvPr/>
            </p:nvSpPr>
            <p:spPr>
              <a:xfrm>
                <a:off x="7235965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oupe 18"/>
            <p:cNvGrpSpPr/>
            <p:nvPr/>
          </p:nvGrpSpPr>
          <p:grpSpPr>
            <a:xfrm>
              <a:off x="7776308" y="3256042"/>
              <a:ext cx="762000" cy="81643"/>
              <a:chOff x="6972386" y="5826580"/>
              <a:chExt cx="762000" cy="81643"/>
            </a:xfrm>
          </p:grpSpPr>
          <p:cxnSp>
            <p:nvCxnSpPr>
              <p:cNvPr id="54" name="Connecteur droit 53"/>
              <p:cNvCxnSpPr/>
              <p:nvPr/>
            </p:nvCxnSpPr>
            <p:spPr>
              <a:xfrm>
                <a:off x="6972386" y="5867401"/>
                <a:ext cx="76200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" name="Rectangle 5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Groupe 19"/>
            <p:cNvGrpSpPr/>
            <p:nvPr/>
          </p:nvGrpSpPr>
          <p:grpSpPr>
            <a:xfrm>
              <a:off x="7448062" y="3046590"/>
              <a:ext cx="804984" cy="81643"/>
              <a:chOff x="6971386" y="5826580"/>
              <a:chExt cx="804984" cy="81643"/>
            </a:xfrm>
          </p:grpSpPr>
          <p:cxnSp>
            <p:nvCxnSpPr>
              <p:cNvPr id="52" name="Connecteur droit 51"/>
              <p:cNvCxnSpPr/>
              <p:nvPr/>
            </p:nvCxnSpPr>
            <p:spPr>
              <a:xfrm>
                <a:off x="6971386" y="5867401"/>
                <a:ext cx="804984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" name="Rectangle 5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Groupe 20"/>
            <p:cNvGrpSpPr/>
            <p:nvPr/>
          </p:nvGrpSpPr>
          <p:grpSpPr>
            <a:xfrm>
              <a:off x="7352169" y="2827768"/>
              <a:ext cx="732846" cy="81643"/>
              <a:chOff x="6989709" y="5826580"/>
              <a:chExt cx="732846" cy="81643"/>
            </a:xfrm>
          </p:grpSpPr>
          <p:cxnSp>
            <p:nvCxnSpPr>
              <p:cNvPr id="50" name="Connecteur droit 49"/>
              <p:cNvCxnSpPr/>
              <p:nvPr/>
            </p:nvCxnSpPr>
            <p:spPr>
              <a:xfrm>
                <a:off x="6989709" y="5867401"/>
                <a:ext cx="73284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" name="Rectangle 5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Groupe 21"/>
            <p:cNvGrpSpPr/>
            <p:nvPr/>
          </p:nvGrpSpPr>
          <p:grpSpPr>
            <a:xfrm>
              <a:off x="7201991" y="1683572"/>
              <a:ext cx="2109551" cy="4250234"/>
              <a:chOff x="6343963" y="1897473"/>
              <a:chExt cx="2109551" cy="4250234"/>
            </a:xfrm>
          </p:grpSpPr>
          <p:grpSp>
            <p:nvGrpSpPr>
              <p:cNvPr id="42" name="Groupe 41"/>
              <p:cNvGrpSpPr/>
              <p:nvPr/>
            </p:nvGrpSpPr>
            <p:grpSpPr>
              <a:xfrm>
                <a:off x="6343963" y="1897473"/>
                <a:ext cx="2109551" cy="4163893"/>
                <a:chOff x="6343963" y="1897473"/>
                <a:chExt cx="2109551" cy="4163893"/>
              </a:xfrm>
            </p:grpSpPr>
            <p:cxnSp>
              <p:nvCxnSpPr>
                <p:cNvPr id="48" name="Connecteur droit 47"/>
                <p:cNvCxnSpPr/>
                <p:nvPr/>
              </p:nvCxnSpPr>
              <p:spPr>
                <a:xfrm>
                  <a:off x="6343963" y="6060607"/>
                  <a:ext cx="2109551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9" name="Connecteur droit 48"/>
                <p:cNvCxnSpPr/>
                <p:nvPr/>
              </p:nvCxnSpPr>
              <p:spPr>
                <a:xfrm flipV="1">
                  <a:off x="7432121" y="1897473"/>
                  <a:ext cx="0" cy="416389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43" name="Groupe 42"/>
              <p:cNvGrpSpPr/>
              <p:nvPr/>
            </p:nvGrpSpPr>
            <p:grpSpPr>
              <a:xfrm>
                <a:off x="6465488" y="6063673"/>
                <a:ext cx="1956634" cy="84034"/>
                <a:chOff x="6465488" y="6063673"/>
                <a:chExt cx="1956634" cy="84034"/>
              </a:xfrm>
            </p:grpSpPr>
            <p:cxnSp>
              <p:nvCxnSpPr>
                <p:cNvPr id="44" name="Connecteur droit 43"/>
                <p:cNvCxnSpPr/>
                <p:nvPr/>
              </p:nvCxnSpPr>
              <p:spPr>
                <a:xfrm>
                  <a:off x="6465488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" name="Connecteur droit 44"/>
                <p:cNvCxnSpPr/>
                <p:nvPr/>
              </p:nvCxnSpPr>
              <p:spPr>
                <a:xfrm>
                  <a:off x="7434362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6" name="Connecteur droit 45"/>
                <p:cNvCxnSpPr/>
                <p:nvPr/>
              </p:nvCxnSpPr>
              <p:spPr>
                <a:xfrm>
                  <a:off x="8422122" y="6063673"/>
                  <a:ext cx="0" cy="8403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595959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23" name="Rectangle 22"/>
            <p:cNvSpPr/>
            <p:nvPr/>
          </p:nvSpPr>
          <p:spPr>
            <a:xfrm>
              <a:off x="8166925" y="5905776"/>
              <a:ext cx="248786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1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7151590" y="5905776"/>
              <a:ext cx="344967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0,5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111575" y="5905776"/>
              <a:ext cx="344967" cy="230832"/>
            </a:xfrm>
            <a:prstGeom prst="rect">
              <a:avLst/>
            </a:prstGeom>
            <a:ln w="9525">
              <a:noFill/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1,5</a:t>
              </a: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7" name="Groupe 26"/>
            <p:cNvGrpSpPr/>
            <p:nvPr/>
          </p:nvGrpSpPr>
          <p:grpSpPr>
            <a:xfrm>
              <a:off x="7709877" y="4759604"/>
              <a:ext cx="605692" cy="81643"/>
              <a:chOff x="7047076" y="5826580"/>
              <a:chExt cx="605692" cy="81643"/>
            </a:xfrm>
          </p:grpSpPr>
          <p:cxnSp>
            <p:nvCxnSpPr>
              <p:cNvPr id="40" name="Connecteur droit 39"/>
              <p:cNvCxnSpPr/>
              <p:nvPr/>
            </p:nvCxnSpPr>
            <p:spPr>
              <a:xfrm>
                <a:off x="7047076" y="5867401"/>
                <a:ext cx="605692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1" name="Rectangle 40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8" name="Groupe 27"/>
            <p:cNvGrpSpPr/>
            <p:nvPr/>
          </p:nvGrpSpPr>
          <p:grpSpPr>
            <a:xfrm>
              <a:off x="7627815" y="3898228"/>
              <a:ext cx="906585" cy="81643"/>
              <a:chOff x="6954687" y="5826580"/>
              <a:chExt cx="906585" cy="81643"/>
            </a:xfrm>
          </p:grpSpPr>
          <p:cxnSp>
            <p:nvCxnSpPr>
              <p:cNvPr id="38" name="Connecteur droit 37"/>
              <p:cNvCxnSpPr/>
              <p:nvPr/>
            </p:nvCxnSpPr>
            <p:spPr>
              <a:xfrm>
                <a:off x="6954687" y="5867401"/>
                <a:ext cx="906585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9" name="Rectangle 38"/>
              <p:cNvSpPr/>
              <p:nvPr/>
            </p:nvSpPr>
            <p:spPr>
              <a:xfrm>
                <a:off x="7278443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e 28"/>
            <p:cNvGrpSpPr/>
            <p:nvPr/>
          </p:nvGrpSpPr>
          <p:grpSpPr>
            <a:xfrm>
              <a:off x="7623908" y="2616486"/>
              <a:ext cx="1066800" cy="81643"/>
              <a:chOff x="6863817" y="5826580"/>
              <a:chExt cx="1066800" cy="81643"/>
            </a:xfrm>
          </p:grpSpPr>
          <p:cxnSp>
            <p:nvCxnSpPr>
              <p:cNvPr id="36" name="Connecteur droit 35"/>
              <p:cNvCxnSpPr/>
              <p:nvPr/>
            </p:nvCxnSpPr>
            <p:spPr>
              <a:xfrm>
                <a:off x="6863817" y="5867401"/>
                <a:ext cx="106680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7" name="Rectangle 36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e 29"/>
            <p:cNvGrpSpPr/>
            <p:nvPr/>
          </p:nvGrpSpPr>
          <p:grpSpPr>
            <a:xfrm>
              <a:off x="7674708" y="5181025"/>
              <a:ext cx="871415" cy="81643"/>
              <a:chOff x="6926043" y="5826580"/>
              <a:chExt cx="871415" cy="81643"/>
            </a:xfrm>
          </p:grpSpPr>
          <p:cxnSp>
            <p:nvCxnSpPr>
              <p:cNvPr id="34" name="Connecteur droit 33"/>
              <p:cNvCxnSpPr/>
              <p:nvPr/>
            </p:nvCxnSpPr>
            <p:spPr>
              <a:xfrm>
                <a:off x="6926043" y="5867401"/>
                <a:ext cx="871415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5" name="Rectangle 34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1" name="Groupe 30"/>
            <p:cNvGrpSpPr/>
            <p:nvPr/>
          </p:nvGrpSpPr>
          <p:grpSpPr>
            <a:xfrm>
              <a:off x="7260492" y="4321191"/>
              <a:ext cx="1363785" cy="81643"/>
              <a:chOff x="6782563" y="5826580"/>
              <a:chExt cx="1363785" cy="81643"/>
            </a:xfrm>
          </p:grpSpPr>
          <p:cxnSp>
            <p:nvCxnSpPr>
              <p:cNvPr id="32" name="Connecteur droit 31"/>
              <p:cNvCxnSpPr/>
              <p:nvPr/>
            </p:nvCxnSpPr>
            <p:spPr>
              <a:xfrm>
                <a:off x="6782563" y="5867401"/>
                <a:ext cx="1363785" cy="0"/>
              </a:xfrm>
              <a:prstGeom prst="line">
                <a:avLst/>
              </a:prstGeom>
              <a:solidFill>
                <a:srgbClr val="D16923"/>
              </a:solidFill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3" name="Rectangle 3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1" name="Groupe 100"/>
            <p:cNvGrpSpPr/>
            <p:nvPr/>
          </p:nvGrpSpPr>
          <p:grpSpPr>
            <a:xfrm>
              <a:off x="7729415" y="2395630"/>
              <a:ext cx="1219200" cy="81643"/>
              <a:chOff x="6793478" y="5826580"/>
              <a:chExt cx="1219200" cy="81643"/>
            </a:xfrm>
          </p:grpSpPr>
          <p:cxnSp>
            <p:nvCxnSpPr>
              <p:cNvPr id="102" name="Connecteur droit 101"/>
              <p:cNvCxnSpPr/>
              <p:nvPr/>
            </p:nvCxnSpPr>
            <p:spPr>
              <a:xfrm>
                <a:off x="6793478" y="5867401"/>
                <a:ext cx="121920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3" name="Rectangle 102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oupe 104"/>
            <p:cNvGrpSpPr/>
            <p:nvPr/>
          </p:nvGrpSpPr>
          <p:grpSpPr>
            <a:xfrm>
              <a:off x="7428523" y="2173490"/>
              <a:ext cx="1598246" cy="81643"/>
              <a:chOff x="6715325" y="5826580"/>
              <a:chExt cx="1598246" cy="81643"/>
            </a:xfrm>
          </p:grpSpPr>
          <p:cxnSp>
            <p:nvCxnSpPr>
              <p:cNvPr id="106" name="Connecteur droit 105"/>
              <p:cNvCxnSpPr/>
              <p:nvPr/>
            </p:nvCxnSpPr>
            <p:spPr>
              <a:xfrm>
                <a:off x="6715325" y="5867401"/>
                <a:ext cx="1598246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7" name="Rectangle 106"/>
              <p:cNvSpPr/>
              <p:nvPr/>
            </p:nvSpPr>
            <p:spPr>
              <a:xfrm>
                <a:off x="7314119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0" name="Groupe 109"/>
            <p:cNvGrpSpPr/>
            <p:nvPr/>
          </p:nvGrpSpPr>
          <p:grpSpPr>
            <a:xfrm>
              <a:off x="7653062" y="1969501"/>
              <a:ext cx="584353" cy="81643"/>
              <a:chOff x="7028786" y="5826580"/>
              <a:chExt cx="584353" cy="81643"/>
            </a:xfrm>
          </p:grpSpPr>
          <p:cxnSp>
            <p:nvCxnSpPr>
              <p:cNvPr id="111" name="Connecteur droit 110"/>
              <p:cNvCxnSpPr/>
              <p:nvPr/>
            </p:nvCxnSpPr>
            <p:spPr>
              <a:xfrm>
                <a:off x="7028786" y="5867401"/>
                <a:ext cx="584353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12" name="Rectangle 111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oupe 113"/>
            <p:cNvGrpSpPr/>
            <p:nvPr/>
          </p:nvGrpSpPr>
          <p:grpSpPr>
            <a:xfrm>
              <a:off x="7688231" y="1775726"/>
              <a:ext cx="584353" cy="81643"/>
              <a:chOff x="7028786" y="5826580"/>
              <a:chExt cx="584353" cy="81643"/>
            </a:xfrm>
          </p:grpSpPr>
          <p:cxnSp>
            <p:nvCxnSpPr>
              <p:cNvPr id="115" name="Connecteur droit 114"/>
              <p:cNvCxnSpPr/>
              <p:nvPr/>
            </p:nvCxnSpPr>
            <p:spPr>
              <a:xfrm>
                <a:off x="7028786" y="5867401"/>
                <a:ext cx="584353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D16923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16" name="Rectangle 115"/>
              <p:cNvSpPr/>
              <p:nvPr/>
            </p:nvSpPr>
            <p:spPr>
              <a:xfrm>
                <a:off x="7259411" y="5826580"/>
                <a:ext cx="70757" cy="81643"/>
              </a:xfrm>
              <a:prstGeom prst="rect">
                <a:avLst/>
              </a:prstGeom>
              <a:solidFill>
                <a:srgbClr val="D16923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6" name="Espace réservé du texte 13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da-DK"/>
              <a:t>Analyse de sous-groupe : Survie globale</a:t>
            </a:r>
          </a:p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54893963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Personnalisé 82">
      <a:dk1>
        <a:srgbClr val="000000"/>
      </a:dk1>
      <a:lt1>
        <a:srgbClr val="FFFFFF"/>
      </a:lt1>
      <a:dk2>
        <a:srgbClr val="595959"/>
      </a:dk2>
      <a:lt2>
        <a:srgbClr val="A5A5A5"/>
      </a:lt2>
      <a:accent1>
        <a:srgbClr val="FF6600"/>
      </a:accent1>
      <a:accent2>
        <a:srgbClr val="C85E23"/>
      </a:accent2>
      <a:accent3>
        <a:srgbClr val="2258B0"/>
      </a:accent3>
      <a:accent4>
        <a:srgbClr val="339FD5"/>
      </a:accent4>
      <a:accent5>
        <a:srgbClr val="468A72"/>
      </a:accent5>
      <a:accent6>
        <a:srgbClr val="93358C"/>
      </a:accent6>
      <a:hlink>
        <a:srgbClr val="E00A8E"/>
      </a:hlink>
      <a:folHlink>
        <a:srgbClr val="FF3788"/>
      </a:folHlink>
    </a:clrScheme>
    <a:fontScheme name="Personnalisé 15">
      <a:majorFont>
        <a:latin typeface="Arial Narrow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hème Office">
  <a:themeElements>
    <a:clrScheme name="Personnalisé 82">
      <a:dk1>
        <a:srgbClr val="000000"/>
      </a:dk1>
      <a:lt1>
        <a:srgbClr val="FFFFFF"/>
      </a:lt1>
      <a:dk2>
        <a:srgbClr val="595959"/>
      </a:dk2>
      <a:lt2>
        <a:srgbClr val="A5A5A5"/>
      </a:lt2>
      <a:accent1>
        <a:srgbClr val="FF6600"/>
      </a:accent1>
      <a:accent2>
        <a:srgbClr val="C85E23"/>
      </a:accent2>
      <a:accent3>
        <a:srgbClr val="2258B0"/>
      </a:accent3>
      <a:accent4>
        <a:srgbClr val="339FD5"/>
      </a:accent4>
      <a:accent5>
        <a:srgbClr val="468A72"/>
      </a:accent5>
      <a:accent6>
        <a:srgbClr val="93358C"/>
      </a:accent6>
      <a:hlink>
        <a:srgbClr val="E00A8E"/>
      </a:hlink>
      <a:folHlink>
        <a:srgbClr val="FF3788"/>
      </a:folHlink>
    </a:clrScheme>
    <a:fontScheme name="Personnalisé 15">
      <a:majorFont>
        <a:latin typeface="Arial Narrow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1112</TotalTime>
  <Words>37094</Words>
  <Application>Microsoft Macintosh PowerPoint</Application>
  <PresentationFormat>Grand écran</PresentationFormat>
  <Paragraphs>9714</Paragraphs>
  <Slides>211</Slides>
  <Notes>2</Notes>
  <HiddenSlides>0</HiddenSlides>
  <MMClips>0</MMClips>
  <ScaleCrop>false</ScaleCrop>
  <HeadingPairs>
    <vt:vector size="6" baseType="variant">
      <vt:variant>
        <vt:lpstr>Polices utilisées</vt:lpstr>
      </vt:variant>
      <vt:variant>
        <vt:i4>8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211</vt:i4>
      </vt:variant>
    </vt:vector>
  </HeadingPairs>
  <TitlesOfParts>
    <vt:vector size="221" baseType="lpstr">
      <vt:lpstr>Arial</vt:lpstr>
      <vt:lpstr>Arial Narrow</vt:lpstr>
      <vt:lpstr>Calibri</vt:lpstr>
      <vt:lpstr>Helvetica 25 Ultra Light</vt:lpstr>
      <vt:lpstr>Police système Courant</vt:lpstr>
      <vt:lpstr>Wingdings</vt:lpstr>
      <vt:lpstr>Wingdings 2</vt:lpstr>
      <vt:lpstr>Wingdings 3</vt:lpstr>
      <vt:lpstr>Thème Office</vt:lpstr>
      <vt:lpstr>1_Thème Office</vt:lpstr>
      <vt:lpstr>Congrès Américain  de Cancérologie Digestive (janvier 2023)</vt:lpstr>
      <vt:lpstr>Congrès Américain  de Cancérologie Digestive 2023</vt:lpstr>
      <vt:lpstr>Présentation PowerPoint</vt:lpstr>
      <vt:lpstr>Dissection sous muqueuse gastrique :  Le volume du centre a-t-il un impact ?  Etude de population. </vt:lpstr>
      <vt:lpstr>Impact du volume d’ESD gastriques par centre</vt:lpstr>
      <vt:lpstr>L’influence du nombre de dissection sous muqueuse gastrique</vt:lpstr>
      <vt:lpstr>L’influence du nombre d’ESD gastriques</vt:lpstr>
      <vt:lpstr>L’influence du nombre d’ESD gastriques</vt:lpstr>
      <vt:lpstr>L’influence du nombre d’ESD gastriques</vt:lpstr>
      <vt:lpstr>Résultats à long terme de la gastrectomie totale  ou polaire supérieure avec curage ganglionnaire  par laparoscopie assistée pour les cancers gastriques de stade I :  Etude JCOG (Japan Clinical Oncology Group) 1401</vt:lpstr>
      <vt:lpstr>Gastrectomie totale (LATG) ou polaire supérieure (LAPG)  par laparoscopie pour les cancers gastriques de stade I </vt:lpstr>
      <vt:lpstr>Gastrectomie totale (LATG) ou polaire supérieure (LAPG)  par laparoscopie pour les cancers gastriques de stade I </vt:lpstr>
      <vt:lpstr>Neo-AEGIS  Chimiothérapie périopératoire vs radiochimiothérapie néoadjuvante dans le traitement de l’adénocarcinome oesogastrique : Analyse finale</vt:lpstr>
      <vt:lpstr>NEO-AEGIS : CROSS ou MAGIC/FLOT : Résultats actualisés </vt:lpstr>
      <vt:lpstr>NEO-AEGIS : CROSS ou MAGIC/FLOT : Résultats actualisés </vt:lpstr>
      <vt:lpstr>NEO-AEGIS : CROSS ou MAGIC/FLOT : Résultats actualisés  </vt:lpstr>
      <vt:lpstr>NEO-AEGIS : CROSS ou MAGIC/FLOT : Résultats actualisés  </vt:lpstr>
      <vt:lpstr>NEO-AEGIS : CROSS ou MAGIC/FLOT : Résultats actualisés </vt:lpstr>
      <vt:lpstr>NEO-AEGIS : CROSS ou MAGIC/FLOT : Résultats actualisés </vt:lpstr>
      <vt:lpstr>INFINITY:  Phase II multicentrique monobras sur l’association du tremelimumab plus durvalumab en néoadjuvant des adénocarcinomes oesogastriques MSI </vt:lpstr>
      <vt:lpstr>Durvalumab (durva) + tremelimumab (treme) en néoadjuvant  de l’ADK gastrique/JOG MSI </vt:lpstr>
      <vt:lpstr>Durvalumab (durva) + tremelimumab (treme) en néoadjuvant  de l’ADK gastrique/JOG MSI </vt:lpstr>
      <vt:lpstr>Durvalumab (durva) + tremelimumab (treme) en néoadjuvant  de l’ADK gastrique/JOG MSI </vt:lpstr>
      <vt:lpstr>Durvalumab (durva) + tremelimumab (treme) en néoadjuvant  de l’ADK gastrique/JOG MSI </vt:lpstr>
      <vt:lpstr>Durvalumab (durva) + tremelimumab (treme) en néoadjuvant  de l’ADK gastrique/JOG MSI </vt:lpstr>
      <vt:lpstr>Durvalumab (durva) + tremelimumab (treme) en néoadjuvant  de l’ADK gastrique/JOG MSI </vt:lpstr>
      <vt:lpstr>Durvalumab (durva) + tremelimumab (treme) en néoadjuvant  de l’ADK gastrique/JOG MSI </vt:lpstr>
      <vt:lpstr>Phase III randomisée comparant  4 vs 8 cures de S-1 en adjuvant  dans le cancer gastrique de stade II :  Résultats à 5 ans de l’étude JCOG1104 (OPAS-1)</vt:lpstr>
      <vt:lpstr>OPAS-1 : Ph IIIR Résultats à 5 ans</vt:lpstr>
      <vt:lpstr>OPAS-1 : Ph IIIR Résultats à 5 ans</vt:lpstr>
      <vt:lpstr>OPAS-1 : Ph IIIR Résultats à 5 ans</vt:lpstr>
      <vt:lpstr>Présentation PowerPoint</vt:lpstr>
      <vt:lpstr>Nivolumab plus Chimiothérpie ou ipilimumab (IPI)  vs chimiothérapie en L1 du cancer épidermoide  de l’oesophage avancé Données de la CheckMate 648  avec 29 mois de suivi</vt:lpstr>
      <vt:lpstr>Checkmate 648 : Nivo+Ipi ou Nivo+CT vs CT en L1 du CE de l’oesophage</vt:lpstr>
      <vt:lpstr>Checkmate 648 : Nivo+Ipi ou Nivo+CT vs CT en L1 du CE de l’oesophage</vt:lpstr>
      <vt:lpstr>Checkmate 648 : Nivo+Ipi ou Nivo+CT vs CT en L1 du CE de l’oesophage</vt:lpstr>
      <vt:lpstr>Survies Checkmate 648: Nivo + Chimio vs Chimio</vt:lpstr>
      <vt:lpstr>Taux de réponse et durée de réponse : Nivo + Chimio vs Chimio</vt:lpstr>
      <vt:lpstr>Survies Checkmate 648: Nivo + Ipi vs Chimio</vt:lpstr>
      <vt:lpstr>Taux de réponse et durée de réponse : NIVO + Ipi vs Chimio</vt:lpstr>
      <vt:lpstr>Tolérance globale / Effets secondaires immuno-reliés</vt:lpstr>
      <vt:lpstr>Conclusions</vt:lpstr>
      <vt:lpstr>Rationale 305  Etude de phase 3 du tislelizumab + chimiothérapie vs placebo + chimiothérapie en L1 de l’adénocarcinome oesogastrique avancé</vt:lpstr>
      <vt:lpstr>RATIONALE-305 :  CT +/- tislelizumab vs placebo en L1 de l’ADK OG avancé</vt:lpstr>
      <vt:lpstr>RATIONALE-305 : CT +/- tislelizumab vs placebo en L1 de l’ADK OG avancé</vt:lpstr>
      <vt:lpstr>RATIONALE-305 :  CT +/- tislelizumab vs placebo en L1 de l’ADK OG avancé</vt:lpstr>
      <vt:lpstr>RATIONALE-305 :  CT +/- tislelizumab vs placebo en L1 de l’ADK OG avancé</vt:lpstr>
      <vt:lpstr>RATIONALE-305 : CT +/- tislelizumab vs placebo en L1 de l’ADK OG avancé</vt:lpstr>
      <vt:lpstr>RATIONALE-305 :  CT +/- tislelizumab vs placebo en L1 de l’ADK OG avancé</vt:lpstr>
      <vt:lpstr>RATIONALE-305 :  CT +/- tislelizumab vs placebo en L1 de l’ADK OG avancé</vt:lpstr>
      <vt:lpstr>RATIONALE-305 :  CT +/- tislelizumab vs placebo en L1 de l’ADK OG avancé</vt:lpstr>
      <vt:lpstr>RATIONALE-305 :  CT +/- tislelizumab vs placebo en L1 de l’ADK OG avancé</vt:lpstr>
      <vt:lpstr>Nivolumab plus chimiothérapie vs chimiothérapie,  en 1ère ligne de traitement des adénocarcinomes gastriques, de la jonction œsogastrique  et de l’œsophage :  Résultats de l’étude Checkmate-649  après 3 ans de suivi</vt:lpstr>
      <vt:lpstr>Nivolumab +/- CT en L1 des ADK œsogastriques avancés</vt:lpstr>
      <vt:lpstr>Nivolumab +/- CT en L1 des ADK œsogastriques avancés</vt:lpstr>
      <vt:lpstr>Nivolumab +/- CT en L1 des ADK œsogastriques avancés</vt:lpstr>
      <vt:lpstr>Nivolumab +/- CT en L1 des ADK œsogastriques avancés</vt:lpstr>
      <vt:lpstr>Nivolumab +/- CT en L1 des ADK œsogastriques avancés</vt:lpstr>
      <vt:lpstr>Nivolumab +/- CT en L1 des ADK œsogastriques avancés</vt:lpstr>
      <vt:lpstr>Nivolumab +/- CT en L1 des ADK œsogastriques avancés</vt:lpstr>
      <vt:lpstr>Nivolumab +/- CT en L1 des ADK œsogastriques avancés</vt:lpstr>
      <vt:lpstr>Nivolumab +/- CT en L1 des ADK œsogastriques avancés</vt:lpstr>
      <vt:lpstr>Nivolumab +/- CT en L1 des ADK œsogastriques avancés</vt:lpstr>
      <vt:lpstr>Nivolumab +/- CT en L1 des ADK œsogastriques avancés</vt:lpstr>
      <vt:lpstr>Etudes de phase III d’association Chimio + Immunothérapie en L1 des ADK œsogastriques avancés</vt:lpstr>
      <vt:lpstr>Zolbetuximab (inhibiteur de Claudine 18.2) + mFOLFOX6  en L1 dans l’ADK gastrique/JOG non résécable localement avancé ou métastatique Claudin-18.2+ (CLDN18.2+) / HER2- :  Résultats préliminaires de l'étude de phase III SPOTLIGHT </vt:lpstr>
      <vt:lpstr>Phase III SPOTLIGHT : Inhibiteur de claudine 18.2 + mFOLFOX6</vt:lpstr>
      <vt:lpstr>Phase III SPOTLIGHT : Inhibiteur de claudine 18.2 + mFOLFOX6</vt:lpstr>
      <vt:lpstr>Phase III SPOTLIGHT : Inhibiteur de claudine 18.2 + mFOLFOX6</vt:lpstr>
      <vt:lpstr>Phase III SPOTLIGHT : Inhibiteur de claudine 18.2 + mFOLFOX6</vt:lpstr>
      <vt:lpstr>Phase III SPOTLIGHT : Inhibiteur de claudine 18.2 + mFOLFOX6</vt:lpstr>
      <vt:lpstr>Phase III SPOTLIGHT : Inhibiteur de claudine 18.2 + mFOLFOX6</vt:lpstr>
      <vt:lpstr>Phase III SPOTLIGHT : Inhibiteur de claudine 18.2 + mFOLFOX6</vt:lpstr>
      <vt:lpstr>HER-Vaxx (IMU-131; vaccin peptidique ciblant HER2),  plus chimio vs chimio dans l’ADK gastrique/JOG avancé ou M+ surexprimant HER2 :  Analyse de la survie globale de l’étude HERIZON (Phase IIR) </vt:lpstr>
      <vt:lpstr>HERIZON : Phase IIR </vt:lpstr>
      <vt:lpstr>HERIZON : Phase IIR (Désign de l’étude)</vt:lpstr>
      <vt:lpstr>HERIZON : Phase IIR </vt:lpstr>
      <vt:lpstr>HERIZON : Phase IIR </vt:lpstr>
      <vt:lpstr>HERIZON : Phase IIR </vt:lpstr>
      <vt:lpstr>Analyse des profils moléculaires  et du microenvironment tumoral  dans les adénocarcinomes oesogastriques  avec expression HER2 “low (L) vs high (H)”</vt:lpstr>
      <vt:lpstr>HER2 low vs HER2 high dans les ADK gastriques</vt:lpstr>
      <vt:lpstr>HER2 low vs HER2 high dans les ADK gastriques</vt:lpstr>
      <vt:lpstr>HER2 low vs HER2 high dans les ADK gastriques</vt:lpstr>
      <vt:lpstr>HER2 low vs HER2 high dans les ADK gastriques</vt:lpstr>
      <vt:lpstr>HER2 low vs HER2 high dans les ADK gastriques</vt:lpstr>
      <vt:lpstr>Etude INTEGRATE IIa Etude de phase III randomisée en double aveugle  évaluant le régorafenib versus placebo dans le traitement des cancers œsogastriques de stade avancé prétraités- Une étude du AGITG (Australasian Gastro-intestinal Trials Group)</vt:lpstr>
      <vt:lpstr>Regorafenib vs placebo ≥ L3 des ADK oesogastriques avancés</vt:lpstr>
      <vt:lpstr>Regorafenib vs placebo ≥ L3 des ADK oesogastriques avancés</vt:lpstr>
      <vt:lpstr>Présentation PowerPoint</vt:lpstr>
      <vt:lpstr>Présentation PowerPoint</vt:lpstr>
      <vt:lpstr>Présentation PowerPoint</vt:lpstr>
      <vt:lpstr>Regorafenib vs placebo ≥ L3 des ADK œsogastriques avancés</vt:lpstr>
      <vt:lpstr>Présentation PowerPoint</vt:lpstr>
      <vt:lpstr>Présentation PowerPoint</vt:lpstr>
      <vt:lpstr>NAPOLI-3 Etude de phase III randomisée évaluant l’irinotecan liposomal+5FU/leucovorine +oxaliplatine (NALIRIFOX) versus nab-paclitaxel+gemcitabine en L1  des adénocarcinomes pancréatiques métastatiques</vt:lpstr>
      <vt:lpstr>NALIRIFOX vs Gem+NabP en L1 des ADK pancréas métastatiques</vt:lpstr>
      <vt:lpstr>NALIRIFOX vs Gem+NabP en L1 des ADK pancréas métastatiques</vt:lpstr>
      <vt:lpstr>NALIRIFOX vs Gem+NabP en L1 des ADK pancréas métastatiques</vt:lpstr>
      <vt:lpstr>NALIRIFOX vs Gem+NabP en L1 des ADK pancréas métastatiques</vt:lpstr>
      <vt:lpstr>NALIRIFOX vs Gem+NabP en L1 des ADK pancréas métastatiques</vt:lpstr>
      <vt:lpstr>NALIRIFOX vs Gem+NabP en L1 des ADK pancréas métastatiques</vt:lpstr>
      <vt:lpstr>NALIRIFOX vs Gem+NabP en L1 des ADK pancréas métastatiques</vt:lpstr>
      <vt:lpstr>Radiothérapie antalgique du plexus cœliaque  dans les cancers du pancréas avancés :  Phase II multicentrique –  résultats de qualité de vie (HRQOL).</vt:lpstr>
      <vt:lpstr>Radiothérapie du plexus coeliaque</vt:lpstr>
      <vt:lpstr>Radiothérapie du plexus coeliaque</vt:lpstr>
      <vt:lpstr>Radiothérapie du plexus coeliaque</vt:lpstr>
      <vt:lpstr>Radiothérapie du plexus coeliaque</vt:lpstr>
      <vt:lpstr>Présentation PowerPoint</vt:lpstr>
      <vt:lpstr>Phase III Sorafenib +/- TACE en adjuvant du CHC opéré avec thrombose porte</vt:lpstr>
      <vt:lpstr>SOR-TACE :  sorafenib +/- TACE dans le CHC opéré avec thrombose porte </vt:lpstr>
      <vt:lpstr>SOR-TACE :  sorafenib +/- TACE dans le CHC opéré avec thrombose porte </vt:lpstr>
      <vt:lpstr>SOR-TACE :  sorafenib +/- TACE dans le CHC opéré avec thrombose porte </vt:lpstr>
      <vt:lpstr>SOR-TACE : Sorafenib +/- TACE dans le CHC opéré  avec thrombose porte </vt:lpstr>
      <vt:lpstr>SOR-TACE :  sorafenib +/- TACE dans le CHC opéré avec thrombose porte </vt:lpstr>
      <vt:lpstr>NRG/RTOG 1112 Phase III randomisée du sorafenib vs. RT stéréotaxique suivie de sorafenib dans le CHC avancé</vt:lpstr>
      <vt:lpstr>NRG/RTOG 1112 : Sorafenib vs RT + sorafenib dans le CHC avancé</vt:lpstr>
      <vt:lpstr>NRG/RTOG 1112 : Sorafenib vs RT + sorafenib dans le CHC avancé</vt:lpstr>
      <vt:lpstr>NRG/RTOG 1112 : Sorafenib vs RT + sorafenib dans le CHC avancé</vt:lpstr>
      <vt:lpstr>NRG/RTOG 1112 : Sorafenib vs RT + sorafenib dans le CHC avancé</vt:lpstr>
      <vt:lpstr>Essai du CCTG (Canadian cancer trials group) HE.1 :  Une étude de phase III évaluant l’intérêt  de la radiothérapie palliative dans le traitement symptomatique du carcinome hépatocellulaire  et des métastases hépatiques (NCT02511522)</vt:lpstr>
      <vt:lpstr>Radiothérapie palliative dans le CHC et les métastases hépatiques </vt:lpstr>
      <vt:lpstr>Radiothérapie palliative dans le CHC et les métastases hépatiques </vt:lpstr>
      <vt:lpstr>Radiothérapie palliative dans le CHC et les métastases hépatiques </vt:lpstr>
      <vt:lpstr>Radiothérapie palliative dans le CHC et les métastases hépatiques </vt:lpstr>
      <vt:lpstr>Tislelizumab vs. sorafenib en L1 du CHC :  Analyse de l’impact sur la qualité de vie (RATIONALE-301)</vt:lpstr>
      <vt:lpstr>RATIONALE 301 : Tislelizumab vs Soraf en L1 CHC</vt:lpstr>
      <vt:lpstr>RATIONALE 301 : Tislelizumab vs Soraf en L1 CHC</vt:lpstr>
      <vt:lpstr>RATIONALE 301 : Tislelizumab vs Soraf en L1 CHC</vt:lpstr>
      <vt:lpstr>RATIONALE 301 : Tislelizumab vs Soraf en L1 CHC</vt:lpstr>
      <vt:lpstr>Présentation PowerPoint</vt:lpstr>
      <vt:lpstr>Gemcitabine, cisplatin, +/- nab-paclitaxel  en première ligne dans les cholangiocarcinomes avancés :  Phase III randomisée SWOG 1815</vt:lpstr>
      <vt:lpstr>SWOG 1815 : Gemcis +/- Nab-Paclitaxel dans les CholangioK</vt:lpstr>
      <vt:lpstr>SWOG 1815 : Gemcis +/- Nab-Paclitaxel dans les CholangioK</vt:lpstr>
      <vt:lpstr>SWOG 1815 : Gemcis +/- Nab-Paclitaxel dans les CholangioK</vt:lpstr>
      <vt:lpstr>SWOG 1815 : Gemcis +/- Nab-Paclitaxel dans les CholangioK</vt:lpstr>
      <vt:lpstr>IMbrave151 :  Phase 2 randomisée, en double aveugle contre placebo, de l’atezolizumab +/-bevacizumab associé au GEMCIS en L1 du cholangiocarcinome avancé</vt:lpstr>
      <vt:lpstr>IMbrave151 : GEMCIS + Atezolizumab +/- Beva dans le CCK avancé</vt:lpstr>
      <vt:lpstr>IMbrave151 : GEMCIS + Atezolizumab +/- Beva dans le CCK avancé</vt:lpstr>
      <vt:lpstr>IMbrave151 : GEMCIS + Atezolizumab +/- Beva dans le CCK avancé</vt:lpstr>
      <vt:lpstr>Synthèse des études de L1 du CCK</vt:lpstr>
      <vt:lpstr>Nanvuranlat  inhibiteur de LAT1 (L-type amino acid transporter) pour  les cancers des voies biliaires de stade avancé prétraités : Résultats de survie sans progression d’une étude randomisée de phase II</vt:lpstr>
      <vt:lpstr>Nanvuranlat dans le traitement des cancers des voies biliaires avancés</vt:lpstr>
      <vt:lpstr>Nanvuranlat dans le traitement des cancers des voies biliaires avancés</vt:lpstr>
      <vt:lpstr>Nanvuranlat dans le traitement des cancers des voies biliaires avancés</vt:lpstr>
      <vt:lpstr>Présentation PowerPoint</vt:lpstr>
      <vt:lpstr>Présentation PowerPoint</vt:lpstr>
      <vt:lpstr>Les traitements conservateurs non chirurgicaux compromettent-ils les chances de curabilité  des cancers du rectum ?  Résultats définitifs de la chirurgie de rattrapage dans l’essai randomisé de phase III OPERA</vt:lpstr>
      <vt:lpstr>Traitement chirurgical de rattrapage dans l’Etude OPERA</vt:lpstr>
      <vt:lpstr>Traitement chirurgical de rattrapage dans l’Etude OPERA </vt:lpstr>
      <vt:lpstr>Traitement chirurgical de rattrapage dans l’Etude OPERA </vt:lpstr>
      <vt:lpstr>Traitement chirurgical de rattrapage dans l’étude OPERA</vt:lpstr>
      <vt:lpstr>Préservation d’organe et séquence  préopératoire CT et RCT dans l’ADK du rectum :  Étude retrospective de l’impact de la RT  courte vs étalement classique</vt:lpstr>
      <vt:lpstr>Cancer du rectum et WW : Impact de l’étalement de la RT</vt:lpstr>
      <vt:lpstr>Cancer du rectum et WW : Impact de l’étalement de la RT</vt:lpstr>
      <vt:lpstr>Cancer du rectum et WW : Impact de l’étalement de la RT</vt:lpstr>
      <vt:lpstr>Cancer du rectum et WW : Impact de l’étalement de la RT</vt:lpstr>
      <vt:lpstr>Cancer du rectum et WW : Impact de l’étalement de la RT</vt:lpstr>
      <vt:lpstr>Cancer du rectum et WW : Impact de l’étalement de la RT</vt:lpstr>
      <vt:lpstr>Une étude randomisée en double aveugle  contre placébo évaluant les effets du fucoidan  chez des patients traités par radiochimiothérapie pré-opératoire pour un cancer localement  avancé du rectum</vt:lpstr>
      <vt:lpstr>Fucoidan en complément de la RT-CT préop des cancers localement avancés du rectum</vt:lpstr>
      <vt:lpstr>Fucoidan en complément de la RT-CT préop des cancers localement avancés du rectum</vt:lpstr>
      <vt:lpstr>Fucoidan en complément de la RT-CT préop des cancers localement avancés du rectum</vt:lpstr>
      <vt:lpstr>Cinétique et impact pronostique  de l’ADN tumoral circulant chez les patients opérés d’un CCR stade I-III stage I-III</vt:lpstr>
      <vt:lpstr>ADNtc et CCR localisé</vt:lpstr>
      <vt:lpstr>ADNtc et CCR localisé</vt:lpstr>
      <vt:lpstr>ADNtc et CCR localisé</vt:lpstr>
      <vt:lpstr>Détection de l’ADN tumoral circulant dans le cancer du canal anal traité par radiochimiothérapie :  Etude pilote</vt:lpstr>
      <vt:lpstr>Cancer du rectum et WW : Impact de l’étalement de la RT</vt:lpstr>
      <vt:lpstr>Présentation PowerPoint</vt:lpstr>
      <vt:lpstr>Hypersélection par l’analyse NGS de l’ADNtc  des patients RAS WT traités en L1 du CCRm :  Analyse ancillaire de la phase III Etude PARADIGM.</vt:lpstr>
      <vt:lpstr>PARADIGM : ctDNA et FOLFOX avec panitumumab ou bevacizumab</vt:lpstr>
      <vt:lpstr>PARADIGM : FOLFOX avec panitumumab ou bevacizumab</vt:lpstr>
      <vt:lpstr>PARADIGM : ctDNA et FOLFOX avec panitumumab ou bevacizumab</vt:lpstr>
      <vt:lpstr>PARADIGM : ctDNA et FOLFOX avec panitumumab ou bevacizumab</vt:lpstr>
      <vt:lpstr>PARADIGM : ctDNA et FOLFOX avec panitumumab ou bevacizumab</vt:lpstr>
      <vt:lpstr>PARADIGM : ctDNA et FOLFOX avec panitumumab ou bevacizumab</vt:lpstr>
      <vt:lpstr>PARADIGM : ctDNA et FOLFOX avec panitumumab ou bevacizumab</vt:lpstr>
      <vt:lpstr>PARADIGM : ctDNA et FOLFOX avec panitumumab ou bevacizumab</vt:lpstr>
      <vt:lpstr>Chimiothérapie préopératoire avant chirurgie  de la tumeur primaire de cancers colorectaux asymptomatiques avec métastases limitées au foie :  une étude randomisée et contrôlée </vt:lpstr>
      <vt:lpstr>Chimiothérapie première avant chirurgie de la tumeur primaire de CCRm limités au foie</vt:lpstr>
      <vt:lpstr>Chimiothérapie première avant chirurgie de la tumeur primaire de CCRm limités au foie</vt:lpstr>
      <vt:lpstr>Chimiothérapie première avant chirurgie de la tumeur primaire de CCRm limités au foie</vt:lpstr>
      <vt:lpstr>Chimiothérapie première avant chirurgie de la tumeur primaire de CCRm limités au foie</vt:lpstr>
      <vt:lpstr>Trifluridine/tipiracil (FTD/TPI) + bevacizumab (Bev) en L3 des CCRm :  Phase III Randomisée SUNLIGHT</vt:lpstr>
      <vt:lpstr>CCRm Phase III R : FTD/TPI +/- Bev en L3</vt:lpstr>
      <vt:lpstr>CCRm Phase III R : FTD/TPI +/- Bev en L3</vt:lpstr>
      <vt:lpstr>CCRm Phase III R : FTD/TPI +/- Bev en L3</vt:lpstr>
      <vt:lpstr>CCRm Phase III R : FTD/TPI +/- Bev en L3</vt:lpstr>
      <vt:lpstr>CCRm Phase III R : FTD/TPI +/- Bev en L3</vt:lpstr>
      <vt:lpstr>CCRm Phase III R : FTD/TPI +/- Bev en L3</vt:lpstr>
      <vt:lpstr>FTD/TPI plus Bev dans le CCRm :  Etude rétrospective observationnelle Japonaise de vraie vie</vt:lpstr>
      <vt:lpstr>FTD/TPI plus Bev dans le CCRm : Etude rétrospective Japonaise</vt:lpstr>
      <vt:lpstr>FTD/TPI plus Bev dans le CCRm : Etude rétrospective Japonaise</vt:lpstr>
      <vt:lpstr>Phase 1a/1b du botensilimab (BOT),  nouvel anti-CTL4, plus balstilimab (BAL; anti-PD-1)  dans le CCRm MSS prétraités</vt:lpstr>
      <vt:lpstr>CCRm MSS et immunothérapie</vt:lpstr>
      <vt:lpstr>CCRm MSS et immunothérapie</vt:lpstr>
      <vt:lpstr>CCRm MSS et immunothérapie</vt:lpstr>
      <vt:lpstr>CCRm MSS et immunothérapie</vt:lpstr>
      <vt:lpstr>CCRm MSS : double immunothérapie</vt:lpstr>
      <vt:lpstr>CCRm MSS : double immunothérapie</vt:lpstr>
      <vt:lpstr>Panitumumab plus trifluridine/tipiracil en L3 en rechallenge des anti-EGFR dans le CCRm WT :  Etude de cas : Phase II Randomisée VELO </vt:lpstr>
      <vt:lpstr>Panitumumab plus trifluridine/tipiracil en L3 en rechallenge CCRm</vt:lpstr>
      <vt:lpstr>Panitumumab plus trifluridine/tipiracil en L3 en rechallenge CCRm</vt:lpstr>
      <vt:lpstr>Caractéristiques de la tumeur et pratiques cliniques chez les patients avec un cancer colorectal métastatique BRAF V600E muté.  Analyse des patients inclus dans l’étude BERINGCRC</vt:lpstr>
      <vt:lpstr>CCRm muté BRAF V600E caractéristiques et pratique clinique</vt:lpstr>
      <vt:lpstr>CCRm muté BRAF V600E caractéristiques et pratique clinique</vt:lpstr>
      <vt:lpstr>Efficacité et sécurité de l’association  Encorafenib-Cetuximan chez les patients  avec un cancer colorectal métastatique  BRAF V600E muté. L’étude CONFIDENCE</vt:lpstr>
      <vt:lpstr>CCRm muté BRAF V600E caractéristiques et pratique clinique</vt:lpstr>
      <vt:lpstr>CCRm muté BRAF V600E caractéristiques et pratique clinique</vt:lpstr>
      <vt:lpstr>BREAKWATER safety lead-in (SLI): Encorafenib (E) + cetuximab (C) + chemotherapy for BRAFV600E metastatic colorectal cancer (mCRC).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François ITIER</dc:creator>
  <cp:lastModifiedBy>Sarah Bordas</cp:lastModifiedBy>
  <cp:revision>153</cp:revision>
  <dcterms:created xsi:type="dcterms:W3CDTF">2020-11-05T14:05:46Z</dcterms:created>
  <dcterms:modified xsi:type="dcterms:W3CDTF">2023-02-08T14:42:04Z</dcterms:modified>
</cp:coreProperties>
</file>